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79" r:id="rId6"/>
    <p:sldId id="273" r:id="rId7"/>
    <p:sldId id="270" r:id="rId8"/>
    <p:sldId id="272" r:id="rId9"/>
    <p:sldId id="269" r:id="rId10"/>
    <p:sldId id="262" r:id="rId11"/>
    <p:sldId id="271" r:id="rId12"/>
    <p:sldId id="267" r:id="rId13"/>
    <p:sldId id="274" r:id="rId14"/>
    <p:sldId id="276" r:id="rId15"/>
    <p:sldId id="277" r:id="rId16"/>
    <p:sldId id="278" r:id="rId17"/>
    <p:sldId id="259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2"/>
    <p:restoredTop sz="83755"/>
  </p:normalViewPr>
  <p:slideViewPr>
    <p:cSldViewPr snapToGrid="0" snapToObjects="1">
      <p:cViewPr>
        <p:scale>
          <a:sx n="79" d="100"/>
          <a:sy n="79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13DF3A-665D-E449-A5FF-EE0B080BBDFB}" type="doc">
      <dgm:prSet loTypeId="urn:microsoft.com/office/officeart/2005/8/layout/funnel1" loCatId="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9005DB-3A34-EF45-B567-AB7421AAEC3D}">
      <dgm:prSet phldrT="[Text]"/>
      <dgm:spPr/>
      <dgm:t>
        <a:bodyPr/>
        <a:lstStyle/>
        <a:p>
          <a:r>
            <a:rPr lang="en-US"/>
            <a:t>Prep Data</a:t>
          </a:r>
        </a:p>
      </dgm:t>
    </dgm:pt>
    <dgm:pt modelId="{4B422489-7DF3-344D-A6C9-97146722C793}" type="parTrans" cxnId="{2F01EFDB-5A32-9444-9806-814B6258F0E2}">
      <dgm:prSet/>
      <dgm:spPr/>
      <dgm:t>
        <a:bodyPr/>
        <a:lstStyle/>
        <a:p>
          <a:endParaRPr lang="en-US"/>
        </a:p>
      </dgm:t>
    </dgm:pt>
    <dgm:pt modelId="{39D2462E-E414-9948-A90B-C04D5AFECA78}" type="sibTrans" cxnId="{2F01EFDB-5A32-9444-9806-814B6258F0E2}">
      <dgm:prSet/>
      <dgm:spPr/>
      <dgm:t>
        <a:bodyPr/>
        <a:lstStyle/>
        <a:p>
          <a:endParaRPr lang="en-US"/>
        </a:p>
      </dgm:t>
    </dgm:pt>
    <dgm:pt modelId="{ED9E63DA-69B1-5645-AF6E-1B3248170E9D}">
      <dgm:prSet phldrT="[Text]"/>
      <dgm:spPr/>
      <dgm:t>
        <a:bodyPr/>
        <a:lstStyle/>
        <a:p>
          <a:r>
            <a:rPr lang="en-US"/>
            <a:t>Oversample</a:t>
          </a:r>
        </a:p>
      </dgm:t>
    </dgm:pt>
    <dgm:pt modelId="{A2D51EF8-B980-6F45-B137-19E8BC0D1C55}" type="parTrans" cxnId="{11ABBF91-269B-D94C-A4A8-7336E517799C}">
      <dgm:prSet/>
      <dgm:spPr/>
      <dgm:t>
        <a:bodyPr/>
        <a:lstStyle/>
        <a:p>
          <a:endParaRPr lang="en-US"/>
        </a:p>
      </dgm:t>
    </dgm:pt>
    <dgm:pt modelId="{A7062DE5-8156-9443-88B8-7A1B1E9AF20B}" type="sibTrans" cxnId="{11ABBF91-269B-D94C-A4A8-7336E517799C}">
      <dgm:prSet/>
      <dgm:spPr/>
      <dgm:t>
        <a:bodyPr/>
        <a:lstStyle/>
        <a:p>
          <a:endParaRPr lang="en-US"/>
        </a:p>
      </dgm:t>
    </dgm:pt>
    <dgm:pt modelId="{4E3133C1-D6F8-B443-B5A8-04042B91F965}">
      <dgm:prSet phldrT="[Text]"/>
      <dgm:spPr/>
      <dgm:t>
        <a:bodyPr/>
        <a:lstStyle/>
        <a:p>
          <a:r>
            <a:rPr lang="en-US"/>
            <a:t>Compare Accuracy</a:t>
          </a:r>
        </a:p>
      </dgm:t>
    </dgm:pt>
    <dgm:pt modelId="{0C9EFD5B-C40A-E041-8A2C-72379E1137A4}" type="parTrans" cxnId="{F65A20A7-9317-8B4F-813A-1857CC9F9CF7}">
      <dgm:prSet/>
      <dgm:spPr/>
      <dgm:t>
        <a:bodyPr/>
        <a:lstStyle/>
        <a:p>
          <a:endParaRPr lang="en-US"/>
        </a:p>
      </dgm:t>
    </dgm:pt>
    <dgm:pt modelId="{8B04EC07-23AF-AD49-BB1E-C4F2BB3E3434}" type="sibTrans" cxnId="{F65A20A7-9317-8B4F-813A-1857CC9F9CF7}">
      <dgm:prSet/>
      <dgm:spPr/>
      <dgm:t>
        <a:bodyPr/>
        <a:lstStyle/>
        <a:p>
          <a:endParaRPr lang="en-US"/>
        </a:p>
      </dgm:t>
    </dgm:pt>
    <dgm:pt modelId="{1434EC14-4059-FD47-BE74-9AFAA741215D}">
      <dgm:prSet phldrT="[Text]"/>
      <dgm:spPr/>
      <dgm:t>
        <a:bodyPr/>
        <a:lstStyle/>
        <a:p>
          <a:r>
            <a:rPr lang="en-US"/>
            <a:t>Naïve Bayes Bernoulli</a:t>
          </a:r>
        </a:p>
      </dgm:t>
    </dgm:pt>
    <dgm:pt modelId="{4E5E07D0-CC5A-3144-BBB4-1257A8DD484B}" type="parTrans" cxnId="{8822BC0C-9B64-8A49-863C-5258D9241679}">
      <dgm:prSet/>
      <dgm:spPr/>
      <dgm:t>
        <a:bodyPr/>
        <a:lstStyle/>
        <a:p>
          <a:endParaRPr lang="en-US"/>
        </a:p>
      </dgm:t>
    </dgm:pt>
    <dgm:pt modelId="{FA34F9F1-73D8-8346-9612-F96FEE86F4DC}" type="sibTrans" cxnId="{8822BC0C-9B64-8A49-863C-5258D9241679}">
      <dgm:prSet/>
      <dgm:spPr/>
      <dgm:t>
        <a:bodyPr/>
        <a:lstStyle/>
        <a:p>
          <a:endParaRPr lang="en-US"/>
        </a:p>
      </dgm:t>
    </dgm:pt>
    <dgm:pt modelId="{0057E1F6-3CE1-F54F-80B4-3F1F239EA5F3}">
      <dgm:prSet phldrT="[Text]"/>
      <dgm:spPr/>
      <dgm:t>
        <a:bodyPr/>
        <a:lstStyle/>
        <a:p>
          <a:r>
            <a:rPr lang="en-US"/>
            <a:t>Vectorize</a:t>
          </a:r>
        </a:p>
      </dgm:t>
    </dgm:pt>
    <dgm:pt modelId="{0B4D2B45-1849-844D-A709-67BF1381DCD7}" type="parTrans" cxnId="{8D717381-E79E-434A-9E19-D71C3279A06D}">
      <dgm:prSet/>
      <dgm:spPr/>
      <dgm:t>
        <a:bodyPr/>
        <a:lstStyle/>
        <a:p>
          <a:endParaRPr lang="en-US"/>
        </a:p>
      </dgm:t>
    </dgm:pt>
    <dgm:pt modelId="{01E60866-A823-7543-AE95-4B0B26E8DD85}" type="sibTrans" cxnId="{8D717381-E79E-434A-9E19-D71C3279A06D}">
      <dgm:prSet/>
      <dgm:spPr/>
      <dgm:t>
        <a:bodyPr/>
        <a:lstStyle/>
        <a:p>
          <a:endParaRPr lang="en-US"/>
        </a:p>
      </dgm:t>
    </dgm:pt>
    <dgm:pt modelId="{BBF65121-D00C-2848-B692-DFA1D60FCE1B}">
      <dgm:prSet phldrT="[Text]"/>
      <dgm:spPr/>
      <dgm:t>
        <a:bodyPr/>
        <a:lstStyle/>
        <a:p>
          <a:r>
            <a:rPr lang="en-US"/>
            <a:t>Split</a:t>
          </a:r>
        </a:p>
      </dgm:t>
    </dgm:pt>
    <dgm:pt modelId="{73F8F3EE-2C78-B24A-ADC6-3570358B0F04}" type="parTrans" cxnId="{8A8AD558-F5ED-954A-B553-61CB056BB5FA}">
      <dgm:prSet/>
      <dgm:spPr/>
      <dgm:t>
        <a:bodyPr/>
        <a:lstStyle/>
        <a:p>
          <a:endParaRPr lang="en-US"/>
        </a:p>
      </dgm:t>
    </dgm:pt>
    <dgm:pt modelId="{AF850811-D5D8-444A-A6DA-08D3D38CF3A6}" type="sibTrans" cxnId="{8A8AD558-F5ED-954A-B553-61CB056BB5FA}">
      <dgm:prSet/>
      <dgm:spPr/>
      <dgm:t>
        <a:bodyPr/>
        <a:lstStyle/>
        <a:p>
          <a:endParaRPr lang="en-US"/>
        </a:p>
      </dgm:t>
    </dgm:pt>
    <dgm:pt modelId="{E2102225-A9E0-EE43-94BD-B465A23C044F}" type="pres">
      <dgm:prSet presAssocID="{5513DF3A-665D-E449-A5FF-EE0B080BBDFB}" presName="Name0" presStyleCnt="0">
        <dgm:presLayoutVars>
          <dgm:chMax val="4"/>
          <dgm:resizeHandles val="exact"/>
        </dgm:presLayoutVars>
      </dgm:prSet>
      <dgm:spPr/>
    </dgm:pt>
    <dgm:pt modelId="{C759B45D-A4BF-C84C-8CF6-359F69B1E1E4}" type="pres">
      <dgm:prSet presAssocID="{5513DF3A-665D-E449-A5FF-EE0B080BBDFB}" presName="ellipse" presStyleLbl="trBgShp" presStyleIdx="0" presStyleCnt="1"/>
      <dgm:spPr/>
    </dgm:pt>
    <dgm:pt modelId="{330B4FAC-69D2-F949-9466-ED16A3E669D3}" type="pres">
      <dgm:prSet presAssocID="{5513DF3A-665D-E449-A5FF-EE0B080BBDFB}" presName="arrow1" presStyleLbl="fgShp" presStyleIdx="0" presStyleCnt="1"/>
      <dgm:spPr/>
    </dgm:pt>
    <dgm:pt modelId="{540EDB9B-48B8-7C4D-AF7A-4D01DDA59EC5}" type="pres">
      <dgm:prSet presAssocID="{5513DF3A-665D-E449-A5FF-EE0B080BBDFB}" presName="rectangle" presStyleLbl="revTx" presStyleIdx="0" presStyleCnt="1">
        <dgm:presLayoutVars>
          <dgm:bulletEnabled val="1"/>
        </dgm:presLayoutVars>
      </dgm:prSet>
      <dgm:spPr/>
    </dgm:pt>
    <dgm:pt modelId="{150A2285-681A-1849-B01F-CEBBF80CF378}" type="pres">
      <dgm:prSet presAssocID="{ED9E63DA-69B1-5645-AF6E-1B3248170E9D}" presName="item1" presStyleLbl="node1" presStyleIdx="0" presStyleCnt="3">
        <dgm:presLayoutVars>
          <dgm:bulletEnabled val="1"/>
        </dgm:presLayoutVars>
      </dgm:prSet>
      <dgm:spPr/>
    </dgm:pt>
    <dgm:pt modelId="{1566FD17-3204-024A-A5EE-B30B3F6E2639}" type="pres">
      <dgm:prSet presAssocID="{4E3133C1-D6F8-B443-B5A8-04042B91F965}" presName="item2" presStyleLbl="node1" presStyleIdx="1" presStyleCnt="3">
        <dgm:presLayoutVars>
          <dgm:bulletEnabled val="1"/>
        </dgm:presLayoutVars>
      </dgm:prSet>
      <dgm:spPr/>
    </dgm:pt>
    <dgm:pt modelId="{CE2D8E50-1951-C743-818C-B91C5C47FD41}" type="pres">
      <dgm:prSet presAssocID="{1434EC14-4059-FD47-BE74-9AFAA741215D}" presName="item3" presStyleLbl="node1" presStyleIdx="2" presStyleCnt="3" custLinFactNeighborX="-1219" custLinFactNeighborY="1111">
        <dgm:presLayoutVars>
          <dgm:bulletEnabled val="1"/>
        </dgm:presLayoutVars>
      </dgm:prSet>
      <dgm:spPr/>
    </dgm:pt>
    <dgm:pt modelId="{52525531-C2CA-5B42-B2A3-AD9A643787A3}" type="pres">
      <dgm:prSet presAssocID="{5513DF3A-665D-E449-A5FF-EE0B080BBDFB}" presName="funnel" presStyleLbl="trAlignAcc1" presStyleIdx="0" presStyleCnt="1"/>
      <dgm:spPr/>
    </dgm:pt>
  </dgm:ptLst>
  <dgm:cxnLst>
    <dgm:cxn modelId="{8822BC0C-9B64-8A49-863C-5258D9241679}" srcId="{5513DF3A-665D-E449-A5FF-EE0B080BBDFB}" destId="{1434EC14-4059-FD47-BE74-9AFAA741215D}" srcOrd="3" destOrd="0" parTransId="{4E5E07D0-CC5A-3144-BBB4-1257A8DD484B}" sibTransId="{FA34F9F1-73D8-8346-9612-F96FEE86F4DC}"/>
    <dgm:cxn modelId="{67E63735-1B03-5549-964D-43EAA94E7663}" type="presOf" srcId="{5513DF3A-665D-E449-A5FF-EE0B080BBDFB}" destId="{E2102225-A9E0-EE43-94BD-B465A23C044F}" srcOrd="0" destOrd="0" presId="urn:microsoft.com/office/officeart/2005/8/layout/funnel1"/>
    <dgm:cxn modelId="{8A8AD558-F5ED-954A-B553-61CB056BB5FA}" srcId="{EF9005DB-3A34-EF45-B567-AB7421AAEC3D}" destId="{BBF65121-D00C-2848-B692-DFA1D60FCE1B}" srcOrd="1" destOrd="0" parTransId="{73F8F3EE-2C78-B24A-ADC6-3570358B0F04}" sibTransId="{AF850811-D5D8-444A-A6DA-08D3D38CF3A6}"/>
    <dgm:cxn modelId="{3CDEAC69-9300-C94E-BAE1-95570BFCF0C7}" type="presOf" srcId="{EF9005DB-3A34-EF45-B567-AB7421AAEC3D}" destId="{CE2D8E50-1951-C743-818C-B91C5C47FD41}" srcOrd="0" destOrd="0" presId="urn:microsoft.com/office/officeart/2005/8/layout/funnel1"/>
    <dgm:cxn modelId="{6308E169-97C6-014D-9F2F-32B02D949A12}" type="presOf" srcId="{BBF65121-D00C-2848-B692-DFA1D60FCE1B}" destId="{CE2D8E50-1951-C743-818C-B91C5C47FD41}" srcOrd="0" destOrd="2" presId="urn:microsoft.com/office/officeart/2005/8/layout/funnel1"/>
    <dgm:cxn modelId="{8D717381-E79E-434A-9E19-D71C3279A06D}" srcId="{EF9005DB-3A34-EF45-B567-AB7421AAEC3D}" destId="{0057E1F6-3CE1-F54F-80B4-3F1F239EA5F3}" srcOrd="0" destOrd="0" parTransId="{0B4D2B45-1849-844D-A709-67BF1381DCD7}" sibTransId="{01E60866-A823-7543-AE95-4B0B26E8DD85}"/>
    <dgm:cxn modelId="{11ABBF91-269B-D94C-A4A8-7336E517799C}" srcId="{5513DF3A-665D-E449-A5FF-EE0B080BBDFB}" destId="{ED9E63DA-69B1-5645-AF6E-1B3248170E9D}" srcOrd="1" destOrd="0" parTransId="{A2D51EF8-B980-6F45-B137-19E8BC0D1C55}" sibTransId="{A7062DE5-8156-9443-88B8-7A1B1E9AF20B}"/>
    <dgm:cxn modelId="{F65A20A7-9317-8B4F-813A-1857CC9F9CF7}" srcId="{5513DF3A-665D-E449-A5FF-EE0B080BBDFB}" destId="{4E3133C1-D6F8-B443-B5A8-04042B91F965}" srcOrd="2" destOrd="0" parTransId="{0C9EFD5B-C40A-E041-8A2C-72379E1137A4}" sibTransId="{8B04EC07-23AF-AD49-BB1E-C4F2BB3E3434}"/>
    <dgm:cxn modelId="{ABA955B0-3E1C-724B-AF8F-EF4A3CD5C431}" type="presOf" srcId="{0057E1F6-3CE1-F54F-80B4-3F1F239EA5F3}" destId="{CE2D8E50-1951-C743-818C-B91C5C47FD41}" srcOrd="0" destOrd="1" presId="urn:microsoft.com/office/officeart/2005/8/layout/funnel1"/>
    <dgm:cxn modelId="{9C6BD8B5-DD6B-B04A-AF54-D254A25DDE60}" type="presOf" srcId="{ED9E63DA-69B1-5645-AF6E-1B3248170E9D}" destId="{1566FD17-3204-024A-A5EE-B30B3F6E2639}" srcOrd="0" destOrd="0" presId="urn:microsoft.com/office/officeart/2005/8/layout/funnel1"/>
    <dgm:cxn modelId="{41F3E8B8-9415-4E4B-A403-947BB05478CA}" type="presOf" srcId="{1434EC14-4059-FD47-BE74-9AFAA741215D}" destId="{540EDB9B-48B8-7C4D-AF7A-4D01DDA59EC5}" srcOrd="0" destOrd="0" presId="urn:microsoft.com/office/officeart/2005/8/layout/funnel1"/>
    <dgm:cxn modelId="{2F01EFDB-5A32-9444-9806-814B6258F0E2}" srcId="{5513DF3A-665D-E449-A5FF-EE0B080BBDFB}" destId="{EF9005DB-3A34-EF45-B567-AB7421AAEC3D}" srcOrd="0" destOrd="0" parTransId="{4B422489-7DF3-344D-A6C9-97146722C793}" sibTransId="{39D2462E-E414-9948-A90B-C04D5AFECA78}"/>
    <dgm:cxn modelId="{6587D9E1-6BD4-814F-BD1A-BB0E765E65D5}" type="presOf" srcId="{4E3133C1-D6F8-B443-B5A8-04042B91F965}" destId="{150A2285-681A-1849-B01F-CEBBF80CF378}" srcOrd="0" destOrd="0" presId="urn:microsoft.com/office/officeart/2005/8/layout/funnel1"/>
    <dgm:cxn modelId="{C3F33DDA-0668-8348-8FEC-3053B7DB7F0F}" type="presParOf" srcId="{E2102225-A9E0-EE43-94BD-B465A23C044F}" destId="{C759B45D-A4BF-C84C-8CF6-359F69B1E1E4}" srcOrd="0" destOrd="0" presId="urn:microsoft.com/office/officeart/2005/8/layout/funnel1"/>
    <dgm:cxn modelId="{94FC45B9-5CCD-9448-BCED-A9630505C230}" type="presParOf" srcId="{E2102225-A9E0-EE43-94BD-B465A23C044F}" destId="{330B4FAC-69D2-F949-9466-ED16A3E669D3}" srcOrd="1" destOrd="0" presId="urn:microsoft.com/office/officeart/2005/8/layout/funnel1"/>
    <dgm:cxn modelId="{3A765ECE-C84F-F542-8737-7613E9425320}" type="presParOf" srcId="{E2102225-A9E0-EE43-94BD-B465A23C044F}" destId="{540EDB9B-48B8-7C4D-AF7A-4D01DDA59EC5}" srcOrd="2" destOrd="0" presId="urn:microsoft.com/office/officeart/2005/8/layout/funnel1"/>
    <dgm:cxn modelId="{522287F2-93CC-D745-908F-315D57C22E63}" type="presParOf" srcId="{E2102225-A9E0-EE43-94BD-B465A23C044F}" destId="{150A2285-681A-1849-B01F-CEBBF80CF378}" srcOrd="3" destOrd="0" presId="urn:microsoft.com/office/officeart/2005/8/layout/funnel1"/>
    <dgm:cxn modelId="{ED70BDC1-E115-CB48-BDEA-E22852664923}" type="presParOf" srcId="{E2102225-A9E0-EE43-94BD-B465A23C044F}" destId="{1566FD17-3204-024A-A5EE-B30B3F6E2639}" srcOrd="4" destOrd="0" presId="urn:microsoft.com/office/officeart/2005/8/layout/funnel1"/>
    <dgm:cxn modelId="{A2B790E6-28DB-D549-89CE-EB1042D7B7D3}" type="presParOf" srcId="{E2102225-A9E0-EE43-94BD-B465A23C044F}" destId="{CE2D8E50-1951-C743-818C-B91C5C47FD41}" srcOrd="5" destOrd="0" presId="urn:microsoft.com/office/officeart/2005/8/layout/funnel1"/>
    <dgm:cxn modelId="{1C85ECA1-ADA8-BF40-BA91-58849584B113}" type="presParOf" srcId="{E2102225-A9E0-EE43-94BD-B465A23C044F}" destId="{52525531-C2CA-5B42-B2A3-AD9A643787A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13DF3A-665D-E449-A5FF-EE0B080BBDFB}" type="doc">
      <dgm:prSet loTypeId="urn:microsoft.com/office/officeart/2005/8/layout/funnel1" loCatId="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9005DB-3A34-EF45-B567-AB7421AAEC3D}">
      <dgm:prSet phldrT="[Text]"/>
      <dgm:spPr/>
      <dgm:t>
        <a:bodyPr/>
        <a:lstStyle/>
        <a:p>
          <a:r>
            <a:rPr lang="en-US" dirty="0"/>
            <a:t>Train/Test Split</a:t>
          </a:r>
        </a:p>
      </dgm:t>
    </dgm:pt>
    <dgm:pt modelId="{4B422489-7DF3-344D-A6C9-97146722C793}" type="parTrans" cxnId="{2F01EFDB-5A32-9444-9806-814B6258F0E2}">
      <dgm:prSet/>
      <dgm:spPr/>
      <dgm:t>
        <a:bodyPr/>
        <a:lstStyle/>
        <a:p>
          <a:endParaRPr lang="en-US"/>
        </a:p>
      </dgm:t>
    </dgm:pt>
    <dgm:pt modelId="{39D2462E-E414-9948-A90B-C04D5AFECA78}" type="sibTrans" cxnId="{2F01EFDB-5A32-9444-9806-814B6258F0E2}">
      <dgm:prSet/>
      <dgm:spPr/>
      <dgm:t>
        <a:bodyPr/>
        <a:lstStyle/>
        <a:p>
          <a:endParaRPr lang="en-US"/>
        </a:p>
      </dgm:t>
    </dgm:pt>
    <dgm:pt modelId="{ED9E63DA-69B1-5645-AF6E-1B3248170E9D}">
      <dgm:prSet phldrT="[Text]"/>
      <dgm:spPr/>
      <dgm:t>
        <a:bodyPr/>
        <a:lstStyle/>
        <a:p>
          <a:r>
            <a:rPr lang="en-US" dirty="0"/>
            <a:t>Compare MSE</a:t>
          </a:r>
        </a:p>
      </dgm:t>
    </dgm:pt>
    <dgm:pt modelId="{A2D51EF8-B980-6F45-B137-19E8BC0D1C55}" type="parTrans" cxnId="{11ABBF91-269B-D94C-A4A8-7336E517799C}">
      <dgm:prSet/>
      <dgm:spPr/>
      <dgm:t>
        <a:bodyPr/>
        <a:lstStyle/>
        <a:p>
          <a:endParaRPr lang="en-US"/>
        </a:p>
      </dgm:t>
    </dgm:pt>
    <dgm:pt modelId="{A7062DE5-8156-9443-88B8-7A1B1E9AF20B}" type="sibTrans" cxnId="{11ABBF91-269B-D94C-A4A8-7336E517799C}">
      <dgm:prSet/>
      <dgm:spPr/>
      <dgm:t>
        <a:bodyPr/>
        <a:lstStyle/>
        <a:p>
          <a:endParaRPr lang="en-US"/>
        </a:p>
      </dgm:t>
    </dgm:pt>
    <dgm:pt modelId="{1434EC14-4059-FD47-BE74-9AFAA741215D}">
      <dgm:prSet phldrT="[Text]"/>
      <dgm:spPr/>
      <dgm:t>
        <a:bodyPr/>
        <a:lstStyle/>
        <a:p>
          <a:r>
            <a:rPr lang="en-US" dirty="0"/>
            <a:t>Ridge</a:t>
          </a:r>
        </a:p>
      </dgm:t>
    </dgm:pt>
    <dgm:pt modelId="{4E5E07D0-CC5A-3144-BBB4-1257A8DD484B}" type="parTrans" cxnId="{8822BC0C-9B64-8A49-863C-5258D9241679}">
      <dgm:prSet/>
      <dgm:spPr/>
      <dgm:t>
        <a:bodyPr/>
        <a:lstStyle/>
        <a:p>
          <a:endParaRPr lang="en-US"/>
        </a:p>
      </dgm:t>
    </dgm:pt>
    <dgm:pt modelId="{FA34F9F1-73D8-8346-9612-F96FEE86F4DC}" type="sibTrans" cxnId="{8822BC0C-9B64-8A49-863C-5258D9241679}">
      <dgm:prSet/>
      <dgm:spPr/>
      <dgm:t>
        <a:bodyPr/>
        <a:lstStyle/>
        <a:p>
          <a:endParaRPr lang="en-US"/>
        </a:p>
      </dgm:t>
    </dgm:pt>
    <dgm:pt modelId="{E2102225-A9E0-EE43-94BD-B465A23C044F}" type="pres">
      <dgm:prSet presAssocID="{5513DF3A-665D-E449-A5FF-EE0B080BBDFB}" presName="Name0" presStyleCnt="0">
        <dgm:presLayoutVars>
          <dgm:chMax val="4"/>
          <dgm:resizeHandles val="exact"/>
        </dgm:presLayoutVars>
      </dgm:prSet>
      <dgm:spPr/>
    </dgm:pt>
    <dgm:pt modelId="{C759B45D-A4BF-C84C-8CF6-359F69B1E1E4}" type="pres">
      <dgm:prSet presAssocID="{5513DF3A-665D-E449-A5FF-EE0B080BBDFB}" presName="ellipse" presStyleLbl="trBgShp" presStyleIdx="0" presStyleCnt="1"/>
      <dgm:spPr/>
    </dgm:pt>
    <dgm:pt modelId="{330B4FAC-69D2-F949-9466-ED16A3E669D3}" type="pres">
      <dgm:prSet presAssocID="{5513DF3A-665D-E449-A5FF-EE0B080BBDFB}" presName="arrow1" presStyleLbl="fgShp" presStyleIdx="0" presStyleCnt="1"/>
      <dgm:spPr/>
    </dgm:pt>
    <dgm:pt modelId="{540EDB9B-48B8-7C4D-AF7A-4D01DDA59EC5}" type="pres">
      <dgm:prSet presAssocID="{5513DF3A-665D-E449-A5FF-EE0B080BBDFB}" presName="rectangle" presStyleLbl="revTx" presStyleIdx="0" presStyleCnt="1">
        <dgm:presLayoutVars>
          <dgm:bulletEnabled val="1"/>
        </dgm:presLayoutVars>
      </dgm:prSet>
      <dgm:spPr/>
    </dgm:pt>
    <dgm:pt modelId="{150A2285-681A-1849-B01F-CEBBF80CF378}" type="pres">
      <dgm:prSet presAssocID="{ED9E63DA-69B1-5645-AF6E-1B3248170E9D}" presName="item1" presStyleLbl="node1" presStyleIdx="0" presStyleCnt="2">
        <dgm:presLayoutVars>
          <dgm:bulletEnabled val="1"/>
        </dgm:presLayoutVars>
      </dgm:prSet>
      <dgm:spPr/>
    </dgm:pt>
    <dgm:pt modelId="{105C50FF-4AEF-7A4B-8BC8-1B2027EFEA23}" type="pres">
      <dgm:prSet presAssocID="{1434EC14-4059-FD47-BE74-9AFAA741215D}" presName="item2" presStyleLbl="node1" presStyleIdx="1" presStyleCnt="2" custLinFactX="34" custLinFactNeighborX="100000" custLinFactNeighborY="-23067">
        <dgm:presLayoutVars>
          <dgm:bulletEnabled val="1"/>
        </dgm:presLayoutVars>
      </dgm:prSet>
      <dgm:spPr/>
    </dgm:pt>
    <dgm:pt modelId="{52525531-C2CA-5B42-B2A3-AD9A643787A3}" type="pres">
      <dgm:prSet presAssocID="{5513DF3A-665D-E449-A5FF-EE0B080BBDFB}" presName="funnel" presStyleLbl="trAlignAcc1" presStyleIdx="0" presStyleCnt="1"/>
      <dgm:spPr/>
    </dgm:pt>
  </dgm:ptLst>
  <dgm:cxnLst>
    <dgm:cxn modelId="{8822BC0C-9B64-8A49-863C-5258D9241679}" srcId="{5513DF3A-665D-E449-A5FF-EE0B080BBDFB}" destId="{1434EC14-4059-FD47-BE74-9AFAA741215D}" srcOrd="2" destOrd="0" parTransId="{4E5E07D0-CC5A-3144-BBB4-1257A8DD484B}" sibTransId="{FA34F9F1-73D8-8346-9612-F96FEE86F4DC}"/>
    <dgm:cxn modelId="{D5E53834-D108-C34E-BD41-948699840C3A}" type="presOf" srcId="{EF9005DB-3A34-EF45-B567-AB7421AAEC3D}" destId="{105C50FF-4AEF-7A4B-8BC8-1B2027EFEA23}" srcOrd="0" destOrd="0" presId="urn:microsoft.com/office/officeart/2005/8/layout/funnel1"/>
    <dgm:cxn modelId="{67E63735-1B03-5549-964D-43EAA94E7663}" type="presOf" srcId="{5513DF3A-665D-E449-A5FF-EE0B080BBDFB}" destId="{E2102225-A9E0-EE43-94BD-B465A23C044F}" srcOrd="0" destOrd="0" presId="urn:microsoft.com/office/officeart/2005/8/layout/funnel1"/>
    <dgm:cxn modelId="{11ABBF91-269B-D94C-A4A8-7336E517799C}" srcId="{5513DF3A-665D-E449-A5FF-EE0B080BBDFB}" destId="{ED9E63DA-69B1-5645-AF6E-1B3248170E9D}" srcOrd="1" destOrd="0" parTransId="{A2D51EF8-B980-6F45-B137-19E8BC0D1C55}" sibTransId="{A7062DE5-8156-9443-88B8-7A1B1E9AF20B}"/>
    <dgm:cxn modelId="{41F3E8B8-9415-4E4B-A403-947BB05478CA}" type="presOf" srcId="{1434EC14-4059-FD47-BE74-9AFAA741215D}" destId="{540EDB9B-48B8-7C4D-AF7A-4D01DDA59EC5}" srcOrd="0" destOrd="0" presId="urn:microsoft.com/office/officeart/2005/8/layout/funnel1"/>
    <dgm:cxn modelId="{AAA70BC1-9D0A-EE48-951F-732459BDA19A}" type="presOf" srcId="{ED9E63DA-69B1-5645-AF6E-1B3248170E9D}" destId="{150A2285-681A-1849-B01F-CEBBF80CF378}" srcOrd="0" destOrd="0" presId="urn:microsoft.com/office/officeart/2005/8/layout/funnel1"/>
    <dgm:cxn modelId="{2F01EFDB-5A32-9444-9806-814B6258F0E2}" srcId="{5513DF3A-665D-E449-A5FF-EE0B080BBDFB}" destId="{EF9005DB-3A34-EF45-B567-AB7421AAEC3D}" srcOrd="0" destOrd="0" parTransId="{4B422489-7DF3-344D-A6C9-97146722C793}" sibTransId="{39D2462E-E414-9948-A90B-C04D5AFECA78}"/>
    <dgm:cxn modelId="{C3F33DDA-0668-8348-8FEC-3053B7DB7F0F}" type="presParOf" srcId="{E2102225-A9E0-EE43-94BD-B465A23C044F}" destId="{C759B45D-A4BF-C84C-8CF6-359F69B1E1E4}" srcOrd="0" destOrd="0" presId="urn:microsoft.com/office/officeart/2005/8/layout/funnel1"/>
    <dgm:cxn modelId="{94FC45B9-5CCD-9448-BCED-A9630505C230}" type="presParOf" srcId="{E2102225-A9E0-EE43-94BD-B465A23C044F}" destId="{330B4FAC-69D2-F949-9466-ED16A3E669D3}" srcOrd="1" destOrd="0" presId="urn:microsoft.com/office/officeart/2005/8/layout/funnel1"/>
    <dgm:cxn modelId="{3A765ECE-C84F-F542-8737-7613E9425320}" type="presParOf" srcId="{E2102225-A9E0-EE43-94BD-B465A23C044F}" destId="{540EDB9B-48B8-7C4D-AF7A-4D01DDA59EC5}" srcOrd="2" destOrd="0" presId="urn:microsoft.com/office/officeart/2005/8/layout/funnel1"/>
    <dgm:cxn modelId="{522287F2-93CC-D745-908F-315D57C22E63}" type="presParOf" srcId="{E2102225-A9E0-EE43-94BD-B465A23C044F}" destId="{150A2285-681A-1849-B01F-CEBBF80CF378}" srcOrd="3" destOrd="0" presId="urn:microsoft.com/office/officeart/2005/8/layout/funnel1"/>
    <dgm:cxn modelId="{873E5DD7-F67C-5E49-A2A7-17BCD419FD44}" type="presParOf" srcId="{E2102225-A9E0-EE43-94BD-B465A23C044F}" destId="{105C50FF-4AEF-7A4B-8BC8-1B2027EFEA23}" srcOrd="4" destOrd="0" presId="urn:microsoft.com/office/officeart/2005/8/layout/funnel1"/>
    <dgm:cxn modelId="{1C85ECA1-ADA8-BF40-BA91-58849584B113}" type="presParOf" srcId="{E2102225-A9E0-EE43-94BD-B465A23C044F}" destId="{52525531-C2CA-5B42-B2A3-AD9A643787A3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9B45D-A4BF-C84C-8CF6-359F69B1E1E4}">
      <dsp:nvSpPr>
        <dsp:cNvPr id="0" name=""/>
        <dsp:cNvSpPr/>
      </dsp:nvSpPr>
      <dsp:spPr>
        <a:xfrm>
          <a:off x="1176391" y="566404"/>
          <a:ext cx="4298994" cy="1492984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B4FAC-69D2-F949-9466-ED16A3E669D3}">
      <dsp:nvSpPr>
        <dsp:cNvPr id="0" name=""/>
        <dsp:cNvSpPr/>
      </dsp:nvSpPr>
      <dsp:spPr>
        <a:xfrm>
          <a:off x="2915984" y="4222216"/>
          <a:ext cx="833138" cy="533208"/>
        </a:xfrm>
        <a:prstGeom prst="downArrow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540EDB9B-48B8-7C4D-AF7A-4D01DDA59EC5}">
      <dsp:nvSpPr>
        <dsp:cNvPr id="0" name=""/>
        <dsp:cNvSpPr/>
      </dsp:nvSpPr>
      <dsp:spPr>
        <a:xfrm>
          <a:off x="1333021" y="4648783"/>
          <a:ext cx="3999064" cy="99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Naïve Bayes Bernoulli</a:t>
          </a:r>
        </a:p>
      </dsp:txBody>
      <dsp:txXfrm>
        <a:off x="1333021" y="4648783"/>
        <a:ext cx="3999064" cy="999766"/>
      </dsp:txXfrm>
    </dsp:sp>
    <dsp:sp modelId="{150A2285-681A-1849-B01F-CEBBF80CF378}">
      <dsp:nvSpPr>
        <dsp:cNvPr id="0" name=""/>
        <dsp:cNvSpPr/>
      </dsp:nvSpPr>
      <dsp:spPr>
        <a:xfrm>
          <a:off x="2739359" y="2174695"/>
          <a:ext cx="1499649" cy="149964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Compare Accuracy</a:t>
          </a:r>
        </a:p>
      </dsp:txBody>
      <dsp:txXfrm>
        <a:off x="2958978" y="2394314"/>
        <a:ext cx="1060411" cy="1060411"/>
      </dsp:txXfrm>
    </dsp:sp>
    <dsp:sp modelId="{1566FD17-3204-024A-A5EE-B30B3F6E2639}">
      <dsp:nvSpPr>
        <dsp:cNvPr id="0" name=""/>
        <dsp:cNvSpPr/>
      </dsp:nvSpPr>
      <dsp:spPr>
        <a:xfrm>
          <a:off x="1666277" y="1049625"/>
          <a:ext cx="1499649" cy="149964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Oversample</a:t>
          </a:r>
        </a:p>
      </dsp:txBody>
      <dsp:txXfrm>
        <a:off x="1885896" y="1269244"/>
        <a:ext cx="1060411" cy="1060411"/>
      </dsp:txXfrm>
    </dsp:sp>
    <dsp:sp modelId="{CE2D8E50-1951-C743-818C-B91C5C47FD41}">
      <dsp:nvSpPr>
        <dsp:cNvPr id="0" name=""/>
        <dsp:cNvSpPr/>
      </dsp:nvSpPr>
      <dsp:spPr>
        <a:xfrm>
          <a:off x="3180971" y="703704"/>
          <a:ext cx="1499649" cy="149964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Prep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Vectorize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Split</a:t>
          </a:r>
        </a:p>
      </dsp:txBody>
      <dsp:txXfrm>
        <a:off x="3400590" y="923323"/>
        <a:ext cx="1060411" cy="1060411"/>
      </dsp:txXfrm>
    </dsp:sp>
    <dsp:sp modelId="{52525531-C2CA-5B42-B2A3-AD9A643787A3}">
      <dsp:nvSpPr>
        <dsp:cNvPr id="0" name=""/>
        <dsp:cNvSpPr/>
      </dsp:nvSpPr>
      <dsp:spPr>
        <a:xfrm>
          <a:off x="999766" y="383114"/>
          <a:ext cx="4665575" cy="3732460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9B45D-A4BF-C84C-8CF6-359F69B1E1E4}">
      <dsp:nvSpPr>
        <dsp:cNvPr id="0" name=""/>
        <dsp:cNvSpPr/>
      </dsp:nvSpPr>
      <dsp:spPr>
        <a:xfrm>
          <a:off x="1176391" y="566404"/>
          <a:ext cx="4298994" cy="1492984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B4FAC-69D2-F949-9466-ED16A3E669D3}">
      <dsp:nvSpPr>
        <dsp:cNvPr id="0" name=""/>
        <dsp:cNvSpPr/>
      </dsp:nvSpPr>
      <dsp:spPr>
        <a:xfrm>
          <a:off x="2915984" y="4222216"/>
          <a:ext cx="833138" cy="533208"/>
        </a:xfrm>
        <a:prstGeom prst="downArrow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540EDB9B-48B8-7C4D-AF7A-4D01DDA59EC5}">
      <dsp:nvSpPr>
        <dsp:cNvPr id="0" name=""/>
        <dsp:cNvSpPr/>
      </dsp:nvSpPr>
      <dsp:spPr>
        <a:xfrm>
          <a:off x="1333021" y="4648783"/>
          <a:ext cx="3999064" cy="99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Ridge</a:t>
          </a:r>
        </a:p>
      </dsp:txBody>
      <dsp:txXfrm>
        <a:off x="1333021" y="4648783"/>
        <a:ext cx="3999064" cy="999766"/>
      </dsp:txXfrm>
    </dsp:sp>
    <dsp:sp modelId="{150A2285-681A-1849-B01F-CEBBF80CF378}">
      <dsp:nvSpPr>
        <dsp:cNvPr id="0" name=""/>
        <dsp:cNvSpPr/>
      </dsp:nvSpPr>
      <dsp:spPr>
        <a:xfrm>
          <a:off x="2739359" y="2174695"/>
          <a:ext cx="1499649" cy="149964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Compare MSE</a:t>
          </a:r>
        </a:p>
      </dsp:txBody>
      <dsp:txXfrm>
        <a:off x="2958978" y="2394314"/>
        <a:ext cx="1060411" cy="1060411"/>
      </dsp:txXfrm>
    </dsp:sp>
    <dsp:sp modelId="{105C50FF-4AEF-7A4B-8BC8-1B2027EFEA23}">
      <dsp:nvSpPr>
        <dsp:cNvPr id="0" name=""/>
        <dsp:cNvSpPr/>
      </dsp:nvSpPr>
      <dsp:spPr>
        <a:xfrm>
          <a:off x="3166436" y="703701"/>
          <a:ext cx="1499649" cy="149964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Train/Test Split</a:t>
          </a:r>
        </a:p>
      </dsp:txBody>
      <dsp:txXfrm>
        <a:off x="3386055" y="923320"/>
        <a:ext cx="1060411" cy="1060411"/>
      </dsp:txXfrm>
    </dsp:sp>
    <dsp:sp modelId="{52525531-C2CA-5B42-B2A3-AD9A643787A3}">
      <dsp:nvSpPr>
        <dsp:cNvPr id="0" name=""/>
        <dsp:cNvSpPr/>
      </dsp:nvSpPr>
      <dsp:spPr>
        <a:xfrm>
          <a:off x="999766" y="383114"/>
          <a:ext cx="4665575" cy="3732460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0BC9-127A-EC47-A096-D6E70C9A3CC6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01C2C-A448-594A-8097-E8EA7AC1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3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Fenty</a:t>
            </a:r>
          </a:p>
          <a:p>
            <a:pPr lvl="1"/>
            <a:r>
              <a:rPr lang="en-US" dirty="0"/>
              <a:t>New Brand, lots of Hype</a:t>
            </a:r>
          </a:p>
          <a:p>
            <a:r>
              <a:rPr lang="en-US" dirty="0"/>
              <a:t>Dataset= Scraped Until Kicked Out</a:t>
            </a:r>
          </a:p>
          <a:p>
            <a:pPr lvl="1"/>
            <a:r>
              <a:rPr lang="en-US" dirty="0"/>
              <a:t>2,657/10000 Reviews</a:t>
            </a:r>
          </a:p>
          <a:p>
            <a:pPr lvl="1"/>
            <a:r>
              <a:rPr lang="en-US" dirty="0"/>
              <a:t>Unsorted (Unidentifiable Sorting)</a:t>
            </a:r>
          </a:p>
          <a:p>
            <a:r>
              <a:rPr lang="en-US" dirty="0"/>
              <a:t>Rows:</a:t>
            </a:r>
          </a:p>
          <a:p>
            <a:pPr lvl="1"/>
            <a:r>
              <a:rPr lang="en-US" dirty="0"/>
              <a:t>User Info; Name, Physical Attributes</a:t>
            </a:r>
          </a:p>
          <a:p>
            <a:pPr lvl="1"/>
            <a:r>
              <a:rPr lang="en-US" dirty="0"/>
              <a:t>Review Content</a:t>
            </a:r>
          </a:p>
          <a:p>
            <a:pPr lvl="1"/>
            <a:r>
              <a:rPr lang="en-US" dirty="0"/>
              <a:t>Rating</a:t>
            </a:r>
          </a:p>
          <a:p>
            <a:pPr lvl="1"/>
            <a:r>
              <a:rPr lang="en-US" dirty="0"/>
              <a:t>How many people found it helpful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01C2C-A448-594A-8097-E8EA7AC1A9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80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Perplexity= how big is the neighborhood in the high dimensional space in a low dimensional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01C2C-A448-594A-8097-E8EA7AC1A9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07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Were found to be best as 6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01C2C-A448-594A-8097-E8EA7AC1A9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72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very large </a:t>
            </a:r>
            <a:r>
              <a:rPr lang="en-US" dirty="0" err="1"/>
              <a:t>amourphous</a:t>
            </a:r>
            <a:r>
              <a:rPr lang="en-US" dirty="0"/>
              <a:t> cluster, and other clusters that aren’t closely related</a:t>
            </a:r>
          </a:p>
          <a:p>
            <a:endParaRPr lang="en-US" dirty="0"/>
          </a:p>
          <a:p>
            <a:r>
              <a:rPr lang="en-US" dirty="0"/>
              <a:t>This was backed up by manually reading the reviews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01C2C-A448-594A-8097-E8EA7AC1A9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6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Checking Dimensions</a:t>
            </a:r>
          </a:p>
          <a:p>
            <a:r>
              <a:rPr lang="en-US" dirty="0"/>
              <a:t>Checking for number of clusters</a:t>
            </a:r>
          </a:p>
          <a:p>
            <a:endParaRPr lang="en-US" dirty="0"/>
          </a:p>
          <a:p>
            <a:r>
              <a:rPr lang="en-US" dirty="0" err="1"/>
              <a:t>Kmeans</a:t>
            </a:r>
            <a:endParaRPr lang="en-US" dirty="0"/>
          </a:p>
          <a:p>
            <a:pPr lvl="1"/>
            <a:r>
              <a:rPr lang="en-US" dirty="0"/>
              <a:t>Run check </a:t>
            </a:r>
            <a:r>
              <a:rPr lang="en-US" dirty="0" err="1"/>
              <a:t>tsne</a:t>
            </a:r>
            <a:r>
              <a:rPr lang="en-US" dirty="0"/>
              <a:t> and print results</a:t>
            </a:r>
          </a:p>
          <a:p>
            <a:r>
              <a:rPr lang="en-US" dirty="0" err="1"/>
              <a:t>Dbscan</a:t>
            </a:r>
            <a:endParaRPr lang="en-US" dirty="0"/>
          </a:p>
          <a:p>
            <a:pPr lvl="1"/>
            <a:r>
              <a:rPr lang="en-US" dirty="0"/>
              <a:t>Run check </a:t>
            </a:r>
            <a:r>
              <a:rPr lang="en-US" dirty="0" err="1"/>
              <a:t>tsne</a:t>
            </a:r>
            <a:r>
              <a:rPr lang="en-US" dirty="0"/>
              <a:t> and print results</a:t>
            </a:r>
          </a:p>
          <a:p>
            <a:r>
              <a:rPr lang="en-US" dirty="0" err="1"/>
              <a:t>meanshift</a:t>
            </a:r>
            <a:endParaRPr lang="en-US" dirty="0"/>
          </a:p>
          <a:p>
            <a:pPr lvl="1"/>
            <a:r>
              <a:rPr lang="en-US" dirty="0"/>
              <a:t>Run check </a:t>
            </a:r>
            <a:r>
              <a:rPr lang="en-US" dirty="0" err="1"/>
              <a:t>tsne</a:t>
            </a:r>
            <a:r>
              <a:rPr lang="en-US" dirty="0"/>
              <a:t> and print results</a:t>
            </a:r>
          </a:p>
          <a:p>
            <a:r>
              <a:rPr lang="en-US" dirty="0"/>
              <a:t>Final= </a:t>
            </a:r>
            <a:r>
              <a:rPr lang="en-US" dirty="0" err="1"/>
              <a:t>Kmeans</a:t>
            </a:r>
            <a:r>
              <a:rPr lang="en-US" dirty="0"/>
              <a:t>, cv</a:t>
            </a:r>
          </a:p>
          <a:p>
            <a:pPr lvl="1"/>
            <a:r>
              <a:rPr lang="en-US" dirty="0"/>
              <a:t>why</a:t>
            </a:r>
          </a:p>
          <a:p>
            <a:r>
              <a:rPr lang="en-US" dirty="0"/>
              <a:t>Intra Cluster Variation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Tuning</a:t>
            </a:r>
          </a:p>
          <a:p>
            <a:pPr lvl="1"/>
            <a:r>
              <a:rPr lang="en-US" dirty="0"/>
              <a:t>Checking Dimensions</a:t>
            </a:r>
          </a:p>
          <a:p>
            <a:pPr lvl="1"/>
            <a:r>
              <a:rPr lang="en-US" dirty="0"/>
              <a:t>N Clusters KNN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01C2C-A448-594A-8097-E8EA7AC1A9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27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see what it clustered on</a:t>
            </a:r>
          </a:p>
          <a:p>
            <a:r>
              <a:rPr lang="en-US" dirty="0"/>
              <a:t>Using labels from data</a:t>
            </a:r>
          </a:p>
          <a:p>
            <a:pPr lvl="1"/>
            <a:r>
              <a:rPr lang="en-US" dirty="0"/>
              <a:t>Star</a:t>
            </a:r>
          </a:p>
          <a:p>
            <a:pPr lvl="1"/>
            <a:r>
              <a:rPr lang="en-US" dirty="0"/>
              <a:t>Helpfulness</a:t>
            </a:r>
          </a:p>
          <a:p>
            <a:r>
              <a:rPr lang="en-US" dirty="0"/>
              <a:t>Idea: See how they compare, on average, in each of these clusters</a:t>
            </a:r>
          </a:p>
          <a:p>
            <a:pPr lvl="1"/>
            <a:r>
              <a:rPr lang="en-US" dirty="0"/>
              <a:t>If cluster has disproportionate value, that’s what it’s clustered on</a:t>
            </a:r>
          </a:p>
          <a:p>
            <a:r>
              <a:rPr lang="en-US" b="1" dirty="0"/>
              <a:t>Ans</a:t>
            </a:r>
            <a:r>
              <a:rPr lang="en-US" dirty="0"/>
              <a:t>: Neither of these have discernable relation to end clusters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01C2C-A448-594A-8097-E8EA7AC1A9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86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 vectorizer= only used</a:t>
            </a:r>
          </a:p>
          <a:p>
            <a:r>
              <a:rPr lang="en-US" dirty="0"/>
              <a:t>Changed stop words</a:t>
            </a:r>
          </a:p>
          <a:p>
            <a:r>
              <a:rPr lang="en-US" dirty="0"/>
              <a:t>Internal tokenization</a:t>
            </a:r>
          </a:p>
          <a:p>
            <a:r>
              <a:rPr lang="en-US" dirty="0"/>
              <a:t>Fit transform/fit to data</a:t>
            </a:r>
          </a:p>
          <a:p>
            <a:r>
              <a:rPr lang="en-US" dirty="0"/>
              <a:t>Corpus</a:t>
            </a:r>
          </a:p>
          <a:p>
            <a:r>
              <a:rPr lang="en-US" dirty="0" err="1"/>
              <a:t>Lda</a:t>
            </a:r>
            <a:endParaRPr lang="en-US" dirty="0"/>
          </a:p>
          <a:p>
            <a:r>
              <a:rPr lang="en-US" dirty="0"/>
              <a:t>LSA</a:t>
            </a:r>
          </a:p>
          <a:p>
            <a:r>
              <a:rPr lang="en-US" dirty="0"/>
              <a:t>Number of topics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reviewers saying?</a:t>
            </a:r>
          </a:p>
          <a:p>
            <a:r>
              <a:rPr lang="en-US" dirty="0"/>
              <a:t>Tuning:</a:t>
            </a:r>
          </a:p>
          <a:p>
            <a:pPr lvl="1"/>
            <a:r>
              <a:rPr lang="en-US" dirty="0"/>
              <a:t>Stop Words</a:t>
            </a:r>
          </a:p>
          <a:p>
            <a:pPr lvl="1"/>
            <a:r>
              <a:rPr lang="en-US" dirty="0"/>
              <a:t>Number of Topics</a:t>
            </a:r>
          </a:p>
          <a:p>
            <a:r>
              <a:rPr lang="en-US" dirty="0"/>
              <a:t>Final Choice</a:t>
            </a:r>
          </a:p>
          <a:p>
            <a:pPr lvl="1"/>
            <a:r>
              <a:rPr lang="en-US" dirty="0"/>
              <a:t>NMF Using Count Vectorizer with Truncated SVD</a:t>
            </a:r>
          </a:p>
          <a:p>
            <a:r>
              <a:rPr lang="en-US" dirty="0"/>
              <a:t>Results</a:t>
            </a:r>
          </a:p>
          <a:p>
            <a:endParaRPr lang="en-US" dirty="0"/>
          </a:p>
          <a:p>
            <a:r>
              <a:rPr lang="en-US" dirty="0"/>
              <a:t>Want topics you can describe to other people= number of topics will be small</a:t>
            </a:r>
          </a:p>
          <a:p>
            <a:endParaRPr lang="en-US" dirty="0"/>
          </a:p>
          <a:p>
            <a:r>
              <a:rPr lang="en-US" dirty="0"/>
              <a:t>Dimensional reductions= large number of topics is fine, do that so the number of clusters look okay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01C2C-A448-594A-8097-E8EA7AC1A9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66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 Problem</a:t>
            </a:r>
          </a:p>
          <a:p>
            <a:r>
              <a:rPr lang="en-US" dirty="0"/>
              <a:t>Vectorize Data</a:t>
            </a:r>
          </a:p>
          <a:p>
            <a:r>
              <a:rPr lang="en-US" dirty="0"/>
              <a:t>Train/Test Split</a:t>
            </a:r>
          </a:p>
          <a:p>
            <a:r>
              <a:rPr lang="en-US" dirty="0"/>
              <a:t>Fix imbalances with oversampling</a:t>
            </a:r>
          </a:p>
          <a:p>
            <a:r>
              <a:rPr lang="en-US" dirty="0"/>
              <a:t>Comparisons using accuracy score on a single train test split</a:t>
            </a:r>
          </a:p>
          <a:p>
            <a:r>
              <a:rPr lang="en-US" dirty="0"/>
              <a:t>‘Best Model’= Naïve Bayes Bernoulli</a:t>
            </a:r>
          </a:p>
          <a:p>
            <a:r>
              <a:rPr lang="en-US" dirty="0"/>
              <a:t>What Can we do with this= Autofill stars for people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01C2C-A448-594A-8097-E8EA7AC1A9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scores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multilabel classification, this function computes subset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set of labels predicted for a sample must exactly match the corresponding set of labels in y-true.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01C2C-A448-594A-8097-E8EA7AC1A9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36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 problem</a:t>
            </a:r>
          </a:p>
          <a:p>
            <a:r>
              <a:rPr lang="en-US" dirty="0"/>
              <a:t>Comparison using mean squared error</a:t>
            </a:r>
          </a:p>
          <a:p>
            <a:r>
              <a:rPr lang="en-US" dirty="0"/>
              <a:t>Prediction function to tell you how many people find the review helpful</a:t>
            </a:r>
          </a:p>
          <a:p>
            <a:r>
              <a:rPr lang="en-US" dirty="0"/>
              <a:t>Use case= Want more meaningful conversation around their reviews</a:t>
            </a:r>
          </a:p>
          <a:p>
            <a:pPr lvl="1"/>
            <a:r>
              <a:rPr lang="en-US" dirty="0"/>
              <a:t>Promote those reviews that they think will be more helpful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01C2C-A448-594A-8097-E8EA7AC1A9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9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01C2C-A448-594A-8097-E8EA7AC1A9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30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01C2C-A448-594A-8097-E8EA7AC1A9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3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01C2C-A448-594A-8097-E8EA7AC1A9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80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01C2C-A448-594A-8097-E8EA7AC1A9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8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8/23/18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8/23/18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8/23/18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8/23/18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8/23/18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8/23/18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8/23/18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8/23/18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8/23/18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8/23/18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8/23/18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8/23/18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4E96-756F-B34A-885B-15BFF920A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Fenty beauty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9377D-2E4E-AC4A-AB92-6C52AEF30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Maya Madhavan</a:t>
            </a:r>
          </a:p>
        </p:txBody>
      </p:sp>
    </p:spTree>
    <p:extLst>
      <p:ext uri="{BB962C8B-B14F-4D97-AF65-F5344CB8AC3E}">
        <p14:creationId xmlns:p14="http://schemas.microsoft.com/office/powerpoint/2010/main" val="3575672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804D-0C4C-F34E-982F-51434ECD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dirty="0"/>
              <a:t>Topic Model on Negative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47B46-4F2F-4746-8B82-B30EAAAE0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3443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4E8A8E-D194-4D55-92A3-6B0799722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6EF76-5177-9744-85C1-24D3B43A2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90" r="21691" b="1"/>
          <a:stretch/>
        </p:blipFill>
        <p:spPr>
          <a:xfrm>
            <a:off x="407432" y="419292"/>
            <a:ext cx="5522976" cy="60533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E523-B454-8E4B-AA01-009B2B3E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96880"/>
          </a:xfrm>
        </p:spPr>
        <p:txBody>
          <a:bodyPr>
            <a:normAutofit/>
          </a:bodyPr>
          <a:lstStyle/>
          <a:p>
            <a:r>
              <a:rPr lang="en-US" dirty="0"/>
              <a:t>LSA CV With </a:t>
            </a:r>
            <a:r>
              <a:rPr lang="en-US" dirty="0" err="1"/>
              <a:t>TruncatedSVD</a:t>
            </a:r>
            <a:r>
              <a:rPr lang="en-US" dirty="0"/>
              <a:t> (Human Interpretation):</a:t>
            </a:r>
          </a:p>
          <a:p>
            <a:pPr lvl="1"/>
            <a:r>
              <a:rPr lang="en-US" dirty="0"/>
              <a:t>General Thoughts About Product</a:t>
            </a:r>
          </a:p>
          <a:p>
            <a:pPr lvl="1"/>
            <a:r>
              <a:rPr lang="en-US" dirty="0"/>
              <a:t>Shade matching</a:t>
            </a:r>
          </a:p>
          <a:p>
            <a:pPr lvl="1"/>
            <a:r>
              <a:rPr lang="en-US" dirty="0"/>
              <a:t>Blending</a:t>
            </a:r>
          </a:p>
          <a:p>
            <a:pPr lvl="1"/>
            <a:r>
              <a:rPr lang="en-US" dirty="0"/>
              <a:t>Dry skin</a:t>
            </a:r>
          </a:p>
          <a:p>
            <a:pPr lvl="1"/>
            <a:r>
              <a:rPr lang="en-US" dirty="0"/>
              <a:t>Oily skin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D21C9-5DE7-E048-AB9A-A8DA408DA788}"/>
              </a:ext>
            </a:extLst>
          </p:cNvPr>
          <p:cNvSpPr txBox="1"/>
          <p:nvPr/>
        </p:nvSpPr>
        <p:spPr>
          <a:xfrm>
            <a:off x="828056" y="419292"/>
            <a:ext cx="5102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You Throwing Shade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FEE8B6-7A8B-E34F-9DA1-151A34C7D3A6}"/>
              </a:ext>
            </a:extLst>
          </p:cNvPr>
          <p:cNvSpPr txBox="1"/>
          <p:nvPr/>
        </p:nvSpPr>
        <p:spPr>
          <a:xfrm>
            <a:off x="617744" y="4164296"/>
            <a:ext cx="5102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At My Foundation Shades??</a:t>
            </a:r>
          </a:p>
        </p:txBody>
      </p:sp>
    </p:spTree>
    <p:extLst>
      <p:ext uri="{BB962C8B-B14F-4D97-AF65-F5344CB8AC3E}">
        <p14:creationId xmlns:p14="http://schemas.microsoft.com/office/powerpoint/2010/main" val="72443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2EF4-D9D5-EE4C-99FC-567967A9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/>
              <a:t>Going Forward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6F1C6-28C4-034F-B8F4-4F03C3A97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017" y="1250258"/>
            <a:ext cx="4414438" cy="43702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C11E-C893-7A44-AA8C-70DD2F1C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More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Including image and video reviews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Spammy Reviews</a:t>
            </a:r>
          </a:p>
        </p:txBody>
      </p:sp>
    </p:spTree>
    <p:extLst>
      <p:ext uri="{BB962C8B-B14F-4D97-AF65-F5344CB8AC3E}">
        <p14:creationId xmlns:p14="http://schemas.microsoft.com/office/powerpoint/2010/main" val="50200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8" name="Group 16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2B9B3A6-E1DE-4B05-9E3B-69AA17964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D7F7C1-416D-4004-A948-BF6722A1F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BA2B8-EAE7-6746-ABCF-D1728A7B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65911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/>
              <a:t>Questions</a:t>
            </a:r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E43580A9-5004-40E4-A1DC-63E6B4AE4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27">
            <a:extLst>
              <a:ext uri="{FF2B5EF4-FFF2-40B4-BE49-F238E27FC236}">
                <a16:creationId xmlns:a16="http://schemas.microsoft.com/office/drawing/2014/main" id="{C6F2D1F0-EC99-445C-83D1-A40DD1B0D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9">
            <a:extLst>
              <a:ext uri="{FF2B5EF4-FFF2-40B4-BE49-F238E27FC236}">
                <a16:creationId xmlns:a16="http://schemas.microsoft.com/office/drawing/2014/main" id="{03847746-0DD2-4849-B8F1-0C078E28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1">
            <a:extLst>
              <a:ext uri="{FF2B5EF4-FFF2-40B4-BE49-F238E27FC236}">
                <a16:creationId xmlns:a16="http://schemas.microsoft.com/office/drawing/2014/main" id="{8A21A06E-1802-4D35-B16B-A464B11AC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5" descr="Help">
            <a:extLst>
              <a:ext uri="{FF2B5EF4-FFF2-40B4-BE49-F238E27FC236}">
                <a16:creationId xmlns:a16="http://schemas.microsoft.com/office/drawing/2014/main" id="{08B757F7-B151-4B67-B644-F770068A2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2937" y="1395172"/>
            <a:ext cx="2216708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6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CD802-1CCB-0342-9DC0-6C89D591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cap="all" spc="-100" dirty="0"/>
              <a:t>Clustering on Negative Reviews: Dimension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8840D2-5A86-4149-BBFD-D8E574B6D673}"/>
              </a:ext>
            </a:extLst>
          </p:cNvPr>
          <p:cNvSpPr txBox="1">
            <a:spLocks/>
          </p:cNvSpPr>
          <p:nvPr/>
        </p:nvSpPr>
        <p:spPr>
          <a:xfrm>
            <a:off x="6156960" y="2014194"/>
            <a:ext cx="496824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B9F43-5707-FF41-BEAF-03D2DA43D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991" y="937716"/>
            <a:ext cx="6923206" cy="46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78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CD802-1CCB-0342-9DC0-6C89D591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cap="all" spc="-100" dirty="0"/>
              <a:t>Clustering on Negative Reviews:    N Clusters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8840D2-5A86-4149-BBFD-D8E574B6D673}"/>
              </a:ext>
            </a:extLst>
          </p:cNvPr>
          <p:cNvSpPr txBox="1">
            <a:spLocks/>
          </p:cNvSpPr>
          <p:nvPr/>
        </p:nvSpPr>
        <p:spPr>
          <a:xfrm>
            <a:off x="6156960" y="2014194"/>
            <a:ext cx="496824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76610-A82A-1E4E-AE37-A72C53B70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5" y="2014194"/>
            <a:ext cx="7537705" cy="284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40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CD802-1CCB-0342-9DC0-6C89D591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cap="all" spc="-100" dirty="0"/>
              <a:t>Clustering on Negative Reviews:    not great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8840D2-5A86-4149-BBFD-D8E574B6D673}"/>
              </a:ext>
            </a:extLst>
          </p:cNvPr>
          <p:cNvSpPr txBox="1">
            <a:spLocks/>
          </p:cNvSpPr>
          <p:nvPr/>
        </p:nvSpPr>
        <p:spPr>
          <a:xfrm>
            <a:off x="6156960" y="2014194"/>
            <a:ext cx="496824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C9E721-C408-934A-AA20-F813B42FE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321" y="559476"/>
            <a:ext cx="7527241" cy="55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E907-78A0-964C-A149-39686739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160FAD-561E-B14A-8C16-7F7C67D76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068" y="2103438"/>
            <a:ext cx="4921864" cy="3932237"/>
          </a:xfrm>
        </p:spPr>
      </p:pic>
    </p:spTree>
    <p:extLst>
      <p:ext uri="{BB962C8B-B14F-4D97-AF65-F5344CB8AC3E}">
        <p14:creationId xmlns:p14="http://schemas.microsoft.com/office/powerpoint/2010/main" val="859435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41F1-9C20-5046-9A57-D2BCF9EF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On Whole Dataset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08232A-D495-4D45-9537-02B4F4C54AAA}"/>
              </a:ext>
            </a:extLst>
          </p:cNvPr>
          <p:cNvSpPr txBox="1">
            <a:spLocks/>
          </p:cNvSpPr>
          <p:nvPr/>
        </p:nvSpPr>
        <p:spPr>
          <a:xfrm>
            <a:off x="6096000" y="2103120"/>
            <a:ext cx="5486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5E21B0-FA69-5041-BBEA-A74D705EA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438072"/>
              </p:ext>
            </p:extLst>
          </p:nvPr>
        </p:nvGraphicFramePr>
        <p:xfrm>
          <a:off x="464312" y="2415124"/>
          <a:ext cx="11263375" cy="32358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3841">
                  <a:extLst>
                    <a:ext uri="{9D8B030D-6E8A-4147-A177-3AD203B41FA5}">
                      <a16:colId xmlns:a16="http://schemas.microsoft.com/office/drawing/2014/main" val="1275106216"/>
                    </a:ext>
                  </a:extLst>
                </a:gridCol>
                <a:gridCol w="2353890">
                  <a:extLst>
                    <a:ext uri="{9D8B030D-6E8A-4147-A177-3AD203B41FA5}">
                      <a16:colId xmlns:a16="http://schemas.microsoft.com/office/drawing/2014/main" val="2224745902"/>
                    </a:ext>
                  </a:extLst>
                </a:gridCol>
                <a:gridCol w="2320294">
                  <a:extLst>
                    <a:ext uri="{9D8B030D-6E8A-4147-A177-3AD203B41FA5}">
                      <a16:colId xmlns:a16="http://schemas.microsoft.com/office/drawing/2014/main" val="2952280644"/>
                    </a:ext>
                  </a:extLst>
                </a:gridCol>
                <a:gridCol w="2310937">
                  <a:extLst>
                    <a:ext uri="{9D8B030D-6E8A-4147-A177-3AD203B41FA5}">
                      <a16:colId xmlns:a16="http://schemas.microsoft.com/office/drawing/2014/main" val="1430900179"/>
                    </a:ext>
                  </a:extLst>
                </a:gridCol>
                <a:gridCol w="2194413">
                  <a:extLst>
                    <a:ext uri="{9D8B030D-6E8A-4147-A177-3AD203B41FA5}">
                      <a16:colId xmlns:a16="http://schemas.microsoft.com/office/drawing/2014/main" val="3593068829"/>
                    </a:ext>
                  </a:extLst>
                </a:gridCol>
              </a:tblGrid>
              <a:tr h="870011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Kmeans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Meanshift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45666"/>
                  </a:ext>
                </a:extLst>
              </a:tr>
              <a:tr h="423324">
                <a:tc>
                  <a:txBody>
                    <a:bodyPr/>
                    <a:lstStyle/>
                    <a:p>
                      <a:r>
                        <a:rPr lang="en-US" dirty="0"/>
                        <a:t>N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54928"/>
                  </a:ext>
                </a:extLst>
              </a:tr>
              <a:tr h="1942533">
                <a:tc>
                  <a:txBody>
                    <a:bodyPr/>
                    <a:lstStyle/>
                    <a:p>
                      <a:r>
                        <a:rPr lang="en-US" dirty="0"/>
                        <a:t>TSNE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10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702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2CC3-C8E4-F749-8883-C07B3E64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Meaning in Clusters?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63E7-9727-7F42-81D2-CFCA67B15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Proportions Across Clusters For:</a:t>
            </a:r>
          </a:p>
          <a:p>
            <a:pPr lvl="1"/>
            <a:r>
              <a:rPr lang="en-US" dirty="0"/>
              <a:t>Star Rating</a:t>
            </a:r>
          </a:p>
          <a:p>
            <a:pPr lvl="1"/>
            <a:r>
              <a:rPr lang="en-US" dirty="0"/>
              <a:t>Helpfulness</a:t>
            </a:r>
          </a:p>
          <a:p>
            <a:r>
              <a:rPr lang="en-US" b="1" dirty="0"/>
              <a:t>Ans</a:t>
            </a:r>
            <a:r>
              <a:rPr lang="en-US" dirty="0"/>
              <a:t>: Not Yet Identified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F082B0-32F1-F549-8573-61407B8BA80C}"/>
              </a:ext>
            </a:extLst>
          </p:cNvPr>
          <p:cNvSpPr txBox="1">
            <a:spLocks/>
          </p:cNvSpPr>
          <p:nvPr/>
        </p:nvSpPr>
        <p:spPr>
          <a:xfrm>
            <a:off x="6736080" y="2014194"/>
            <a:ext cx="481584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3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DF30-4AFE-2846-89E1-1CFCFF90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F64A17-0967-1644-9C66-442B96E35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" y="2215362"/>
            <a:ext cx="10241280" cy="35035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017728C-86B3-614A-BEC7-970497810F44}"/>
              </a:ext>
            </a:extLst>
          </p:cNvPr>
          <p:cNvSpPr/>
          <p:nvPr/>
        </p:nvSpPr>
        <p:spPr>
          <a:xfrm>
            <a:off x="1194816" y="2798064"/>
            <a:ext cx="1530096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D398CBD-C2E4-E14B-A3A0-8CBDFCA44F37}"/>
              </a:ext>
            </a:extLst>
          </p:cNvPr>
          <p:cNvSpPr/>
          <p:nvPr/>
        </p:nvSpPr>
        <p:spPr>
          <a:xfrm>
            <a:off x="1194816" y="3128505"/>
            <a:ext cx="1444752" cy="1188720"/>
          </a:xfrm>
          <a:custGeom>
            <a:avLst/>
            <a:gdLst>
              <a:gd name="connsiteX0" fmla="*/ 0 w 1444752"/>
              <a:gd name="connsiteY0" fmla="*/ 54864 h 1188720"/>
              <a:gd name="connsiteX1" fmla="*/ 0 w 1444752"/>
              <a:gd name="connsiteY1" fmla="*/ 1188720 h 1188720"/>
              <a:gd name="connsiteX2" fmla="*/ 1444752 w 1444752"/>
              <a:gd name="connsiteY2" fmla="*/ 1188720 h 1188720"/>
              <a:gd name="connsiteX3" fmla="*/ 1444752 w 1444752"/>
              <a:gd name="connsiteY3" fmla="*/ 0 h 1188720"/>
              <a:gd name="connsiteX4" fmla="*/ 0 w 1444752"/>
              <a:gd name="connsiteY4" fmla="*/ 54864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752" h="1188720">
                <a:moveTo>
                  <a:pt x="0" y="54864"/>
                </a:moveTo>
                <a:lnTo>
                  <a:pt x="0" y="1188720"/>
                </a:lnTo>
                <a:lnTo>
                  <a:pt x="1444752" y="1188720"/>
                </a:lnTo>
                <a:lnTo>
                  <a:pt x="1444752" y="0"/>
                </a:lnTo>
                <a:lnTo>
                  <a:pt x="0" y="54864"/>
                </a:lnTo>
                <a:close/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E1528CF4-3B06-8C46-AF04-061EFA00162A}"/>
              </a:ext>
            </a:extLst>
          </p:cNvPr>
          <p:cNvSpPr/>
          <p:nvPr/>
        </p:nvSpPr>
        <p:spPr>
          <a:xfrm>
            <a:off x="4194048" y="3712463"/>
            <a:ext cx="6138672" cy="932689"/>
          </a:xfrm>
          <a:custGeom>
            <a:avLst/>
            <a:gdLst>
              <a:gd name="connsiteX0" fmla="*/ 0 w 1444752"/>
              <a:gd name="connsiteY0" fmla="*/ 54864 h 1188720"/>
              <a:gd name="connsiteX1" fmla="*/ 0 w 1444752"/>
              <a:gd name="connsiteY1" fmla="*/ 1188720 h 1188720"/>
              <a:gd name="connsiteX2" fmla="*/ 1444752 w 1444752"/>
              <a:gd name="connsiteY2" fmla="*/ 1188720 h 1188720"/>
              <a:gd name="connsiteX3" fmla="*/ 1444752 w 1444752"/>
              <a:gd name="connsiteY3" fmla="*/ 0 h 1188720"/>
              <a:gd name="connsiteX4" fmla="*/ 0 w 1444752"/>
              <a:gd name="connsiteY4" fmla="*/ 54864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752" h="1188720">
                <a:moveTo>
                  <a:pt x="0" y="54864"/>
                </a:moveTo>
                <a:lnTo>
                  <a:pt x="0" y="1188720"/>
                </a:lnTo>
                <a:lnTo>
                  <a:pt x="1444752" y="1188720"/>
                </a:lnTo>
                <a:lnTo>
                  <a:pt x="1444752" y="0"/>
                </a:lnTo>
                <a:lnTo>
                  <a:pt x="0" y="54864"/>
                </a:lnTo>
                <a:close/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DF1FB01E-BDE2-3541-B73B-773CCAB63169}"/>
              </a:ext>
            </a:extLst>
          </p:cNvPr>
          <p:cNvSpPr/>
          <p:nvPr/>
        </p:nvSpPr>
        <p:spPr>
          <a:xfrm>
            <a:off x="4596384" y="3128505"/>
            <a:ext cx="737616" cy="330443"/>
          </a:xfrm>
          <a:custGeom>
            <a:avLst/>
            <a:gdLst>
              <a:gd name="connsiteX0" fmla="*/ 0 w 1444752"/>
              <a:gd name="connsiteY0" fmla="*/ 54864 h 1188720"/>
              <a:gd name="connsiteX1" fmla="*/ 0 w 1444752"/>
              <a:gd name="connsiteY1" fmla="*/ 1188720 h 1188720"/>
              <a:gd name="connsiteX2" fmla="*/ 1444752 w 1444752"/>
              <a:gd name="connsiteY2" fmla="*/ 1188720 h 1188720"/>
              <a:gd name="connsiteX3" fmla="*/ 1444752 w 1444752"/>
              <a:gd name="connsiteY3" fmla="*/ 0 h 1188720"/>
              <a:gd name="connsiteX4" fmla="*/ 0 w 1444752"/>
              <a:gd name="connsiteY4" fmla="*/ 54864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752" h="1188720">
                <a:moveTo>
                  <a:pt x="0" y="54864"/>
                </a:moveTo>
                <a:lnTo>
                  <a:pt x="0" y="1188720"/>
                </a:lnTo>
                <a:lnTo>
                  <a:pt x="1444752" y="1188720"/>
                </a:lnTo>
                <a:lnTo>
                  <a:pt x="1444752" y="0"/>
                </a:lnTo>
                <a:lnTo>
                  <a:pt x="0" y="54864"/>
                </a:lnTo>
                <a:close/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9A76580A-B4FE-6B4D-AE4F-6BE1B0328D6D}"/>
              </a:ext>
            </a:extLst>
          </p:cNvPr>
          <p:cNvSpPr/>
          <p:nvPr/>
        </p:nvSpPr>
        <p:spPr>
          <a:xfrm>
            <a:off x="4312920" y="2801838"/>
            <a:ext cx="862584" cy="326667"/>
          </a:xfrm>
          <a:custGeom>
            <a:avLst/>
            <a:gdLst>
              <a:gd name="connsiteX0" fmla="*/ 0 w 1444752"/>
              <a:gd name="connsiteY0" fmla="*/ 54864 h 1188720"/>
              <a:gd name="connsiteX1" fmla="*/ 0 w 1444752"/>
              <a:gd name="connsiteY1" fmla="*/ 1188720 h 1188720"/>
              <a:gd name="connsiteX2" fmla="*/ 1444752 w 1444752"/>
              <a:gd name="connsiteY2" fmla="*/ 1188720 h 1188720"/>
              <a:gd name="connsiteX3" fmla="*/ 1444752 w 1444752"/>
              <a:gd name="connsiteY3" fmla="*/ 0 h 1188720"/>
              <a:gd name="connsiteX4" fmla="*/ 0 w 1444752"/>
              <a:gd name="connsiteY4" fmla="*/ 54864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752" h="1188720">
                <a:moveTo>
                  <a:pt x="0" y="54864"/>
                </a:moveTo>
                <a:lnTo>
                  <a:pt x="0" y="1188720"/>
                </a:lnTo>
                <a:lnTo>
                  <a:pt x="1444752" y="1188720"/>
                </a:lnTo>
                <a:lnTo>
                  <a:pt x="1444752" y="0"/>
                </a:lnTo>
                <a:lnTo>
                  <a:pt x="0" y="54864"/>
                </a:lnTo>
                <a:close/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80EEF0-F5DF-5948-B4D4-015D19F3F2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37821" r="19206" b="-2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91D1FF4-7F97-4936-9A4C-9FB71D8FB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7744" y="237744"/>
            <a:ext cx="7652977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E3E35-8A96-D24F-9FE9-14E862CB8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/>
              <a:t>What are reviewers generally saying?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3F6A-FC09-FB4F-91D1-6D7949CE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en-US" dirty="0"/>
              <a:t>LDA: Unmeaningful Topics</a:t>
            </a:r>
          </a:p>
          <a:p>
            <a:r>
              <a:rPr lang="en-US" dirty="0"/>
              <a:t>NMF: A little harder to read than LSA</a:t>
            </a:r>
          </a:p>
          <a:p>
            <a:r>
              <a:rPr lang="en-US" dirty="0"/>
              <a:t>LSA CV With </a:t>
            </a:r>
            <a:r>
              <a:rPr lang="en-US" dirty="0" err="1"/>
              <a:t>TruncatedSVD</a:t>
            </a:r>
            <a:r>
              <a:rPr lang="en-US" dirty="0"/>
              <a:t> (Human Interpretation):</a:t>
            </a:r>
          </a:p>
          <a:p>
            <a:pPr lvl="1"/>
            <a:r>
              <a:rPr lang="en-US" dirty="0"/>
              <a:t>General Foundation Descriptors</a:t>
            </a:r>
          </a:p>
          <a:p>
            <a:pPr lvl="1"/>
            <a:r>
              <a:rPr lang="en-US" dirty="0"/>
              <a:t>Dry Skin and Patchiness</a:t>
            </a:r>
          </a:p>
          <a:p>
            <a:pPr lvl="1"/>
            <a:r>
              <a:rPr lang="en-US" dirty="0"/>
              <a:t>Lots of love from both dry and oily skin types</a:t>
            </a:r>
          </a:p>
          <a:p>
            <a:pPr lvl="1"/>
            <a:r>
              <a:rPr lang="en-US" dirty="0"/>
              <a:t>Oily Skin and Wear</a:t>
            </a:r>
          </a:p>
          <a:p>
            <a:pPr lvl="1"/>
            <a:r>
              <a:rPr lang="en-US" dirty="0"/>
              <a:t>Application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16BD53-BB39-8245-A601-3431818DF9CD}"/>
              </a:ext>
            </a:extLst>
          </p:cNvPr>
          <p:cNvSpPr txBox="1">
            <a:spLocks/>
          </p:cNvSpPr>
          <p:nvPr/>
        </p:nvSpPr>
        <p:spPr>
          <a:xfrm>
            <a:off x="6431280" y="2103120"/>
            <a:ext cx="515112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8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CD802-1CCB-0342-9DC0-6C89D591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Analysis:  Rating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8840D2-5A86-4149-BBFD-D8E574B6D673}"/>
              </a:ext>
            </a:extLst>
          </p:cNvPr>
          <p:cNvSpPr txBox="1">
            <a:spLocks/>
          </p:cNvSpPr>
          <p:nvPr/>
        </p:nvSpPr>
        <p:spPr>
          <a:xfrm>
            <a:off x="6156960" y="2014194"/>
            <a:ext cx="496824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65DD12D-9DAD-9246-9126-963F0C3513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683314"/>
              </p:ext>
            </p:extLst>
          </p:nvPr>
        </p:nvGraphicFramePr>
        <p:xfrm>
          <a:off x="5090593" y="398610"/>
          <a:ext cx="6665108" cy="6031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12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188E-23CC-454E-B7A7-24C1DBC7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Imbalances: Oversampled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5D2CED-9C19-6A4D-A450-E3B83C0E4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337" y="2014194"/>
            <a:ext cx="5327325" cy="3680392"/>
          </a:xfrm>
        </p:spPr>
      </p:pic>
    </p:spTree>
    <p:extLst>
      <p:ext uri="{BB962C8B-B14F-4D97-AF65-F5344CB8AC3E}">
        <p14:creationId xmlns:p14="http://schemas.microsoft.com/office/powerpoint/2010/main" val="421342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1878-70EC-AD4C-9FC9-77FBCEAE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/>
              <a:t>Results: Accuracy Scores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D427A73-5ACD-FA48-8992-B042EAECC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4685" y="2014194"/>
            <a:ext cx="7242629" cy="3975278"/>
          </a:xfrm>
        </p:spPr>
      </p:pic>
    </p:spTree>
    <p:extLst>
      <p:ext uri="{BB962C8B-B14F-4D97-AF65-F5344CB8AC3E}">
        <p14:creationId xmlns:p14="http://schemas.microsoft.com/office/powerpoint/2010/main" val="380505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CD802-1CCB-0342-9DC0-6C89D591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Analysis:  Helpfulness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8840D2-5A86-4149-BBFD-D8E574B6D673}"/>
              </a:ext>
            </a:extLst>
          </p:cNvPr>
          <p:cNvSpPr txBox="1">
            <a:spLocks/>
          </p:cNvSpPr>
          <p:nvPr/>
        </p:nvSpPr>
        <p:spPr>
          <a:xfrm>
            <a:off x="6156960" y="2014194"/>
            <a:ext cx="496824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65DD12D-9DAD-9246-9126-963F0C3513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484417"/>
              </p:ext>
            </p:extLst>
          </p:nvPr>
        </p:nvGraphicFramePr>
        <p:xfrm>
          <a:off x="5090593" y="398610"/>
          <a:ext cx="6665108" cy="6031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512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2092-DD6B-C949-A99E-12B01345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MSE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EF7BA4B-DDA7-A147-9D5D-1B54C50E3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446" y="2014194"/>
            <a:ext cx="6897108" cy="4010592"/>
          </a:xfrm>
        </p:spPr>
      </p:pic>
    </p:spTree>
    <p:extLst>
      <p:ext uri="{BB962C8B-B14F-4D97-AF65-F5344CB8AC3E}">
        <p14:creationId xmlns:p14="http://schemas.microsoft.com/office/powerpoint/2010/main" val="105791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E860-44D2-7447-91D7-CB857F19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Helpfulness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6D521-09AD-414B-A9E0-6EF858ED8346}"/>
              </a:ext>
            </a:extLst>
          </p:cNvPr>
          <p:cNvSpPr txBox="1"/>
          <p:nvPr/>
        </p:nvSpPr>
        <p:spPr>
          <a:xfrm>
            <a:off x="1976120" y="4572000"/>
            <a:ext cx="787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Prediction: 7 People Find This Unhelpful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3C4AA8-5B37-8147-A062-4F1E79936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2060689"/>
            <a:ext cx="78105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65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2085</TotalTime>
  <Words>577</Words>
  <Application>Microsoft Macintosh PowerPoint</Application>
  <PresentationFormat>Widescreen</PresentationFormat>
  <Paragraphs>152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Garamond</vt:lpstr>
      <vt:lpstr>Savon</vt:lpstr>
      <vt:lpstr>Fenty beauty analysis</vt:lpstr>
      <vt:lpstr>Background</vt:lpstr>
      <vt:lpstr>What are reviewers generally saying?</vt:lpstr>
      <vt:lpstr>Analysis:  Rating</vt:lpstr>
      <vt:lpstr>Class Imbalances: Oversampled</vt:lpstr>
      <vt:lpstr>Results: Accuracy Scores</vt:lpstr>
      <vt:lpstr>Analysis:  Helpfulness</vt:lpstr>
      <vt:lpstr>Results: MSE</vt:lpstr>
      <vt:lpstr>Predicting Helpfulness</vt:lpstr>
      <vt:lpstr>Topic Model on Negative</vt:lpstr>
      <vt:lpstr>Going Forward</vt:lpstr>
      <vt:lpstr>Questions</vt:lpstr>
      <vt:lpstr>Clustering on Negative Reviews: Dimension</vt:lpstr>
      <vt:lpstr>Clustering on Negative Reviews:    N Clusters</vt:lpstr>
      <vt:lpstr>Clustering on Negative Reviews:    not great</vt:lpstr>
      <vt:lpstr>Confusion Matrix</vt:lpstr>
      <vt:lpstr>Clustering On Whole Dataset</vt:lpstr>
      <vt:lpstr>Meaning in Clusters? 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Madhavan</dc:creator>
  <cp:lastModifiedBy>Rajeev Madhavan</cp:lastModifiedBy>
  <cp:revision>40</cp:revision>
  <dcterms:created xsi:type="dcterms:W3CDTF">2018-08-23T07:24:30Z</dcterms:created>
  <dcterms:modified xsi:type="dcterms:W3CDTF">2018-08-24T18:10:09Z</dcterms:modified>
</cp:coreProperties>
</file>