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83" r:id="rId3"/>
    <p:sldId id="268" r:id="rId4"/>
    <p:sldId id="274" r:id="rId5"/>
    <p:sldId id="289" r:id="rId6"/>
    <p:sldId id="296" r:id="rId7"/>
    <p:sldId id="291" r:id="rId8"/>
    <p:sldId id="290" r:id="rId9"/>
    <p:sldId id="292" r:id="rId10"/>
    <p:sldId id="282" r:id="rId11"/>
    <p:sldId id="295" r:id="rId12"/>
    <p:sldId id="294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B119"/>
    <a:srgbClr val="0FAB7D"/>
    <a:srgbClr val="1869A6"/>
    <a:srgbClr val="336EA8"/>
    <a:srgbClr val="94B9D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3EC3-17FE-FF55-E155-57098020990B}" v="1899" dt="2024-10-23T20:18:52.096"/>
    <p1510:client id="{286FB870-42A9-E09D-3EF6-3AD53F3FCDDF}" v="76" dt="2024-10-24T15:34:32.538"/>
    <p1510:client id="{996CB2F8-C55C-F3A6-CA8F-870C4A237E0B}" v="98" dt="2024-10-24T15:57:59.697"/>
    <p1510:client id="{B0199EE1-4F1E-4432-9F58-C17CD3D3D630}" v="15" dt="2024-10-23T22:12:59.738"/>
    <p1510:client id="{D1CBEB6A-6B23-C696-9D88-7214B15741D6}" v="5" dt="2024-10-23T17:37:37.030"/>
    <p1510:client id="{D1D618E7-C4B4-B078-212F-6CE380B88506}" v="161" dt="2024-10-24T13:30:38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D1976-BC5A-4543-8A15-363DD0A7EB45}" type="doc">
      <dgm:prSet loTypeId="urn:microsoft.com/office/officeart/2005/8/layout/cycle1" loCatId="cycle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8D80200-FDA0-4A3C-B1B3-725309E29052}">
      <dgm:prSet phldr="0"/>
      <dgm:spPr/>
      <dgm:t>
        <a:bodyPr/>
        <a:lstStyle/>
        <a:p>
          <a:r>
            <a:rPr lang="en-US" b="0" u="none" dirty="0">
              <a:solidFill>
                <a:srgbClr val="444444"/>
              </a:solidFill>
              <a:latin typeface="Rockwell"/>
            </a:rPr>
            <a:t>Youssef Darwish</a:t>
          </a:r>
          <a:endParaRPr lang="en-US" dirty="0"/>
        </a:p>
      </dgm:t>
    </dgm:pt>
    <dgm:pt modelId="{5159227B-215F-4605-80D8-20B448054633}" type="parTrans" cxnId="{4E2910DA-CA3D-4343-93F1-4B2DCEB73A0A}">
      <dgm:prSet/>
      <dgm:spPr/>
      <dgm:t>
        <a:bodyPr/>
        <a:lstStyle/>
        <a:p>
          <a:endParaRPr lang="en-US"/>
        </a:p>
      </dgm:t>
    </dgm:pt>
    <dgm:pt modelId="{0B248A5B-90A0-4F01-BE68-12612B31BF0B}" type="sibTrans" cxnId="{4E2910DA-CA3D-4343-93F1-4B2DCEB73A0A}">
      <dgm:prSet/>
      <dgm:spPr/>
      <dgm:t>
        <a:bodyPr/>
        <a:lstStyle/>
        <a:p>
          <a:endParaRPr lang="en-US"/>
        </a:p>
      </dgm:t>
    </dgm:pt>
    <dgm:pt modelId="{4920E972-4466-4E88-A5D5-E66E4945E6C3}">
      <dgm:prSet phldr="0"/>
      <dgm:spPr/>
      <dgm:t>
        <a:bodyPr/>
        <a:lstStyle/>
        <a:p>
          <a:pPr algn="l" rtl="0"/>
          <a:r>
            <a:rPr lang="en-US" b="0" u="sng" dirty="0">
              <a:solidFill>
                <a:srgbClr val="444444"/>
              </a:solidFill>
              <a:latin typeface="Rockwell"/>
            </a:rPr>
            <a:t>Project Team &amp; Roles : </a:t>
          </a:r>
          <a:endParaRPr lang="en-US" b="0" u="none" dirty="0">
            <a:solidFill>
              <a:srgbClr val="000000"/>
            </a:solidFill>
            <a:latin typeface="Rockwell"/>
          </a:endParaRPr>
        </a:p>
      </dgm:t>
    </dgm:pt>
    <dgm:pt modelId="{8B6B6A5A-698E-47AC-9918-2D2AD0946E9A}" type="parTrans" cxnId="{4D369EE5-2C83-45ED-B112-6ACA3A690173}">
      <dgm:prSet/>
      <dgm:spPr/>
    </dgm:pt>
    <dgm:pt modelId="{4B6AF3CE-E269-400B-8D5B-C9EA0531CBDA}" type="sibTrans" cxnId="{4D369EE5-2C83-45ED-B112-6ACA3A690173}">
      <dgm:prSet/>
      <dgm:spPr/>
    </dgm:pt>
    <dgm:pt modelId="{729D396B-D340-4B6E-B1FC-DA80556E3D05}">
      <dgm:prSet phldr="0"/>
      <dgm:spPr/>
      <dgm:t>
        <a:bodyPr/>
        <a:lstStyle/>
        <a:p>
          <a:r>
            <a:rPr lang="en-US" b="0" u="none" dirty="0">
              <a:solidFill>
                <a:srgbClr val="444444"/>
              </a:solidFill>
              <a:latin typeface="Rockwell"/>
            </a:rPr>
            <a:t>Mohamed Kamel :</a:t>
          </a:r>
          <a:r>
            <a:rPr lang="en-US" b="0" u="none" dirty="0">
              <a:solidFill>
                <a:srgbClr val="444444"/>
              </a:solidFill>
              <a:latin typeface="Segoe UI"/>
              <a:cs typeface="Segoe UI"/>
            </a:rPr>
            <a:t>Data Collection , SQL Queries, ,Python Processing, Sentiment Analysis</a:t>
          </a:r>
          <a:endParaRPr lang="en-US" b="0" u="none" dirty="0">
            <a:solidFill>
              <a:srgbClr val="000000"/>
            </a:solidFill>
            <a:latin typeface="Rockwell"/>
          </a:endParaRPr>
        </a:p>
      </dgm:t>
    </dgm:pt>
    <dgm:pt modelId="{1A922688-4177-4B97-8B5A-AC17873E2A34}" type="parTrans" cxnId="{63E5751C-0A87-4F48-ADEA-71FCC6CE9652}">
      <dgm:prSet/>
      <dgm:spPr/>
    </dgm:pt>
    <dgm:pt modelId="{6E3659C1-14D4-4539-B52B-AC2841CC9D1B}" type="sibTrans" cxnId="{63E5751C-0A87-4F48-ADEA-71FCC6CE9652}">
      <dgm:prSet/>
      <dgm:spPr/>
    </dgm:pt>
    <dgm:pt modelId="{6B2F9900-B6F0-475C-A0C6-EB3EBFDD5EE4}">
      <dgm:prSet phldr="0"/>
      <dgm:spPr/>
      <dgm:t>
        <a:bodyPr/>
        <a:lstStyle/>
        <a:p>
          <a:r>
            <a:rPr lang="en-US" b="0" u="none" dirty="0">
              <a:solidFill>
                <a:srgbClr val="444444"/>
              </a:solidFill>
              <a:latin typeface="Rockwell"/>
            </a:rPr>
            <a:t>Mayan Mohamed: </a:t>
          </a:r>
          <a:r>
            <a:rPr lang="en-US" b="0" u="none" dirty="0">
              <a:solidFill>
                <a:srgbClr val="444444"/>
              </a:solidFill>
              <a:latin typeface="Segoe UI"/>
              <a:cs typeface="Arial"/>
            </a:rPr>
            <a:t>SQL Database Design, Data Warehouse, Data Integration, Final Report &amp; Presentation</a:t>
          </a:r>
          <a:endParaRPr lang="en-US" b="0" u="none" dirty="0">
            <a:solidFill>
              <a:srgbClr val="000000"/>
            </a:solidFill>
            <a:latin typeface="Segoe UI"/>
            <a:cs typeface="Arial"/>
          </a:endParaRPr>
        </a:p>
      </dgm:t>
    </dgm:pt>
    <dgm:pt modelId="{0E99EC4C-E40B-4468-876F-72715938361A}" type="parTrans" cxnId="{7F23BCC9-C5D9-4D2A-A0BF-62F7BBF977AA}">
      <dgm:prSet/>
      <dgm:spPr/>
    </dgm:pt>
    <dgm:pt modelId="{1E1A560B-4038-4787-B84A-5A407F7E7CFB}" type="sibTrans" cxnId="{7F23BCC9-C5D9-4D2A-A0BF-62F7BBF977AA}">
      <dgm:prSet/>
      <dgm:spPr/>
    </dgm:pt>
    <dgm:pt modelId="{B37DDE69-0170-434B-9914-9D6889B992F3}">
      <dgm:prSet phldr="0"/>
      <dgm:spPr/>
      <dgm:t>
        <a:bodyPr/>
        <a:lstStyle/>
        <a:p>
          <a:r>
            <a:rPr lang="en-US" b="0" u="none" dirty="0">
              <a:solidFill>
                <a:srgbClr val="444444"/>
              </a:solidFill>
              <a:latin typeface="Rockwell"/>
            </a:rPr>
            <a:t>Mohamed Yamany :</a:t>
          </a:r>
          <a:r>
            <a:rPr lang="en-US" b="0" u="none" dirty="0">
              <a:solidFill>
                <a:srgbClr val="444444"/>
              </a:solidFill>
              <a:latin typeface="Arial"/>
              <a:cs typeface="Arial"/>
            </a:rPr>
            <a:t> </a:t>
          </a:r>
          <a:r>
            <a:rPr lang="en-US" b="0" u="none" dirty="0">
              <a:solidFill>
                <a:srgbClr val="444444"/>
              </a:solidFill>
              <a:latin typeface="Segoe UI"/>
              <a:cs typeface="Arial"/>
            </a:rPr>
            <a:t>ERD , Azure Integration </a:t>
          </a:r>
          <a:endParaRPr lang="en-US" b="0" u="none" dirty="0">
            <a:solidFill>
              <a:srgbClr val="000000"/>
            </a:solidFill>
            <a:latin typeface="Segoe UI"/>
            <a:cs typeface="Arial"/>
          </a:endParaRPr>
        </a:p>
      </dgm:t>
    </dgm:pt>
    <dgm:pt modelId="{7380C369-7DE2-4273-B44B-D4B0D3C616D1}" type="parTrans" cxnId="{7E2B2944-3CD4-4C5A-8711-7C1096F36B34}">
      <dgm:prSet/>
      <dgm:spPr/>
    </dgm:pt>
    <dgm:pt modelId="{F66A5BEA-6287-47BB-BD9C-25F735F359BB}" type="sibTrans" cxnId="{7E2B2944-3CD4-4C5A-8711-7C1096F36B34}">
      <dgm:prSet/>
      <dgm:spPr/>
    </dgm:pt>
    <dgm:pt modelId="{9F97AB60-AA6E-4B23-A3C2-97490E1DFC06}">
      <dgm:prSet phldr="0"/>
      <dgm:spPr/>
      <dgm:t>
        <a:bodyPr/>
        <a:lstStyle/>
        <a:p>
          <a:r>
            <a:rPr lang="en-US" b="0" u="none" dirty="0">
              <a:solidFill>
                <a:srgbClr val="444444"/>
              </a:solidFill>
              <a:latin typeface="Rockwell"/>
            </a:rPr>
            <a:t>Yassen Ehab :</a:t>
          </a:r>
          <a:r>
            <a:rPr lang="en-US" b="0" u="none" dirty="0">
              <a:solidFill>
                <a:srgbClr val="444444"/>
              </a:solidFill>
              <a:latin typeface="Segoe UI"/>
              <a:cs typeface="Arial"/>
            </a:rPr>
            <a:t> Deployment ( Power Bi )</a:t>
          </a:r>
          <a:endParaRPr lang="en-US" b="0" u="none" dirty="0">
            <a:solidFill>
              <a:srgbClr val="000000"/>
            </a:solidFill>
            <a:latin typeface="Segoe UI"/>
            <a:cs typeface="Arial"/>
          </a:endParaRPr>
        </a:p>
      </dgm:t>
    </dgm:pt>
    <dgm:pt modelId="{D0C6557A-87C1-4E16-BA0F-CE90F01BD408}" type="parTrans" cxnId="{7064B4FA-F2C8-44EB-B4AE-1282477FB48E}">
      <dgm:prSet/>
      <dgm:spPr/>
    </dgm:pt>
    <dgm:pt modelId="{8A9AC004-F88D-43C2-8A38-8EE427F6963E}" type="sibTrans" cxnId="{7064B4FA-F2C8-44EB-B4AE-1282477FB48E}">
      <dgm:prSet/>
      <dgm:spPr/>
    </dgm:pt>
    <dgm:pt modelId="{27A91625-1AB4-495A-A01F-76184630151A}" type="pres">
      <dgm:prSet presAssocID="{E8ED1976-BC5A-4543-8A15-363DD0A7EB45}" presName="cycle" presStyleCnt="0">
        <dgm:presLayoutVars>
          <dgm:dir/>
          <dgm:resizeHandles val="exact"/>
        </dgm:presLayoutVars>
      </dgm:prSet>
      <dgm:spPr/>
    </dgm:pt>
    <dgm:pt modelId="{2AB460D5-64DE-4E11-B259-07989727861D}" type="pres">
      <dgm:prSet presAssocID="{4920E972-4466-4E88-A5D5-E66E4945E6C3}" presName="node" presStyleLbl="revTx" presStyleIdx="0" presStyleCnt="1">
        <dgm:presLayoutVars>
          <dgm:bulletEnabled val="1"/>
        </dgm:presLayoutVars>
      </dgm:prSet>
      <dgm:spPr/>
    </dgm:pt>
  </dgm:ptLst>
  <dgm:cxnLst>
    <dgm:cxn modelId="{63E5751C-0A87-4F48-ADEA-71FCC6CE9652}" srcId="{4920E972-4466-4E88-A5D5-E66E4945E6C3}" destId="{729D396B-D340-4B6E-B1FC-DA80556E3D05}" srcOrd="0" destOrd="0" parTransId="{1A922688-4177-4B97-8B5A-AC17873E2A34}" sibTransId="{6E3659C1-14D4-4539-B52B-AC2841CC9D1B}"/>
    <dgm:cxn modelId="{4550F520-9235-46D1-B142-8A3DE3C299A4}" type="presOf" srcId="{E8ED1976-BC5A-4543-8A15-363DD0A7EB45}" destId="{27A91625-1AB4-495A-A01F-76184630151A}" srcOrd="0" destOrd="0" presId="urn:microsoft.com/office/officeart/2005/8/layout/cycle1"/>
    <dgm:cxn modelId="{7E2B2944-3CD4-4C5A-8711-7C1096F36B34}" srcId="{4920E972-4466-4E88-A5D5-E66E4945E6C3}" destId="{B37DDE69-0170-434B-9914-9D6889B992F3}" srcOrd="2" destOrd="0" parTransId="{7380C369-7DE2-4273-B44B-D4B0D3C616D1}" sibTransId="{F66A5BEA-6287-47BB-BD9C-25F735F359BB}"/>
    <dgm:cxn modelId="{8BFC1967-40B4-4023-B9A2-7871A34843D6}" type="presOf" srcId="{E8D80200-FDA0-4A3C-B1B3-725309E29052}" destId="{2AB460D5-64DE-4E11-B259-07989727861D}" srcOrd="0" destOrd="5" presId="urn:microsoft.com/office/officeart/2005/8/layout/cycle1"/>
    <dgm:cxn modelId="{56AD254D-AC2D-4C49-B426-831C0E2172A3}" type="presOf" srcId="{B37DDE69-0170-434B-9914-9D6889B992F3}" destId="{2AB460D5-64DE-4E11-B259-07989727861D}" srcOrd="0" destOrd="3" presId="urn:microsoft.com/office/officeart/2005/8/layout/cycle1"/>
    <dgm:cxn modelId="{3FEB595A-0C02-4094-8BD1-CD08F15B89FF}" type="presOf" srcId="{6B2F9900-B6F0-475C-A0C6-EB3EBFDD5EE4}" destId="{2AB460D5-64DE-4E11-B259-07989727861D}" srcOrd="0" destOrd="2" presId="urn:microsoft.com/office/officeart/2005/8/layout/cycle1"/>
    <dgm:cxn modelId="{B8A57C7A-4452-4251-B80B-7E755987B9CA}" type="presOf" srcId="{9F97AB60-AA6E-4B23-A3C2-97490E1DFC06}" destId="{2AB460D5-64DE-4E11-B259-07989727861D}" srcOrd="0" destOrd="4" presId="urn:microsoft.com/office/officeart/2005/8/layout/cycle1"/>
    <dgm:cxn modelId="{708FA3C2-2E88-4744-8561-686622EC5D30}" type="presOf" srcId="{729D396B-D340-4B6E-B1FC-DA80556E3D05}" destId="{2AB460D5-64DE-4E11-B259-07989727861D}" srcOrd="0" destOrd="1" presId="urn:microsoft.com/office/officeart/2005/8/layout/cycle1"/>
    <dgm:cxn modelId="{7F23BCC9-C5D9-4D2A-A0BF-62F7BBF977AA}" srcId="{4920E972-4466-4E88-A5D5-E66E4945E6C3}" destId="{6B2F9900-B6F0-475C-A0C6-EB3EBFDD5EE4}" srcOrd="1" destOrd="0" parTransId="{0E99EC4C-E40B-4468-876F-72715938361A}" sibTransId="{1E1A560B-4038-4787-B84A-5A407F7E7CFB}"/>
    <dgm:cxn modelId="{A0096CD3-6F15-4DA0-8781-382CF88EB69A}" type="presOf" srcId="{4920E972-4466-4E88-A5D5-E66E4945E6C3}" destId="{2AB460D5-64DE-4E11-B259-07989727861D}" srcOrd="0" destOrd="0" presId="urn:microsoft.com/office/officeart/2005/8/layout/cycle1"/>
    <dgm:cxn modelId="{4E2910DA-CA3D-4343-93F1-4B2DCEB73A0A}" srcId="{4920E972-4466-4E88-A5D5-E66E4945E6C3}" destId="{E8D80200-FDA0-4A3C-B1B3-725309E29052}" srcOrd="4" destOrd="0" parTransId="{5159227B-215F-4605-80D8-20B448054633}" sibTransId="{0B248A5B-90A0-4F01-BE68-12612B31BF0B}"/>
    <dgm:cxn modelId="{4D369EE5-2C83-45ED-B112-6ACA3A690173}" srcId="{E8ED1976-BC5A-4543-8A15-363DD0A7EB45}" destId="{4920E972-4466-4E88-A5D5-E66E4945E6C3}" srcOrd="0" destOrd="0" parTransId="{8B6B6A5A-698E-47AC-9918-2D2AD0946E9A}" sibTransId="{4B6AF3CE-E269-400B-8D5B-C9EA0531CBDA}"/>
    <dgm:cxn modelId="{7064B4FA-F2C8-44EB-B4AE-1282477FB48E}" srcId="{4920E972-4466-4E88-A5D5-E66E4945E6C3}" destId="{9F97AB60-AA6E-4B23-A3C2-97490E1DFC06}" srcOrd="3" destOrd="0" parTransId="{D0C6557A-87C1-4E16-BA0F-CE90F01BD408}" sibTransId="{8A9AC004-F88D-43C2-8A38-8EE427F6963E}"/>
    <dgm:cxn modelId="{22CAA7E4-9419-4542-BB0E-08E047AC45A7}" type="presParOf" srcId="{27A91625-1AB4-495A-A01F-76184630151A}" destId="{2AB460D5-64DE-4E11-B259-07989727861D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05AC2C-E5BC-40AE-B5EF-3184D8EE6E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598839-734A-4002-9EF9-B2F44A1AE0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 </a:t>
          </a:r>
        </a:p>
      </dgm:t>
    </dgm:pt>
    <dgm:pt modelId="{9C3F8708-B664-4E66-A034-E7EE113B29EF}" type="parTrans" cxnId="{3E97812D-AE0B-4D56-8096-E059DBEE9A2E}">
      <dgm:prSet/>
      <dgm:spPr/>
      <dgm:t>
        <a:bodyPr/>
        <a:lstStyle/>
        <a:p>
          <a:endParaRPr lang="en-US"/>
        </a:p>
      </dgm:t>
    </dgm:pt>
    <dgm:pt modelId="{B41E7AF7-1354-4BCA-962B-15D07568B2E5}" type="sibTrans" cxnId="{3E97812D-AE0B-4D56-8096-E059DBEE9A2E}">
      <dgm:prSet/>
      <dgm:spPr/>
      <dgm:t>
        <a:bodyPr/>
        <a:lstStyle/>
        <a:p>
          <a:endParaRPr lang="en-US"/>
        </a:p>
      </dgm:t>
    </dgm:pt>
    <dgm:pt modelId="{28FF19CE-2318-47C2-AAB7-4A0DAA98D1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 &amp; A</a:t>
          </a:r>
        </a:p>
      </dgm:t>
    </dgm:pt>
    <dgm:pt modelId="{2EFB9F18-C676-4EF9-B739-51B27D8F2CB2}" type="parTrans" cxnId="{051DC697-0C9A-489F-8682-47F579C2E68C}">
      <dgm:prSet/>
      <dgm:spPr/>
      <dgm:t>
        <a:bodyPr/>
        <a:lstStyle/>
        <a:p>
          <a:endParaRPr lang="en-US"/>
        </a:p>
      </dgm:t>
    </dgm:pt>
    <dgm:pt modelId="{C745BB20-8FFE-4454-8A14-F13FE46A95DB}" type="sibTrans" cxnId="{051DC697-0C9A-489F-8682-47F579C2E68C}">
      <dgm:prSet/>
      <dgm:spPr/>
      <dgm:t>
        <a:bodyPr/>
        <a:lstStyle/>
        <a:p>
          <a:endParaRPr lang="en-US"/>
        </a:p>
      </dgm:t>
    </dgm:pt>
    <dgm:pt modelId="{89FE3B10-32B9-4D7C-B94F-904686519AE7}" type="pres">
      <dgm:prSet presAssocID="{DF05AC2C-E5BC-40AE-B5EF-3184D8EE6E42}" presName="root" presStyleCnt="0">
        <dgm:presLayoutVars>
          <dgm:dir/>
          <dgm:resizeHandles val="exact"/>
        </dgm:presLayoutVars>
      </dgm:prSet>
      <dgm:spPr/>
    </dgm:pt>
    <dgm:pt modelId="{594F90F5-EE3C-4F12-A9F2-7FA8296E2493}" type="pres">
      <dgm:prSet presAssocID="{6A598839-734A-4002-9EF9-B2F44A1AE0C0}" presName="compNode" presStyleCnt="0"/>
      <dgm:spPr/>
    </dgm:pt>
    <dgm:pt modelId="{538ADD3A-E5CE-4368-87CF-396D5F4A6839}" type="pres">
      <dgm:prSet presAssocID="{6A598839-734A-4002-9EF9-B2F44A1AE0C0}" presName="iconBgRect" presStyleLbl="bgShp" presStyleIdx="0" presStyleCnt="2"/>
      <dgm:spPr/>
    </dgm:pt>
    <dgm:pt modelId="{3DDFFC7E-ABA1-4FEA-8773-4AB72442A154}" type="pres">
      <dgm:prSet presAssocID="{6A598839-734A-4002-9EF9-B2F44A1AE0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D418DF4-06E8-4B16-9AFE-61F91122CB2D}" type="pres">
      <dgm:prSet presAssocID="{6A598839-734A-4002-9EF9-B2F44A1AE0C0}" presName="spaceRect" presStyleCnt="0"/>
      <dgm:spPr/>
    </dgm:pt>
    <dgm:pt modelId="{671AEBE9-5B46-4B48-8F47-862A57C7178B}" type="pres">
      <dgm:prSet presAssocID="{6A598839-734A-4002-9EF9-B2F44A1AE0C0}" presName="textRect" presStyleLbl="revTx" presStyleIdx="0" presStyleCnt="2">
        <dgm:presLayoutVars>
          <dgm:chMax val="1"/>
          <dgm:chPref val="1"/>
        </dgm:presLayoutVars>
      </dgm:prSet>
      <dgm:spPr/>
    </dgm:pt>
    <dgm:pt modelId="{115D1110-D680-47E6-BDB3-2C61E31F69F8}" type="pres">
      <dgm:prSet presAssocID="{B41E7AF7-1354-4BCA-962B-15D07568B2E5}" presName="sibTrans" presStyleCnt="0"/>
      <dgm:spPr/>
    </dgm:pt>
    <dgm:pt modelId="{07494687-58CC-45A2-AF25-953ADCF32795}" type="pres">
      <dgm:prSet presAssocID="{28FF19CE-2318-47C2-AAB7-4A0DAA98D11E}" presName="compNode" presStyleCnt="0"/>
      <dgm:spPr/>
    </dgm:pt>
    <dgm:pt modelId="{8A030727-5821-40FF-8E07-259A51E9F79B}" type="pres">
      <dgm:prSet presAssocID="{28FF19CE-2318-47C2-AAB7-4A0DAA98D11E}" presName="iconBgRect" presStyleLbl="bgShp" presStyleIdx="1" presStyleCnt="2"/>
      <dgm:spPr/>
    </dgm:pt>
    <dgm:pt modelId="{E5F3B581-FFB3-4533-8D22-E092467703FB}" type="pres">
      <dgm:prSet presAssocID="{28FF19CE-2318-47C2-AAB7-4A0DAA98D1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EEA0FEE-4080-48E2-BA2F-481D5528F229}" type="pres">
      <dgm:prSet presAssocID="{28FF19CE-2318-47C2-AAB7-4A0DAA98D11E}" presName="spaceRect" presStyleCnt="0"/>
      <dgm:spPr/>
    </dgm:pt>
    <dgm:pt modelId="{40007051-0077-440C-B5B5-71F9558666A8}" type="pres">
      <dgm:prSet presAssocID="{28FF19CE-2318-47C2-AAB7-4A0DAA98D1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B2740D-5766-4676-9E8F-95ED17CC7D37}" type="presOf" srcId="{6A598839-734A-4002-9EF9-B2F44A1AE0C0}" destId="{671AEBE9-5B46-4B48-8F47-862A57C7178B}" srcOrd="0" destOrd="0" presId="urn:microsoft.com/office/officeart/2018/5/layout/IconCircleLabelList"/>
    <dgm:cxn modelId="{3C2FAB2A-7FC8-4B20-A030-EB824A4D0E74}" type="presOf" srcId="{DF05AC2C-E5BC-40AE-B5EF-3184D8EE6E42}" destId="{89FE3B10-32B9-4D7C-B94F-904686519AE7}" srcOrd="0" destOrd="0" presId="urn:microsoft.com/office/officeart/2018/5/layout/IconCircleLabelList"/>
    <dgm:cxn modelId="{3E97812D-AE0B-4D56-8096-E059DBEE9A2E}" srcId="{DF05AC2C-E5BC-40AE-B5EF-3184D8EE6E42}" destId="{6A598839-734A-4002-9EF9-B2F44A1AE0C0}" srcOrd="0" destOrd="0" parTransId="{9C3F8708-B664-4E66-A034-E7EE113B29EF}" sibTransId="{B41E7AF7-1354-4BCA-962B-15D07568B2E5}"/>
    <dgm:cxn modelId="{051DC697-0C9A-489F-8682-47F579C2E68C}" srcId="{DF05AC2C-E5BC-40AE-B5EF-3184D8EE6E42}" destId="{28FF19CE-2318-47C2-AAB7-4A0DAA98D11E}" srcOrd="1" destOrd="0" parTransId="{2EFB9F18-C676-4EF9-B739-51B27D8F2CB2}" sibTransId="{C745BB20-8FFE-4454-8A14-F13FE46A95DB}"/>
    <dgm:cxn modelId="{B41221D6-A4B9-4A2C-BF29-3B4FB73AD1DB}" type="presOf" srcId="{28FF19CE-2318-47C2-AAB7-4A0DAA98D11E}" destId="{40007051-0077-440C-B5B5-71F9558666A8}" srcOrd="0" destOrd="0" presId="urn:microsoft.com/office/officeart/2018/5/layout/IconCircleLabelList"/>
    <dgm:cxn modelId="{46F12CDF-9982-46CE-8CC2-B260DF75E184}" type="presParOf" srcId="{89FE3B10-32B9-4D7C-B94F-904686519AE7}" destId="{594F90F5-EE3C-4F12-A9F2-7FA8296E2493}" srcOrd="0" destOrd="0" presId="urn:microsoft.com/office/officeart/2018/5/layout/IconCircleLabelList"/>
    <dgm:cxn modelId="{1F32B37F-44E3-433B-9A4B-55FB9B0E1D3D}" type="presParOf" srcId="{594F90F5-EE3C-4F12-A9F2-7FA8296E2493}" destId="{538ADD3A-E5CE-4368-87CF-396D5F4A6839}" srcOrd="0" destOrd="0" presId="urn:microsoft.com/office/officeart/2018/5/layout/IconCircleLabelList"/>
    <dgm:cxn modelId="{CAD5C898-2786-4E00-BDD7-40A50A393B92}" type="presParOf" srcId="{594F90F5-EE3C-4F12-A9F2-7FA8296E2493}" destId="{3DDFFC7E-ABA1-4FEA-8773-4AB72442A154}" srcOrd="1" destOrd="0" presId="urn:microsoft.com/office/officeart/2018/5/layout/IconCircleLabelList"/>
    <dgm:cxn modelId="{8656CEF3-4043-4AA3-80A9-8A557BCE42B3}" type="presParOf" srcId="{594F90F5-EE3C-4F12-A9F2-7FA8296E2493}" destId="{ED418DF4-06E8-4B16-9AFE-61F91122CB2D}" srcOrd="2" destOrd="0" presId="urn:microsoft.com/office/officeart/2018/5/layout/IconCircleLabelList"/>
    <dgm:cxn modelId="{FCC8AAEA-8157-493F-BA1F-8FC03B1FF144}" type="presParOf" srcId="{594F90F5-EE3C-4F12-A9F2-7FA8296E2493}" destId="{671AEBE9-5B46-4B48-8F47-862A57C7178B}" srcOrd="3" destOrd="0" presId="urn:microsoft.com/office/officeart/2018/5/layout/IconCircleLabelList"/>
    <dgm:cxn modelId="{9966A092-6694-4986-B34F-06347BCFDC2A}" type="presParOf" srcId="{89FE3B10-32B9-4D7C-B94F-904686519AE7}" destId="{115D1110-D680-47E6-BDB3-2C61E31F69F8}" srcOrd="1" destOrd="0" presId="urn:microsoft.com/office/officeart/2018/5/layout/IconCircleLabelList"/>
    <dgm:cxn modelId="{79E023C6-F96B-4568-95B2-7F124F7BB953}" type="presParOf" srcId="{89FE3B10-32B9-4D7C-B94F-904686519AE7}" destId="{07494687-58CC-45A2-AF25-953ADCF32795}" srcOrd="2" destOrd="0" presId="urn:microsoft.com/office/officeart/2018/5/layout/IconCircleLabelList"/>
    <dgm:cxn modelId="{C3C69969-B94A-4F4F-A0E9-4F41AE8F2637}" type="presParOf" srcId="{07494687-58CC-45A2-AF25-953ADCF32795}" destId="{8A030727-5821-40FF-8E07-259A51E9F79B}" srcOrd="0" destOrd="0" presId="urn:microsoft.com/office/officeart/2018/5/layout/IconCircleLabelList"/>
    <dgm:cxn modelId="{EC6C7E7C-0F34-4F76-9F41-5E0A70CA09D6}" type="presParOf" srcId="{07494687-58CC-45A2-AF25-953ADCF32795}" destId="{E5F3B581-FFB3-4533-8D22-E092467703FB}" srcOrd="1" destOrd="0" presId="urn:microsoft.com/office/officeart/2018/5/layout/IconCircleLabelList"/>
    <dgm:cxn modelId="{B6476FC9-346E-47F2-96AC-A07E1409BCE3}" type="presParOf" srcId="{07494687-58CC-45A2-AF25-953ADCF32795}" destId="{9EEA0FEE-4080-48E2-BA2F-481D5528F229}" srcOrd="2" destOrd="0" presId="urn:microsoft.com/office/officeart/2018/5/layout/IconCircleLabelList"/>
    <dgm:cxn modelId="{23B8D505-38D3-4769-AB2A-129637E55963}" type="presParOf" srcId="{07494687-58CC-45A2-AF25-953ADCF32795}" destId="{40007051-0077-440C-B5B5-71F9558666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460D5-64DE-4E11-B259-07989727861D}">
      <dsp:nvSpPr>
        <dsp:cNvPr id="0" name=""/>
        <dsp:cNvSpPr/>
      </dsp:nvSpPr>
      <dsp:spPr>
        <a:xfrm>
          <a:off x="3021694" y="2115"/>
          <a:ext cx="4472210" cy="447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u="sng" kern="1200" dirty="0">
              <a:solidFill>
                <a:srgbClr val="444444"/>
              </a:solidFill>
              <a:latin typeface="Rockwell"/>
            </a:rPr>
            <a:t>Project Team &amp; Roles : </a:t>
          </a:r>
          <a:endParaRPr lang="en-US" sz="2600" b="0" u="none" kern="1200" dirty="0">
            <a:solidFill>
              <a:srgbClr val="000000"/>
            </a:solidFill>
            <a:latin typeface="Rockwel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u="none" kern="1200" dirty="0">
              <a:solidFill>
                <a:srgbClr val="444444"/>
              </a:solidFill>
              <a:latin typeface="Rockwell"/>
            </a:rPr>
            <a:t>Mohamed Kamel :</a:t>
          </a:r>
          <a:r>
            <a:rPr lang="en-US" sz="2000" b="0" u="none" kern="1200" dirty="0">
              <a:solidFill>
                <a:srgbClr val="444444"/>
              </a:solidFill>
              <a:latin typeface="Segoe UI"/>
              <a:cs typeface="Segoe UI"/>
            </a:rPr>
            <a:t>Data Collection , SQL Queries, ,Python Processing, Sentiment Analysis</a:t>
          </a:r>
          <a:endParaRPr lang="en-US" sz="2000" b="0" u="none" kern="1200" dirty="0">
            <a:solidFill>
              <a:srgbClr val="000000"/>
            </a:solidFill>
            <a:latin typeface="Rockwel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u="none" kern="1200" dirty="0">
              <a:solidFill>
                <a:srgbClr val="444444"/>
              </a:solidFill>
              <a:latin typeface="Rockwell"/>
            </a:rPr>
            <a:t>Mayan Mohamed: </a:t>
          </a:r>
          <a:r>
            <a:rPr lang="en-US" sz="2000" b="0" u="none" kern="1200" dirty="0">
              <a:solidFill>
                <a:srgbClr val="444444"/>
              </a:solidFill>
              <a:latin typeface="Segoe UI"/>
              <a:cs typeface="Arial"/>
            </a:rPr>
            <a:t>SQL Database Design, Data Warehouse, Data Integration, Final Report &amp; Presentation</a:t>
          </a:r>
          <a:endParaRPr lang="en-US" sz="2000" b="0" u="none" kern="1200" dirty="0">
            <a:solidFill>
              <a:srgbClr val="000000"/>
            </a:solidFill>
            <a:latin typeface="Segoe UI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u="none" kern="1200" dirty="0">
              <a:solidFill>
                <a:srgbClr val="444444"/>
              </a:solidFill>
              <a:latin typeface="Rockwell"/>
            </a:rPr>
            <a:t>Mohamed Yamany :</a:t>
          </a:r>
          <a:r>
            <a:rPr lang="en-US" sz="2000" b="0" u="none" kern="1200" dirty="0">
              <a:solidFill>
                <a:srgbClr val="444444"/>
              </a:solidFill>
              <a:latin typeface="Arial"/>
              <a:cs typeface="Arial"/>
            </a:rPr>
            <a:t> </a:t>
          </a:r>
          <a:r>
            <a:rPr lang="en-US" sz="2000" b="0" u="none" kern="1200" dirty="0">
              <a:solidFill>
                <a:srgbClr val="444444"/>
              </a:solidFill>
              <a:latin typeface="Segoe UI"/>
              <a:cs typeface="Arial"/>
            </a:rPr>
            <a:t>ERD , Azure Integration </a:t>
          </a:r>
          <a:endParaRPr lang="en-US" sz="2000" b="0" u="none" kern="1200" dirty="0">
            <a:solidFill>
              <a:srgbClr val="000000"/>
            </a:solidFill>
            <a:latin typeface="Segoe UI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u="none" kern="1200" dirty="0">
              <a:solidFill>
                <a:srgbClr val="444444"/>
              </a:solidFill>
              <a:latin typeface="Rockwell"/>
            </a:rPr>
            <a:t>Yassen Ehab :</a:t>
          </a:r>
          <a:r>
            <a:rPr lang="en-US" sz="2000" b="0" u="none" kern="1200" dirty="0">
              <a:solidFill>
                <a:srgbClr val="444444"/>
              </a:solidFill>
              <a:latin typeface="Segoe UI"/>
              <a:cs typeface="Arial"/>
            </a:rPr>
            <a:t> Deployment ( Power Bi )</a:t>
          </a:r>
          <a:endParaRPr lang="en-US" sz="2000" b="0" u="none" kern="1200" dirty="0">
            <a:solidFill>
              <a:srgbClr val="000000"/>
            </a:solidFill>
            <a:latin typeface="Segoe UI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u="none" kern="1200" dirty="0">
              <a:solidFill>
                <a:srgbClr val="444444"/>
              </a:solidFill>
              <a:latin typeface="Rockwell"/>
            </a:rPr>
            <a:t>Youssef Darwish</a:t>
          </a:r>
          <a:endParaRPr lang="en-US" sz="2000" kern="1200" dirty="0"/>
        </a:p>
      </dsp:txBody>
      <dsp:txXfrm>
        <a:off x="3021694" y="2115"/>
        <a:ext cx="4472210" cy="4472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DD3A-E5CE-4368-87CF-396D5F4A6839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FFC7E-ABA1-4FEA-8773-4AB72442A154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EBE9-5B46-4B48-8F47-862A57C7178B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Thank You </a:t>
          </a:r>
        </a:p>
      </dsp:txBody>
      <dsp:txXfrm>
        <a:off x="1342800" y="3256272"/>
        <a:ext cx="3600000" cy="720000"/>
      </dsp:txXfrm>
    </dsp:sp>
    <dsp:sp modelId="{8A030727-5821-40FF-8E07-259A51E9F79B}">
      <dsp:nvSpPr>
        <dsp:cNvPr id="0" name=""/>
        <dsp:cNvSpPr/>
      </dsp:nvSpPr>
      <dsp:spPr>
        <a:xfrm>
          <a:off x="6274800" y="376271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3B581-FFB3-4533-8D22-E092467703FB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7051-0077-440C-B5B5-71F9558666A8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Q &amp; A</a:t>
          </a:r>
        </a:p>
      </dsp:txBody>
      <dsp:txXfrm>
        <a:off x="5572800" y="325627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10/24/2024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221" y="1917533"/>
            <a:ext cx="6399129" cy="381651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/>
                <a:ea typeface="Calibri Light"/>
                <a:cs typeface="Calibri Light"/>
              </a:rPr>
              <a:t>AI &amp; Data Science Track : Microsoft Data Engineer</a:t>
            </a:r>
            <a:br>
              <a:rPr lang="en-US" sz="2400" dirty="0">
                <a:latin typeface="Rockwell"/>
                <a:ea typeface="Calibri Light"/>
                <a:cs typeface="Calibri Light"/>
              </a:rPr>
            </a:br>
            <a:br>
              <a:rPr lang="en-US" sz="2400" dirty="0">
                <a:latin typeface="Rockwell"/>
                <a:ea typeface="Calibri Light"/>
                <a:cs typeface="Calibri Light"/>
              </a:rPr>
            </a:br>
            <a:r>
              <a:rPr lang="en-US" b="1" dirty="0">
                <a:latin typeface="Rockwell"/>
                <a:ea typeface="Calibri Light"/>
                <a:cs typeface="Calibri Light"/>
              </a:rPr>
              <a:t>Presented BY :</a:t>
            </a:r>
            <a:r>
              <a:rPr lang="en-US" dirty="0">
                <a:latin typeface="Rockwell"/>
                <a:ea typeface="Calibri Light"/>
                <a:cs typeface="Calibri Light"/>
              </a:rPr>
              <a:t> </a:t>
            </a:r>
            <a:br>
              <a:rPr lang="en-US" dirty="0">
                <a:latin typeface="Söhne"/>
                <a:ea typeface="Calibri Light"/>
                <a:cs typeface="Calibri Light"/>
              </a:rPr>
            </a:br>
            <a:r>
              <a:rPr lang="en-US" sz="2400" dirty="0">
                <a:latin typeface="Söhne"/>
                <a:ea typeface="Calibri Light"/>
                <a:cs typeface="Calibri Light"/>
              </a:rPr>
              <a:t> </a:t>
            </a:r>
            <a:r>
              <a:rPr lang="en-US" sz="2400" dirty="0">
                <a:latin typeface="Rockwell"/>
                <a:ea typeface="Calibri Light"/>
                <a:cs typeface="Calibri Light"/>
              </a:rPr>
              <a:t>Mayan Mohamed</a:t>
            </a:r>
            <a:br>
              <a:rPr lang="en-US" sz="2400" dirty="0">
                <a:latin typeface="Rockwell"/>
                <a:ea typeface="Calibri Light"/>
                <a:cs typeface="Calibri Light"/>
              </a:rPr>
            </a:br>
            <a:r>
              <a:rPr lang="en-US" sz="2400" dirty="0">
                <a:latin typeface="Rockwell"/>
                <a:ea typeface="Calibri Light"/>
                <a:cs typeface="Calibri Light"/>
              </a:rPr>
              <a:t> Mohamed Kamel</a:t>
            </a:r>
            <a:br>
              <a:rPr lang="en-US" sz="2400" dirty="0">
                <a:latin typeface="Rockwell"/>
                <a:ea typeface="Calibri Light"/>
                <a:cs typeface="Calibri Light"/>
              </a:rPr>
            </a:br>
            <a:r>
              <a:rPr lang="en-US" sz="2400" dirty="0">
                <a:latin typeface="Rockwell"/>
                <a:ea typeface="Calibri Light"/>
                <a:cs typeface="Calibri Light"/>
              </a:rPr>
              <a:t> Mohamed </a:t>
            </a:r>
            <a:r>
              <a:rPr lang="en-US" sz="2400" dirty="0" err="1">
                <a:latin typeface="Rockwell"/>
                <a:ea typeface="Calibri Light"/>
                <a:cs typeface="Calibri Light"/>
              </a:rPr>
              <a:t>Yamany</a:t>
            </a:r>
            <a:br>
              <a:rPr lang="en-US" sz="2400" dirty="0">
                <a:latin typeface="Rockwell"/>
                <a:ea typeface="Calibri Light"/>
                <a:cs typeface="Calibri Light"/>
              </a:rPr>
            </a:br>
            <a:r>
              <a:rPr lang="en-US" sz="2400" dirty="0">
                <a:latin typeface="Rockwell"/>
                <a:ea typeface="Calibri Light"/>
                <a:cs typeface="Calibri Light"/>
              </a:rPr>
              <a:t> Yassen Ehab</a:t>
            </a:r>
            <a:br>
              <a:rPr lang="en-US" sz="2400" dirty="0">
                <a:latin typeface="Söhne"/>
                <a:ea typeface="Calibri Light"/>
                <a:cs typeface="Calibri Light"/>
              </a:rPr>
            </a:br>
            <a:br>
              <a:rPr lang="en-US" sz="2400" dirty="0">
                <a:latin typeface="Söhne"/>
                <a:ea typeface="Calibri Light"/>
                <a:cs typeface="Calibri Light"/>
              </a:rPr>
            </a:br>
            <a:br>
              <a:rPr lang="en-US" sz="2400" dirty="0">
                <a:latin typeface="Söhne"/>
                <a:ea typeface="Calibri Light"/>
                <a:cs typeface="Calibri Light"/>
              </a:rPr>
            </a:br>
            <a:endParaRPr lang="en-US" sz="2400" dirty="0">
              <a:latin typeface="Rockwell"/>
              <a:ea typeface="Calibri Light"/>
              <a:cs typeface="Calibri Ligh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AE5E-2515-9609-EF1C-A25E1ED8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5" y="1932029"/>
            <a:ext cx="4218798" cy="2871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36EA8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group of hands holding up thumbs up signs&#10;&#10;Description automatically generated">
            <a:extLst>
              <a:ext uri="{FF2B5EF4-FFF2-40B4-BE49-F238E27FC236}">
                <a16:creationId xmlns:a16="http://schemas.microsoft.com/office/drawing/2014/main" id="{ACD5BB97-80E6-84C6-48A0-C965C3A9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9" y="1935637"/>
            <a:ext cx="4600066" cy="28524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E9E8E-00F0-8EB6-1F37-1C6E31F1EEB9}"/>
              </a:ext>
            </a:extLst>
          </p:cNvPr>
          <p:cNvSpPr txBox="1"/>
          <p:nvPr/>
        </p:nvSpPr>
        <p:spPr>
          <a:xfrm>
            <a:off x="1801425" y="633460"/>
            <a:ext cx="8598566" cy="584775"/>
          </a:xfrm>
          <a:prstGeom prst="rect">
            <a:avLst/>
          </a:prstGeom>
          <a:solidFill>
            <a:srgbClr val="0FAB7D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ea typeface="Calibri"/>
                <a:cs typeface="Calibri"/>
              </a:rPr>
              <a:t>Customer Feedback Analysis And Improvement 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96154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omputer&#10;&#10;Description automatically generated">
            <a:extLst>
              <a:ext uri="{FF2B5EF4-FFF2-40B4-BE49-F238E27FC236}">
                <a16:creationId xmlns:a16="http://schemas.microsoft.com/office/drawing/2014/main" id="{F165552B-3E81-C3D0-FF48-3EB4850A5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30" y="1267679"/>
            <a:ext cx="6096000" cy="30099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42251B6-244B-6D16-28C6-D9D459D7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16" y="2932625"/>
            <a:ext cx="6096000" cy="30575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A3C72-B1C3-3297-A48C-5D91D9C2BE88}"/>
              </a:ext>
            </a:extLst>
          </p:cNvPr>
          <p:cNvSpPr txBox="1"/>
          <p:nvPr/>
        </p:nvSpPr>
        <p:spPr>
          <a:xfrm>
            <a:off x="4265795" y="470019"/>
            <a:ext cx="33347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D7B119"/>
                </a:solidFill>
                <a:latin typeface="Rockwell"/>
              </a:rPr>
              <a:t>Azure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8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3917-7532-3255-20A8-28ABB9B1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7FB8-8840-4E45-42D1-AD34BAB6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E57A6-B8FF-8DD7-64A7-00654A64C405}"/>
              </a:ext>
            </a:extLst>
          </p:cNvPr>
          <p:cNvSpPr txBox="1"/>
          <p:nvPr/>
        </p:nvSpPr>
        <p:spPr>
          <a:xfrm>
            <a:off x="4341343" y="497506"/>
            <a:ext cx="33573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u="sng" dirty="0">
              <a:solidFill>
                <a:srgbClr val="D7B119"/>
              </a:solidFill>
              <a:latin typeface="Rockwell"/>
              <a:cs typeface="Calibri"/>
            </a:endParaRPr>
          </a:p>
        </p:txBody>
      </p:sp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3292A-998F-3AD2-9052-7B6399A3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2" y="1221623"/>
            <a:ext cx="6096000" cy="3814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0D54077-5562-3FAA-CA66-53EE1013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58" y="2854274"/>
            <a:ext cx="6096000" cy="27717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5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E419B-9C24-2835-6483-23010AE46A80}"/>
              </a:ext>
            </a:extLst>
          </p:cNvPr>
          <p:cNvSpPr txBox="1"/>
          <p:nvPr/>
        </p:nvSpPr>
        <p:spPr>
          <a:xfrm>
            <a:off x="3727309" y="491790"/>
            <a:ext cx="4267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D7B119"/>
                </a:solidFill>
                <a:latin typeface="Rockwell"/>
                <a:cs typeface="Calibri"/>
              </a:rPr>
              <a:t>Deployment : Dashboard</a:t>
            </a:r>
            <a:endParaRPr lang="en-US" sz="2400" dirty="0">
              <a:solidFill>
                <a:srgbClr val="D7B119"/>
              </a:solidFill>
              <a:latin typeface="Rockwell"/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0E4B17D-B6F9-0A5E-7997-BCDCB3159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66" r="765" b="-234"/>
          <a:stretch/>
        </p:blipFill>
        <p:spPr>
          <a:xfrm>
            <a:off x="1278195" y="960270"/>
            <a:ext cx="9561872" cy="5267429"/>
          </a:xfrm>
        </p:spPr>
      </p:pic>
    </p:spTree>
    <p:extLst>
      <p:ext uri="{BB962C8B-B14F-4D97-AF65-F5344CB8AC3E}">
        <p14:creationId xmlns:p14="http://schemas.microsoft.com/office/powerpoint/2010/main" val="118273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B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C7A1BBAB-51C5-4FCF-9DF9-CE3252633D91}" type="datetime1">
              <a:rPr lang="en-US" sz="120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10/24/2024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2AA6D84C-6D60-794A-4166-09A4F0167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888151"/>
              </p:ext>
            </p:extLst>
          </p:nvPr>
        </p:nvGraphicFramePr>
        <p:xfrm>
          <a:off x="735842" y="1709926"/>
          <a:ext cx="10515600" cy="447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97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C7A1BBAB-51C5-4FCF-9DF9-CE3252633D91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10/24/2024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B065B1A-F002-42A2-C800-8743BFFB7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80978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404-AE30-CF90-8B09-126EEB2F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918" y="914370"/>
            <a:ext cx="7764413" cy="1502727"/>
          </a:xfrm>
          <a:solidFill>
            <a:srgbClr val="0FAB7D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Companies often struggle to efficiently gather, process, and act upon customer feedback.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Rockwell"/>
                <a:ea typeface="+mn-lt"/>
                <a:cs typeface="+mn-lt"/>
              </a:rPr>
              <a:t>This leads to missed opportunities for improvement, customer dissatisfaction, and a lack of actionable insights.</a:t>
            </a:r>
            <a:endParaRPr lang="en-US" sz="2000" dirty="0">
              <a:solidFill>
                <a:schemeClr val="bg1"/>
              </a:solidFill>
              <a:latin typeface="Rockwell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B1315722-9528-1E07-C244-4C80A2110232}"/>
              </a:ext>
            </a:extLst>
          </p:cNvPr>
          <p:cNvSpPr/>
          <p:nvPr/>
        </p:nvSpPr>
        <p:spPr>
          <a:xfrm>
            <a:off x="152448" y="4987508"/>
            <a:ext cx="3666675" cy="686575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 lIns="91440" tIns="45720" rIns="91440" bIns="45720" anchor="t"/>
          <a:lstStyle/>
          <a:p>
            <a:r>
              <a:rPr lang="en-US" sz="2400" b="1" dirty="0">
                <a:solidFill>
                  <a:schemeClr val="bg1"/>
                </a:solidFill>
                <a:latin typeface="Rockwell"/>
              </a:rPr>
              <a:t> Value Proposition</a:t>
            </a:r>
            <a:r>
              <a:rPr lang="en-US" sz="2400" dirty="0">
                <a:solidFill>
                  <a:schemeClr val="bg1"/>
                </a:solidFill>
                <a:latin typeface="Rockwell"/>
              </a:rPr>
              <a:t>: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6C2C7B1-DD6B-7143-A875-4A7C8DAFF9EF}"/>
              </a:ext>
            </a:extLst>
          </p:cNvPr>
          <p:cNvSpPr/>
          <p:nvPr/>
        </p:nvSpPr>
        <p:spPr>
          <a:xfrm>
            <a:off x="152448" y="3053399"/>
            <a:ext cx="3541572" cy="743439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 lIns="91440" tIns="45720" rIns="91440" bIns="45720" anchor="t"/>
          <a:lstStyle/>
          <a:p>
            <a:r>
              <a:rPr lang="en-US" sz="2800" b="1" dirty="0">
                <a:solidFill>
                  <a:schemeClr val="bg1"/>
                </a:solidFill>
                <a:latin typeface="Rockwell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Rockwell"/>
              </a:rPr>
              <a:t> Proposed Solution</a:t>
            </a:r>
            <a:r>
              <a:rPr lang="en-US" sz="2400" dirty="0">
                <a:solidFill>
                  <a:schemeClr val="bg1"/>
                </a:solidFill>
                <a:latin typeface="Rockwell"/>
              </a:rPr>
              <a:t>:</a:t>
            </a:r>
            <a:endParaRPr lang="en-US" sz="24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914BBCA-B9BB-F5E9-1BD1-14D694A13AB2}"/>
              </a:ext>
            </a:extLst>
          </p:cNvPr>
          <p:cNvSpPr/>
          <p:nvPr/>
        </p:nvSpPr>
        <p:spPr>
          <a:xfrm>
            <a:off x="163821" y="1208055"/>
            <a:ext cx="3530200" cy="926609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26B98E-2130-F5AB-5AF3-3F3A1DB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48" y="735472"/>
            <a:ext cx="4076109" cy="140861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ckwell"/>
                <a:ea typeface="+mj-lt"/>
                <a:cs typeface="+mj-lt"/>
              </a:rPr>
              <a:t>  </a:t>
            </a:r>
            <a:br>
              <a:rPr lang="en-US" sz="2800" b="1" dirty="0">
                <a:solidFill>
                  <a:schemeClr val="bg1"/>
                </a:solidFill>
                <a:latin typeface="Rockwell"/>
                <a:ea typeface="+mj-lt"/>
                <a:cs typeface="+mj-lt"/>
              </a:rPr>
            </a:br>
            <a:r>
              <a:rPr lang="en-US" sz="2400" b="1" dirty="0">
                <a:solidFill>
                  <a:schemeClr val="bg1"/>
                </a:solidFill>
                <a:latin typeface="Rockwell"/>
                <a:ea typeface="+mj-lt"/>
                <a:cs typeface="+mj-lt"/>
              </a:rPr>
              <a:t> Problem Description:</a:t>
            </a:r>
            <a:endParaRPr lang="en-US" sz="2400" b="1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F205-C6F4-9C06-F3A0-5F0FCFBEBCD2}"/>
              </a:ext>
            </a:extLst>
          </p:cNvPr>
          <p:cNvSpPr txBox="1"/>
          <p:nvPr/>
        </p:nvSpPr>
        <p:spPr>
          <a:xfrm>
            <a:off x="3941170" y="2725258"/>
            <a:ext cx="7777608" cy="1938992"/>
          </a:xfrm>
          <a:prstGeom prst="rect">
            <a:avLst/>
          </a:prstGeom>
          <a:solidFill>
            <a:srgbClr val="0FAB7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customer feedback analysis and improvement system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that collects feedback, analyzes sentiment, and provides data-driven recommendations for improving products and services.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system leverages a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data warehouse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to store feedback and performs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automated sentiment analysis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to categorize and prioritize actions based on customer opinions.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E1468-BED2-EA31-98BA-70FC1B9B299D}"/>
              </a:ext>
            </a:extLst>
          </p:cNvPr>
          <p:cNvSpPr txBox="1"/>
          <p:nvPr/>
        </p:nvSpPr>
        <p:spPr>
          <a:xfrm>
            <a:off x="3945990" y="4879253"/>
            <a:ext cx="7769832" cy="1323439"/>
          </a:xfrm>
          <a:prstGeom prst="rect">
            <a:avLst/>
          </a:prstGeom>
          <a:solidFill>
            <a:srgbClr val="0FAB7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project stands out by going beyond simple feedback collection by providing 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actionable insights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that directly inform business decisions.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Custom dashboards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allow businesses to visualize customer sentiment trends and track improvement over time.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77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430A8-147C-D5E5-FBEE-B796C9CC691F}"/>
              </a:ext>
            </a:extLst>
          </p:cNvPr>
          <p:cNvSpPr txBox="1"/>
          <p:nvPr/>
        </p:nvSpPr>
        <p:spPr>
          <a:xfrm>
            <a:off x="3078141" y="150849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542EE-2CA8-CB5E-0515-38974779DB4D}"/>
              </a:ext>
            </a:extLst>
          </p:cNvPr>
          <p:cNvSpPr txBox="1"/>
          <p:nvPr/>
        </p:nvSpPr>
        <p:spPr>
          <a:xfrm>
            <a:off x="6466026" y="3924530"/>
            <a:ext cx="4278573" cy="1815882"/>
          </a:xfrm>
          <a:prstGeom prst="rect">
            <a:avLst/>
          </a:prstGeom>
          <a:solidFill>
            <a:srgbClr val="0FAB7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Rockwel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Python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SQL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Rockwell"/>
              <a:ea typeface="Calibri"/>
              <a:cs typeface="Calibri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EC1D4E6-2CFF-7139-7C76-16E7B9F255AF}"/>
              </a:ext>
            </a:extLst>
          </p:cNvPr>
          <p:cNvSpPr/>
          <p:nvPr/>
        </p:nvSpPr>
        <p:spPr>
          <a:xfrm>
            <a:off x="1142357" y="3922890"/>
            <a:ext cx="3821689" cy="155370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ckwell"/>
                <a:ea typeface="Calibri"/>
                <a:cs typeface="Calibri"/>
              </a:rPr>
              <a:t>Programming Languages</a:t>
            </a:r>
            <a:endParaRPr lang="en-US" sz="2800" dirty="0">
              <a:latin typeface="Rockwell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F5405DB-A809-A643-959B-260745D13F7F}"/>
              </a:ext>
            </a:extLst>
          </p:cNvPr>
          <p:cNvSpPr/>
          <p:nvPr/>
        </p:nvSpPr>
        <p:spPr>
          <a:xfrm>
            <a:off x="1137670" y="1381268"/>
            <a:ext cx="3821691" cy="158782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ckwell"/>
                <a:ea typeface="Calibri"/>
                <a:cs typeface="Calibri"/>
              </a:rPr>
              <a:t>Tools And Technologies</a:t>
            </a:r>
            <a:endParaRPr lang="en-US" sz="2400" dirty="0">
              <a:latin typeface="Rockwel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5D143-6501-9F8A-79C6-F934C4A2E5CA}"/>
              </a:ext>
            </a:extLst>
          </p:cNvPr>
          <p:cNvSpPr txBox="1"/>
          <p:nvPr/>
        </p:nvSpPr>
        <p:spPr>
          <a:xfrm>
            <a:off x="6468980" y="1383191"/>
            <a:ext cx="4278572" cy="1938992"/>
          </a:xfrm>
          <a:prstGeom prst="rect">
            <a:avLst/>
          </a:prstGeom>
          <a:solidFill>
            <a:srgbClr val="0FAB7D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Microsoft SQL Server 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SQL Server Integration Services (SISS)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Microsoft Azure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Rockwell"/>
                <a:ea typeface="Calibri"/>
                <a:cs typeface="Calibri"/>
              </a:rPr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80256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0FAB7D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1F812-FA98-FB26-CB4C-8DB8B1B9F898}"/>
              </a:ext>
            </a:extLst>
          </p:cNvPr>
          <p:cNvSpPr txBox="1"/>
          <p:nvPr/>
        </p:nvSpPr>
        <p:spPr>
          <a:xfrm>
            <a:off x="926342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FC13AD-7869-479A-B4D5-A8DAF5A8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80" y="1247161"/>
            <a:ext cx="7474461" cy="479352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BD87E75-7A42-4529-81A0-F6CFD6AF1551}" type="datetime1">
              <a:rPr lang="en-US" sz="12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10/24/2024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E98F2-FD1A-9CBD-F9A1-01514B42EFB1}"/>
              </a:ext>
            </a:extLst>
          </p:cNvPr>
          <p:cNvSpPr txBox="1"/>
          <p:nvPr/>
        </p:nvSpPr>
        <p:spPr>
          <a:xfrm>
            <a:off x="1813095" y="12426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AC84A-D3E6-C5BF-D2A0-F2E3537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solidFill>
            <a:srgbClr val="0FAB7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588D7CE-C385-5BFE-7B4F-53F23A49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25" y="1966293"/>
            <a:ext cx="8206748" cy="44521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40A7B7E-3938-4D0E-8E14-E58AA83CCFB6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10/24/2024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E24C92-1265-4741-8F9F-404A15D9386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5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EA8C-DD1D-74BE-0B7A-56CCD889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713" y="435309"/>
            <a:ext cx="9048018" cy="8136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D7B119"/>
                </a:solidFill>
                <a:latin typeface="Rockwell"/>
                <a:ea typeface="Calibri Light"/>
                <a:cs typeface="Calibri Light"/>
              </a:rPr>
              <a:t>Importing historical customer feedback data from a flat file into a SQL server database using SISS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CB943-A208-9BFE-BC79-31919A23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9A430-25B6-9C84-36D8-F9427653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87053C-C6CE-8D84-71A3-BC8AB834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77" y="1387559"/>
            <a:ext cx="8406029" cy="43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27CCF-C67C-51CD-3172-72626EE0D5EE}"/>
              </a:ext>
            </a:extLst>
          </p:cNvPr>
          <p:cNvSpPr txBox="1"/>
          <p:nvPr/>
        </p:nvSpPr>
        <p:spPr>
          <a:xfrm>
            <a:off x="1778250" y="627922"/>
            <a:ext cx="2743200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D7B119"/>
                </a:solidFill>
                <a:latin typeface="Rockwell"/>
                <a:cs typeface="Calibri"/>
              </a:rPr>
              <a:t>Test Queries:</a:t>
            </a:r>
            <a:endParaRPr lang="en-US" sz="2400" b="1" u="sng" dirty="0">
              <a:solidFill>
                <a:srgbClr val="D7B119"/>
              </a:solidFill>
              <a:latin typeface="Rockwell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8CCA59-CF9E-DCD2-AFE1-93C7996B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1212284"/>
            <a:ext cx="4606120" cy="296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8AFF1E3-A740-C46B-34DD-38E04067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27" y="1082337"/>
            <a:ext cx="4045081" cy="3170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21FB0D4-C9A7-876E-CF7C-A10E3329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917" y="3676270"/>
            <a:ext cx="3723730" cy="2667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F5B818A-F5C6-209A-5512-3469A4443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195" y="3917786"/>
            <a:ext cx="3741762" cy="2169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31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5B7457-8A3F-7486-2635-DDF7EE81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18" y="1244798"/>
            <a:ext cx="10842673" cy="51246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39C96-AB8C-E1F8-089B-E3D32DCB2905}"/>
              </a:ext>
            </a:extLst>
          </p:cNvPr>
          <p:cNvSpPr txBox="1"/>
          <p:nvPr/>
        </p:nvSpPr>
        <p:spPr>
          <a:xfrm>
            <a:off x="4081955" y="429209"/>
            <a:ext cx="33039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D7B119"/>
                </a:solidFill>
                <a:latin typeface="Rockwell"/>
                <a:cs typeface="Calibri"/>
              </a:rPr>
              <a:t>Python Processing :</a:t>
            </a:r>
          </a:p>
        </p:txBody>
      </p:sp>
    </p:spTree>
    <p:extLst>
      <p:ext uri="{BB962C8B-B14F-4D97-AF65-F5344CB8AC3E}">
        <p14:creationId xmlns:p14="http://schemas.microsoft.com/office/powerpoint/2010/main" val="221847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F47D53-63BB-6101-42DF-0E4A40D3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095575"/>
            <a:ext cx="10588387" cy="5246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0DEF4-F57E-C941-2573-78D29EA9EBD3}"/>
              </a:ext>
            </a:extLst>
          </p:cNvPr>
          <p:cNvSpPr txBox="1"/>
          <p:nvPr/>
        </p:nvSpPr>
        <p:spPr>
          <a:xfrm>
            <a:off x="4031515" y="499748"/>
            <a:ext cx="3618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solidFill>
                  <a:srgbClr val="D7B119"/>
                </a:solidFill>
                <a:latin typeface="Rockwell"/>
                <a:cs typeface="Calibri"/>
              </a:rPr>
              <a:t>Sentiment Analysis:</a:t>
            </a:r>
            <a:endParaRPr lang="en-US" dirty="0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19142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450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AI &amp; Data Science Track : Microsoft Data Engineer  Presented BY :   Mayan Mohamed  Mohamed Kamel  Mohamed Yamany  Yassen Ehab   </vt:lpstr>
      <vt:lpstr>    Problem Description:</vt:lpstr>
      <vt:lpstr>PowerPoint Presentation</vt:lpstr>
      <vt:lpstr>PowerPoint Presentation</vt:lpstr>
      <vt:lpstr>Documentation</vt:lpstr>
      <vt:lpstr>Importing historical customer feedback data from a flat file into a SQL server database using SISS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Fathi Mohamed</cp:lastModifiedBy>
  <cp:revision>828</cp:revision>
  <dcterms:created xsi:type="dcterms:W3CDTF">2024-03-14T10:03:54Z</dcterms:created>
  <dcterms:modified xsi:type="dcterms:W3CDTF">2024-10-24T15:59:17Z</dcterms:modified>
</cp:coreProperties>
</file>