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3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75B9FF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75B9FF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75B9FF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57656"/>
            <a:ext cx="10058400" cy="5659120"/>
          </a:xfrm>
          <a:custGeom>
            <a:avLst/>
            <a:gdLst/>
            <a:ahLst/>
            <a:cxnLst/>
            <a:rect l="l" t="t" r="r" b="b"/>
            <a:pathLst>
              <a:path w="10058400" h="5659120">
                <a:moveTo>
                  <a:pt x="10068333" y="5664200"/>
                </a:moveTo>
                <a:lnTo>
                  <a:pt x="0" y="5664200"/>
                </a:lnTo>
                <a:lnTo>
                  <a:pt x="0" y="0"/>
                </a:lnTo>
                <a:lnTo>
                  <a:pt x="10068333" y="0"/>
                </a:lnTo>
                <a:lnTo>
                  <a:pt x="10068333" y="5664200"/>
                </a:lnTo>
                <a:close/>
              </a:path>
            </a:pathLst>
          </a:custGeom>
          <a:solidFill>
            <a:srgbClr val="202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75B9FF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8400" cy="7772400"/>
          </a:xfrm>
          <a:custGeom>
            <a:avLst/>
            <a:gdLst/>
            <a:ahLst/>
            <a:cxnLst/>
            <a:rect l="l" t="t" r="r" b="b"/>
            <a:pathLst>
              <a:path w="10058400" h="7772400">
                <a:moveTo>
                  <a:pt x="10058400" y="7772400"/>
                </a:moveTo>
                <a:lnTo>
                  <a:pt x="0" y="7772400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7772400"/>
                </a:lnTo>
                <a:close/>
              </a:path>
            </a:pathLst>
          </a:custGeom>
          <a:solidFill>
            <a:srgbClr val="202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3484" y="830181"/>
            <a:ext cx="8552103" cy="16542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75B9FF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368" y="2425994"/>
            <a:ext cx="8809355" cy="231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50993"/>
            <a:ext cx="8491220" cy="9779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35"/>
              </a:spcBef>
            </a:pPr>
            <a:r>
              <a:rPr sz="3050" spc="-180" dirty="0">
                <a:latin typeface="Arial Black"/>
                <a:cs typeface="Arial Black"/>
              </a:rPr>
              <a:t>Coding</a:t>
            </a:r>
            <a:r>
              <a:rPr sz="3050" spc="-160" dirty="0">
                <a:latin typeface="Arial Black"/>
                <a:cs typeface="Arial Black"/>
              </a:rPr>
              <a:t> </a:t>
            </a:r>
            <a:r>
              <a:rPr sz="3050" spc="-100" dirty="0">
                <a:latin typeface="Arial Black"/>
                <a:cs typeface="Arial Black"/>
              </a:rPr>
              <a:t>Fingerprint:</a:t>
            </a:r>
            <a:r>
              <a:rPr sz="3050" spc="-160" dirty="0">
                <a:latin typeface="Arial Black"/>
                <a:cs typeface="Arial Black"/>
              </a:rPr>
              <a:t> </a:t>
            </a:r>
            <a:r>
              <a:rPr sz="3050" spc="-145" dirty="0">
                <a:latin typeface="Arial Black"/>
                <a:cs typeface="Arial Black"/>
              </a:rPr>
              <a:t>Predicting</a:t>
            </a:r>
            <a:r>
              <a:rPr sz="3050" spc="-160" dirty="0">
                <a:latin typeface="Arial Black"/>
                <a:cs typeface="Arial Black"/>
              </a:rPr>
              <a:t> </a:t>
            </a:r>
            <a:r>
              <a:rPr sz="3050" spc="-75" dirty="0">
                <a:latin typeface="Arial Black"/>
                <a:cs typeface="Arial Black"/>
              </a:rPr>
              <a:t>Programmer </a:t>
            </a:r>
            <a:r>
              <a:rPr sz="3050" spc="-180" dirty="0">
                <a:latin typeface="Arial Black"/>
                <a:cs typeface="Arial Black"/>
              </a:rPr>
              <a:t>Rank</a:t>
            </a:r>
            <a:r>
              <a:rPr sz="3050" spc="-160" dirty="0">
                <a:latin typeface="Arial Black"/>
                <a:cs typeface="Arial Black"/>
              </a:rPr>
              <a:t> </a:t>
            </a:r>
            <a:r>
              <a:rPr sz="3050" spc="-35" dirty="0">
                <a:latin typeface="Arial Black"/>
                <a:cs typeface="Arial Black"/>
              </a:rPr>
              <a:t>from</a:t>
            </a:r>
            <a:r>
              <a:rPr sz="3050" spc="-165" dirty="0">
                <a:latin typeface="Arial Black"/>
                <a:cs typeface="Arial Black"/>
              </a:rPr>
              <a:t> </a:t>
            </a:r>
            <a:r>
              <a:rPr sz="3050" spc="-225" dirty="0">
                <a:latin typeface="Arial Black"/>
                <a:cs typeface="Arial Black"/>
              </a:rPr>
              <a:t>Source</a:t>
            </a:r>
            <a:r>
              <a:rPr sz="3050" spc="-160" dirty="0">
                <a:latin typeface="Arial Black"/>
                <a:cs typeface="Arial Black"/>
              </a:rPr>
              <a:t> </a:t>
            </a:r>
            <a:r>
              <a:rPr sz="3050" spc="-20" dirty="0">
                <a:latin typeface="Arial Black"/>
                <a:cs typeface="Arial Black"/>
              </a:rPr>
              <a:t>Code</a:t>
            </a:r>
            <a:endParaRPr sz="305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368" y="2425994"/>
            <a:ext cx="8809355" cy="231140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400" b="1" spc="-65" dirty="0">
                <a:solidFill>
                  <a:srgbClr val="75B9FF"/>
                </a:solidFill>
                <a:latin typeface="Tahoma"/>
                <a:cs typeface="Tahoma"/>
              </a:rPr>
              <a:t>Problem</a:t>
            </a:r>
            <a:r>
              <a:rPr sz="1400" b="1" spc="-45" dirty="0">
                <a:solidFill>
                  <a:srgbClr val="75B9FF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75B9FF"/>
                </a:solidFill>
                <a:latin typeface="Tahoma"/>
                <a:cs typeface="Tahoma"/>
              </a:rPr>
              <a:t>Statement:</a:t>
            </a:r>
            <a:endParaRPr sz="1400" dirty="0">
              <a:latin typeface="Tahoma"/>
              <a:cs typeface="Tahoma"/>
            </a:endParaRPr>
          </a:p>
          <a:p>
            <a:pPr marL="12700" marR="5080" indent="40640">
              <a:lnSpc>
                <a:spcPct val="133900"/>
              </a:lnSpc>
            </a:pP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Programmers</a:t>
            </a:r>
            <a:r>
              <a:rPr sz="1400" spc="-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exhibit</a:t>
            </a:r>
            <a:r>
              <a:rPr sz="1400" spc="-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unique</a:t>
            </a:r>
            <a:r>
              <a:rPr sz="1400" spc="-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coding</a:t>
            </a:r>
            <a:r>
              <a:rPr sz="1400" spc="-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styles</a:t>
            </a:r>
            <a:r>
              <a:rPr sz="1400" spc="-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that</a:t>
            </a:r>
            <a:r>
              <a:rPr sz="1400" spc="-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reflect</a:t>
            </a:r>
            <a:r>
              <a:rPr sz="140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their</a:t>
            </a:r>
            <a:r>
              <a:rPr sz="1400" spc="-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experience,</a:t>
            </a:r>
            <a:r>
              <a:rPr sz="1400" spc="-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habits,</a:t>
            </a:r>
            <a:r>
              <a:rPr sz="1400" spc="-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and</a:t>
            </a:r>
            <a:r>
              <a:rPr sz="1400" spc="-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problem-solving</a:t>
            </a:r>
            <a:r>
              <a:rPr sz="1400" spc="-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D5E4EF"/>
                </a:solidFill>
                <a:latin typeface="Tahoma"/>
                <a:cs typeface="Tahoma"/>
              </a:rPr>
              <a:t>approach.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These</a:t>
            </a:r>
            <a:r>
              <a:rPr sz="14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subtle</a:t>
            </a:r>
            <a:r>
              <a:rPr sz="140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patterns</a:t>
            </a:r>
            <a:r>
              <a:rPr sz="14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referred</a:t>
            </a:r>
            <a:r>
              <a:rPr sz="140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to</a:t>
            </a:r>
            <a:r>
              <a:rPr sz="14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as</a:t>
            </a:r>
            <a:r>
              <a:rPr sz="140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coding</a:t>
            </a:r>
            <a:r>
              <a:rPr sz="14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D5E4EF"/>
                </a:solidFill>
                <a:latin typeface="Tahoma"/>
                <a:cs typeface="Tahoma"/>
              </a:rPr>
              <a:t>fingerprints—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can</a:t>
            </a:r>
            <a:r>
              <a:rPr sz="140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be</a:t>
            </a:r>
            <a:r>
              <a:rPr sz="14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analyzed</a:t>
            </a:r>
            <a:r>
              <a:rPr sz="140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to</a:t>
            </a:r>
            <a:r>
              <a:rPr sz="140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estimate</a:t>
            </a:r>
            <a:r>
              <a:rPr sz="14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a</a:t>
            </a:r>
            <a:r>
              <a:rPr sz="140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programmer’s</a:t>
            </a:r>
            <a:r>
              <a:rPr sz="14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skill</a:t>
            </a:r>
            <a:r>
              <a:rPr sz="140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D5E4EF"/>
                </a:solidFill>
                <a:latin typeface="Tahoma"/>
                <a:cs typeface="Tahoma"/>
              </a:rPr>
              <a:t>level.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30"/>
              </a:spcBef>
            </a:pP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75B9FF"/>
                </a:solidFill>
                <a:latin typeface="Tahoma"/>
                <a:cs typeface="Tahoma"/>
              </a:rPr>
              <a:t>Description:</a:t>
            </a:r>
            <a:endParaRPr sz="1400" dirty="0">
              <a:latin typeface="Tahoma"/>
              <a:cs typeface="Tahoma"/>
            </a:endParaRPr>
          </a:p>
          <a:p>
            <a:pPr marL="12700" marR="294640" indent="40640">
              <a:lnSpc>
                <a:spcPct val="133900"/>
              </a:lnSpc>
            </a:pP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This</a:t>
            </a:r>
            <a:r>
              <a:rPr sz="1400" spc="-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project</a:t>
            </a:r>
            <a:r>
              <a:rPr sz="14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aims</a:t>
            </a:r>
            <a:r>
              <a:rPr sz="14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to</a:t>
            </a:r>
            <a:r>
              <a:rPr sz="14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use</a:t>
            </a:r>
            <a:r>
              <a:rPr sz="14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machine</a:t>
            </a:r>
            <a:r>
              <a:rPr sz="14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learning</a:t>
            </a:r>
            <a:r>
              <a:rPr sz="14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to</a:t>
            </a:r>
            <a:r>
              <a:rPr sz="14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automatically</a:t>
            </a:r>
            <a:r>
              <a:rPr sz="14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analyze</a:t>
            </a:r>
            <a:r>
              <a:rPr sz="1400" spc="-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a</a:t>
            </a:r>
            <a:r>
              <a:rPr sz="14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single</a:t>
            </a:r>
            <a:r>
              <a:rPr sz="14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code</a:t>
            </a:r>
            <a:r>
              <a:rPr sz="14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submission</a:t>
            </a:r>
            <a:r>
              <a:rPr sz="14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and</a:t>
            </a:r>
            <a:r>
              <a:rPr sz="14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predict</a:t>
            </a:r>
            <a:r>
              <a:rPr sz="14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D5E4EF"/>
                </a:solidFill>
                <a:latin typeface="Tahoma"/>
                <a:cs typeface="Tahoma"/>
              </a:rPr>
              <a:t>the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programmer’s</a:t>
            </a:r>
            <a:r>
              <a:rPr sz="1400" spc="-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competitive</a:t>
            </a:r>
            <a:r>
              <a:rPr sz="1400" spc="-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D5E4EF"/>
                </a:solidFill>
                <a:latin typeface="Tahoma"/>
                <a:cs typeface="Tahoma"/>
              </a:rPr>
              <a:t>rank.</a:t>
            </a:r>
            <a:r>
              <a:rPr sz="1400" spc="-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By</a:t>
            </a:r>
            <a:r>
              <a:rPr sz="1400" spc="-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decoding</a:t>
            </a:r>
            <a:r>
              <a:rPr sz="1400" spc="-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these</a:t>
            </a:r>
            <a:r>
              <a:rPr sz="1400" spc="-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digital</a:t>
            </a:r>
            <a:r>
              <a:rPr sz="1400" spc="-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fingerprints,</a:t>
            </a:r>
            <a:r>
              <a:rPr sz="1400" spc="-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the</a:t>
            </a:r>
            <a:r>
              <a:rPr sz="1400" spc="-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system</a:t>
            </a:r>
            <a:r>
              <a:rPr sz="1400" spc="-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can</a:t>
            </a:r>
            <a:r>
              <a:rPr sz="1400" spc="-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identify</a:t>
            </a:r>
            <a:r>
              <a:rPr sz="1400" spc="-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skill</a:t>
            </a:r>
            <a:r>
              <a:rPr sz="1400" spc="-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D5E4EF"/>
                </a:solidFill>
                <a:latin typeface="Tahoma"/>
                <a:cs typeface="Tahoma"/>
              </a:rPr>
              <a:t>levels,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providing</a:t>
            </a:r>
            <a:r>
              <a:rPr sz="1400" spc="-5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valuable</a:t>
            </a:r>
            <a:r>
              <a:rPr sz="1400" spc="-5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insights</a:t>
            </a:r>
            <a:r>
              <a:rPr sz="1400" spc="-5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for</a:t>
            </a:r>
            <a:r>
              <a:rPr sz="1400" spc="-5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recruitment,</a:t>
            </a:r>
            <a:r>
              <a:rPr sz="1400" spc="-5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D5E4EF"/>
                </a:solidFill>
                <a:latin typeface="Tahoma"/>
                <a:cs typeface="Tahoma"/>
              </a:rPr>
              <a:t>training,</a:t>
            </a:r>
            <a:r>
              <a:rPr sz="1400" spc="-5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and</a:t>
            </a:r>
            <a:r>
              <a:rPr sz="1400" spc="-5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performance</a:t>
            </a:r>
            <a:r>
              <a:rPr sz="1400" spc="-5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evaluation</a:t>
            </a:r>
            <a:r>
              <a:rPr sz="1400" spc="-5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in</a:t>
            </a:r>
            <a:r>
              <a:rPr sz="1400" spc="-5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coding</a:t>
            </a:r>
            <a:r>
              <a:rPr sz="1400" spc="-5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D5E4EF"/>
                </a:solidFill>
                <a:latin typeface="Tahoma"/>
                <a:cs typeface="Tahoma"/>
              </a:rPr>
              <a:t>competitions.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368" y="5434495"/>
            <a:ext cx="2978150" cy="76835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PROJECT</a:t>
            </a:r>
            <a:r>
              <a:rPr sz="120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D5E4EF"/>
                </a:solidFill>
                <a:latin typeface="Tahoma"/>
                <a:cs typeface="Tahoma"/>
              </a:rPr>
              <a:t>ID:</a:t>
            </a:r>
            <a:r>
              <a:rPr sz="120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35" dirty="0">
                <a:solidFill>
                  <a:srgbClr val="D5E4EF"/>
                </a:solidFill>
                <a:latin typeface="Tahoma"/>
                <a:cs typeface="Tahoma"/>
              </a:rPr>
              <a:t>29</a:t>
            </a:r>
            <a:endParaRPr sz="1200">
              <a:latin typeface="Tahoma"/>
              <a:cs typeface="Tahoma"/>
            </a:endParaRPr>
          </a:p>
          <a:p>
            <a:pPr marL="47625" marR="5080" indent="-35560">
              <a:lnSpc>
                <a:spcPct val="135400"/>
              </a:lnSpc>
            </a:pP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Names:</a:t>
            </a:r>
            <a:r>
              <a:rPr sz="1200" spc="-6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Mayan</a:t>
            </a:r>
            <a:r>
              <a:rPr sz="1200" spc="-6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Sequeira,</a:t>
            </a:r>
            <a:r>
              <a:rPr sz="1200" spc="-6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Mohammed</a:t>
            </a:r>
            <a:r>
              <a:rPr sz="1200" spc="-6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D5E4EF"/>
                </a:solidFill>
                <a:latin typeface="Tahoma"/>
                <a:cs typeface="Tahoma"/>
              </a:rPr>
              <a:t>Bilal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SRNs:</a:t>
            </a:r>
            <a:r>
              <a:rPr sz="1200" spc="1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PES2UG23CS332,</a:t>
            </a:r>
            <a:r>
              <a:rPr sz="1200" spc="1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PES2UG23CS344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367" y="653676"/>
            <a:ext cx="4457065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50" spc="-10" dirty="0"/>
              <a:t>Project</a:t>
            </a:r>
            <a:r>
              <a:rPr sz="3050" spc="-165" dirty="0"/>
              <a:t> </a:t>
            </a:r>
            <a:r>
              <a:rPr sz="3050" dirty="0"/>
              <a:t>Overview</a:t>
            </a:r>
            <a:r>
              <a:rPr sz="3050" spc="-165" dirty="0"/>
              <a:t> </a:t>
            </a:r>
            <a:r>
              <a:rPr sz="3050" spc="105" dirty="0"/>
              <a:t>&amp;</a:t>
            </a:r>
            <a:r>
              <a:rPr sz="3050" spc="-165" dirty="0"/>
              <a:t> </a:t>
            </a:r>
            <a:r>
              <a:rPr sz="3050" spc="-20" dirty="0"/>
              <a:t>Goal</a:t>
            </a:r>
            <a:endParaRPr sz="30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417" y="1883671"/>
            <a:ext cx="66675" cy="666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417" y="2683771"/>
            <a:ext cx="66675" cy="666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417" y="3750571"/>
            <a:ext cx="66675" cy="666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34367" y="1471530"/>
            <a:ext cx="4394835" cy="295910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95"/>
              </a:spcBef>
            </a:pPr>
            <a:r>
              <a:rPr sz="1500" spc="-10" dirty="0">
                <a:solidFill>
                  <a:srgbClr val="75B9FF"/>
                </a:solidFill>
                <a:latin typeface="Lucida Sans Unicode"/>
                <a:cs typeface="Lucida Sans Unicode"/>
              </a:rPr>
              <a:t>The</a:t>
            </a:r>
            <a:r>
              <a:rPr sz="1500" spc="-85" dirty="0">
                <a:solidFill>
                  <a:srgbClr val="75B9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75B9FF"/>
                </a:solidFill>
                <a:latin typeface="Lucida Sans Unicode"/>
                <a:cs typeface="Lucida Sans Unicode"/>
              </a:rPr>
              <a:t>Big</a:t>
            </a:r>
            <a:r>
              <a:rPr sz="1500" spc="-80" dirty="0">
                <a:solidFill>
                  <a:srgbClr val="75B9FF"/>
                </a:solidFill>
                <a:latin typeface="Lucida Sans Unicode"/>
                <a:cs typeface="Lucida Sans Unicode"/>
              </a:rPr>
              <a:t> </a:t>
            </a:r>
            <a:r>
              <a:rPr sz="1500" spc="-20" dirty="0">
                <a:solidFill>
                  <a:srgbClr val="75B9FF"/>
                </a:solidFill>
                <a:latin typeface="Lucida Sans Unicode"/>
                <a:cs typeface="Lucida Sans Unicode"/>
              </a:rPr>
              <a:t>Idea:</a:t>
            </a:r>
            <a:endParaRPr sz="1500">
              <a:latin typeface="Lucida Sans Unicode"/>
              <a:cs typeface="Lucida Sans Unicode"/>
            </a:endParaRPr>
          </a:p>
          <a:p>
            <a:pPr marL="340995" marR="149860" algn="just">
              <a:lnSpc>
                <a:spcPct val="116700"/>
              </a:lnSpc>
            </a:pP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Every</a:t>
            </a:r>
            <a:r>
              <a:rPr sz="15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programmer</a:t>
            </a:r>
            <a:r>
              <a:rPr sz="15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has</a:t>
            </a:r>
            <a:r>
              <a:rPr sz="15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5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distinctive</a:t>
            </a:r>
            <a:r>
              <a:rPr sz="15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coding style—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5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unique</a:t>
            </a:r>
            <a:r>
              <a:rPr sz="1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“fingerprint”</a:t>
            </a:r>
            <a:r>
              <a:rPr sz="1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embedded</a:t>
            </a:r>
            <a:r>
              <a:rPr sz="15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their</a:t>
            </a:r>
            <a:r>
              <a:rPr sz="15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source</a:t>
            </a:r>
            <a:r>
              <a:rPr sz="15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code.</a:t>
            </a:r>
            <a:endParaRPr sz="1500">
              <a:latin typeface="Lucida Sans Unicode"/>
              <a:cs typeface="Lucida Sans Unicode"/>
            </a:endParaRPr>
          </a:p>
          <a:p>
            <a:pPr marL="340995" marR="5080">
              <a:lnSpc>
                <a:spcPct val="116700"/>
              </a:lnSpc>
            </a:pPr>
            <a:r>
              <a:rPr sz="1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These</a:t>
            </a:r>
            <a:r>
              <a:rPr sz="1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patterns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include</a:t>
            </a:r>
            <a:r>
              <a:rPr sz="1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naming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conventions, </a:t>
            </a:r>
            <a:r>
              <a:rPr sz="15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algorithmic</a:t>
            </a:r>
            <a:r>
              <a:rPr sz="15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approaches,</a:t>
            </a:r>
            <a:r>
              <a:rPr sz="15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library</a:t>
            </a:r>
            <a:r>
              <a:rPr sz="15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usage,</a:t>
            </a:r>
            <a:r>
              <a:rPr sz="15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structural</a:t>
            </a:r>
            <a:r>
              <a:rPr sz="15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preferences,</a:t>
            </a:r>
            <a:r>
              <a:rPr sz="15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which</a:t>
            </a:r>
            <a:r>
              <a:rPr sz="15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collectively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reflect</a:t>
            </a:r>
            <a:r>
              <a:rPr sz="15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their</a:t>
            </a:r>
            <a:r>
              <a:rPr sz="15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experience</a:t>
            </a:r>
            <a:r>
              <a:rPr sz="15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5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skill</a:t>
            </a:r>
            <a:r>
              <a:rPr sz="15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level.</a:t>
            </a:r>
            <a:endParaRPr sz="1500">
              <a:latin typeface="Lucida Sans Unicode"/>
              <a:cs typeface="Lucida Sans Unicode"/>
            </a:endParaRPr>
          </a:p>
          <a:p>
            <a:pPr marL="340995" marR="127635">
              <a:lnSpc>
                <a:spcPct val="116700"/>
              </a:lnSpc>
            </a:pPr>
            <a:r>
              <a:rPr sz="15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sz="15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project</a:t>
            </a:r>
            <a:r>
              <a:rPr sz="15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analyzes</a:t>
            </a:r>
            <a:r>
              <a:rPr sz="15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these</a:t>
            </a:r>
            <a:r>
              <a:rPr sz="15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coding </a:t>
            </a:r>
            <a:r>
              <a:rPr sz="15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fingerprints</a:t>
            </a:r>
            <a:r>
              <a:rPr sz="15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5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</a:t>
            </a:r>
            <a:r>
              <a:rPr sz="15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5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programmer’s</a:t>
            </a:r>
            <a:r>
              <a:rPr sz="15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skill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level</a:t>
            </a:r>
            <a:r>
              <a:rPr sz="15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sz="15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competitive</a:t>
            </a:r>
            <a:r>
              <a:rPr sz="15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coding</a:t>
            </a:r>
            <a:r>
              <a:rPr sz="15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platforms.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2387" y="1494157"/>
            <a:ext cx="4159885" cy="25692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800" dirty="0">
                <a:solidFill>
                  <a:srgbClr val="75B9FF"/>
                </a:solidFill>
                <a:latin typeface="Lucida Sans Unicode"/>
                <a:cs typeface="Lucida Sans Unicode"/>
              </a:rPr>
              <a:t>Primary</a:t>
            </a:r>
            <a:r>
              <a:rPr sz="1800" spc="10" dirty="0">
                <a:solidFill>
                  <a:srgbClr val="75B9FF"/>
                </a:solidFill>
                <a:latin typeface="Lucida Sans Unicode"/>
                <a:cs typeface="Lucida Sans Unicode"/>
              </a:rPr>
              <a:t> </a:t>
            </a:r>
            <a:r>
              <a:rPr sz="1800" spc="-20" dirty="0">
                <a:solidFill>
                  <a:srgbClr val="75B9FF"/>
                </a:solidFill>
                <a:latin typeface="Lucida Sans Unicode"/>
                <a:cs typeface="Lucida Sans Unicode"/>
              </a:rPr>
              <a:t>Goal:</a:t>
            </a:r>
            <a:endParaRPr sz="1800">
              <a:latin typeface="Lucida Sans Unicode"/>
              <a:cs typeface="Lucida Sans Unicode"/>
            </a:endParaRPr>
          </a:p>
          <a:p>
            <a:pPr marL="12700" marR="5080">
              <a:lnSpc>
                <a:spcPts val="2470"/>
              </a:lnSpc>
            </a:pP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Build</a:t>
            </a:r>
            <a:r>
              <a:rPr sz="15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a</a:t>
            </a:r>
            <a:r>
              <a:rPr sz="15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machine</a:t>
            </a:r>
            <a:r>
              <a:rPr sz="150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learning</a:t>
            </a:r>
            <a:r>
              <a:rPr sz="15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model</a:t>
            </a:r>
            <a:r>
              <a:rPr sz="15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that</a:t>
            </a:r>
            <a:r>
              <a:rPr sz="150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D5E4EF"/>
                </a:solidFill>
                <a:latin typeface="Tahoma"/>
                <a:cs typeface="Tahoma"/>
              </a:rPr>
              <a:t>accurately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predicts</a:t>
            </a:r>
            <a:r>
              <a:rPr sz="150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a</a:t>
            </a:r>
            <a:r>
              <a:rPr sz="150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programmer's</a:t>
            </a:r>
            <a:r>
              <a:rPr sz="150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rank(Newbie,</a:t>
            </a:r>
            <a:r>
              <a:rPr sz="150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D5E4EF"/>
                </a:solidFill>
                <a:latin typeface="Tahoma"/>
                <a:cs typeface="Tahoma"/>
              </a:rPr>
              <a:t>Pupil,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Specialist,</a:t>
            </a:r>
            <a:r>
              <a:rPr sz="1500" spc="-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Expert, Candidate Master, </a:t>
            </a:r>
            <a:r>
              <a:rPr sz="1500" spc="-10" dirty="0">
                <a:solidFill>
                  <a:srgbClr val="D5E4EF"/>
                </a:solidFill>
                <a:latin typeface="Tahoma"/>
                <a:cs typeface="Tahoma"/>
              </a:rPr>
              <a:t>Master,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International</a:t>
            </a:r>
            <a:r>
              <a:rPr sz="1500" spc="-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Master,</a:t>
            </a:r>
            <a:r>
              <a:rPr sz="1500" spc="-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Grandmaster,</a:t>
            </a:r>
            <a:r>
              <a:rPr sz="1500" spc="-10" dirty="0">
                <a:solidFill>
                  <a:srgbClr val="D5E4EF"/>
                </a:solidFill>
                <a:latin typeface="Tahoma"/>
                <a:cs typeface="Tahoma"/>
              </a:rPr>
              <a:t> International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Grandmaster,</a:t>
            </a:r>
            <a:r>
              <a:rPr sz="1500" spc="-7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Legendary</a:t>
            </a:r>
            <a:r>
              <a:rPr sz="1500" spc="-7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Grandmaster)</a:t>
            </a:r>
            <a:r>
              <a:rPr sz="1500" spc="-7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and</a:t>
            </a:r>
            <a:r>
              <a:rPr sz="1500" spc="-7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D5E4EF"/>
                </a:solidFill>
                <a:latin typeface="Tahoma"/>
                <a:cs typeface="Tahoma"/>
              </a:rPr>
              <a:t>the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country</a:t>
            </a:r>
            <a:r>
              <a:rPr sz="1500" spc="-8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they</a:t>
            </a:r>
            <a:r>
              <a:rPr sz="1500" spc="-7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belong</a:t>
            </a:r>
            <a:r>
              <a:rPr sz="1500" spc="-7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to</a:t>
            </a:r>
            <a:r>
              <a:rPr sz="1500" spc="-7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based</a:t>
            </a:r>
            <a:r>
              <a:rPr sz="1500" spc="-7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on</a:t>
            </a:r>
            <a:r>
              <a:rPr sz="1500" spc="-7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a</a:t>
            </a:r>
            <a:r>
              <a:rPr sz="1500" spc="-7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single</a:t>
            </a:r>
            <a:r>
              <a:rPr sz="1500" spc="-7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D5E4EF"/>
                </a:solidFill>
                <a:latin typeface="Tahoma"/>
                <a:cs typeface="Tahoma"/>
              </a:rPr>
              <a:t>source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code</a:t>
            </a:r>
            <a:r>
              <a:rPr sz="1500" spc="-10" dirty="0">
                <a:solidFill>
                  <a:srgbClr val="D5E4EF"/>
                </a:solidFill>
                <a:latin typeface="Tahoma"/>
                <a:cs typeface="Tahoma"/>
              </a:rPr>
              <a:t> submission.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2944" y="2518152"/>
            <a:ext cx="3028950" cy="2581275"/>
            <a:chOff x="472944" y="2518152"/>
            <a:chExt cx="3028950" cy="2581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944" y="2518152"/>
              <a:ext cx="3028949" cy="25812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9683" y="2587751"/>
              <a:ext cx="95249" cy="244792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6553704" y="2518152"/>
            <a:ext cx="3028950" cy="2581275"/>
            <a:chOff x="6553704" y="2518152"/>
            <a:chExt cx="3028950" cy="258127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704" y="2518152"/>
              <a:ext cx="3028949" cy="25812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00444" y="2587751"/>
              <a:ext cx="95249" cy="244792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1019" y="5277611"/>
            <a:ext cx="8982074" cy="380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3366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10"/>
              </a:spcBef>
            </a:pPr>
            <a:r>
              <a:rPr sz="3050" spc="-65" dirty="0"/>
              <a:t>The</a:t>
            </a:r>
            <a:r>
              <a:rPr sz="3050" spc="-160" dirty="0"/>
              <a:t> </a:t>
            </a:r>
            <a:r>
              <a:rPr sz="3050" spc="-10" dirty="0"/>
              <a:t>Dataset</a:t>
            </a:r>
            <a:endParaRPr sz="3050"/>
          </a:p>
        </p:txBody>
      </p:sp>
      <p:sp>
        <p:nvSpPr>
          <p:cNvPr id="10" name="object 10"/>
          <p:cNvSpPr txBox="1"/>
          <p:nvPr/>
        </p:nvSpPr>
        <p:spPr>
          <a:xfrm>
            <a:off x="773674" y="2697222"/>
            <a:ext cx="1899285" cy="52451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500" dirty="0">
                <a:solidFill>
                  <a:srgbClr val="D5E4EF"/>
                </a:solidFill>
                <a:latin typeface="Lucida Sans Unicode"/>
                <a:cs typeface="Lucida Sans Unicode"/>
              </a:rPr>
              <a:t>Data</a:t>
            </a:r>
            <a:r>
              <a:rPr sz="1500" spc="-85" dirty="0">
                <a:solidFill>
                  <a:srgbClr val="D5E4EF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D5E4EF"/>
                </a:solidFill>
                <a:latin typeface="Lucida Sans Unicode"/>
                <a:cs typeface="Lucida Sans Unicode"/>
              </a:rPr>
              <a:t>Source</a:t>
            </a:r>
            <a:endParaRPr sz="15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A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custom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dataset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of</a:t>
            </a:r>
            <a:r>
              <a:rPr sz="1200" spc="-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10,000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55929" y="2744844"/>
            <a:ext cx="139700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30" dirty="0">
                <a:solidFill>
                  <a:srgbClr val="D5E4EF"/>
                </a:solidFill>
                <a:latin typeface="Lucida Sans Unicode"/>
                <a:cs typeface="Lucida Sans Unicode"/>
              </a:rPr>
              <a:t>Target</a:t>
            </a:r>
            <a:r>
              <a:rPr sz="1500" spc="-75" dirty="0">
                <a:solidFill>
                  <a:srgbClr val="D5E4EF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D5E4EF"/>
                </a:solidFill>
                <a:latin typeface="Lucida Sans Unicode"/>
                <a:cs typeface="Lucida Sans Unicode"/>
              </a:rPr>
              <a:t>Variable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55929" y="3214903"/>
            <a:ext cx="2381885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100"/>
              </a:spcBef>
            </a:pP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The</a:t>
            </a:r>
            <a:r>
              <a:rPr sz="1200" spc="-5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prediction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target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is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D5E4EF"/>
                </a:solidFill>
                <a:latin typeface="Tahoma"/>
                <a:cs typeface="Tahoma"/>
              </a:rPr>
              <a:t>the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programmer's</a:t>
            </a:r>
            <a:r>
              <a:rPr sz="1200" spc="-6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rank</a:t>
            </a:r>
            <a:r>
              <a:rPr sz="1200" spc="-6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bucket—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categorical labels </a:t>
            </a:r>
            <a:r>
              <a:rPr sz="1200" spc="-20" dirty="0">
                <a:solidFill>
                  <a:srgbClr val="D5E4EF"/>
                </a:solidFill>
                <a:latin typeface="Tahoma"/>
                <a:cs typeface="Tahoma"/>
              </a:rPr>
              <a:t>ranging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D5E4EF"/>
                </a:solidFill>
                <a:latin typeface="Tahoma"/>
                <a:cs typeface="Tahoma"/>
              </a:rPr>
              <a:t>from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Newbie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through</a:t>
            </a:r>
            <a:r>
              <a:rPr sz="1200" spc="-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Legendary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Grandmaster,</a:t>
            </a:r>
            <a:r>
              <a:rPr sz="1200" spc="-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and</a:t>
            </a:r>
            <a:r>
              <a:rPr sz="1200" spc="-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the</a:t>
            </a:r>
            <a:r>
              <a:rPr sz="1200" spc="-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country</a:t>
            </a:r>
            <a:r>
              <a:rPr sz="1200" spc="-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D5E4EF"/>
                </a:solidFill>
                <a:latin typeface="Tahoma"/>
                <a:cs typeface="Tahoma"/>
              </a:rPr>
              <a:t>they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belong</a:t>
            </a:r>
            <a:r>
              <a:rPr sz="1200" spc="-7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D5E4EF"/>
                </a:solidFill>
                <a:latin typeface="Tahoma"/>
                <a:cs typeface="Tahoma"/>
              </a:rPr>
              <a:t>to.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3702" y="3309001"/>
            <a:ext cx="2040255" cy="15214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136700"/>
              </a:lnSpc>
              <a:spcBef>
                <a:spcPts val="120"/>
              </a:spcBef>
            </a:pP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Codeforces</a:t>
            </a:r>
            <a:r>
              <a:rPr sz="1200" spc="7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submissions</a:t>
            </a:r>
            <a:r>
              <a:rPr sz="1200" spc="95" dirty="0">
                <a:solidFill>
                  <a:srgbClr val="D5E4EF"/>
                </a:solidFill>
                <a:latin typeface="Tahoma"/>
                <a:cs typeface="Tahoma"/>
              </a:rPr>
              <a:t>  </a:t>
            </a:r>
            <a:r>
              <a:rPr sz="1200" spc="-25" dirty="0">
                <a:solidFill>
                  <a:srgbClr val="D5E4EF"/>
                </a:solidFill>
                <a:latin typeface="Tahoma"/>
                <a:cs typeface="Tahoma"/>
              </a:rPr>
              <a:t>was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created</a:t>
            </a:r>
            <a:r>
              <a:rPr sz="1200" spc="-6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by</a:t>
            </a:r>
            <a:r>
              <a:rPr sz="1200" spc="-5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the</a:t>
            </a:r>
            <a:r>
              <a:rPr sz="1200" spc="-5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CodeforcesAPI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provided</a:t>
            </a:r>
            <a:r>
              <a:rPr sz="1200" spc="-7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be</a:t>
            </a:r>
            <a:r>
              <a:rPr sz="1200" spc="-7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the</a:t>
            </a:r>
            <a:r>
              <a:rPr sz="1200" spc="-6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platform.</a:t>
            </a:r>
            <a:endParaRPr sz="1200">
              <a:latin typeface="Tahoma"/>
              <a:cs typeface="Tahoma"/>
            </a:endParaRPr>
          </a:p>
          <a:p>
            <a:pPr marL="12700" marR="81915">
              <a:lnSpc>
                <a:spcPct val="135400"/>
              </a:lnSpc>
            </a:pP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Synthetic</a:t>
            </a:r>
            <a:r>
              <a:rPr sz="1200" spc="-5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data</a:t>
            </a:r>
            <a:r>
              <a:rPr sz="1200" spc="-5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has</a:t>
            </a:r>
            <a:r>
              <a:rPr sz="1200" spc="-5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also</a:t>
            </a:r>
            <a:r>
              <a:rPr sz="1200" spc="-5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D5E4EF"/>
                </a:solidFill>
                <a:latin typeface="Tahoma"/>
                <a:cs typeface="Tahoma"/>
              </a:rPr>
              <a:t>been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added</a:t>
            </a:r>
            <a:r>
              <a:rPr sz="1200" spc="-6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to</a:t>
            </a:r>
            <a:r>
              <a:rPr sz="1200" spc="-6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enhance</a:t>
            </a:r>
            <a:r>
              <a:rPr sz="1200" spc="-6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model training</a:t>
            </a:r>
            <a:r>
              <a:rPr sz="1200" spc="-5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and</a:t>
            </a:r>
            <a:r>
              <a:rPr sz="1200" spc="-5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balance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classes.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520439" y="2518919"/>
            <a:ext cx="3028950" cy="2581275"/>
            <a:chOff x="3520439" y="2518919"/>
            <a:chExt cx="3028950" cy="258127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0439" y="2518919"/>
              <a:ext cx="3028949" cy="25812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6694" y="2610992"/>
              <a:ext cx="95249" cy="244792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791456" y="2744844"/>
            <a:ext cx="119316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solidFill>
                  <a:srgbClr val="D5E4EF"/>
                </a:solidFill>
                <a:latin typeface="Lucida Sans Unicode"/>
                <a:cs typeface="Lucida Sans Unicode"/>
              </a:rPr>
              <a:t>Key</a:t>
            </a:r>
            <a:r>
              <a:rPr sz="1500" spc="-114" dirty="0">
                <a:solidFill>
                  <a:srgbClr val="D5E4EF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D5E4EF"/>
                </a:solidFill>
                <a:latin typeface="Lucida Sans Unicode"/>
                <a:cs typeface="Lucida Sans Unicode"/>
              </a:rPr>
              <a:t>Features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99395" y="3385591"/>
            <a:ext cx="47625" cy="1038225"/>
          </a:xfrm>
          <a:custGeom>
            <a:avLst/>
            <a:gdLst/>
            <a:ahLst/>
            <a:cxnLst/>
            <a:rect l="l" t="t" r="r" b="b"/>
            <a:pathLst>
              <a:path w="47625" h="1038225">
                <a:moveTo>
                  <a:pt x="47625" y="1011250"/>
                </a:moveTo>
                <a:lnTo>
                  <a:pt x="26974" y="990600"/>
                </a:lnTo>
                <a:lnTo>
                  <a:pt x="20662" y="990600"/>
                </a:lnTo>
                <a:lnTo>
                  <a:pt x="0" y="1011250"/>
                </a:lnTo>
                <a:lnTo>
                  <a:pt x="0" y="1017574"/>
                </a:lnTo>
                <a:lnTo>
                  <a:pt x="20662" y="1038225"/>
                </a:lnTo>
                <a:lnTo>
                  <a:pt x="26974" y="1038225"/>
                </a:lnTo>
                <a:lnTo>
                  <a:pt x="47625" y="1017574"/>
                </a:lnTo>
                <a:lnTo>
                  <a:pt x="47625" y="1014412"/>
                </a:lnTo>
                <a:lnTo>
                  <a:pt x="47625" y="1011250"/>
                </a:lnTo>
                <a:close/>
              </a:path>
              <a:path w="47625" h="1038225">
                <a:moveTo>
                  <a:pt x="47625" y="515950"/>
                </a:moveTo>
                <a:lnTo>
                  <a:pt x="26974" y="495300"/>
                </a:lnTo>
                <a:lnTo>
                  <a:pt x="20662" y="495300"/>
                </a:lnTo>
                <a:lnTo>
                  <a:pt x="0" y="515950"/>
                </a:lnTo>
                <a:lnTo>
                  <a:pt x="0" y="522274"/>
                </a:lnTo>
                <a:lnTo>
                  <a:pt x="20662" y="542925"/>
                </a:lnTo>
                <a:lnTo>
                  <a:pt x="26974" y="542925"/>
                </a:lnTo>
                <a:lnTo>
                  <a:pt x="47625" y="522274"/>
                </a:lnTo>
                <a:lnTo>
                  <a:pt x="47625" y="519112"/>
                </a:lnTo>
                <a:lnTo>
                  <a:pt x="47625" y="515950"/>
                </a:lnTo>
                <a:close/>
              </a:path>
              <a:path w="47625" h="1038225">
                <a:moveTo>
                  <a:pt x="47625" y="20650"/>
                </a:moveTo>
                <a:lnTo>
                  <a:pt x="26974" y="0"/>
                </a:lnTo>
                <a:lnTo>
                  <a:pt x="20662" y="0"/>
                </a:lnTo>
                <a:lnTo>
                  <a:pt x="0" y="20650"/>
                </a:lnTo>
                <a:lnTo>
                  <a:pt x="0" y="26974"/>
                </a:lnTo>
                <a:lnTo>
                  <a:pt x="20662" y="47625"/>
                </a:lnTo>
                <a:lnTo>
                  <a:pt x="26974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50"/>
                </a:lnTo>
                <a:close/>
              </a:path>
            </a:pathLst>
          </a:custGeom>
          <a:solidFill>
            <a:srgbClr val="D5E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050417" y="3231915"/>
            <a:ext cx="177038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100"/>
              </a:spcBef>
            </a:pP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Source_code</a:t>
            </a:r>
            <a:r>
              <a:rPr sz="1200" spc="-5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D5E4EF"/>
                </a:solidFill>
                <a:latin typeface="Tahoma"/>
                <a:cs typeface="Tahoma"/>
              </a:rPr>
              <a:t>–</a:t>
            </a:r>
            <a:r>
              <a:rPr sz="1200" spc="-5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The</a:t>
            </a:r>
            <a:r>
              <a:rPr sz="1200" spc="-5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actual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code</a:t>
            </a:r>
            <a:r>
              <a:rPr sz="1200" spc="-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submission.</a:t>
            </a:r>
            <a:endParaRPr sz="1200">
              <a:latin typeface="Tahoma"/>
              <a:cs typeface="Tahoma"/>
            </a:endParaRPr>
          </a:p>
          <a:p>
            <a:pPr marL="12700" marR="102235">
              <a:lnSpc>
                <a:spcPct val="135400"/>
              </a:lnSpc>
            </a:pP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Rank</a:t>
            </a:r>
            <a:r>
              <a:rPr sz="1200" spc="-10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D5E4EF"/>
                </a:solidFill>
                <a:latin typeface="Tahoma"/>
                <a:cs typeface="Tahoma"/>
              </a:rPr>
              <a:t>–</a:t>
            </a:r>
            <a:r>
              <a:rPr sz="1200" spc="-10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Competitive programming</a:t>
            </a:r>
            <a:r>
              <a:rPr sz="1200" spc="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skill</a:t>
            </a:r>
            <a:r>
              <a:rPr sz="1200" spc="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level. Country</a:t>
            </a:r>
            <a:r>
              <a:rPr sz="1200" spc="-8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D5E4EF"/>
                </a:solidFill>
                <a:latin typeface="Tahoma"/>
                <a:cs typeface="Tahoma"/>
              </a:rPr>
              <a:t>–</a:t>
            </a:r>
            <a:r>
              <a:rPr sz="1200" spc="-8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Programmer’s country.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3456432"/>
            <a:ext cx="2897505" cy="29209"/>
          </a:xfrm>
          <a:custGeom>
            <a:avLst/>
            <a:gdLst/>
            <a:ahLst/>
            <a:cxnLst/>
            <a:rect l="l" t="t" r="r" b="b"/>
            <a:pathLst>
              <a:path w="2897504" h="29210">
                <a:moveTo>
                  <a:pt x="2897070" y="28955"/>
                </a:moveTo>
                <a:lnTo>
                  <a:pt x="0" y="28955"/>
                </a:lnTo>
                <a:lnTo>
                  <a:pt x="0" y="0"/>
                </a:lnTo>
                <a:lnTo>
                  <a:pt x="2897070" y="0"/>
                </a:lnTo>
                <a:lnTo>
                  <a:pt x="2897070" y="28955"/>
                </a:lnTo>
                <a:close/>
              </a:path>
            </a:pathLst>
          </a:custGeom>
          <a:solidFill>
            <a:srgbClr val="202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82923" y="3456432"/>
            <a:ext cx="2894330" cy="29209"/>
          </a:xfrm>
          <a:custGeom>
            <a:avLst/>
            <a:gdLst/>
            <a:ahLst/>
            <a:cxnLst/>
            <a:rect l="l" t="t" r="r" b="b"/>
            <a:pathLst>
              <a:path w="2894329" h="29210">
                <a:moveTo>
                  <a:pt x="2894129" y="28955"/>
                </a:moveTo>
                <a:lnTo>
                  <a:pt x="0" y="28955"/>
                </a:lnTo>
                <a:lnTo>
                  <a:pt x="0" y="0"/>
                </a:lnTo>
                <a:lnTo>
                  <a:pt x="2894129" y="0"/>
                </a:lnTo>
                <a:lnTo>
                  <a:pt x="2894129" y="28955"/>
                </a:lnTo>
                <a:close/>
              </a:path>
            </a:pathLst>
          </a:custGeom>
          <a:solidFill>
            <a:srgbClr val="202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21779" y="3473195"/>
            <a:ext cx="2897505" cy="29209"/>
          </a:xfrm>
          <a:custGeom>
            <a:avLst/>
            <a:gdLst/>
            <a:ahLst/>
            <a:cxnLst/>
            <a:rect l="l" t="t" r="r" b="b"/>
            <a:pathLst>
              <a:path w="2897504" h="29210">
                <a:moveTo>
                  <a:pt x="2897070" y="28955"/>
                </a:moveTo>
                <a:lnTo>
                  <a:pt x="0" y="28955"/>
                </a:lnTo>
                <a:lnTo>
                  <a:pt x="0" y="0"/>
                </a:lnTo>
                <a:lnTo>
                  <a:pt x="2897070" y="0"/>
                </a:lnTo>
                <a:lnTo>
                  <a:pt x="2897070" y="28955"/>
                </a:lnTo>
                <a:close/>
              </a:path>
            </a:pathLst>
          </a:custGeom>
          <a:solidFill>
            <a:srgbClr val="202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35"/>
              </a:spcBef>
            </a:pPr>
            <a:r>
              <a:rPr sz="3050" dirty="0"/>
              <a:t>Data</a:t>
            </a:r>
            <a:r>
              <a:rPr sz="3050" spc="-150" dirty="0"/>
              <a:t> </a:t>
            </a:r>
            <a:r>
              <a:rPr sz="3050" spc="-70" dirty="0"/>
              <a:t>Cleaning</a:t>
            </a:r>
            <a:r>
              <a:rPr sz="3050" spc="-145" dirty="0"/>
              <a:t> </a:t>
            </a:r>
            <a:r>
              <a:rPr sz="3050" spc="105" dirty="0"/>
              <a:t>&amp;</a:t>
            </a:r>
            <a:r>
              <a:rPr sz="3050" spc="-145" dirty="0"/>
              <a:t> </a:t>
            </a:r>
            <a:r>
              <a:rPr sz="3050" spc="-10" dirty="0"/>
              <a:t>Preparation</a:t>
            </a:r>
            <a:endParaRPr sz="3050"/>
          </a:p>
          <a:p>
            <a:pPr marL="73025">
              <a:lnSpc>
                <a:spcPct val="100000"/>
              </a:lnSpc>
              <a:spcBef>
                <a:spcPts val="365"/>
              </a:spcBef>
            </a:pP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Transforming</a:t>
            </a:r>
            <a:r>
              <a:rPr sz="120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raw</a:t>
            </a:r>
            <a:r>
              <a:rPr sz="120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submissions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into</a:t>
            </a:r>
            <a:r>
              <a:rPr sz="120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model-ready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data</a:t>
            </a:r>
            <a:r>
              <a:rPr sz="120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required</a:t>
            </a:r>
            <a:r>
              <a:rPr sz="120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several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critical</a:t>
            </a:r>
            <a:r>
              <a:rPr sz="120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preprocessing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 steps: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197" y="3402350"/>
            <a:ext cx="2784475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100"/>
              </a:spcBef>
            </a:pP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missing</a:t>
            </a:r>
            <a:r>
              <a:rPr sz="12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values</a:t>
            </a:r>
            <a:r>
              <a:rPr sz="12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for</a:t>
            </a:r>
            <a:r>
              <a:rPr sz="120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language-specific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features</a:t>
            </a:r>
            <a:r>
              <a:rPr sz="1200" spc="-7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(e.g.,</a:t>
            </a:r>
            <a:r>
              <a:rPr sz="1200" spc="-7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Python</a:t>
            </a:r>
            <a:r>
              <a:rPr sz="1200" spc="-7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features</a:t>
            </a:r>
            <a:r>
              <a:rPr sz="1200" spc="-7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for</a:t>
            </a:r>
            <a:r>
              <a:rPr sz="1200" spc="-7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D5E4EF"/>
                </a:solidFill>
                <a:latin typeface="Tahoma"/>
                <a:cs typeface="Tahoma"/>
              </a:rPr>
              <a:t>C++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submissions).</a:t>
            </a:r>
            <a:r>
              <a:rPr sz="1200" spc="-6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These</a:t>
            </a:r>
            <a:r>
              <a:rPr sz="1200" spc="-6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were</a:t>
            </a:r>
            <a:r>
              <a:rPr sz="1200" spc="-6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systematically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filled</a:t>
            </a:r>
            <a:r>
              <a:rPr sz="1200" spc="-6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with</a:t>
            </a:r>
            <a:r>
              <a:rPr sz="1200" spc="-6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zero</a:t>
            </a:r>
            <a:r>
              <a:rPr sz="1200" spc="-6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to</a:t>
            </a:r>
            <a:r>
              <a:rPr sz="1200" spc="-6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create</a:t>
            </a:r>
            <a:r>
              <a:rPr sz="1200" spc="-6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a</a:t>
            </a:r>
            <a:r>
              <a:rPr sz="1200" spc="-6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complete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numerical</a:t>
            </a:r>
            <a:r>
              <a:rPr sz="12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matrix</a:t>
            </a:r>
            <a:r>
              <a:rPr sz="120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suitable</a:t>
            </a:r>
            <a:r>
              <a:rPr sz="12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for</a:t>
            </a:r>
            <a:r>
              <a:rPr sz="120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machine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learning</a:t>
            </a:r>
            <a:r>
              <a:rPr sz="1200" spc="-1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algorithms.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70223" y="3402350"/>
            <a:ext cx="284353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100"/>
              </a:spcBef>
            </a:pP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submission_id</a:t>
            </a:r>
            <a:r>
              <a:rPr sz="1200" spc="-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and</a:t>
            </a:r>
            <a:r>
              <a:rPr sz="120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user_id</a:t>
            </a:r>
            <a:r>
              <a:rPr sz="1200" spc="-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were</a:t>
            </a:r>
            <a:r>
              <a:rPr sz="120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removed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from</a:t>
            </a:r>
            <a:r>
              <a:rPr sz="1200" spc="-8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the</a:t>
            </a:r>
            <a:r>
              <a:rPr sz="1200" spc="-8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feature</a:t>
            </a:r>
            <a:r>
              <a:rPr sz="1200" spc="-8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set.</a:t>
            </a:r>
            <a:r>
              <a:rPr sz="1200" spc="-8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The</a:t>
            </a:r>
            <a:r>
              <a:rPr sz="1200" spc="-8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raw</a:t>
            </a:r>
            <a:r>
              <a:rPr sz="1200" spc="-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source</a:t>
            </a:r>
            <a:r>
              <a:rPr sz="1200" spc="-8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D5E4EF"/>
                </a:solidFill>
                <a:latin typeface="Tahoma"/>
                <a:cs typeface="Tahoma"/>
              </a:rPr>
              <a:t>code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column</a:t>
            </a:r>
            <a:r>
              <a:rPr sz="12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was</a:t>
            </a:r>
            <a:r>
              <a:rPr sz="12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also</a:t>
            </a:r>
            <a:r>
              <a:rPr sz="12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dropped</a:t>
            </a:r>
            <a:r>
              <a:rPr sz="12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after</a:t>
            </a:r>
            <a:r>
              <a:rPr sz="12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feature engineering,</a:t>
            </a:r>
            <a:r>
              <a:rPr sz="1200" spc="-7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as</a:t>
            </a:r>
            <a:r>
              <a:rPr sz="1200" spc="-6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the</a:t>
            </a:r>
            <a:r>
              <a:rPr sz="1200" spc="-6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extracted</a:t>
            </a:r>
            <a:r>
              <a:rPr sz="1200" spc="-6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numerical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features</a:t>
            </a:r>
            <a:r>
              <a:rPr sz="1200" spc="-6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encode</a:t>
            </a:r>
            <a:r>
              <a:rPr sz="1200" spc="-6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the</a:t>
            </a:r>
            <a:r>
              <a:rPr sz="1200" spc="-6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relevant</a:t>
            </a:r>
            <a:r>
              <a:rPr sz="1200" spc="-6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patterns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more</a:t>
            </a:r>
            <a:r>
              <a:rPr sz="1200" spc="-7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efficiently.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67907" y="3259961"/>
            <a:ext cx="27825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Text-based</a:t>
            </a:r>
            <a:r>
              <a:rPr sz="1200" spc="3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rank</a:t>
            </a:r>
            <a:r>
              <a:rPr sz="1200" spc="3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labels</a:t>
            </a:r>
            <a:r>
              <a:rPr sz="1200" spc="3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(e.g.,</a:t>
            </a:r>
            <a:r>
              <a:rPr sz="1200" spc="3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"Expert",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67907" y="3442727"/>
            <a:ext cx="278257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5400"/>
              </a:lnSpc>
              <a:spcBef>
                <a:spcPts val="100"/>
              </a:spcBef>
            </a:pP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"Master")</a:t>
            </a:r>
            <a:r>
              <a:rPr sz="1200" spc="3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were</a:t>
            </a:r>
            <a:r>
              <a:rPr sz="1200" spc="3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converted</a:t>
            </a:r>
            <a:r>
              <a:rPr sz="1200" spc="3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into</a:t>
            </a:r>
            <a:r>
              <a:rPr sz="1200" spc="3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ordinal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numerical</a:t>
            </a:r>
            <a:r>
              <a:rPr sz="1200" spc="-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labels</a:t>
            </a:r>
            <a:r>
              <a:rPr sz="120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(0,</a:t>
            </a:r>
            <a:r>
              <a:rPr sz="120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1,</a:t>
            </a:r>
            <a:r>
              <a:rPr sz="120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2,</a:t>
            </a:r>
            <a:r>
              <a:rPr sz="120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D5E4EF"/>
                </a:solidFill>
                <a:latin typeface="Tahoma"/>
                <a:cs typeface="Tahoma"/>
              </a:rPr>
              <a:t>...,</a:t>
            </a:r>
            <a:r>
              <a:rPr sz="120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9)</a:t>
            </a:r>
            <a:r>
              <a:rPr sz="120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to</a:t>
            </a:r>
            <a:r>
              <a:rPr sz="120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enable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model</a:t>
            </a:r>
            <a:r>
              <a:rPr sz="1200" spc="2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processing</a:t>
            </a:r>
            <a:r>
              <a:rPr sz="1200" spc="2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while</a:t>
            </a:r>
            <a:r>
              <a:rPr sz="1200" spc="2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preserving</a:t>
            </a:r>
            <a:r>
              <a:rPr sz="1200" spc="2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D5E4EF"/>
                </a:solidFill>
                <a:latin typeface="Tahoma"/>
                <a:cs typeface="Tahoma"/>
              </a:rPr>
              <a:t>the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inherent</a:t>
            </a:r>
            <a:r>
              <a:rPr sz="1200" spc="-5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ordering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of</a:t>
            </a:r>
            <a:r>
              <a:rPr sz="1200" spc="-5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skill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levels.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4387" y="2518716"/>
            <a:ext cx="2666365" cy="90931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200" spc="-25" dirty="0">
                <a:solidFill>
                  <a:srgbClr val="D5E4EF"/>
                </a:solidFill>
                <a:latin typeface="Tahoma"/>
                <a:cs typeface="Tahoma"/>
              </a:rPr>
              <a:t>01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500" spc="-20" dirty="0">
                <a:solidFill>
                  <a:srgbClr val="D5E4EF"/>
                </a:solidFill>
                <a:latin typeface="Lucida Sans Unicode"/>
                <a:cs typeface="Lucida Sans Unicode"/>
              </a:rPr>
              <a:t>Handling</a:t>
            </a:r>
            <a:r>
              <a:rPr sz="1500" spc="-75" dirty="0">
                <a:solidFill>
                  <a:srgbClr val="D5E4EF"/>
                </a:solidFill>
                <a:latin typeface="Lucida Sans Unicode"/>
                <a:cs typeface="Lucida Sans Unicode"/>
              </a:rPr>
              <a:t> </a:t>
            </a:r>
            <a:r>
              <a:rPr sz="1500" spc="-25" dirty="0">
                <a:solidFill>
                  <a:srgbClr val="D5E4EF"/>
                </a:solidFill>
                <a:latin typeface="Lucida Sans Unicode"/>
                <a:cs typeface="Lucida Sans Unicode"/>
              </a:rPr>
              <a:t>Missing</a:t>
            </a:r>
            <a:r>
              <a:rPr sz="1500" spc="-70" dirty="0">
                <a:solidFill>
                  <a:srgbClr val="D5E4EF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D5E4EF"/>
                </a:solidFill>
                <a:latin typeface="Lucida Sans Unicode"/>
                <a:cs typeface="Lucida Sans Unicode"/>
              </a:rPr>
              <a:t>Values</a:t>
            </a:r>
            <a:endParaRPr sz="1500">
              <a:latin typeface="Lucida Sans Unicode"/>
              <a:cs typeface="Lucida Sans Unicode"/>
            </a:endParaRPr>
          </a:p>
          <a:p>
            <a:pPr marL="20320">
              <a:lnSpc>
                <a:spcPct val="100000"/>
              </a:lnSpc>
              <a:spcBef>
                <a:spcPts val="1639"/>
              </a:spcBef>
            </a:pP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The</a:t>
            </a:r>
            <a:r>
              <a:rPr sz="12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initial</a:t>
            </a:r>
            <a:r>
              <a:rPr sz="120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dataset</a:t>
            </a:r>
            <a:r>
              <a:rPr sz="12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contained</a:t>
            </a:r>
            <a:r>
              <a:rPr sz="120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numerous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70223" y="2518716"/>
            <a:ext cx="2025014" cy="90931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200" spc="-25" dirty="0">
                <a:solidFill>
                  <a:srgbClr val="D5E4EF"/>
                </a:solidFill>
                <a:latin typeface="Tahoma"/>
                <a:cs typeface="Tahoma"/>
              </a:rPr>
              <a:t>02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500" dirty="0">
                <a:solidFill>
                  <a:srgbClr val="D5E4EF"/>
                </a:solidFill>
                <a:latin typeface="Lucida Sans Unicode"/>
                <a:cs typeface="Lucida Sans Unicode"/>
              </a:rPr>
              <a:t>Feature</a:t>
            </a:r>
            <a:r>
              <a:rPr sz="1500" spc="-35" dirty="0">
                <a:solidFill>
                  <a:srgbClr val="D5E4EF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D5E4EF"/>
                </a:solidFill>
                <a:latin typeface="Lucida Sans Unicode"/>
                <a:cs typeface="Lucida Sans Unicode"/>
              </a:rPr>
              <a:t>Selection</a:t>
            </a:r>
            <a:endParaRPr sz="15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Non-predictive</a:t>
            </a:r>
            <a:r>
              <a:rPr sz="1200" spc="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identifiers</a:t>
            </a:r>
            <a:r>
              <a:rPr sz="1200" spc="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D5E4EF"/>
                </a:solidFill>
                <a:latin typeface="Tahoma"/>
                <a:cs typeface="Tahoma"/>
              </a:rPr>
              <a:t>like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67907" y="2518716"/>
            <a:ext cx="1396365" cy="51815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200" spc="-25" dirty="0">
                <a:solidFill>
                  <a:srgbClr val="D5E4EF"/>
                </a:solidFill>
                <a:latin typeface="Tahoma"/>
                <a:cs typeface="Tahoma"/>
              </a:rPr>
              <a:t>03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500" dirty="0">
                <a:solidFill>
                  <a:srgbClr val="D5E4EF"/>
                </a:solidFill>
                <a:latin typeface="Lucida Sans Unicode"/>
                <a:cs typeface="Lucida Sans Unicode"/>
              </a:rPr>
              <a:t>Label</a:t>
            </a:r>
            <a:r>
              <a:rPr sz="1500" spc="-105" dirty="0">
                <a:solidFill>
                  <a:srgbClr val="D5E4EF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D5E4EF"/>
                </a:solidFill>
                <a:latin typeface="Lucida Sans Unicode"/>
                <a:cs typeface="Lucida Sans Unicode"/>
              </a:rPr>
              <a:t>Encoding</a:t>
            </a:r>
            <a:endParaRPr sz="1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92139" y="2383535"/>
            <a:ext cx="3829050" cy="2314575"/>
            <a:chOff x="5692139" y="2383535"/>
            <a:chExt cx="3829050" cy="2314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92139" y="2383535"/>
              <a:ext cx="3829049" cy="23145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4539" y="2596896"/>
              <a:ext cx="257174" cy="2000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7157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805"/>
              </a:spcBef>
            </a:pPr>
            <a:r>
              <a:rPr sz="3050" spc="-35" dirty="0"/>
              <a:t>Exploratory</a:t>
            </a:r>
            <a:r>
              <a:rPr sz="3050" spc="-185" dirty="0"/>
              <a:t> </a:t>
            </a:r>
            <a:r>
              <a:rPr sz="3050" dirty="0"/>
              <a:t>Data</a:t>
            </a:r>
            <a:r>
              <a:rPr sz="3050" spc="-180" dirty="0"/>
              <a:t> </a:t>
            </a:r>
            <a:r>
              <a:rPr sz="3050" spc="-30" dirty="0"/>
              <a:t>Analysis</a:t>
            </a:r>
            <a:endParaRPr sz="3050"/>
          </a:p>
          <a:p>
            <a:pPr marL="73025">
              <a:lnSpc>
                <a:spcPct val="100000"/>
              </a:lnSpc>
              <a:spcBef>
                <a:spcPts val="439"/>
              </a:spcBef>
            </a:pPr>
            <a:r>
              <a:rPr sz="1800" dirty="0"/>
              <a:t>Key</a:t>
            </a:r>
            <a:r>
              <a:rPr sz="1800" spc="-114" dirty="0"/>
              <a:t> </a:t>
            </a:r>
            <a:r>
              <a:rPr sz="1800" spc="-10" dirty="0"/>
              <a:t>Findings</a:t>
            </a:r>
            <a:endParaRPr sz="1800"/>
          </a:p>
        </p:txBody>
      </p:sp>
      <p:sp>
        <p:nvSpPr>
          <p:cNvPr id="6" name="object 6"/>
          <p:cNvSpPr txBox="1"/>
          <p:nvPr/>
        </p:nvSpPr>
        <p:spPr>
          <a:xfrm>
            <a:off x="534387" y="3902112"/>
            <a:ext cx="863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D5E4EF"/>
                </a:solidFill>
                <a:latin typeface="Tahoma"/>
                <a:cs typeface="Tahoma"/>
              </a:rPr>
              <a:t>•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387" y="4705279"/>
            <a:ext cx="863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D5E4EF"/>
                </a:solidFill>
                <a:latin typeface="Tahoma"/>
                <a:cs typeface="Tahoma"/>
              </a:rPr>
              <a:t>•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387" y="5508342"/>
            <a:ext cx="863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D5E4EF"/>
                </a:solidFill>
                <a:latin typeface="Tahoma"/>
                <a:cs typeface="Tahoma"/>
              </a:rPr>
              <a:t>•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387" y="2785373"/>
            <a:ext cx="4745355" cy="3357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8920" marR="5080" indent="-236854">
              <a:lnSpc>
                <a:spcPct val="135200"/>
              </a:lnSpc>
              <a:spcBef>
                <a:spcPts val="95"/>
              </a:spcBef>
              <a:buChar char="•"/>
              <a:tabLst>
                <a:tab pos="248920" algn="l"/>
              </a:tabLst>
            </a:pP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Severe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Class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Imbalance:The</a:t>
            </a:r>
            <a:r>
              <a:rPr sz="1200" spc="-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dataset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is</a:t>
            </a:r>
            <a:r>
              <a:rPr sz="1200" spc="-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highly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skewed,</a:t>
            </a:r>
            <a:r>
              <a:rPr sz="1200" spc="-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D5E4EF"/>
                </a:solidFill>
                <a:latin typeface="Tahoma"/>
                <a:cs typeface="Tahoma"/>
              </a:rPr>
              <a:t>with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abundant</a:t>
            </a:r>
            <a:r>
              <a:rPr sz="12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"Newbie"</a:t>
            </a:r>
            <a:r>
              <a:rPr sz="12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and</a:t>
            </a:r>
            <a:r>
              <a:rPr sz="12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"Pupil"</a:t>
            </a:r>
            <a:r>
              <a:rPr sz="12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submissions</a:t>
            </a:r>
            <a:r>
              <a:rPr sz="12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but</a:t>
            </a:r>
            <a:r>
              <a:rPr sz="120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very</a:t>
            </a:r>
            <a:r>
              <a:rPr sz="12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few</a:t>
            </a:r>
            <a:r>
              <a:rPr sz="12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"Master"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and</a:t>
            </a:r>
            <a:r>
              <a:rPr sz="1200" spc="-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"Grandmaster"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examples—mirroring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 real-world</a:t>
            </a:r>
            <a:r>
              <a:rPr sz="1200" spc="-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D5E4EF"/>
                </a:solidFill>
                <a:latin typeface="Tahoma"/>
                <a:cs typeface="Tahoma"/>
              </a:rPr>
              <a:t>rank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distributions</a:t>
            </a:r>
            <a:r>
              <a:rPr sz="1200" spc="-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on</a:t>
            </a:r>
            <a:r>
              <a:rPr sz="1200" spc="-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Codeforces.</a:t>
            </a:r>
            <a:endParaRPr sz="1200">
              <a:latin typeface="Tahoma"/>
              <a:cs typeface="Tahoma"/>
            </a:endParaRPr>
          </a:p>
          <a:p>
            <a:pPr marL="248920" marR="168910">
              <a:lnSpc>
                <a:spcPct val="135400"/>
              </a:lnSpc>
              <a:spcBef>
                <a:spcPts val="300"/>
              </a:spcBef>
            </a:pP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Code</a:t>
            </a:r>
            <a:r>
              <a:rPr sz="120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Complexity</a:t>
            </a:r>
            <a:r>
              <a:rPr sz="120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Trends:Higher-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ranked</a:t>
            </a:r>
            <a:r>
              <a:rPr sz="120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programmers</a:t>
            </a:r>
            <a:r>
              <a:rPr sz="1200" spc="-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tend</a:t>
            </a:r>
            <a:r>
              <a:rPr sz="120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D5E4EF"/>
                </a:solidFill>
                <a:latin typeface="Tahoma"/>
                <a:cs typeface="Tahoma"/>
              </a:rPr>
              <a:t>to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write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longer,</a:t>
            </a:r>
            <a:r>
              <a:rPr sz="1200" spc="-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more</a:t>
            </a:r>
            <a:r>
              <a:rPr sz="1200" spc="-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structurally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complex</a:t>
            </a:r>
            <a:r>
              <a:rPr sz="1200" spc="-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code</a:t>
            </a:r>
            <a:r>
              <a:rPr sz="1200" spc="-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with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greater</a:t>
            </a:r>
            <a:r>
              <a:rPr sz="1200" spc="-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use</a:t>
            </a:r>
            <a:r>
              <a:rPr sz="1200" spc="-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D5E4EF"/>
                </a:solidFill>
                <a:latin typeface="Tahoma"/>
                <a:cs typeface="Tahoma"/>
              </a:rPr>
              <a:t>of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advanced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data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structures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and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standard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library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functions.</a:t>
            </a:r>
            <a:endParaRPr sz="1200">
              <a:latin typeface="Tahoma"/>
              <a:cs typeface="Tahoma"/>
            </a:endParaRPr>
          </a:p>
          <a:p>
            <a:pPr marL="248920" marR="222885">
              <a:lnSpc>
                <a:spcPct val="135400"/>
              </a:lnSpc>
              <a:spcBef>
                <a:spcPts val="300"/>
              </a:spcBef>
            </a:pP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Feature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Correlations:Correlation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analysis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revealed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that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features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like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uses_bits_stdc,</a:t>
            </a:r>
            <a:r>
              <a:rPr sz="1200" spc="-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uses_vector,</a:t>
            </a:r>
            <a:r>
              <a:rPr sz="1200" spc="-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and</a:t>
            </a:r>
            <a:r>
              <a:rPr sz="1200" spc="-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function_count</a:t>
            </a:r>
            <a:r>
              <a:rPr sz="1200" spc="-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D5E4EF"/>
                </a:solidFill>
                <a:latin typeface="Tahoma"/>
                <a:cs typeface="Tahoma"/>
              </a:rPr>
              <a:t>show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moderate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positive</a:t>
            </a:r>
            <a:r>
              <a:rPr sz="1200" spc="-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correlation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with</a:t>
            </a:r>
            <a:r>
              <a:rPr sz="1200" spc="-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higher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ranks.</a:t>
            </a:r>
            <a:endParaRPr sz="1200">
              <a:latin typeface="Tahoma"/>
              <a:cs typeface="Tahoma"/>
            </a:endParaRPr>
          </a:p>
          <a:p>
            <a:pPr marL="248920" marR="24765">
              <a:lnSpc>
                <a:spcPct val="135400"/>
              </a:lnSpc>
              <a:spcBef>
                <a:spcPts val="300"/>
              </a:spcBef>
            </a:pPr>
            <a:r>
              <a:rPr sz="1200" spc="-20" dirty="0">
                <a:solidFill>
                  <a:srgbClr val="D5E4EF"/>
                </a:solidFill>
                <a:latin typeface="Tahoma"/>
                <a:cs typeface="Tahoma"/>
              </a:rPr>
              <a:t>Language</a:t>
            </a:r>
            <a:r>
              <a:rPr sz="1200" spc="-6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Preferences:Different</a:t>
            </a:r>
            <a:r>
              <a:rPr sz="1200" spc="-6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rank</a:t>
            </a:r>
            <a:r>
              <a:rPr sz="1200" spc="-6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tiers</a:t>
            </a:r>
            <a:r>
              <a:rPr sz="1200" spc="-6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exhibit</a:t>
            </a:r>
            <a:r>
              <a:rPr sz="1200" spc="-6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distinct</a:t>
            </a:r>
            <a:r>
              <a:rPr sz="1200" spc="500" dirty="0">
                <a:solidFill>
                  <a:srgbClr val="D5E4EF"/>
                </a:solidFill>
                <a:latin typeface="Tahoma"/>
                <a:cs typeface="Tahoma"/>
              </a:rPr>
              <a:t> 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language</a:t>
            </a:r>
            <a:r>
              <a:rPr sz="1200" spc="-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usage</a:t>
            </a:r>
            <a:r>
              <a:rPr sz="1200" spc="-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patterns,</a:t>
            </a:r>
            <a:r>
              <a:rPr sz="1200" spc="-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with</a:t>
            </a:r>
            <a:r>
              <a:rPr sz="1200" spc="-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14" dirty="0">
                <a:solidFill>
                  <a:srgbClr val="D5E4EF"/>
                </a:solidFill>
                <a:latin typeface="Tahoma"/>
                <a:cs typeface="Tahoma"/>
              </a:rPr>
              <a:t>C++</a:t>
            </a:r>
            <a:r>
              <a:rPr sz="1200" spc="-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dominating</a:t>
            </a:r>
            <a:r>
              <a:rPr sz="1200" spc="-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higher</a:t>
            </a:r>
            <a:r>
              <a:rPr sz="1200" spc="-7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ranks</a:t>
            </a:r>
            <a:r>
              <a:rPr sz="1200" spc="-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due</a:t>
            </a:r>
            <a:r>
              <a:rPr sz="1200" spc="-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D5E4EF"/>
                </a:solidFill>
                <a:latin typeface="Tahoma"/>
                <a:cs typeface="Tahoma"/>
              </a:rPr>
              <a:t>to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its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performance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advantages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in</a:t>
            </a:r>
            <a:r>
              <a:rPr sz="1200" spc="-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competitive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programming.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35652" y="2554325"/>
            <a:ext cx="3094355" cy="164401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Challenge:</a:t>
            </a:r>
            <a:r>
              <a:rPr sz="15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Imbalanced</a:t>
            </a:r>
            <a:r>
              <a:rPr sz="15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endParaRPr sz="1500">
              <a:latin typeface="Lucida Sans Unicode"/>
              <a:cs typeface="Lucida Sans Unicode"/>
            </a:endParaRPr>
          </a:p>
          <a:p>
            <a:pPr marL="12700" marR="5080">
              <a:lnSpc>
                <a:spcPct val="135400"/>
              </a:lnSpc>
              <a:spcBef>
                <a:spcPts val="1180"/>
              </a:spcBef>
            </a:pP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novice</a:t>
            </a: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programmers</a:t>
            </a: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vastly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outnumbering</a:t>
            </a: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experts,</a:t>
            </a: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standard</a:t>
            </a: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machine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learning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approaches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would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simply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predict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majority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class.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Addressing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imbalance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became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critical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modeling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strategy.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536" y="2520696"/>
            <a:ext cx="9100565" cy="5619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714743" y="3552444"/>
            <a:ext cx="1715135" cy="165100"/>
          </a:xfrm>
          <a:custGeom>
            <a:avLst/>
            <a:gdLst/>
            <a:ahLst/>
            <a:cxnLst/>
            <a:rect l="l" t="t" r="r" b="b"/>
            <a:pathLst>
              <a:path w="1715134" h="165100">
                <a:moveTo>
                  <a:pt x="1714714" y="164592"/>
                </a:moveTo>
                <a:lnTo>
                  <a:pt x="0" y="164592"/>
                </a:lnTo>
                <a:lnTo>
                  <a:pt x="0" y="0"/>
                </a:lnTo>
                <a:lnTo>
                  <a:pt x="1714714" y="0"/>
                </a:lnTo>
                <a:lnTo>
                  <a:pt x="1714714" y="164592"/>
                </a:lnTo>
                <a:close/>
              </a:path>
            </a:pathLst>
          </a:custGeom>
          <a:solidFill>
            <a:srgbClr val="2D33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536" y="4536947"/>
            <a:ext cx="9100565" cy="5619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600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pc="-20" dirty="0"/>
              <a:t>Modeling</a:t>
            </a:r>
            <a:r>
              <a:rPr spc="-170" dirty="0"/>
              <a:t> </a:t>
            </a:r>
            <a:r>
              <a:rPr spc="-10" dirty="0"/>
              <a:t>Approach</a:t>
            </a: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Building</a:t>
            </a:r>
            <a:r>
              <a:rPr sz="105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a</a:t>
            </a:r>
            <a:r>
              <a:rPr sz="1050" spc="-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robust</a:t>
            </a:r>
            <a:r>
              <a:rPr sz="1050" spc="-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prediction</a:t>
            </a:r>
            <a:r>
              <a:rPr sz="105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engine</a:t>
            </a:r>
            <a:r>
              <a:rPr sz="1050" spc="-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required</a:t>
            </a:r>
            <a:r>
              <a:rPr sz="1050" spc="-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careful</a:t>
            </a:r>
            <a:r>
              <a:rPr sz="1050" spc="-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model</a:t>
            </a:r>
            <a:r>
              <a:rPr sz="105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selection</a:t>
            </a:r>
            <a:r>
              <a:rPr sz="1050" spc="-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and</a:t>
            </a:r>
            <a:r>
              <a:rPr sz="1050" spc="-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training</a:t>
            </a:r>
            <a:r>
              <a:rPr sz="105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D5E4EF"/>
                </a:solidFill>
                <a:latin typeface="Tahoma"/>
                <a:cs typeface="Tahoma"/>
              </a:rPr>
              <a:t>strategies: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130" y="3182861"/>
            <a:ext cx="4192904" cy="11658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dirty="0">
                <a:solidFill>
                  <a:srgbClr val="D5E4EF"/>
                </a:solidFill>
                <a:latin typeface="Lucida Sans Unicode"/>
                <a:cs typeface="Lucida Sans Unicode"/>
              </a:rPr>
              <a:t>Model</a:t>
            </a:r>
            <a:r>
              <a:rPr sz="1350" spc="-80" dirty="0">
                <a:solidFill>
                  <a:srgbClr val="D5E4EF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5E4EF"/>
                </a:solidFill>
                <a:latin typeface="Lucida Sans Unicode"/>
                <a:cs typeface="Lucida Sans Unicode"/>
              </a:rPr>
              <a:t>Selection</a:t>
            </a:r>
            <a:endParaRPr sz="1350">
              <a:latin typeface="Lucida Sans Unicode"/>
              <a:cs typeface="Lucida Sans Unicode"/>
            </a:endParaRPr>
          </a:p>
          <a:p>
            <a:pPr marL="12700" marR="5080">
              <a:lnSpc>
                <a:spcPct val="131000"/>
              </a:lnSpc>
              <a:spcBef>
                <a:spcPts val="760"/>
              </a:spcBef>
            </a:pP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Multiple</a:t>
            </a:r>
            <a:r>
              <a:rPr sz="1050" spc="5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algorithms</a:t>
            </a:r>
            <a:r>
              <a:rPr sz="1050" spc="5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were</a:t>
            </a:r>
            <a:r>
              <a:rPr sz="1050" spc="5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evaluated:</a:t>
            </a:r>
            <a:r>
              <a:rPr sz="1050" spc="5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Logistic</a:t>
            </a:r>
            <a:r>
              <a:rPr sz="1050" spc="5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Regression</a:t>
            </a:r>
            <a:r>
              <a:rPr sz="1050" spc="5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D5E4EF"/>
                </a:solidFill>
                <a:latin typeface="Tahoma"/>
                <a:cs typeface="Tahoma"/>
              </a:rPr>
              <a:t>(baseline),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Random</a:t>
            </a:r>
            <a:r>
              <a:rPr sz="105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Forest,</a:t>
            </a:r>
            <a:r>
              <a:rPr sz="105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Gradient</a:t>
            </a:r>
            <a:r>
              <a:rPr sz="105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Boosting,</a:t>
            </a:r>
            <a:r>
              <a:rPr sz="105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and</a:t>
            </a:r>
            <a:r>
              <a:rPr sz="105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ensemble</a:t>
            </a:r>
            <a:r>
              <a:rPr sz="105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methods.</a:t>
            </a:r>
            <a:r>
              <a:rPr sz="105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Each</a:t>
            </a:r>
            <a:r>
              <a:rPr sz="105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-25" dirty="0">
                <a:solidFill>
                  <a:srgbClr val="D5E4EF"/>
                </a:solidFill>
                <a:latin typeface="Tahoma"/>
                <a:cs typeface="Tahoma"/>
              </a:rPr>
              <a:t>was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tested</a:t>
            </a:r>
            <a:r>
              <a:rPr sz="1050" spc="-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for</a:t>
            </a:r>
            <a:r>
              <a:rPr sz="1050" spc="-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its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ability</a:t>
            </a:r>
            <a:r>
              <a:rPr sz="1050" spc="-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to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handle</a:t>
            </a:r>
            <a:r>
              <a:rPr sz="1050" spc="-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multi-class</a:t>
            </a:r>
            <a:r>
              <a:rPr sz="1050" spc="-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classification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-20" dirty="0">
                <a:solidFill>
                  <a:srgbClr val="D5E4EF"/>
                </a:solidFill>
                <a:latin typeface="Tahoma"/>
                <a:cs typeface="Tahoma"/>
              </a:rPr>
              <a:t>with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imbalanced</a:t>
            </a:r>
            <a:r>
              <a:rPr sz="1050" spc="5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-20" dirty="0">
                <a:solidFill>
                  <a:srgbClr val="D5E4EF"/>
                </a:solidFill>
                <a:latin typeface="Tahoma"/>
                <a:cs typeface="Tahoma"/>
              </a:rPr>
              <a:t>data.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30" y="5197637"/>
            <a:ext cx="3987165" cy="9582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85" dirty="0">
                <a:solidFill>
                  <a:srgbClr val="D5E4EF"/>
                </a:solidFill>
                <a:latin typeface="Lucida Sans Unicode"/>
                <a:cs typeface="Lucida Sans Unicode"/>
              </a:rPr>
              <a:t>Train-</a:t>
            </a:r>
            <a:r>
              <a:rPr sz="1350" spc="-45" dirty="0">
                <a:solidFill>
                  <a:srgbClr val="D5E4EF"/>
                </a:solidFill>
                <a:latin typeface="Lucida Sans Unicode"/>
                <a:cs typeface="Lucida Sans Unicode"/>
              </a:rPr>
              <a:t>Test</a:t>
            </a:r>
            <a:r>
              <a:rPr sz="1350" spc="-10" dirty="0">
                <a:solidFill>
                  <a:srgbClr val="D5E4EF"/>
                </a:solidFill>
                <a:latin typeface="Lucida Sans Unicode"/>
                <a:cs typeface="Lucida Sans Unicode"/>
              </a:rPr>
              <a:t> </a:t>
            </a:r>
            <a:r>
              <a:rPr sz="1350" spc="-20" dirty="0">
                <a:solidFill>
                  <a:srgbClr val="D5E4EF"/>
                </a:solidFill>
                <a:latin typeface="Lucida Sans Unicode"/>
                <a:cs typeface="Lucida Sans Unicode"/>
              </a:rPr>
              <a:t>Split</a:t>
            </a:r>
            <a:endParaRPr sz="1350">
              <a:latin typeface="Lucida Sans Unicode"/>
              <a:cs typeface="Lucida Sans Unicode"/>
            </a:endParaRPr>
          </a:p>
          <a:p>
            <a:pPr marL="12700" marR="5080">
              <a:lnSpc>
                <a:spcPct val="131000"/>
              </a:lnSpc>
              <a:spcBef>
                <a:spcPts val="775"/>
              </a:spcBef>
            </a:pP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Data</a:t>
            </a:r>
            <a:r>
              <a:rPr sz="105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was</a:t>
            </a:r>
            <a:r>
              <a:rPr sz="1050" spc="-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split</a:t>
            </a:r>
            <a:r>
              <a:rPr sz="105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80-</a:t>
            </a:r>
            <a:r>
              <a:rPr sz="1050" spc="55" dirty="0">
                <a:solidFill>
                  <a:srgbClr val="D5E4EF"/>
                </a:solidFill>
                <a:latin typeface="Tahoma"/>
                <a:cs typeface="Tahoma"/>
              </a:rPr>
              <a:t>20</a:t>
            </a:r>
            <a:r>
              <a:rPr sz="1050" spc="-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into</a:t>
            </a:r>
            <a:r>
              <a:rPr sz="105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training</a:t>
            </a:r>
            <a:r>
              <a:rPr sz="1050" spc="-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and</a:t>
            </a:r>
            <a:r>
              <a:rPr sz="105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testing</a:t>
            </a:r>
            <a:r>
              <a:rPr sz="1050" spc="-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sets.</a:t>
            </a:r>
            <a:r>
              <a:rPr sz="105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The</a:t>
            </a:r>
            <a:r>
              <a:rPr sz="1050" spc="-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training</a:t>
            </a:r>
            <a:r>
              <a:rPr sz="105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-25" dirty="0">
                <a:solidFill>
                  <a:srgbClr val="D5E4EF"/>
                </a:solidFill>
                <a:latin typeface="Tahoma"/>
                <a:cs typeface="Tahoma"/>
              </a:rPr>
              <a:t>set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taught</a:t>
            </a:r>
            <a:r>
              <a:rPr sz="1050" spc="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the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model</a:t>
            </a:r>
            <a:r>
              <a:rPr sz="1050" spc="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patterns,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while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the</a:t>
            </a:r>
            <a:r>
              <a:rPr sz="1050" spc="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held-out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test</a:t>
            </a:r>
            <a:r>
              <a:rPr sz="1050" spc="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set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D5E4EF"/>
                </a:solidFill>
                <a:latin typeface="Tahoma"/>
                <a:cs typeface="Tahoma"/>
              </a:rPr>
              <a:t>provided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unbiased</a:t>
            </a:r>
            <a:r>
              <a:rPr sz="1050" spc="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performance</a:t>
            </a:r>
            <a:r>
              <a:rPr sz="1050" spc="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evaluation</a:t>
            </a:r>
            <a:r>
              <a:rPr sz="1050" spc="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on</a:t>
            </a:r>
            <a:r>
              <a:rPr sz="1050" spc="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unseen</a:t>
            </a:r>
            <a:r>
              <a:rPr sz="1050" spc="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-20" dirty="0">
                <a:solidFill>
                  <a:srgbClr val="D5E4EF"/>
                </a:solidFill>
                <a:latin typeface="Tahoma"/>
                <a:cs typeface="Tahoma"/>
              </a:rPr>
              <a:t>code.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56679" y="5197637"/>
            <a:ext cx="4210685" cy="9582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20" dirty="0">
                <a:solidFill>
                  <a:srgbClr val="D5E4EF"/>
                </a:solidFill>
                <a:latin typeface="Lucida Sans Unicode"/>
                <a:cs typeface="Lucida Sans Unicode"/>
              </a:rPr>
              <a:t>Evaluation</a:t>
            </a:r>
            <a:r>
              <a:rPr sz="1350" spc="-40" dirty="0">
                <a:solidFill>
                  <a:srgbClr val="D5E4EF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5E4EF"/>
                </a:solidFill>
                <a:latin typeface="Lucida Sans Unicode"/>
                <a:cs typeface="Lucida Sans Unicode"/>
              </a:rPr>
              <a:t>Metrics</a:t>
            </a:r>
            <a:endParaRPr sz="1350">
              <a:latin typeface="Lucida Sans Unicode"/>
              <a:cs typeface="Lucida Sans Unicode"/>
            </a:endParaRPr>
          </a:p>
          <a:p>
            <a:pPr marL="12700" marR="5080">
              <a:lnSpc>
                <a:spcPct val="131000"/>
              </a:lnSpc>
              <a:spcBef>
                <a:spcPts val="775"/>
              </a:spcBef>
            </a:pP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The</a:t>
            </a:r>
            <a:r>
              <a:rPr sz="1050" spc="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Weighted</a:t>
            </a:r>
            <a:r>
              <a:rPr sz="1050" spc="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F1-Scoreserved</a:t>
            </a:r>
            <a:r>
              <a:rPr sz="1050" spc="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as</a:t>
            </a:r>
            <a:r>
              <a:rPr sz="1050" spc="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the</a:t>
            </a:r>
            <a:r>
              <a:rPr sz="1050" spc="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primary</a:t>
            </a:r>
            <a:r>
              <a:rPr sz="1050" spc="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metric—</a:t>
            </a:r>
            <a:r>
              <a:rPr sz="1050" spc="-20" dirty="0">
                <a:solidFill>
                  <a:srgbClr val="D5E4EF"/>
                </a:solidFill>
                <a:latin typeface="Tahoma"/>
                <a:cs typeface="Tahoma"/>
              </a:rPr>
              <a:t>more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appropriate</a:t>
            </a:r>
            <a:r>
              <a:rPr sz="105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than</a:t>
            </a:r>
            <a:r>
              <a:rPr sz="1050" spc="-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raw</a:t>
            </a:r>
            <a:r>
              <a:rPr sz="1050" spc="-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accuracy</a:t>
            </a:r>
            <a:r>
              <a:rPr sz="1050" spc="-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for</a:t>
            </a:r>
            <a:r>
              <a:rPr sz="105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imbalanced</a:t>
            </a:r>
            <a:r>
              <a:rPr sz="1050" spc="-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datasets,</a:t>
            </a:r>
            <a:r>
              <a:rPr sz="1050" spc="-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as</a:t>
            </a:r>
            <a:r>
              <a:rPr sz="1050" spc="-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it</a:t>
            </a:r>
            <a:r>
              <a:rPr sz="1050" spc="-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D5E4EF"/>
                </a:solidFill>
                <a:latin typeface="Tahoma"/>
                <a:cs typeface="Tahoma"/>
              </a:rPr>
              <a:t>accounts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for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both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precision</a:t>
            </a:r>
            <a:r>
              <a:rPr sz="1050" spc="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and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recall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across</a:t>
            </a:r>
            <a:r>
              <a:rPr sz="1050" spc="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all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rank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D5E4EF"/>
                </a:solidFill>
                <a:latin typeface="Tahoma"/>
                <a:cs typeface="Tahoma"/>
              </a:rPr>
              <a:t>classes.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56679" y="3182861"/>
            <a:ext cx="3952240" cy="9569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sz="1350" spc="-35" dirty="0">
                <a:solidFill>
                  <a:srgbClr val="D5E4EF"/>
                </a:solidFill>
                <a:latin typeface="Lucida Sans Unicode"/>
                <a:cs typeface="Lucida Sans Unicode"/>
              </a:rPr>
              <a:t>Handling</a:t>
            </a:r>
            <a:r>
              <a:rPr sz="1350" spc="-30" dirty="0">
                <a:solidFill>
                  <a:srgbClr val="D5E4EF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5E4EF"/>
                </a:solidFill>
                <a:latin typeface="Lucida Sans Unicode"/>
                <a:cs typeface="Lucida Sans Unicode"/>
              </a:rPr>
              <a:t>Imbalance</a:t>
            </a:r>
            <a:endParaRPr sz="1350">
              <a:latin typeface="Lucida Sans Unicode"/>
              <a:cs typeface="Lucida Sans Unicode"/>
            </a:endParaRPr>
          </a:p>
          <a:p>
            <a:pPr marL="12700" marR="5080" algn="just">
              <a:lnSpc>
                <a:spcPct val="131000"/>
              </a:lnSpc>
              <a:spcBef>
                <a:spcPts val="765"/>
              </a:spcBef>
            </a:pP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Models</a:t>
            </a:r>
            <a:r>
              <a:rPr sz="1050" spc="-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were</a:t>
            </a:r>
            <a:r>
              <a:rPr sz="1050" spc="-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trained</a:t>
            </a:r>
            <a:r>
              <a:rPr sz="1050" spc="-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with</a:t>
            </a:r>
            <a:r>
              <a:rPr sz="1050" spc="-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class_weight='balanced',</a:t>
            </a:r>
            <a:r>
              <a:rPr sz="1050" spc="-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D5E4EF"/>
                </a:solidFill>
                <a:latin typeface="Tahoma"/>
                <a:cs typeface="Tahoma"/>
              </a:rPr>
              <a:t>automatically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adjusting</a:t>
            </a:r>
            <a:r>
              <a:rPr sz="1050" spc="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weights</a:t>
            </a:r>
            <a:r>
              <a:rPr sz="1050" spc="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inversely</a:t>
            </a:r>
            <a:r>
              <a:rPr sz="1050" spc="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proportional</a:t>
            </a:r>
            <a:r>
              <a:rPr sz="1050" spc="5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to</a:t>
            </a:r>
            <a:r>
              <a:rPr sz="1050" spc="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class</a:t>
            </a:r>
            <a:r>
              <a:rPr sz="1050" spc="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frequencies.</a:t>
            </a:r>
            <a:r>
              <a:rPr sz="1050" spc="5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-20" dirty="0">
                <a:solidFill>
                  <a:srgbClr val="D5E4EF"/>
                </a:solidFill>
                <a:latin typeface="Tahoma"/>
                <a:cs typeface="Tahoma"/>
              </a:rPr>
              <a:t>This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forces</a:t>
            </a:r>
            <a:r>
              <a:rPr sz="1050" spc="-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the model</a:t>
            </a:r>
            <a:r>
              <a:rPr sz="1050" spc="-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to focus equally</a:t>
            </a:r>
            <a:r>
              <a:rPr sz="1050" spc="-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on rare,</a:t>
            </a:r>
            <a:r>
              <a:rPr sz="1050" spc="-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high-ranked </a:t>
            </a:r>
            <a:r>
              <a:rPr sz="1050" spc="-10" dirty="0">
                <a:solidFill>
                  <a:srgbClr val="D5E4EF"/>
                </a:solidFill>
                <a:latin typeface="Tahoma"/>
                <a:cs typeface="Tahoma"/>
              </a:rPr>
              <a:t>classes.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827" y="4091939"/>
            <a:ext cx="9001124" cy="380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1668" y="4654295"/>
            <a:ext cx="590549" cy="4857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233" y="327847"/>
            <a:ext cx="4131310" cy="4813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50" spc="-10" dirty="0"/>
              <a:t>Results</a:t>
            </a:r>
            <a:r>
              <a:rPr sz="2950" spc="-165" dirty="0"/>
              <a:t> </a:t>
            </a:r>
            <a:r>
              <a:rPr sz="2950" spc="100" dirty="0"/>
              <a:t>&amp;</a:t>
            </a:r>
            <a:r>
              <a:rPr sz="2950" spc="-165" dirty="0"/>
              <a:t> </a:t>
            </a:r>
            <a:r>
              <a:rPr sz="2950" spc="-10" dirty="0"/>
              <a:t>Performance</a:t>
            </a:r>
            <a:endParaRPr sz="2950"/>
          </a:p>
        </p:txBody>
      </p:sp>
      <p:sp>
        <p:nvSpPr>
          <p:cNvPr id="5" name="object 5"/>
          <p:cNvSpPr txBox="1"/>
          <p:nvPr/>
        </p:nvSpPr>
        <p:spPr>
          <a:xfrm>
            <a:off x="7453210" y="1345756"/>
            <a:ext cx="57975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950" spc="-315" dirty="0">
                <a:solidFill>
                  <a:srgbClr val="D5E4EF"/>
                </a:solidFill>
                <a:latin typeface="Lucida Sans Unicode"/>
                <a:cs typeface="Lucida Sans Unicode"/>
              </a:rPr>
              <a:t>5x</a:t>
            </a:r>
            <a:endParaRPr sz="39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37805" y="1802575"/>
            <a:ext cx="1814195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dirty="0">
                <a:solidFill>
                  <a:srgbClr val="D5E4EF"/>
                </a:solidFill>
                <a:latin typeface="Lucida Sans Unicode"/>
                <a:cs typeface="Lucida Sans Unicode"/>
              </a:rPr>
              <a:t>BetterThan</a:t>
            </a:r>
            <a:r>
              <a:rPr sz="1450" spc="50" dirty="0">
                <a:solidFill>
                  <a:srgbClr val="D5E4EF"/>
                </a:solidFill>
                <a:latin typeface="Lucida Sans Unicode"/>
                <a:cs typeface="Lucida Sans Unicode"/>
              </a:rPr>
              <a:t> </a:t>
            </a:r>
            <a:r>
              <a:rPr sz="1450" spc="-10" dirty="0">
                <a:solidFill>
                  <a:srgbClr val="D5E4EF"/>
                </a:solidFill>
                <a:latin typeface="Lucida Sans Unicode"/>
                <a:cs typeface="Lucida Sans Unicode"/>
              </a:rPr>
              <a:t>Random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3332" y="1437500"/>
            <a:ext cx="2550160" cy="164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7250">
              <a:lnSpc>
                <a:spcPct val="100000"/>
              </a:lnSpc>
              <a:spcBef>
                <a:spcPts val="95"/>
              </a:spcBef>
            </a:pPr>
            <a:r>
              <a:rPr sz="3950" spc="25" dirty="0">
                <a:solidFill>
                  <a:srgbClr val="D5E4EF"/>
                </a:solidFill>
                <a:latin typeface="Lucida Sans Unicode"/>
                <a:cs typeface="Lucida Sans Unicode"/>
              </a:rPr>
              <a:t>26%</a:t>
            </a:r>
            <a:endParaRPr sz="395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2735"/>
              </a:spcBef>
            </a:pPr>
            <a:r>
              <a:rPr sz="1450" dirty="0">
                <a:solidFill>
                  <a:srgbClr val="D5E4EF"/>
                </a:solidFill>
                <a:latin typeface="Lucida Sans Unicode"/>
                <a:cs typeface="Lucida Sans Unicode"/>
              </a:rPr>
              <a:t>Overall</a:t>
            </a:r>
            <a:r>
              <a:rPr sz="1450" spc="-60" dirty="0">
                <a:solidFill>
                  <a:srgbClr val="D5E4EF"/>
                </a:solidFill>
                <a:latin typeface="Lucida Sans Unicode"/>
                <a:cs typeface="Lucida Sans Unicode"/>
              </a:rPr>
              <a:t> </a:t>
            </a:r>
            <a:r>
              <a:rPr sz="1450" spc="-10" dirty="0">
                <a:solidFill>
                  <a:srgbClr val="D5E4EF"/>
                </a:solidFill>
                <a:latin typeface="Lucida Sans Unicode"/>
                <a:cs typeface="Lucida Sans Unicode"/>
              </a:rPr>
              <a:t>Accuracy</a:t>
            </a:r>
            <a:endParaRPr sz="145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Correct</a:t>
            </a:r>
            <a:r>
              <a:rPr sz="1150" spc="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rank</a:t>
            </a:r>
            <a:r>
              <a:rPr sz="1150" spc="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predictions</a:t>
            </a:r>
            <a:r>
              <a:rPr sz="1150" spc="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across</a:t>
            </a:r>
            <a:r>
              <a:rPr sz="1150" spc="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all</a:t>
            </a:r>
            <a:r>
              <a:rPr sz="1150" spc="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spc="-20" dirty="0">
                <a:solidFill>
                  <a:srgbClr val="D5E4EF"/>
                </a:solidFill>
                <a:latin typeface="Tahoma"/>
                <a:cs typeface="Tahoma"/>
              </a:rPr>
              <a:t>test</a:t>
            </a:r>
            <a:endParaRPr sz="11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1150" spc="-10" dirty="0">
                <a:solidFill>
                  <a:srgbClr val="D5E4EF"/>
                </a:solidFill>
                <a:latin typeface="Tahoma"/>
                <a:cs typeface="Tahoma"/>
              </a:rPr>
              <a:t>submissions</a:t>
            </a:r>
            <a:endParaRPr sz="11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2233" y="5133592"/>
            <a:ext cx="4056379" cy="977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5900"/>
              </a:lnSpc>
              <a:spcBef>
                <a:spcPts val="95"/>
              </a:spcBef>
            </a:pP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The</a:t>
            </a:r>
            <a:r>
              <a:rPr sz="1150" spc="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Random</a:t>
            </a:r>
            <a:r>
              <a:rPr sz="1150" spc="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Forest</a:t>
            </a:r>
            <a:r>
              <a:rPr sz="1150" spc="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ensemble</a:t>
            </a:r>
            <a:r>
              <a:rPr sz="1150" spc="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method</a:t>
            </a:r>
            <a:r>
              <a:rPr sz="1150" spc="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outperformed</a:t>
            </a:r>
            <a:r>
              <a:rPr sz="1150" spc="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all</a:t>
            </a:r>
            <a:r>
              <a:rPr sz="1150" spc="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spc="-10" dirty="0">
                <a:solidFill>
                  <a:srgbClr val="D5E4EF"/>
                </a:solidFill>
                <a:latin typeface="Tahoma"/>
                <a:cs typeface="Tahoma"/>
              </a:rPr>
              <a:t>other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approaches,</a:t>
            </a:r>
            <a:r>
              <a:rPr sz="1150" spc="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leveraging</a:t>
            </a:r>
            <a:r>
              <a:rPr sz="1150" spc="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multiple</a:t>
            </a:r>
            <a:r>
              <a:rPr sz="1150" spc="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decision</a:t>
            </a:r>
            <a:r>
              <a:rPr sz="1150" spc="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trees</a:t>
            </a:r>
            <a:r>
              <a:rPr sz="1150" spc="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to</a:t>
            </a:r>
            <a:r>
              <a:rPr sz="1150" spc="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spc="-10" dirty="0">
                <a:solidFill>
                  <a:srgbClr val="D5E4EF"/>
                </a:solidFill>
                <a:latin typeface="Tahoma"/>
                <a:cs typeface="Tahoma"/>
              </a:rPr>
              <a:t>capture </a:t>
            </a:r>
            <a:r>
              <a:rPr sz="1150" spc="10" dirty="0">
                <a:solidFill>
                  <a:srgbClr val="D5E4EF"/>
                </a:solidFill>
                <a:latin typeface="Tahoma"/>
                <a:cs typeface="Tahoma"/>
              </a:rPr>
              <a:t>complex,</a:t>
            </a:r>
            <a:r>
              <a:rPr sz="115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spc="10" dirty="0">
                <a:solidFill>
                  <a:srgbClr val="D5E4EF"/>
                </a:solidFill>
                <a:latin typeface="Tahoma"/>
                <a:cs typeface="Tahoma"/>
              </a:rPr>
              <a:t>non-linear</a:t>
            </a:r>
            <a:r>
              <a:rPr sz="1150" spc="-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spc="10" dirty="0">
                <a:solidFill>
                  <a:srgbClr val="D5E4EF"/>
                </a:solidFill>
                <a:latin typeface="Tahoma"/>
                <a:cs typeface="Tahoma"/>
              </a:rPr>
              <a:t>relationships</a:t>
            </a:r>
            <a:r>
              <a:rPr sz="115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spc="10" dirty="0">
                <a:solidFill>
                  <a:srgbClr val="D5E4EF"/>
                </a:solidFill>
                <a:latin typeface="Tahoma"/>
                <a:cs typeface="Tahoma"/>
              </a:rPr>
              <a:t>between</a:t>
            </a:r>
            <a:r>
              <a:rPr sz="1150" spc="-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spc="10" dirty="0">
                <a:solidFill>
                  <a:srgbClr val="D5E4EF"/>
                </a:solidFill>
                <a:latin typeface="Tahoma"/>
                <a:cs typeface="Tahoma"/>
              </a:rPr>
              <a:t>code</a:t>
            </a:r>
            <a:r>
              <a:rPr sz="115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spc="10" dirty="0">
                <a:solidFill>
                  <a:srgbClr val="D5E4EF"/>
                </a:solidFill>
                <a:latin typeface="Tahoma"/>
                <a:cs typeface="Tahoma"/>
              </a:rPr>
              <a:t>features</a:t>
            </a:r>
            <a:r>
              <a:rPr sz="1150" spc="-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spc="-25" dirty="0">
                <a:solidFill>
                  <a:srgbClr val="D5E4EF"/>
                </a:solidFill>
                <a:latin typeface="Tahoma"/>
                <a:cs typeface="Tahoma"/>
              </a:rPr>
              <a:t>and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programmer</a:t>
            </a:r>
            <a:r>
              <a:rPr sz="1150" spc="5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skill</a:t>
            </a:r>
            <a:r>
              <a:rPr sz="1150" spc="5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spc="-10" dirty="0">
                <a:solidFill>
                  <a:srgbClr val="D5E4EF"/>
                </a:solidFill>
                <a:latin typeface="Tahoma"/>
                <a:cs typeface="Tahoma"/>
              </a:rPr>
              <a:t>levels.</a:t>
            </a:r>
            <a:endParaRPr sz="11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36588" y="2407563"/>
            <a:ext cx="2718435" cy="501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7244" marR="5080" indent="-805180">
              <a:lnSpc>
                <a:spcPct val="135900"/>
              </a:lnSpc>
              <a:spcBef>
                <a:spcPts val="95"/>
              </a:spcBef>
            </a:pP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Performance</a:t>
            </a:r>
            <a:r>
              <a:rPr sz="1150" spc="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relative</a:t>
            </a:r>
            <a:r>
              <a:rPr sz="1150" spc="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to</a:t>
            </a:r>
            <a:r>
              <a:rPr sz="1150" spc="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random</a:t>
            </a:r>
            <a:r>
              <a:rPr sz="1150" spc="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spc="-10" dirty="0">
                <a:solidFill>
                  <a:srgbClr val="D5E4EF"/>
                </a:solidFill>
                <a:latin typeface="Tahoma"/>
                <a:cs typeface="Tahoma"/>
              </a:rPr>
              <a:t>guessing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baseline</a:t>
            </a:r>
            <a:r>
              <a:rPr sz="1150" spc="10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spc="-10" dirty="0">
                <a:solidFill>
                  <a:srgbClr val="D5E4EF"/>
                </a:solidFill>
                <a:latin typeface="Tahoma"/>
                <a:cs typeface="Tahoma"/>
              </a:rPr>
              <a:t>(~10%)</a:t>
            </a:r>
            <a:endParaRPr sz="11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2166" y="4411081"/>
            <a:ext cx="3399154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dirty="0">
                <a:solidFill>
                  <a:srgbClr val="75B9FF"/>
                </a:solidFill>
                <a:latin typeface="Lucida Sans Unicode"/>
                <a:cs typeface="Lucida Sans Unicode"/>
              </a:rPr>
              <a:t>Best</a:t>
            </a:r>
            <a:r>
              <a:rPr sz="1750" spc="-25" dirty="0">
                <a:solidFill>
                  <a:srgbClr val="75B9FF"/>
                </a:solidFill>
                <a:latin typeface="Lucida Sans Unicode"/>
                <a:cs typeface="Lucida Sans Unicode"/>
              </a:rPr>
              <a:t> </a:t>
            </a:r>
            <a:r>
              <a:rPr sz="1750" dirty="0">
                <a:solidFill>
                  <a:srgbClr val="75B9FF"/>
                </a:solidFill>
                <a:latin typeface="Lucida Sans Unicode"/>
                <a:cs typeface="Lucida Sans Unicode"/>
              </a:rPr>
              <a:t>Model:</a:t>
            </a:r>
            <a:r>
              <a:rPr sz="1750" spc="-20" dirty="0">
                <a:solidFill>
                  <a:srgbClr val="75B9FF"/>
                </a:solidFill>
                <a:latin typeface="Lucida Sans Unicode"/>
                <a:cs typeface="Lucida Sans Unicode"/>
              </a:rPr>
              <a:t> </a:t>
            </a:r>
            <a:r>
              <a:rPr sz="1750" spc="-30" dirty="0">
                <a:solidFill>
                  <a:srgbClr val="75B9FF"/>
                </a:solidFill>
                <a:latin typeface="Lucida Sans Unicode"/>
                <a:cs typeface="Lucida Sans Unicode"/>
              </a:rPr>
              <a:t>Logistic</a:t>
            </a:r>
            <a:r>
              <a:rPr sz="1750" spc="-20" dirty="0">
                <a:solidFill>
                  <a:srgbClr val="75B9FF"/>
                </a:solidFill>
                <a:latin typeface="Lucida Sans Unicode"/>
                <a:cs typeface="Lucida Sans Unicode"/>
              </a:rPr>
              <a:t> </a:t>
            </a:r>
            <a:r>
              <a:rPr sz="1750" spc="-10" dirty="0">
                <a:solidFill>
                  <a:srgbClr val="75B9FF"/>
                </a:solidFill>
                <a:latin typeface="Lucida Sans Unicode"/>
                <a:cs typeface="Lucida Sans Unicode"/>
              </a:rPr>
              <a:t>Regression</a:t>
            </a:r>
            <a:endParaRPr sz="17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08504" y="4411081"/>
            <a:ext cx="4215130" cy="1641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dirty="0">
                <a:solidFill>
                  <a:srgbClr val="75B9FF"/>
                </a:solidFill>
                <a:latin typeface="Lucida Sans Unicode"/>
                <a:cs typeface="Lucida Sans Unicode"/>
              </a:rPr>
              <a:t>Key</a:t>
            </a:r>
            <a:r>
              <a:rPr sz="1750" spc="-90" dirty="0">
                <a:solidFill>
                  <a:srgbClr val="75B9FF"/>
                </a:solidFill>
                <a:latin typeface="Lucida Sans Unicode"/>
                <a:cs typeface="Lucida Sans Unicode"/>
              </a:rPr>
              <a:t> </a:t>
            </a:r>
            <a:r>
              <a:rPr sz="1750" spc="-10" dirty="0">
                <a:solidFill>
                  <a:srgbClr val="75B9FF"/>
                </a:solidFill>
                <a:latin typeface="Lucida Sans Unicode"/>
                <a:cs typeface="Lucida Sans Unicode"/>
              </a:rPr>
              <a:t>Takeaway</a:t>
            </a:r>
            <a:endParaRPr sz="1750">
              <a:latin typeface="Lucida Sans Unicode"/>
              <a:cs typeface="Lucida Sans Unicode"/>
            </a:endParaRPr>
          </a:p>
          <a:p>
            <a:pPr marL="12700" marR="5080">
              <a:lnSpc>
                <a:spcPct val="135900"/>
              </a:lnSpc>
              <a:spcBef>
                <a:spcPts val="1205"/>
              </a:spcBef>
            </a:pP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The</a:t>
            </a:r>
            <a:r>
              <a:rPr sz="1150" spc="-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model's</a:t>
            </a:r>
            <a:r>
              <a:rPr sz="1150" spc="-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performance—nearly</a:t>
            </a:r>
            <a:r>
              <a:rPr sz="1150" spc="-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spc="65" dirty="0">
                <a:solidFill>
                  <a:srgbClr val="D5E4EF"/>
                </a:solidFill>
                <a:latin typeface="Tahoma"/>
                <a:cs typeface="Tahoma"/>
              </a:rPr>
              <a:t>5</a:t>
            </a:r>
            <a:r>
              <a:rPr sz="1150" spc="-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times better</a:t>
            </a:r>
            <a:r>
              <a:rPr sz="1150" spc="-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than</a:t>
            </a:r>
            <a:r>
              <a:rPr sz="1150" spc="-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spc="-10" dirty="0">
                <a:solidFill>
                  <a:srgbClr val="D5E4EF"/>
                </a:solidFill>
                <a:latin typeface="Tahoma"/>
                <a:cs typeface="Tahoma"/>
              </a:rPr>
              <a:t>random chance—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confirms</a:t>
            </a:r>
            <a:r>
              <a:rPr sz="1150" spc="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that</a:t>
            </a:r>
            <a:r>
              <a:rPr sz="1150" spc="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engineered</a:t>
            </a:r>
            <a:r>
              <a:rPr sz="1150" spc="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features</a:t>
            </a:r>
            <a:r>
              <a:rPr sz="1150" spc="8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successfully</a:t>
            </a:r>
            <a:r>
              <a:rPr sz="1150" spc="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spc="-10" dirty="0">
                <a:solidFill>
                  <a:srgbClr val="D5E4EF"/>
                </a:solidFill>
                <a:latin typeface="Tahoma"/>
                <a:cs typeface="Tahoma"/>
              </a:rPr>
              <a:t>capture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meaningful</a:t>
            </a:r>
            <a:r>
              <a:rPr sz="1150" spc="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"coding</a:t>
            </a:r>
            <a:r>
              <a:rPr sz="1150" spc="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fingerprints."</a:t>
            </a:r>
            <a:r>
              <a:rPr sz="1150" spc="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These</a:t>
            </a:r>
            <a:r>
              <a:rPr sz="1150" spc="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stylistic</a:t>
            </a:r>
            <a:r>
              <a:rPr sz="1150" spc="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and</a:t>
            </a:r>
            <a:r>
              <a:rPr sz="1150" spc="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spc="-10" dirty="0">
                <a:solidFill>
                  <a:srgbClr val="D5E4EF"/>
                </a:solidFill>
                <a:latin typeface="Tahoma"/>
                <a:cs typeface="Tahoma"/>
              </a:rPr>
              <a:t>structural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patterns</a:t>
            </a:r>
            <a:r>
              <a:rPr sz="1150" spc="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provide</a:t>
            </a:r>
            <a:r>
              <a:rPr sz="1150" spc="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genuine</a:t>
            </a:r>
            <a:r>
              <a:rPr sz="1150" spc="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predictive</a:t>
            </a:r>
            <a:r>
              <a:rPr sz="1150" spc="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signal</a:t>
            </a:r>
            <a:r>
              <a:rPr sz="1150" spc="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about</a:t>
            </a:r>
            <a:r>
              <a:rPr sz="1150" spc="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spc="-10" dirty="0">
                <a:solidFill>
                  <a:srgbClr val="D5E4EF"/>
                </a:solidFill>
                <a:latin typeface="Tahoma"/>
                <a:cs typeface="Tahoma"/>
              </a:rPr>
              <a:t>programmer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expertise</a:t>
            </a:r>
            <a:r>
              <a:rPr sz="1150" spc="6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beyond</a:t>
            </a:r>
            <a:r>
              <a:rPr sz="1150" spc="6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mere</a:t>
            </a:r>
            <a:r>
              <a:rPr sz="1150" spc="7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problem-solving</a:t>
            </a:r>
            <a:r>
              <a:rPr sz="1150" spc="6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spc="-10" dirty="0">
                <a:solidFill>
                  <a:srgbClr val="D5E4EF"/>
                </a:solidFill>
                <a:latin typeface="Tahoma"/>
                <a:cs typeface="Tahoma"/>
              </a:rPr>
              <a:t>ability.</a:t>
            </a:r>
            <a:endParaRPr sz="1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06A2E-DEE0-93BC-3CFE-FD18D2D3C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D15E9E83-9F44-81AC-3867-CCBCE40D35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0" y="3124200"/>
            <a:ext cx="4131310" cy="5713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z="3600" dirty="0"/>
              <a:t>THANK YOU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495205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888</Words>
  <Application>Microsoft Office PowerPoint</Application>
  <PresentationFormat>Custom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Black</vt:lpstr>
      <vt:lpstr>Calibri</vt:lpstr>
      <vt:lpstr>Lucida Sans Unicode</vt:lpstr>
      <vt:lpstr>Tahoma</vt:lpstr>
      <vt:lpstr>Office Theme</vt:lpstr>
      <vt:lpstr>Coding Fingerprint: Predicting Programmer Rank from Source Code</vt:lpstr>
      <vt:lpstr>Project Overview &amp; Goal</vt:lpstr>
      <vt:lpstr>The Dataset</vt:lpstr>
      <vt:lpstr>Data Cleaning &amp; Preparation Transforming raw submissions into model-ready data required several critical preprocessing steps:</vt:lpstr>
      <vt:lpstr>Exploratory Data Analysis Key Findings</vt:lpstr>
      <vt:lpstr>Modeling Approach Building a robust prediction engine required careful model selection and training strategies:</vt:lpstr>
      <vt:lpstr>Results &amp; Performance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ppt.pdf</dc:title>
  <dc:creator>Mohammed Bilal</dc:creator>
  <cp:keywords>DAG11lNifh4,BAGyLXkyGYI,0</cp:keywords>
  <cp:lastModifiedBy>Mayan Sequeira</cp:lastModifiedBy>
  <cp:revision>2</cp:revision>
  <dcterms:created xsi:type="dcterms:W3CDTF">2025-10-15T07:27:22Z</dcterms:created>
  <dcterms:modified xsi:type="dcterms:W3CDTF">2025-10-15T09:29:00Z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2025-10-15T00:00:00Z</vt:filetime>
  </property>
  <property fmtid="{D5CDD505-2E9C-101B-9397-08002B2CF9AE}" pid="3" name="Creator">
    <vt:lpwstr>Canva</vt:lpwstr>
  </property>
  <property fmtid="{D5CDD505-2E9C-101B-9397-08002B2CF9AE}" pid="4" name="LastSaved">
    <vt:filetime>2025-10-15T00:00:00Z</vt:filetime>
  </property>
  <property fmtid="{D5CDD505-2E9C-101B-9397-08002B2CF9AE}" pid="5" name="Producer">
    <vt:lpwstr>Canva</vt:lpwstr>
  </property>
</Properties>
</file>