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78" r:id="rId7"/>
    <p:sldId id="279" r:id="rId8"/>
    <p:sldId id="258" r:id="rId9"/>
    <p:sldId id="282" r:id="rId10"/>
    <p:sldId id="286" r:id="rId11"/>
    <p:sldId id="287" r:id="rId12"/>
    <p:sldId id="283" r:id="rId13"/>
    <p:sldId id="281" r:id="rId14"/>
    <p:sldId id="266" r:id="rId15"/>
    <p:sldId id="280" r:id="rId16"/>
    <p:sldId id="284" r:id="rId17"/>
    <p:sldId id="285" r:id="rId18"/>
    <p:sldId id="288"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76" d="100"/>
          <a:sy n="76" d="100"/>
        </p:scale>
        <p:origin x="946" y="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174834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2805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4439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achinelearning.apple.com/research/gender-bias-llm"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305.07609.pdf"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817327" y="3429000"/>
            <a:ext cx="7209416" cy="3200400"/>
          </a:xfrm>
        </p:spPr>
        <p:txBody>
          <a:bodyPr anchor="ctr"/>
          <a:lstStyle/>
          <a:p>
            <a:pPr algn="ctr"/>
            <a:r>
              <a:rPr lang="en-US" sz="4000" dirty="0"/>
              <a:t>Final project:</a:t>
            </a:r>
            <a:br>
              <a:rPr lang="en-US" sz="4000" dirty="0"/>
            </a:br>
            <a:r>
              <a:rPr lang="en-GB" sz="2400" b="0" i="0" dirty="0">
                <a:solidFill>
                  <a:srgbClr val="00280F"/>
                </a:solidFill>
                <a:effectLst/>
                <a:highlight>
                  <a:srgbClr val="FFFFFF"/>
                </a:highlight>
                <a:latin typeface="Arial" panose="020B0604020202020204" pitchFamily="34" charset="0"/>
              </a:rPr>
              <a:t>Evaluating fairness in large language models, and comparing the difference between languages</a:t>
            </a:r>
            <a:br>
              <a:rPr lang="en-GB" sz="2400" b="0" i="0" dirty="0">
                <a:solidFill>
                  <a:srgbClr val="00280F"/>
                </a:solidFill>
                <a:effectLst/>
                <a:highlight>
                  <a:srgbClr val="FFFFFF"/>
                </a:highlight>
                <a:latin typeface="Arial" panose="020B0604020202020204" pitchFamily="34" charset="0"/>
              </a:rPr>
            </a:br>
            <a:br>
              <a:rPr lang="en-GB" sz="2400" b="0" i="0" dirty="0">
                <a:solidFill>
                  <a:srgbClr val="00280F"/>
                </a:solidFill>
                <a:effectLst/>
                <a:highlight>
                  <a:srgbClr val="FFFFFF"/>
                </a:highlight>
                <a:latin typeface="Arial" panose="020B0604020202020204" pitchFamily="34" charset="0"/>
              </a:rPr>
            </a:br>
            <a:r>
              <a:rPr lang="en-GB" sz="2400" b="0" i="0" dirty="0" err="1">
                <a:solidFill>
                  <a:srgbClr val="00280F"/>
                </a:solidFill>
                <a:effectLst/>
                <a:highlight>
                  <a:srgbClr val="FFFFFF"/>
                </a:highlight>
                <a:latin typeface="Arial" panose="020B0604020202020204" pitchFamily="34" charset="0"/>
              </a:rPr>
              <a:t>natasha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adina</a:t>
            </a:r>
            <a:r>
              <a:rPr lang="en-GB" sz="2400" b="0" i="0" dirty="0">
                <a:solidFill>
                  <a:srgbClr val="00280F"/>
                </a:solidFill>
                <a:effectLst/>
                <a:highlight>
                  <a:srgbClr val="FFFFFF"/>
                </a:highlight>
                <a:latin typeface="Arial" panose="020B0604020202020204" pitchFamily="34" charset="0"/>
              </a:rPr>
              <a:t> </a:t>
            </a:r>
            <a:r>
              <a:rPr lang="en-GB" sz="2400" b="0" i="0" dirty="0" err="1">
                <a:solidFill>
                  <a:srgbClr val="00280F"/>
                </a:solidFill>
                <a:effectLst/>
                <a:highlight>
                  <a:srgbClr val="FFFFFF"/>
                </a:highlight>
                <a:latin typeface="Arial" panose="020B0604020202020204" pitchFamily="34" charset="0"/>
              </a:rPr>
              <a:t>hessen</a:t>
            </a:r>
            <a:br>
              <a:rPr lang="en-GB" sz="2400" b="0" i="0" dirty="0">
                <a:solidFill>
                  <a:srgbClr val="00280F"/>
                </a:solidFill>
                <a:effectLst/>
                <a:highlight>
                  <a:srgbClr val="FFFFFF"/>
                </a:highlight>
                <a:latin typeface="Arial" panose="020B0604020202020204" pitchFamily="34" charset="0"/>
              </a:rPr>
            </a:br>
            <a:r>
              <a:rPr lang="en-GB" sz="2400" b="0" i="0" dirty="0">
                <a:solidFill>
                  <a:srgbClr val="00280F"/>
                </a:solidFill>
                <a:effectLst/>
                <a:highlight>
                  <a:srgbClr val="FFFFFF"/>
                </a:highlight>
                <a:latin typeface="Arial" panose="020B0604020202020204" pitchFamily="34" charset="0"/>
              </a:rPr>
              <a:t>maya </a:t>
            </a:r>
            <a:r>
              <a:rPr lang="en-GB" sz="2400" b="0" i="0" dirty="0" err="1">
                <a:solidFill>
                  <a:srgbClr val="00280F"/>
                </a:solidFill>
                <a:effectLst/>
                <a:highlight>
                  <a:srgbClr val="FFFFFF"/>
                </a:highlight>
                <a:latin typeface="Arial" panose="020B0604020202020204" pitchFamily="34" charset="0"/>
              </a:rPr>
              <a:t>naor</a:t>
            </a:r>
            <a:endParaRPr lang="en-US" sz="24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40802" y="611283"/>
            <a:ext cx="8420100" cy="967070"/>
          </a:xfrm>
        </p:spPr>
        <p:txBody>
          <a:bodyPr>
            <a:normAutofit/>
          </a:bodyPr>
          <a:lstStyle/>
          <a:p>
            <a:pPr algn="ctr"/>
            <a:r>
              <a:rPr lang="he-IL" sz="3200" dirty="0">
                <a:latin typeface="Segoe UI Semibold" panose="020B0702040204020203" pitchFamily="34" charset="0"/>
                <a:cs typeface="Segoe UI Semibold" panose="020B0702040204020203" pitchFamily="34" charset="0"/>
              </a:rPr>
              <a:t>המסקנות העיקריות מהמחקר:</a:t>
            </a:r>
            <a:endParaRPr lang="en-US" sz="3200" dirty="0">
              <a:latin typeface="Segoe UI Semibold" panose="020B0702040204020203" pitchFamily="34" charset="0"/>
              <a:cs typeface="Segoe UI Semibold" panose="020B0702040204020203" pitchFamily="34" charset="0"/>
            </a:endParaRP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1590575" y="1991102"/>
            <a:ext cx="9770327" cy="3787264"/>
          </a:xfrm>
        </p:spPr>
        <p:txBody>
          <a:bodyPr>
            <a:normAutofit lnSpcReduction="10000"/>
          </a:bodyPr>
          <a:lstStyle/>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מערכות המלצה אינן הוגנות:</a:t>
            </a:r>
            <a:r>
              <a:rPr lang="he-IL" sz="2400" dirty="0">
                <a:latin typeface="Segoe UI Light" panose="020B0502040204020203" pitchFamily="34" charset="0"/>
                <a:cs typeface="Segoe UI Light" panose="020B0502040204020203" pitchFamily="34" charset="0"/>
              </a:rPr>
              <a:t> המחקר מצא כי מערכות כמו </a:t>
            </a:r>
            <a:r>
              <a:rPr lang="en-US" sz="2400" dirty="0">
                <a:latin typeface="Segoe UI Light" panose="020B0502040204020203" pitchFamily="34" charset="0"/>
                <a:cs typeface="Segoe UI Light" panose="020B0502040204020203" pitchFamily="34" charset="0"/>
              </a:rPr>
              <a:t>ChatGPT </a:t>
            </a:r>
            <a:r>
              <a:rPr lang="he-IL" sz="2400" dirty="0">
                <a:latin typeface="Segoe UI Light" panose="020B0502040204020203" pitchFamily="34" charset="0"/>
                <a:cs typeface="Segoe UI Light" panose="020B0502040204020203" pitchFamily="34" charset="0"/>
              </a:rPr>
              <a:t>נוטות להפלות קבוצות מסוימות על בסיס תכונות אישיות רגישות, גם כאשר הבקשה מוצגת בצורה ניטרלית לכאורה.</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הטיות עקביות:</a:t>
            </a:r>
            <a:r>
              <a:rPr lang="he-IL" sz="2400" dirty="0">
                <a:latin typeface="Segoe UI Light" panose="020B0502040204020203" pitchFamily="34" charset="0"/>
                <a:cs typeface="Segoe UI Light" panose="020B0502040204020203" pitchFamily="34" charset="0"/>
              </a:rPr>
              <a:t> ההטיות הללו אינן מקריות, אלא הן תופעה עקבית שנצפתה במגוון רחב של תרחישים ובשימוש בשפות שונות.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השפעה על תוצאות החיפוש:</a:t>
            </a:r>
            <a:r>
              <a:rPr lang="he-IL" sz="2400" dirty="0">
                <a:latin typeface="Segoe UI Light" panose="020B0502040204020203" pitchFamily="34" charset="0"/>
                <a:cs typeface="Segoe UI Light" panose="020B0502040204020203" pitchFamily="34" charset="0"/>
              </a:rPr>
              <a:t> אפילו שינויים קלים בבקשה, כמו שגיאות כתיב או ניסוח שונה, יכולים להשפיע על התוצאות ולהחריף את ההטיות.</a:t>
            </a:r>
          </a:p>
          <a:p>
            <a:pPr marL="285750" indent="-285750" algn="r" rtl="1">
              <a:buFont typeface="Wingdings" panose="05000000000000000000" pitchFamily="2" charset="2"/>
              <a:buChar char="q"/>
            </a:pPr>
            <a:r>
              <a:rPr lang="he-IL" sz="2400" b="1" dirty="0">
                <a:latin typeface="Segoe UI Light" panose="020B0502040204020203" pitchFamily="34" charset="0"/>
                <a:cs typeface="Segoe UI Light" panose="020B0502040204020203" pitchFamily="34" charset="0"/>
              </a:rPr>
              <a:t>הצורך בשיפור:</a:t>
            </a:r>
            <a:r>
              <a:rPr lang="he-IL" sz="2400" dirty="0">
                <a:latin typeface="Segoe UI Light" panose="020B0502040204020203" pitchFamily="34" charset="0"/>
                <a:cs typeface="Segoe UI Light" panose="020B0502040204020203" pitchFamily="34" charset="0"/>
              </a:rPr>
              <a:t> המחקר מדגיש את הצורך בפיתוח מערכות המלצה הוגנות יותר, אשר יטפלו בבעיית ההטיות ויבטיחו שכל המשתמשים יקבלו יחס שווה.</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073805" y="521010"/>
            <a:ext cx="6632784" cy="2907990"/>
          </a:xfrm>
        </p:spPr>
        <p:txBody>
          <a:bodyPr>
            <a:noAutofit/>
          </a:bodyPr>
          <a:lstStyle/>
          <a:p>
            <a:pPr algn="r" rtl="1"/>
            <a:r>
              <a:rPr lang="he-IL" sz="2400" dirty="0">
                <a:latin typeface="Segoe UI Light" panose="020B0502040204020203" pitchFamily="34" charset="0"/>
                <a:cs typeface="Segoe UI Light" panose="020B0502040204020203" pitchFamily="34" charset="0"/>
              </a:rPr>
              <a:t>היבט נוסף ומעניין במחקר הזה הוא הבדיקה של איך שפות שונות משפיעות על ההטיות במערכות ההמלצה.</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הטיות עקביות גם בשפות אחרות:</a:t>
            </a:r>
            <a:r>
              <a:rPr lang="he-IL" sz="2400" dirty="0">
                <a:latin typeface="Segoe UI Light" panose="020B0502040204020203" pitchFamily="34" charset="0"/>
                <a:cs typeface="Segoe UI Light" panose="020B0502040204020203" pitchFamily="34" charset="0"/>
              </a:rPr>
              <a:t> המחקר מצא שהטיות לא נעלמות כשמשנים את השפה. כלומר, גם במערכות המלצה המותאמות לשפות אחרות, כמו סינית למשל, נמצאו הטיות דומות לאלו שנמצאו באנגלית.</a:t>
            </a:r>
          </a:p>
          <a:p>
            <a:pPr algn="r" rtl="1">
              <a:buFont typeface="Arial" panose="020B0604020202020204" pitchFamily="34" charset="0"/>
              <a:buChar char="•"/>
            </a:pPr>
            <a:r>
              <a:rPr lang="he-IL" sz="2400" b="1" dirty="0">
                <a:latin typeface="Segoe UI Light" panose="020B0502040204020203" pitchFamily="34" charset="0"/>
                <a:cs typeface="Segoe UI Light" panose="020B0502040204020203" pitchFamily="34" charset="0"/>
              </a:rPr>
              <a:t>השפעה על התוצאות:</a:t>
            </a:r>
            <a:r>
              <a:rPr lang="he-IL" sz="2400" dirty="0">
                <a:latin typeface="Segoe UI Light" panose="020B0502040204020203" pitchFamily="34" charset="0"/>
                <a:cs typeface="Segoe UI Light" panose="020B0502040204020203" pitchFamily="34" charset="0"/>
              </a:rPr>
              <a:t> השינוי בשפה יכול להשפיע על סוג ההטיות ועל עוצמתן. למשל, במחקר ספציפי שנבדק, נמצא כי שימוש </a:t>
            </a:r>
            <a:r>
              <a:rPr lang="he-IL" sz="2400" dirty="0" err="1">
                <a:latin typeface="Segoe UI Light" panose="020B0502040204020203" pitchFamily="34" charset="0"/>
                <a:cs typeface="Segoe UI Light" panose="020B0502040204020203" pitchFamily="34" charset="0"/>
              </a:rPr>
              <a:t>בפרומפטים</a:t>
            </a:r>
            <a:r>
              <a:rPr lang="he-IL" sz="2400" dirty="0">
                <a:latin typeface="Segoe UI Light" panose="020B0502040204020203" pitchFamily="34" charset="0"/>
                <a:cs typeface="Segoe UI Light" panose="020B0502040204020203" pitchFamily="34" charset="0"/>
              </a:rPr>
              <a:t> סיניים על מערך נתונים של סרטים באנגלית הוביל לתוצאות מעורבות בשתי השפות, מה שהפחית את הדמיון בין תוצאות ההמלצות.</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1E3F4113-0763-923A-C046-015D4E4D7FC6}"/>
              </a:ext>
            </a:extLst>
          </p:cNvPr>
          <p:cNvPicPr>
            <a:picLocks noChangeAspect="1"/>
          </p:cNvPicPr>
          <p:nvPr/>
        </p:nvPicPr>
        <p:blipFill>
          <a:blip r:embed="rId3"/>
          <a:stretch>
            <a:fillRect/>
          </a:stretch>
        </p:blipFill>
        <p:spPr>
          <a:xfrm>
            <a:off x="831098" y="3483425"/>
            <a:ext cx="4629796" cy="2876951"/>
          </a:xfrm>
          <a:prstGeom prst="rect">
            <a:avLst/>
          </a:prstGeom>
        </p:spPr>
      </p:pic>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The process</a:t>
            </a:r>
          </a:p>
        </p:txBody>
      </p:sp>
    </p:spTree>
    <p:extLst>
      <p:ext uri="{BB962C8B-B14F-4D97-AF65-F5344CB8AC3E}">
        <p14:creationId xmlns:p14="http://schemas.microsoft.com/office/powerpoint/2010/main" val="33469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What we did</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Steps: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We created 10 profiles, each profile with its own characteristics</a:t>
            </a:r>
          </a:p>
          <a:p>
            <a:r>
              <a:rPr lang="en-US" dirty="0"/>
              <a:t>We duplicated every profile multiple times, for every duplicate we added a different gender and race</a:t>
            </a:r>
          </a:p>
          <a:p>
            <a:r>
              <a:rPr lang="en-US" dirty="0"/>
              <a:t>We ran each question 30 times using the code we created that runs ChatGPT</a:t>
            </a:r>
          </a:p>
          <a:p>
            <a:r>
              <a:rPr lang="en-US" dirty="0"/>
              <a:t>Analyzed the results</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The profiles</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Every profile was given a background and hobbies.</a:t>
            </a:r>
          </a:p>
          <a:p>
            <a:r>
              <a:rPr lang="en-US" dirty="0"/>
              <a:t>We asked ChatGPT what it recommends to study, based of the information it was given. </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The results were surprising </a:t>
            </a:r>
          </a:p>
        </p:txBody>
      </p:sp>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1224246859"/>
              </p:ext>
            </p:extLst>
          </p:nvPr>
        </p:nvGraphicFramePr>
        <p:xfrm>
          <a:off x="838200" y="2111375"/>
          <a:ext cx="10515601" cy="3570968"/>
        </p:xfrm>
        <a:graphic>
          <a:graphicData uri="http://schemas.openxmlformats.org/drawingml/2006/table">
            <a:tbl>
              <a:tblPr firstRow="1" bandRow="1">
                <a:tableStyleId>{7E9639D4-E3E2-4D34-9284-5A2195B3D0D7}</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733347">
                <a:tc>
                  <a:txBody>
                    <a:bodyPr/>
                    <a:lstStyle/>
                    <a:p>
                      <a:pPr algn="ctr"/>
                      <a:r>
                        <a:rPr lang="en-US" b="0" dirty="0"/>
                        <a:t>IMPACT FACTOR</a:t>
                      </a:r>
                    </a:p>
                  </a:txBody>
                  <a:tcPr anchor="ctr"/>
                </a:tc>
                <a:tc>
                  <a:txBody>
                    <a:bodyPr/>
                    <a:lstStyle/>
                    <a:p>
                      <a:pPr algn="ctr"/>
                      <a:r>
                        <a:rPr lang="en-US" b="0" dirty="0"/>
                        <a:t>MEASUREMENT</a:t>
                      </a:r>
                    </a:p>
                  </a:txBody>
                  <a:tcPr anchor="ctr"/>
                </a:tc>
                <a:tc>
                  <a:txBody>
                    <a:bodyPr/>
                    <a:lstStyle/>
                    <a:p>
                      <a:pPr algn="ctr"/>
                      <a:r>
                        <a:rPr lang="en-US" b="0" dirty="0"/>
                        <a:t>TARGET</a:t>
                      </a:r>
                    </a:p>
                  </a:txBody>
                  <a:tcPr anchor="ctr"/>
                </a:tc>
                <a:tc>
                  <a:txBody>
                    <a:bodyPr/>
                    <a:lstStyle/>
                    <a:p>
                      <a:pPr algn="ctr"/>
                      <a:r>
                        <a:rPr lang="en-US" b="0" dirty="0"/>
                        <a:t>ACHIEVED</a:t>
                      </a:r>
                    </a:p>
                  </a:txBody>
                  <a:tcPr anchor="ctr"/>
                </a:tc>
                <a:extLst>
                  <a:ext uri="{0D108BD9-81ED-4DB2-BD59-A6C34878D82A}">
                    <a16:rowId xmlns:a16="http://schemas.microsoft.com/office/drawing/2014/main" val="3298013591"/>
                  </a:ext>
                </a:extLst>
              </a:tr>
              <a:tr h="531843">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3873867931"/>
                  </a:ext>
                </a:extLst>
              </a:tr>
              <a:tr h="531843">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85209771"/>
                  </a:ext>
                </a:extLst>
              </a:tr>
              <a:tr h="531843">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4061031278"/>
                  </a:ext>
                </a:extLst>
              </a:tr>
              <a:tr h="531843">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591840781"/>
                  </a:ext>
                </a:extLst>
              </a:tr>
              <a:tr h="710249">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335389741"/>
                  </a:ext>
                </a:extLst>
              </a:tr>
            </a:tbl>
          </a:graphicData>
        </a:graphic>
      </p:graphicFrame>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79182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637233" y="-633717"/>
            <a:ext cx="5655197" cy="1997867"/>
          </a:xfrm>
        </p:spPr>
        <p:txBody>
          <a:bodyPr anchor="b"/>
          <a:lstStyle/>
          <a:p>
            <a:r>
              <a:rPr lang="en-US" dirty="0"/>
              <a:t>conclusions</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637233" y="1591023"/>
            <a:ext cx="5733772" cy="448990"/>
          </a:xfrm>
        </p:spPr>
        <p:txBody>
          <a:bodyPr/>
          <a:lstStyle/>
          <a:p>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597944" y="2461482"/>
            <a:ext cx="5733773" cy="3032733"/>
          </a:xfrm>
        </p:spPr>
        <p:txBody>
          <a:bodyPr>
            <a:noAutofit/>
          </a:bodyPr>
          <a:lstStyle/>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Overall –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expectation that a man is looking constantly to further and develop in his career and earning money and a woman focuses more on studying something she enjoys or has a lot of meaning and purpose. </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The results we got didn’t show as we expected, there wasn’t as much of a defence in the key words as we thought there would be.</a:t>
            </a:r>
          </a:p>
          <a:p>
            <a:pPr>
              <a:lnSpc>
                <a:spcPct val="107000"/>
              </a:lnSpc>
              <a:spcAft>
                <a:spcPts val="800"/>
              </a:spcAft>
            </a:pPr>
            <a:r>
              <a:rPr lang="en-IL" sz="1600" kern="100" dirty="0">
                <a:effectLst/>
                <a:latin typeface="Aptos" panose="020B0004020202020204" pitchFamily="34" charset="0"/>
                <a:ea typeface="Aptos" panose="020B0004020202020204" pitchFamily="34" charset="0"/>
                <a:cs typeface="Arial" panose="020B0604020202020204" pitchFamily="34" charset="0"/>
              </a:rPr>
              <a:t>In regard to race, there sometimes was a difference between one of the races and the rest of the profiles, but in an inconsistent way.</a:t>
            </a:r>
          </a:p>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r>
              <a:rPr lang="en-US" dirty="0"/>
              <a:t>Continue improving</a:t>
            </a:r>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r>
              <a:rPr lang="en-US" dirty="0"/>
              <a:t>Seek feedback</a:t>
            </a:r>
          </a:p>
          <a:p>
            <a:r>
              <a:rPr lang="en-US" dirty="0"/>
              <a:t>Reflect on performance</a:t>
            </a:r>
          </a:p>
          <a:p>
            <a:r>
              <a:rPr lang="en-US" dirty="0"/>
              <a:t>Explore new techniques</a:t>
            </a:r>
          </a:p>
          <a:p>
            <a:r>
              <a:rPr lang="en-US" dirty="0"/>
              <a:t>Set personal goals</a:t>
            </a:r>
          </a:p>
          <a:p>
            <a:r>
              <a:rPr lang="en-US" dirty="0"/>
              <a:t>Iterate and adapt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645705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Brita Tamm</a:t>
            </a:r>
          </a:p>
          <a:p>
            <a:r>
              <a:rPr lang="en-US" dirty="0"/>
              <a:t>502-555-0152</a:t>
            </a:r>
          </a:p>
          <a:p>
            <a:r>
              <a:rPr lang="en-US" dirty="0"/>
              <a:t>brita@firstupconsultants.com</a:t>
            </a:r>
          </a:p>
          <a:p>
            <a:r>
              <a:rPr lang="en-US" dirty="0"/>
              <a:t>www.firstupconsultants.com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686730" y="669073"/>
            <a:ext cx="1900354" cy="606418"/>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73773" y="1594624"/>
            <a:ext cx="4387075" cy="4594303"/>
          </a:xfrm>
        </p:spPr>
        <p:txBody>
          <a:bodyPr>
            <a:normAutofit fontScale="92500" lnSpcReduction="10000"/>
          </a:bodyPr>
          <a:lstStyle/>
          <a:p>
            <a:pPr algn="r" rtl="1"/>
            <a:r>
              <a:rPr lang="he-IL" sz="2400" b="0" i="0" dirty="0">
                <a:effectLst/>
                <a:latin typeface="Segoe UI Semibold" panose="020B0702040204020203" pitchFamily="34" charset="0"/>
                <a:cs typeface="Segoe UI Semibold" panose="020B0702040204020203" pitchFamily="34" charset="0"/>
              </a:rPr>
              <a:t>הפריצה של מודלים גנרטיביים כמו </a:t>
            </a:r>
            <a:r>
              <a:rPr lang="en-US" sz="2400" b="0" i="0" dirty="0">
                <a:effectLst/>
                <a:latin typeface="Segoe UI Semibold" panose="020B0702040204020203" pitchFamily="34" charset="0"/>
                <a:cs typeface="Segoe UI Semibold" panose="020B0702040204020203" pitchFamily="34" charset="0"/>
              </a:rPr>
              <a:t>ChatGPT</a:t>
            </a:r>
            <a:r>
              <a:rPr lang="he-IL" sz="2400" b="0" i="0" dirty="0">
                <a:effectLst/>
                <a:latin typeface="Segoe UI Semibold" panose="020B0702040204020203" pitchFamily="34" charset="0"/>
                <a:cs typeface="Segoe UI Semibold" panose="020B0702040204020203" pitchFamily="34" charset="0"/>
              </a:rPr>
              <a:t> מביאה הרבה אפשרויות חדשות, אבל גם בעיות בשימוש במודלים האלו. </a:t>
            </a:r>
            <a:r>
              <a:rPr lang="he-IL" sz="2400" dirty="0">
                <a:latin typeface="Segoe UI Semibold" panose="020B0702040204020203" pitchFamily="34" charset="0"/>
                <a:cs typeface="Segoe UI Semibold" panose="020B0702040204020203" pitchFamily="34" charset="0"/>
              </a:rPr>
              <a:t>חקרנו </a:t>
            </a:r>
            <a:r>
              <a:rPr lang="he-IL" sz="2400" b="0" i="0" dirty="0">
                <a:effectLst/>
                <a:latin typeface="Segoe UI Semibold" panose="020B0702040204020203" pitchFamily="34" charset="0"/>
                <a:cs typeface="Segoe UI Semibold" panose="020B0702040204020203" pitchFamily="34" charset="0"/>
              </a:rPr>
              <a:t>את המודל האלו מכיוון של הוגנות - עד כמה המודל האלו ממדלים ומגבירים הטיות שונות בדאטה לגבי גזע, מין, גיל וכו</a:t>
            </a:r>
            <a:r>
              <a:rPr lang="he-IL" sz="2400" dirty="0">
                <a:latin typeface="Segoe UI Semibold" panose="020B0702040204020203" pitchFamily="34" charset="0"/>
                <a:cs typeface="Segoe UI Semibold" panose="020B0702040204020203" pitchFamily="34" charset="0"/>
              </a:rPr>
              <a:t>'</a:t>
            </a:r>
            <a:r>
              <a:rPr lang="he-IL" sz="2400" b="0" i="0" dirty="0">
                <a:effectLst/>
                <a:latin typeface="Segoe UI Semibold" panose="020B0702040204020203" pitchFamily="34" charset="0"/>
                <a:cs typeface="Segoe UI Semibold" panose="020B0702040204020203" pitchFamily="34" charset="0"/>
              </a:rPr>
              <a:t>. בדקנו גם השפעה של סוג השפה (אנגלית מול עברית) במודלי שפה גדולים.</a:t>
            </a:r>
            <a:endParaRPr lang="en-US" sz="2400" dirty="0">
              <a:latin typeface="Segoe UI Semibold" panose="020B0702040204020203" pitchFamily="34" charset="0"/>
              <a:cs typeface="Segoe UI Semibold" panose="020B0702040204020203" pitchFamily="34" charset="0"/>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Theoretical Background</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2768971"/>
            <a:ext cx="4981993" cy="3376691"/>
          </a:xfrm>
        </p:spPr>
        <p:txBody>
          <a:bodyPr/>
          <a:lstStyle/>
          <a:p>
            <a:pPr algn="ctr"/>
            <a:r>
              <a:rPr lang="en-US" sz="4000" b="0" i="0" u="none" strike="noStrike" baseline="0" dirty="0">
                <a:latin typeface="LinBiolinumTB"/>
              </a:rPr>
              <a:t>Gender bias and stereotypes in LLM</a:t>
            </a:r>
            <a:r>
              <a:rPr lang="en-US" b="0" i="0" u="none" strike="noStrike" baseline="0" dirty="0">
                <a:latin typeface="LinBiolinumTB"/>
              </a:rPr>
              <a:t>s</a:t>
            </a:r>
            <a:br>
              <a:rPr lang="en-US" b="0" i="0" u="none" strike="noStrike" baseline="0" dirty="0">
                <a:latin typeface="LinBiolinumTB"/>
              </a:rPr>
            </a:br>
            <a:br>
              <a:rPr lang="en-US" b="0" i="0" u="none" strike="noStrike" baseline="0" dirty="0">
                <a:latin typeface="LinBiolinumTB"/>
              </a:rPr>
            </a:br>
            <a:r>
              <a:rPr lang="en-US" sz="2400" b="0" i="0" dirty="0">
                <a:effectLst/>
                <a:latin typeface="Segoe UI Variable Display Semil" pitchFamily="2" charset="0"/>
              </a:rPr>
              <a:t>Hadas </a:t>
            </a:r>
            <a:r>
              <a:rPr lang="en-US" sz="2400" b="0" i="0" dirty="0" err="1">
                <a:effectLst/>
                <a:latin typeface="Segoe UI Variable Display Semil" pitchFamily="2" charset="0"/>
              </a:rPr>
              <a:t>Kotek</a:t>
            </a:r>
            <a:r>
              <a:rPr lang="en-US" sz="2400" b="0" i="0" dirty="0">
                <a:effectLst/>
                <a:latin typeface="Segoe UI Variable Display Semil" pitchFamily="2" charset="0"/>
              </a:rPr>
              <a:t>, </a:t>
            </a:r>
            <a:r>
              <a:rPr lang="en-US" sz="2400" b="0" i="0" dirty="0" err="1">
                <a:effectLst/>
                <a:latin typeface="Segoe UI Variable Display Semil" pitchFamily="2" charset="0"/>
              </a:rPr>
              <a:t>Rikker</a:t>
            </a:r>
            <a:r>
              <a:rPr lang="en-US" sz="2400" b="0" i="0" dirty="0">
                <a:effectLst/>
                <a:latin typeface="Segoe UI Variable Display Semil" pitchFamily="2" charset="0"/>
              </a:rPr>
              <a:t> </a:t>
            </a:r>
            <a:r>
              <a:rPr lang="en-US" sz="2400" b="0" i="0" dirty="0" err="1">
                <a:effectLst/>
                <a:latin typeface="Segoe UI Variable Display Semil" pitchFamily="2" charset="0"/>
              </a:rPr>
              <a:t>Dockum</a:t>
            </a:r>
            <a:r>
              <a:rPr lang="en-US" sz="2400" b="0" i="0" dirty="0">
                <a:effectLst/>
                <a:latin typeface="Segoe UI Variable Display Semil" pitchFamily="2" charset="0"/>
              </a:rPr>
              <a:t>, David Q. Sun</a:t>
            </a:r>
            <a:br>
              <a:rPr lang="en-US" sz="2400" b="0" i="0" dirty="0">
                <a:effectLst/>
                <a:latin typeface="Segoe UI Variable Display Semil" pitchFamily="2" charset="0"/>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Gender Bias in LLMs - Apple Machine Learning Research</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159727" y="655497"/>
            <a:ext cx="7629293" cy="3816142"/>
          </a:xfrm>
        </p:spPr>
        <p:txBody>
          <a:bodyPr>
            <a:normAutofit lnSpcReduction="10000"/>
          </a:bodyPr>
          <a:lstStyle/>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בניסוי שנערך על ידי צוות חוקרים מאוניברסיטת סטנפורד בשנת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2023</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בחנו החוקרים כיצד מודלים לשוניים גדולים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כגון</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GPT-3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מתמודדים עם משפטים דו-משמעיים ומבטאים הטיות מגדריות. המטרה העיקרית הייתה לבחון עד כמה המודלים הללו, אשר אמורים לשקף את השפה האנושית, מושפעים מהסטריאוטיפים המגדריים הרווחים בחברה</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r>
              <a:rPr lang="he-IL" sz="2400" dirty="0">
                <a:effectLst/>
                <a:latin typeface="Segoe UI Light" panose="020B0502040204020203" pitchFamily="34" charset="0"/>
                <a:ea typeface="Aptos" panose="020B0004020202020204" pitchFamily="34" charset="0"/>
                <a:cs typeface="Segoe UI Light" panose="020B0502040204020203" pitchFamily="34" charset="0"/>
              </a:rPr>
              <a:t>כיצד נערך הניסוי</a:t>
            </a:r>
            <a:r>
              <a:rPr lang="en-US" sz="24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dirty="0">
                <a:effectLst/>
                <a:latin typeface="Segoe UI Light" panose="020B0502040204020203" pitchFamily="34" charset="0"/>
                <a:ea typeface="Aptos" panose="020B0004020202020204" pitchFamily="34" charset="0"/>
                <a:cs typeface="Segoe UI Light" panose="020B0502040204020203" pitchFamily="34" charset="0"/>
              </a:rPr>
              <a:t> החוקרים יצרו 15 משפטים שכללו שני שמות עצם המציינים מקצועות שונים, אחד גברי סטריאוטיפי ואחד נשי סטריאוטיפי. למשל:</a:t>
            </a:r>
            <a:endParaRPr lang="en-US" sz="2400" dirty="0">
              <a:latin typeface="Segoe UI Light" panose="020B0502040204020203" pitchFamily="34" charset="0"/>
              <a:cs typeface="Segoe UI Light" panose="020B0502040204020203" pitchFamily="34" charset="0"/>
            </a:endParaRP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1" name="תמונה 10">
            <a:extLst>
              <a:ext uri="{FF2B5EF4-FFF2-40B4-BE49-F238E27FC236}">
                <a16:creationId xmlns:a16="http://schemas.microsoft.com/office/drawing/2014/main" id="{8F8763DD-D281-66A9-ED17-97A7885F934A}"/>
              </a:ext>
            </a:extLst>
          </p:cNvPr>
          <p:cNvPicPr>
            <a:picLocks noChangeAspect="1"/>
          </p:cNvPicPr>
          <p:nvPr/>
        </p:nvPicPr>
        <p:blipFill>
          <a:blip r:embed="rId3"/>
          <a:stretch>
            <a:fillRect/>
          </a:stretch>
        </p:blipFill>
        <p:spPr>
          <a:xfrm>
            <a:off x="954873" y="4471639"/>
            <a:ext cx="8462745" cy="126483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תמונה 16">
            <a:extLst>
              <a:ext uri="{FF2B5EF4-FFF2-40B4-BE49-F238E27FC236}">
                <a16:creationId xmlns:a16="http://schemas.microsoft.com/office/drawing/2014/main" id="{9D88F644-CC63-7F96-01FB-5EEAEA6A792C}"/>
              </a:ext>
            </a:extLst>
          </p:cNvPr>
          <p:cNvPicPr>
            <a:picLocks noChangeAspect="1"/>
          </p:cNvPicPr>
          <p:nvPr/>
        </p:nvPicPr>
        <p:blipFill>
          <a:blip r:embed="rId3"/>
          <a:stretch>
            <a:fillRect/>
          </a:stretch>
        </p:blipFill>
        <p:spPr>
          <a:xfrm>
            <a:off x="-1" y="1775426"/>
            <a:ext cx="6734115" cy="3398740"/>
          </a:xfrm>
          <a:prstGeom prst="rect">
            <a:avLst/>
          </a:prstGeo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
        <p:nvSpPr>
          <p:cNvPr id="10" name="מציין מיקום תוכן 9">
            <a:extLst>
              <a:ext uri="{FF2B5EF4-FFF2-40B4-BE49-F238E27FC236}">
                <a16:creationId xmlns:a16="http://schemas.microsoft.com/office/drawing/2014/main" id="{C3C2FADC-364B-1D15-AAA6-E82D0C273664}"/>
              </a:ext>
            </a:extLst>
          </p:cNvPr>
          <p:cNvSpPr>
            <a:spLocks noGrp="1"/>
          </p:cNvSpPr>
          <p:nvPr>
            <p:ph sz="half" idx="14"/>
          </p:nvPr>
        </p:nvSpPr>
        <p:spPr>
          <a:xfrm>
            <a:off x="6734114" y="1322611"/>
            <a:ext cx="4798962" cy="4572000"/>
          </a:xfrm>
        </p:spPr>
        <p:txBody>
          <a:bodyPr>
            <a:normAutofit/>
          </a:bodyPr>
          <a:lstStyle/>
          <a:p>
            <a:pPr algn="r" rtl="1">
              <a:lnSpc>
                <a:spcPct val="107000"/>
              </a:lnSpc>
              <a:spcAft>
                <a:spcPts val="800"/>
              </a:spcAft>
            </a:pPr>
            <a:r>
              <a:rPr lang="he-IL" sz="2400" b="1" u="sng" kern="100" dirty="0">
                <a:effectLst/>
                <a:latin typeface="Segoe UI Light" panose="020B0502040204020203" pitchFamily="34" charset="0"/>
                <a:ea typeface="Aptos" panose="020B0004020202020204" pitchFamily="34" charset="0"/>
                <a:cs typeface="Segoe UI Light" panose="020B0502040204020203" pitchFamily="34" charset="0"/>
              </a:rPr>
              <a:t>מה היו התוצאות</a:t>
            </a:r>
            <a:r>
              <a:rPr lang="en-US" sz="2400" b="1" u="sng" kern="100" dirty="0">
                <a:effectLst/>
                <a:latin typeface="Segoe UI Light" panose="020B0502040204020203" pitchFamily="34" charset="0"/>
                <a:ea typeface="Aptos" panose="020B0004020202020204" pitchFamily="34" charset="0"/>
                <a:cs typeface="Segoe UI Light" panose="020B0502040204020203" pitchFamily="34" charset="0"/>
              </a:rPr>
              <a:t>?</a:t>
            </a:r>
            <a:endParaRPr lang="en-US" sz="2400" u="sng" kern="100" dirty="0">
              <a:effectLst/>
              <a:latin typeface="Segoe UI Light" panose="020B0502040204020203" pitchFamily="34" charset="0"/>
              <a:ea typeface="Aptos" panose="020B0004020202020204" pitchFamily="34" charset="0"/>
              <a:cs typeface="Segoe UI Light" panose="020B0502040204020203" pitchFamily="34" charset="0"/>
            </a:endParaRPr>
          </a:p>
          <a:p>
            <a:pPr algn="r" rtl="1"/>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כל ארבעת המודלים הראו העדפה ברורה לשייך מקצועות מסוימים למגדר מסוים. כאשר סמן המין היה "הוא</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 המודלים בחרו בתדירות גבוהה יותר במקצוע הסטריאוטיפי הגברי, ולהיפך, כאשר סמן המין היה "היא", המודלים בחרו בתדירות גבוהה יותר במקצוע הסטריאוטיפי הנשי</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a:p>
            <a:pPr algn="r" rtl="1"/>
            <a:endParaRPr lang="he-IL"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1176054" y="1196122"/>
            <a:ext cx="9839892" cy="4747477"/>
          </a:xfrm>
        </p:spPr>
        <p:txBody>
          <a:bodyPr>
            <a:normAutofit/>
          </a:bodyPr>
          <a:lstStyle/>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הסברים מגוונים</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כאשר נשאלו המודלים להסביר את הבחירה שלהם, הם סיפקו מגוון הסברים. חלקם מבוססים על הקשר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עסוקים יותר ממורים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חלקם על דקדוק (למשל</a:t>
            </a:r>
            <a:r>
              <a:rPr lang="he-IL" sz="2400" kern="100" dirty="0">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הוא מתייחס לנושא המשפט"), וחלקם על סטריאוטיפים מגדריים (למשל, </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רופאים הם בדרך כלל גברים</a:t>
            </a:r>
            <a:r>
              <a:rPr lang="he-IL" sz="2400" kern="100" dirty="0">
                <a:latin typeface="Segoe UI Light" panose="020B0502040204020203" pitchFamily="34" charset="0"/>
                <a:ea typeface="Aptos" panose="020B0004020202020204" pitchFamily="34" charset="0"/>
                <a:cs typeface="Segoe UI Light" panose="020B0502040204020203" pitchFamily="34" charset="0"/>
              </a:rPr>
              <a:t>").</a:t>
            </a:r>
            <a:endParaRPr lang="en-US" sz="2400" kern="100" dirty="0">
              <a:effectLst/>
              <a:latin typeface="Segoe UI Light" panose="020B0502040204020203" pitchFamily="34" charset="0"/>
              <a:ea typeface="Aptos" panose="020B0004020202020204" pitchFamily="34" charset="0"/>
              <a:cs typeface="Segoe UI Light" panose="020B0502040204020203" pitchFamily="34" charset="0"/>
            </a:endParaRPr>
          </a:p>
          <a:p>
            <a:pPr marL="342900" lvl="0" indent="-342900" algn="r" rtl="1">
              <a:lnSpc>
                <a:spcPct val="107000"/>
              </a:lnSpc>
              <a:spcAft>
                <a:spcPts val="800"/>
              </a:spcAft>
              <a:buSzPts val="1000"/>
              <a:buFont typeface="Wingdings" panose="05000000000000000000" pitchFamily="2" charset="2"/>
              <a:buChar char="q"/>
              <a:tabLst>
                <a:tab pos="457200" algn="l"/>
              </a:tabLst>
            </a:pPr>
            <a:r>
              <a:rPr lang="he-IL" sz="2400" b="1" kern="100" dirty="0">
                <a:effectLst/>
                <a:latin typeface="Segoe UI Light" panose="020B0502040204020203" pitchFamily="34" charset="0"/>
                <a:ea typeface="Aptos" panose="020B0004020202020204" pitchFamily="34" charset="0"/>
                <a:cs typeface="Segoe UI Light" panose="020B0502040204020203" pitchFamily="34" charset="0"/>
              </a:rPr>
              <a:t>השוואה למציאות</a:t>
            </a:r>
            <a:r>
              <a:rPr lang="en-US" sz="2400" b="1" kern="100" dirty="0">
                <a:effectLst/>
                <a:latin typeface="Segoe UI Light" panose="020B0502040204020203" pitchFamily="34" charset="0"/>
                <a:ea typeface="Aptos" panose="020B0004020202020204" pitchFamily="34" charset="0"/>
                <a:cs typeface="Segoe UI Light" panose="020B0502040204020203" pitchFamily="34" charset="0"/>
              </a:rPr>
              <a:t>:</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 </a:t>
            </a:r>
            <a:r>
              <a:rPr lang="he-IL" sz="2400" kern="100" dirty="0">
                <a:effectLst/>
                <a:latin typeface="Segoe UI Light" panose="020B0502040204020203" pitchFamily="34" charset="0"/>
                <a:ea typeface="Aptos" panose="020B0004020202020204" pitchFamily="34" charset="0"/>
                <a:cs typeface="Segoe UI Light" panose="020B0502040204020203" pitchFamily="34" charset="0"/>
              </a:rPr>
              <a:t>ההשוואה לנתונים סטטיסטיים אמיתיים על התפלגות מגדרית במקצועות הראתה כי המודלים משקפים יותר את האמונות הרווחות בחברה מאשר את המציאות. כלומר, המודלים מחזקים את הסטריאוטיפים הקיימים, גם אם הם אינם מדויקים מבחינה סטטיסטית</a:t>
            </a:r>
            <a:r>
              <a:rPr lang="en-US" sz="2400" kern="100" dirty="0">
                <a:effectLst/>
                <a:latin typeface="Segoe UI Light" panose="020B0502040204020203" pitchFamily="34" charset="0"/>
                <a:ea typeface="Aptos" panose="020B0004020202020204" pitchFamily="34" charset="0"/>
                <a:cs typeface="Segoe UI Light" panose="020B0502040204020203" pitchFamily="34" charset="0"/>
              </a:rPr>
              <a:t>.</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24235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096000" y="3226666"/>
            <a:ext cx="5478966" cy="3376691"/>
          </a:xfrm>
        </p:spPr>
        <p:txBody>
          <a:bodyPr/>
          <a:lstStyle/>
          <a:p>
            <a:pPr algn="ctr"/>
            <a:r>
              <a:rPr lang="en-US" b="0" i="0" u="none" strike="noStrike" baseline="0" dirty="0">
                <a:latin typeface="LinBiolinumTB"/>
              </a:rPr>
              <a:t>Is ChatGPT Fair for Recommendation? Evaluating Fairness in Large Language Model Recommendation</a:t>
            </a:r>
            <a:br>
              <a:rPr lang="en-US" b="0" i="0" u="none" strike="noStrike" baseline="0" dirty="0">
                <a:latin typeface="LinBiolinumTB"/>
              </a:rPr>
            </a:br>
            <a:br>
              <a:rPr lang="en-US" sz="4000" b="0" i="0" u="none" strike="noStrike" baseline="0" dirty="0">
                <a:latin typeface="LinBiolinumTB"/>
              </a:rPr>
            </a:br>
            <a:r>
              <a:rPr lang="en-US" sz="1800" b="0" i="0" u="none" strike="noStrike" baseline="0" dirty="0" err="1">
                <a:latin typeface="LinBiolinumT"/>
              </a:rPr>
              <a:t>Jizhi</a:t>
            </a:r>
            <a:r>
              <a:rPr lang="en-US" sz="1800" b="0" i="0" u="none" strike="noStrike" baseline="0" dirty="0">
                <a:latin typeface="LinBiolinumT"/>
              </a:rPr>
              <a:t> Zhang*, </a:t>
            </a:r>
            <a:r>
              <a:rPr lang="en-US" sz="1800" b="0" i="0" u="none" strike="noStrike" baseline="0" dirty="0" err="1">
                <a:latin typeface="LinBiolinumT"/>
              </a:rPr>
              <a:t>Keqin</a:t>
            </a:r>
            <a:r>
              <a:rPr lang="en-US" sz="1800" b="0" i="0" u="none" strike="noStrike" baseline="0" dirty="0">
                <a:latin typeface="LinBiolinumT"/>
              </a:rPr>
              <a:t> Bao*, Yang Zhang, Wenjie Wang, Fuli Feng†, and </a:t>
            </a:r>
            <a:r>
              <a:rPr lang="en-US" sz="1800" b="0" i="0" u="none" strike="noStrike" baseline="0" dirty="0" err="1">
                <a:latin typeface="LinBiolinumT"/>
              </a:rPr>
              <a:t>Xiangnan</a:t>
            </a:r>
            <a:r>
              <a:rPr lang="en-US" sz="1800" b="0" i="0" u="none" strike="noStrike" baseline="0" dirty="0">
                <a:latin typeface="LinBiolinumT"/>
              </a:rPr>
              <a:t> He†</a:t>
            </a:r>
            <a:br>
              <a:rPr lang="en-US" b="0" i="0" u="none" strike="noStrike" baseline="0" dirty="0">
                <a:latin typeface="LinBiolinumTB"/>
              </a:rPr>
            </a:br>
            <a:br>
              <a:rPr lang="en-US" sz="2400" b="0" i="0" dirty="0">
                <a:effectLst/>
                <a:latin typeface="Segoe UI Variable Display Semil" pitchFamily="2" charset="0"/>
              </a:rPr>
            </a:br>
            <a:br>
              <a:rPr lang="en-US" sz="2400" b="0" i="0" dirty="0">
                <a:effectLst/>
                <a:latin typeface="Segoe UI Variable Display Semil" pitchFamily="2" charset="0"/>
              </a:rPr>
            </a:br>
            <a:r>
              <a:rPr lang="en-US" sz="1800" b="0" i="0" u="sng" strike="noStrike" dirty="0">
                <a:solidFill>
                  <a:srgbClr val="1155CC"/>
                </a:solidFill>
                <a:effectLst/>
                <a:latin typeface="Arial" panose="020B0604020202020204" pitchFamily="34" charset="0"/>
                <a:hlinkClick r:id="rId3"/>
              </a:rPr>
              <a:t>https://arxiv.org/pdf/2305.07609.pdf</a:t>
            </a:r>
            <a:br>
              <a:rPr lang="en-US" sz="1800" b="0" i="0" u="none" strike="noStrike" dirty="0">
                <a:solidFill>
                  <a:srgbClr val="000000"/>
                </a:solidFill>
                <a:effectLst/>
                <a:latin typeface="Arial" panose="020B0604020202020204" pitchFamily="34" charset="0"/>
                <a:hlinkClick r:id="rId3"/>
              </a:rPr>
            </a:br>
            <a:endParaRPr lang="en-US" sz="6600" dirty="0">
              <a:latin typeface="Segoe UI Variable Display Semil" pitchFamily="2" charset="0"/>
            </a:endParaRP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4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000218" y="1278504"/>
            <a:ext cx="3956825" cy="5059401"/>
          </a:xfrm>
        </p:spPr>
        <p:txBody>
          <a:bodyPr>
            <a:normAutofit lnSpcReduction="10000"/>
          </a:bodyPr>
          <a:lstStyle/>
          <a:p>
            <a:pPr algn="r" rtl="1"/>
            <a:r>
              <a:rPr lang="he-IL" sz="2400" dirty="0">
                <a:latin typeface="Segoe UI Light" panose="020B0502040204020203" pitchFamily="34" charset="0"/>
                <a:cs typeface="Segoe UI Light" panose="020B0502040204020203" pitchFamily="34" charset="0"/>
              </a:rPr>
              <a:t>מחקר דומה שנערך בסין ביקש לבדוק האם המערכת "הוגנת" כאשר היא נותנת המלצות. האם היא נותנת את אותן ההמלצות לכל אחד, או שהיא "מפלה" קבוצות מסוימות של אנשים על סמך תכונות אישיות כמו גיל, מגדר, מוצא או דעות פוליטיות. לשם החוקרים יצרו תרחישים שונים שבהם הם ביקשו מהמערכת המלצה על סמך תכונות אישיות שונות.</a:t>
            </a:r>
            <a:endParaRPr lang="en-US" sz="2400" dirty="0">
              <a:latin typeface="Segoe UI Light" panose="020B0502040204020203" pitchFamily="34" charset="0"/>
              <a:cs typeface="Segoe UI Light" panose="020B0502040204020203" pitchFamily="34" charset="0"/>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pic>
        <p:nvPicPr>
          <p:cNvPr id="11" name="תמונה 10">
            <a:extLst>
              <a:ext uri="{FF2B5EF4-FFF2-40B4-BE49-F238E27FC236}">
                <a16:creationId xmlns:a16="http://schemas.microsoft.com/office/drawing/2014/main" id="{904C64E2-602F-6030-982E-0A4A43C2F026}"/>
              </a:ext>
            </a:extLst>
          </p:cNvPr>
          <p:cNvPicPr>
            <a:picLocks noChangeAspect="1"/>
          </p:cNvPicPr>
          <p:nvPr/>
        </p:nvPicPr>
        <p:blipFill>
          <a:blip r:embed="rId3"/>
          <a:stretch>
            <a:fillRect/>
          </a:stretch>
        </p:blipFill>
        <p:spPr>
          <a:xfrm>
            <a:off x="535259" y="1077500"/>
            <a:ext cx="7464959" cy="5461411"/>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{8073BCC5-D15C-49D5-94D7-42AD04FCCAF4}tf67328976_win32</Template>
  <TotalTime>508</TotalTime>
  <Words>924</Words>
  <Application>Microsoft Office PowerPoint</Application>
  <PresentationFormat>Widescreen</PresentationFormat>
  <Paragraphs>99</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Aptos</vt:lpstr>
      <vt:lpstr>Arial</vt:lpstr>
      <vt:lpstr>Calibri</vt:lpstr>
      <vt:lpstr>LinBiolinumT</vt:lpstr>
      <vt:lpstr>LinBiolinumTB</vt:lpstr>
      <vt:lpstr>Segoe UI Light</vt:lpstr>
      <vt:lpstr>Segoe UI Semibold</vt:lpstr>
      <vt:lpstr>Segoe UI Variable Display Semil</vt:lpstr>
      <vt:lpstr>Tenorite</vt:lpstr>
      <vt:lpstr>Wingdings</vt:lpstr>
      <vt:lpstr>Custom</vt:lpstr>
      <vt:lpstr>Final project: Evaluating fairness in large language models, and comparing the difference between languages  natasha adina hessen maya naor</vt:lpstr>
      <vt:lpstr>AGENDA</vt:lpstr>
      <vt:lpstr>Theoretical Background</vt:lpstr>
      <vt:lpstr>Gender bias and stereotypes in LLMs  Hadas Kotek, Rikker Dockum, David Q. Sun   Gender Bias in LLMs - Apple Machine Learning Research </vt:lpstr>
      <vt:lpstr>PowerPoint Presentation</vt:lpstr>
      <vt:lpstr>PowerPoint Presentation</vt:lpstr>
      <vt:lpstr>PowerPoint Presentation</vt:lpstr>
      <vt:lpstr>Is ChatGPT Fair for Recommendation? Evaluating Fairness in Large Language Model Recommendation  Jizhi Zhang*, Keqin Bao*, Yang Zhang, Wenjie Wang, Fuli Feng†, and Xiangnan He†   https://arxiv.org/pdf/2305.07609.pdf </vt:lpstr>
      <vt:lpstr>PowerPoint Presentation</vt:lpstr>
      <vt:lpstr>המסקנות העיקריות מהמחקר:</vt:lpstr>
      <vt:lpstr>PowerPoint Presentation</vt:lpstr>
      <vt:lpstr>The process</vt:lpstr>
      <vt:lpstr>What we did</vt:lpstr>
      <vt:lpstr>The results were surprising </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Adina Hessen</dc:creator>
  <cp:lastModifiedBy>Adina Hessen</cp:lastModifiedBy>
  <cp:revision>6</cp:revision>
  <dcterms:created xsi:type="dcterms:W3CDTF">2024-09-01T07:43:52Z</dcterms:created>
  <dcterms:modified xsi:type="dcterms:W3CDTF">2024-09-01T17:28:02Z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