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7"/>
  </p:notesMasterIdLst>
  <p:handoutMasterIdLst>
    <p:handoutMasterId r:id="rId38"/>
  </p:handoutMasterIdLst>
  <p:sldIdLst>
    <p:sldId id="256" r:id="rId5"/>
    <p:sldId id="257" r:id="rId6"/>
    <p:sldId id="278" r:id="rId7"/>
    <p:sldId id="279" r:id="rId8"/>
    <p:sldId id="258" r:id="rId9"/>
    <p:sldId id="282" r:id="rId10"/>
    <p:sldId id="286" r:id="rId11"/>
    <p:sldId id="287" r:id="rId12"/>
    <p:sldId id="283" r:id="rId13"/>
    <p:sldId id="281" r:id="rId14"/>
    <p:sldId id="266" r:id="rId15"/>
    <p:sldId id="280" r:id="rId16"/>
    <p:sldId id="284" r:id="rId17"/>
    <p:sldId id="294" r:id="rId18"/>
    <p:sldId id="295" r:id="rId19"/>
    <p:sldId id="290" r:id="rId20"/>
    <p:sldId id="307" r:id="rId21"/>
    <p:sldId id="306" r:id="rId22"/>
    <p:sldId id="308" r:id="rId23"/>
    <p:sldId id="309" r:id="rId24"/>
    <p:sldId id="301" r:id="rId25"/>
    <p:sldId id="299" r:id="rId26"/>
    <p:sldId id="296" r:id="rId27"/>
    <p:sldId id="297" r:id="rId28"/>
    <p:sldId id="298" r:id="rId29"/>
    <p:sldId id="300" r:id="rId30"/>
    <p:sldId id="293" r:id="rId31"/>
    <p:sldId id="302" r:id="rId32"/>
    <p:sldId id="303" r:id="rId33"/>
    <p:sldId id="288" r:id="rId34"/>
    <p:sldId id="305" r:id="rId35"/>
    <p:sldId id="27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655" autoAdjust="0"/>
  </p:normalViewPr>
  <p:slideViewPr>
    <p:cSldViewPr snapToGrid="0">
      <p:cViewPr varScale="1">
        <p:scale>
          <a:sx n="57" d="100"/>
          <a:sy n="57" d="100"/>
        </p:scale>
        <p:origin x="1016" y="44"/>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9/7/2024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9/7/2024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3105683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575465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2890099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2558516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21</a:t>
            </a:fld>
            <a:endParaRPr lang="en-US" dirty="0"/>
          </a:p>
        </p:txBody>
      </p:sp>
    </p:spTree>
    <p:extLst>
      <p:ext uri="{BB962C8B-B14F-4D97-AF65-F5344CB8AC3E}">
        <p14:creationId xmlns:p14="http://schemas.microsoft.com/office/powerpoint/2010/main" val="3990952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27</a:t>
            </a:fld>
            <a:endParaRPr lang="en-US" dirty="0"/>
          </a:p>
        </p:txBody>
      </p:sp>
    </p:spTree>
    <p:extLst>
      <p:ext uri="{BB962C8B-B14F-4D97-AF65-F5344CB8AC3E}">
        <p14:creationId xmlns:p14="http://schemas.microsoft.com/office/powerpoint/2010/main" val="937476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30</a:t>
            </a:fld>
            <a:endParaRPr lang="en-US" dirty="0"/>
          </a:p>
        </p:txBody>
      </p:sp>
    </p:spTree>
    <p:extLst>
      <p:ext uri="{BB962C8B-B14F-4D97-AF65-F5344CB8AC3E}">
        <p14:creationId xmlns:p14="http://schemas.microsoft.com/office/powerpoint/2010/main" val="1748343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32</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090324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128053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1344394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8409867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machinelearning.apple.com/research/gender-bias-llm"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s://arxiv.org/pdf/2305.07609.pdf"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840574" y="2816817"/>
            <a:ext cx="7209416" cy="3200400"/>
          </a:xfrm>
        </p:spPr>
        <p:txBody>
          <a:bodyPr anchor="ctr"/>
          <a:lstStyle/>
          <a:p>
            <a:pPr algn="ctr"/>
            <a:r>
              <a:rPr lang="en-US" sz="4000" dirty="0"/>
              <a:t>Final project:</a:t>
            </a:r>
            <a:br>
              <a:rPr lang="en-US" sz="4000" dirty="0"/>
            </a:br>
            <a:r>
              <a:rPr lang="en-GB" sz="2400" b="0" i="0" dirty="0">
                <a:solidFill>
                  <a:srgbClr val="00280F"/>
                </a:solidFill>
                <a:effectLst/>
                <a:highlight>
                  <a:srgbClr val="FFFFFF"/>
                </a:highlight>
                <a:latin typeface="Arial" panose="020B0604020202020204" pitchFamily="34" charset="0"/>
              </a:rPr>
              <a:t>Evaluating fairness in large language models, and comparing the difference between languages</a:t>
            </a:r>
            <a:br>
              <a:rPr lang="en-GB" sz="2400" b="0" i="0" dirty="0">
                <a:solidFill>
                  <a:srgbClr val="00280F"/>
                </a:solidFill>
                <a:effectLst/>
                <a:highlight>
                  <a:srgbClr val="FFFFFF"/>
                </a:highlight>
                <a:latin typeface="Arial" panose="020B0604020202020204" pitchFamily="34" charset="0"/>
              </a:rPr>
            </a:br>
            <a:br>
              <a:rPr lang="en-GB" sz="2400" b="0" i="0" dirty="0">
                <a:solidFill>
                  <a:srgbClr val="00280F"/>
                </a:solidFill>
                <a:effectLst/>
                <a:highlight>
                  <a:srgbClr val="FFFFFF"/>
                </a:highlight>
                <a:latin typeface="Arial" panose="020B0604020202020204" pitchFamily="34" charset="0"/>
              </a:rPr>
            </a:br>
            <a:r>
              <a:rPr lang="en-GB" sz="2400" b="0" i="0" dirty="0" err="1">
                <a:solidFill>
                  <a:srgbClr val="00280F"/>
                </a:solidFill>
                <a:effectLst/>
                <a:highlight>
                  <a:srgbClr val="FFFFFF"/>
                </a:highlight>
                <a:latin typeface="Arial" panose="020B0604020202020204" pitchFamily="34" charset="0"/>
              </a:rPr>
              <a:t>natasha</a:t>
            </a:r>
            <a:r>
              <a:rPr lang="en-GB" sz="2400" b="0" i="0" dirty="0">
                <a:solidFill>
                  <a:srgbClr val="00280F"/>
                </a:solidFill>
                <a:effectLst/>
                <a:highlight>
                  <a:srgbClr val="FFFFFF"/>
                </a:highlight>
                <a:latin typeface="Arial" panose="020B0604020202020204" pitchFamily="34" charset="0"/>
              </a:rPr>
              <a:t> </a:t>
            </a:r>
            <a:r>
              <a:rPr lang="en-GB" sz="2400" b="0" i="0" dirty="0" err="1">
                <a:solidFill>
                  <a:srgbClr val="00280F"/>
                </a:solidFill>
                <a:effectLst/>
                <a:highlight>
                  <a:srgbClr val="FFFFFF"/>
                </a:highlight>
                <a:latin typeface="Arial" panose="020B0604020202020204" pitchFamily="34" charset="0"/>
              </a:rPr>
              <a:t>adina</a:t>
            </a:r>
            <a:r>
              <a:rPr lang="en-GB" sz="2400" b="0" i="0" dirty="0">
                <a:solidFill>
                  <a:srgbClr val="00280F"/>
                </a:solidFill>
                <a:effectLst/>
                <a:highlight>
                  <a:srgbClr val="FFFFFF"/>
                </a:highlight>
                <a:latin typeface="Arial" panose="020B0604020202020204" pitchFamily="34" charset="0"/>
              </a:rPr>
              <a:t> </a:t>
            </a:r>
            <a:r>
              <a:rPr lang="en-GB" sz="2400" b="0" i="0" dirty="0" err="1">
                <a:solidFill>
                  <a:srgbClr val="00280F"/>
                </a:solidFill>
                <a:effectLst/>
                <a:highlight>
                  <a:srgbClr val="FFFFFF"/>
                </a:highlight>
                <a:latin typeface="Arial" panose="020B0604020202020204" pitchFamily="34" charset="0"/>
              </a:rPr>
              <a:t>hessen</a:t>
            </a:r>
            <a:br>
              <a:rPr lang="en-GB" sz="2400" b="0" i="0" dirty="0">
                <a:solidFill>
                  <a:srgbClr val="00280F"/>
                </a:solidFill>
                <a:effectLst/>
                <a:highlight>
                  <a:srgbClr val="FFFFFF"/>
                </a:highlight>
                <a:latin typeface="Arial" panose="020B0604020202020204" pitchFamily="34" charset="0"/>
              </a:rPr>
            </a:br>
            <a:r>
              <a:rPr lang="en-GB" sz="2400" b="0" i="0" dirty="0">
                <a:solidFill>
                  <a:srgbClr val="00280F"/>
                </a:solidFill>
                <a:effectLst/>
                <a:highlight>
                  <a:srgbClr val="FFFFFF"/>
                </a:highlight>
                <a:latin typeface="Arial" panose="020B0604020202020204" pitchFamily="34" charset="0"/>
              </a:rPr>
              <a:t>maya </a:t>
            </a:r>
            <a:r>
              <a:rPr lang="en-GB" sz="2400" b="0" i="0" dirty="0" err="1">
                <a:solidFill>
                  <a:srgbClr val="00280F"/>
                </a:solidFill>
                <a:effectLst/>
                <a:highlight>
                  <a:srgbClr val="FFFFFF"/>
                </a:highlight>
                <a:latin typeface="Arial" panose="020B0604020202020204" pitchFamily="34" charset="0"/>
              </a:rPr>
              <a:t>naor</a:t>
            </a:r>
            <a:endParaRPr lang="en-US" sz="2400"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40802" y="611283"/>
            <a:ext cx="8420100" cy="967070"/>
          </a:xfrm>
        </p:spPr>
        <p:txBody>
          <a:bodyPr>
            <a:normAutofit/>
          </a:bodyPr>
          <a:lstStyle/>
          <a:p>
            <a:pPr algn="ctr"/>
            <a:r>
              <a:rPr lang="he-IL" sz="3200" dirty="0">
                <a:latin typeface="Segoe UI Semibold" panose="020B0702040204020203" pitchFamily="34" charset="0"/>
                <a:cs typeface="Segoe UI Semibold" panose="020B0702040204020203" pitchFamily="34" charset="0"/>
              </a:rPr>
              <a:t>המסקנות העיקריות מהמחקר:</a:t>
            </a:r>
            <a:endParaRPr lang="en-US" sz="3200" dirty="0">
              <a:latin typeface="Segoe UI Semibold" panose="020B0702040204020203" pitchFamily="34" charset="0"/>
              <a:cs typeface="Segoe UI Semibold" panose="020B0702040204020203" pitchFamily="34" charset="0"/>
            </a:endParaRPr>
          </a:p>
        </p:txBody>
      </p:sp>
      <p:sp>
        <p:nvSpPr>
          <p:cNvPr id="50" name="Content Placeholder 49">
            <a:extLst>
              <a:ext uri="{FF2B5EF4-FFF2-40B4-BE49-F238E27FC236}">
                <a16:creationId xmlns:a16="http://schemas.microsoft.com/office/drawing/2014/main" id="{8F6B2AE9-DDE4-FD99-A235-3B39EEE21481}"/>
              </a:ext>
            </a:extLst>
          </p:cNvPr>
          <p:cNvSpPr>
            <a:spLocks noGrp="1"/>
          </p:cNvSpPr>
          <p:nvPr>
            <p:ph sz="half" idx="14"/>
          </p:nvPr>
        </p:nvSpPr>
        <p:spPr>
          <a:xfrm>
            <a:off x="1590575" y="1991102"/>
            <a:ext cx="9770327" cy="3787264"/>
          </a:xfrm>
        </p:spPr>
        <p:txBody>
          <a:bodyPr>
            <a:normAutofit lnSpcReduction="10000"/>
          </a:bodyPr>
          <a:lstStyle/>
          <a:p>
            <a:pPr marL="285750" indent="-285750" algn="r" rtl="1">
              <a:buFont typeface="Wingdings" panose="05000000000000000000" pitchFamily="2" charset="2"/>
              <a:buChar char="q"/>
            </a:pPr>
            <a:r>
              <a:rPr lang="he-IL" sz="2400" b="1" dirty="0">
                <a:latin typeface="Segoe UI Light" panose="020B0502040204020203" pitchFamily="34" charset="0"/>
                <a:cs typeface="Segoe UI Light" panose="020B0502040204020203" pitchFamily="34" charset="0"/>
              </a:rPr>
              <a:t>מערכות המלצה אינן הוגנות:</a:t>
            </a:r>
            <a:r>
              <a:rPr lang="he-IL" sz="2400" dirty="0">
                <a:latin typeface="Segoe UI Light" panose="020B0502040204020203" pitchFamily="34" charset="0"/>
                <a:cs typeface="Segoe UI Light" panose="020B0502040204020203" pitchFamily="34" charset="0"/>
              </a:rPr>
              <a:t> המחקר מצא כי מערכות כמו </a:t>
            </a:r>
            <a:r>
              <a:rPr lang="en-US" sz="2400" dirty="0">
                <a:latin typeface="Segoe UI Light" panose="020B0502040204020203" pitchFamily="34" charset="0"/>
                <a:cs typeface="Segoe UI Light" panose="020B0502040204020203" pitchFamily="34" charset="0"/>
              </a:rPr>
              <a:t>ChatGPT </a:t>
            </a:r>
            <a:r>
              <a:rPr lang="he-IL" sz="2400" dirty="0">
                <a:latin typeface="Segoe UI Light" panose="020B0502040204020203" pitchFamily="34" charset="0"/>
                <a:cs typeface="Segoe UI Light" panose="020B0502040204020203" pitchFamily="34" charset="0"/>
              </a:rPr>
              <a:t>נוטות להפלות קבוצות מסוימות על בסיס תכונות אישיות רגישות, גם כאשר הבקשה מוצגת בצורה ניטרלית לכאורה.</a:t>
            </a:r>
          </a:p>
          <a:p>
            <a:pPr marL="285750" indent="-285750" algn="r" rtl="1">
              <a:buFont typeface="Wingdings" panose="05000000000000000000" pitchFamily="2" charset="2"/>
              <a:buChar char="q"/>
            </a:pPr>
            <a:r>
              <a:rPr lang="he-IL" sz="2400" b="1" dirty="0">
                <a:latin typeface="Segoe UI Light" panose="020B0502040204020203" pitchFamily="34" charset="0"/>
                <a:cs typeface="Segoe UI Light" panose="020B0502040204020203" pitchFamily="34" charset="0"/>
              </a:rPr>
              <a:t>הטיות עקביות:</a:t>
            </a:r>
            <a:r>
              <a:rPr lang="he-IL" sz="2400" dirty="0">
                <a:latin typeface="Segoe UI Light" panose="020B0502040204020203" pitchFamily="34" charset="0"/>
                <a:cs typeface="Segoe UI Light" panose="020B0502040204020203" pitchFamily="34" charset="0"/>
              </a:rPr>
              <a:t> ההטיות הללו אינן מקריות, אלא הן תופעה עקבית שנצפתה במגוון רחב של תרחישים ובשימוש בשפות שונות.</a:t>
            </a:r>
          </a:p>
          <a:p>
            <a:pPr marL="285750" indent="-285750" algn="r" rtl="1">
              <a:buFont typeface="Wingdings" panose="05000000000000000000" pitchFamily="2" charset="2"/>
              <a:buChar char="q"/>
            </a:pPr>
            <a:r>
              <a:rPr lang="he-IL" sz="2400" b="1" dirty="0">
                <a:latin typeface="Segoe UI Light" panose="020B0502040204020203" pitchFamily="34" charset="0"/>
                <a:cs typeface="Segoe UI Light" panose="020B0502040204020203" pitchFamily="34" charset="0"/>
              </a:rPr>
              <a:t>השפעה על תוצאות החיפוש:</a:t>
            </a:r>
            <a:r>
              <a:rPr lang="he-IL" sz="2400" dirty="0">
                <a:latin typeface="Segoe UI Light" panose="020B0502040204020203" pitchFamily="34" charset="0"/>
                <a:cs typeface="Segoe UI Light" panose="020B0502040204020203" pitchFamily="34" charset="0"/>
              </a:rPr>
              <a:t> אפילו שינויים קלים בבקשה, כמו שגיאות כתיב או ניסוח שונה, יכולים להשפיע על התוצאות ולהחריף את ההטיות.</a:t>
            </a:r>
          </a:p>
          <a:p>
            <a:pPr marL="285750" indent="-285750" algn="r" rtl="1">
              <a:buFont typeface="Wingdings" panose="05000000000000000000" pitchFamily="2" charset="2"/>
              <a:buChar char="q"/>
            </a:pPr>
            <a:r>
              <a:rPr lang="he-IL" sz="2400" b="1" dirty="0">
                <a:latin typeface="Segoe UI Light" panose="020B0502040204020203" pitchFamily="34" charset="0"/>
                <a:cs typeface="Segoe UI Light" panose="020B0502040204020203" pitchFamily="34" charset="0"/>
              </a:rPr>
              <a:t>הצורך בשיפור:</a:t>
            </a:r>
            <a:r>
              <a:rPr lang="he-IL" sz="2400" dirty="0">
                <a:latin typeface="Segoe UI Light" panose="020B0502040204020203" pitchFamily="34" charset="0"/>
                <a:cs typeface="Segoe UI Light" panose="020B0502040204020203" pitchFamily="34" charset="0"/>
              </a:rPr>
              <a:t> המחקר מדגיש את הצורך בפיתוח מערכות המלצה הוגנות יותר, אשר יטפלו בבעיית ההטיות ויבטיחו שכל המשתמשים יקבלו יחס שווה.</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103458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11</a:t>
            </a:fld>
            <a:endParaRPr lang="en-US"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sz="half" idx="14"/>
          </p:nvPr>
        </p:nvSpPr>
        <p:spPr>
          <a:xfrm>
            <a:off x="5073805" y="521010"/>
            <a:ext cx="6632784" cy="2907990"/>
          </a:xfrm>
        </p:spPr>
        <p:txBody>
          <a:bodyPr>
            <a:noAutofit/>
          </a:bodyPr>
          <a:lstStyle/>
          <a:p>
            <a:pPr algn="r" rtl="1"/>
            <a:r>
              <a:rPr lang="he-IL" sz="2400" dirty="0">
                <a:latin typeface="Segoe UI Light" panose="020B0502040204020203" pitchFamily="34" charset="0"/>
                <a:cs typeface="Segoe UI Light" panose="020B0502040204020203" pitchFamily="34" charset="0"/>
              </a:rPr>
              <a:t>היבט נוסף ומעניין במחקר הזה הוא הבדיקה של איך שפות שונות משפיעות על ההטיות במערכות ההמלצה.</a:t>
            </a:r>
          </a:p>
          <a:p>
            <a:pPr algn="r" rtl="1">
              <a:buFont typeface="Arial" panose="020B0604020202020204" pitchFamily="34" charset="0"/>
              <a:buChar char="•"/>
            </a:pPr>
            <a:r>
              <a:rPr lang="he-IL" sz="2400" b="1" dirty="0">
                <a:latin typeface="Segoe UI Light" panose="020B0502040204020203" pitchFamily="34" charset="0"/>
                <a:cs typeface="Segoe UI Light" panose="020B0502040204020203" pitchFamily="34" charset="0"/>
              </a:rPr>
              <a:t>הטיות עקביות גם בשפות אחרות:</a:t>
            </a:r>
            <a:r>
              <a:rPr lang="he-IL" sz="2400" dirty="0">
                <a:latin typeface="Segoe UI Light" panose="020B0502040204020203" pitchFamily="34" charset="0"/>
                <a:cs typeface="Segoe UI Light" panose="020B0502040204020203" pitchFamily="34" charset="0"/>
              </a:rPr>
              <a:t> המחקר מצא שהטיות לא נעלמות כשמשנים את השפה. כלומר, גם במערכות המלצה המותאמות לשפות אחרות, כמו סינית למשל, נמצאו הטיות דומות לאלו שנמצאו באנגלית.</a:t>
            </a:r>
          </a:p>
          <a:p>
            <a:pPr algn="r" rtl="1">
              <a:buFont typeface="Arial" panose="020B0604020202020204" pitchFamily="34" charset="0"/>
              <a:buChar char="•"/>
            </a:pPr>
            <a:r>
              <a:rPr lang="he-IL" sz="2400" b="1" dirty="0">
                <a:latin typeface="Segoe UI Light" panose="020B0502040204020203" pitchFamily="34" charset="0"/>
                <a:cs typeface="Segoe UI Light" panose="020B0502040204020203" pitchFamily="34" charset="0"/>
              </a:rPr>
              <a:t>השפעה על התוצאות:</a:t>
            </a:r>
            <a:r>
              <a:rPr lang="he-IL" sz="2400" dirty="0">
                <a:latin typeface="Segoe UI Light" panose="020B0502040204020203" pitchFamily="34" charset="0"/>
                <a:cs typeface="Segoe UI Light" panose="020B0502040204020203" pitchFamily="34" charset="0"/>
              </a:rPr>
              <a:t> השינוי בשפה יכול להשפיע על סוג ההטיות ועל עוצמתן. למשל, במחקר ספציפי שנבדק, נמצא כי שימוש </a:t>
            </a:r>
            <a:r>
              <a:rPr lang="he-IL" sz="2400" dirty="0" err="1">
                <a:latin typeface="Segoe UI Light" panose="020B0502040204020203" pitchFamily="34" charset="0"/>
                <a:cs typeface="Segoe UI Light" panose="020B0502040204020203" pitchFamily="34" charset="0"/>
              </a:rPr>
              <a:t>בפרומפטים</a:t>
            </a:r>
            <a:r>
              <a:rPr lang="he-IL" sz="2400" dirty="0">
                <a:latin typeface="Segoe UI Light" panose="020B0502040204020203" pitchFamily="34" charset="0"/>
                <a:cs typeface="Segoe UI Light" panose="020B0502040204020203" pitchFamily="34" charset="0"/>
              </a:rPr>
              <a:t> סיניים על מערך נתונים של סרטים באנגלית הוביל לתוצאות מעורבות בשתי השפות, מה שהפחית את הדמיון בין תוצאות ההמלצות.</a:t>
            </a:r>
          </a:p>
        </p:txBody>
      </p:sp>
      <p:cxnSp>
        <p:nvCxnSpPr>
          <p:cNvPr id="23" name="Straight Connector 22">
            <a:extLst>
              <a:ext uri="{FF2B5EF4-FFF2-40B4-BE49-F238E27FC236}">
                <a16:creationId xmlns:a16="http://schemas.microsoft.com/office/drawing/2014/main" id="{D87F08D6-2CA7-4A5A-BE34-07113DCA535D}"/>
              </a:ext>
              <a:ext uri="{C183D7F6-B498-43B3-948B-1728B52AA6E4}">
                <adec:decorative xmlns:adec="http://schemas.microsoft.com/office/drawing/2017/decorative" val="1"/>
              </a:ext>
            </a:extLst>
          </p:cNvPr>
          <p:cNvCxnSpPr>
            <a:cxnSpLocks/>
          </p:cNvCxnSpPr>
          <p:nvPr userDrawn="1"/>
        </p:nvCxnSpPr>
        <p:spPr>
          <a:xfrm flipH="1" flipV="1">
            <a:off x="0" y="876300"/>
            <a:ext cx="5246255" cy="17098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תמונה 9">
            <a:extLst>
              <a:ext uri="{FF2B5EF4-FFF2-40B4-BE49-F238E27FC236}">
                <a16:creationId xmlns:a16="http://schemas.microsoft.com/office/drawing/2014/main" id="{1E3F4113-0763-923A-C046-015D4E4D7FC6}"/>
              </a:ext>
            </a:extLst>
          </p:cNvPr>
          <p:cNvPicPr>
            <a:picLocks noChangeAspect="1"/>
          </p:cNvPicPr>
          <p:nvPr/>
        </p:nvPicPr>
        <p:blipFill>
          <a:blip r:embed="rId3"/>
          <a:stretch>
            <a:fillRect/>
          </a:stretch>
        </p:blipFill>
        <p:spPr>
          <a:xfrm>
            <a:off x="831098" y="3483425"/>
            <a:ext cx="4629796" cy="2876951"/>
          </a:xfrm>
          <a:prstGeom prst="rect">
            <a:avLst/>
          </a:prstGeom>
        </p:spPr>
      </p:pic>
    </p:spTree>
    <p:extLst>
      <p:ext uri="{BB962C8B-B14F-4D97-AF65-F5344CB8AC3E}">
        <p14:creationId xmlns:p14="http://schemas.microsoft.com/office/powerpoint/2010/main" val="1742861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6991350" y="406400"/>
            <a:ext cx="4179570" cy="3457971"/>
          </a:xfrm>
        </p:spPr>
        <p:txBody>
          <a:bodyPr/>
          <a:lstStyle/>
          <a:p>
            <a:r>
              <a:rPr lang="en-US" dirty="0"/>
              <a:t>The process</a:t>
            </a:r>
          </a:p>
        </p:txBody>
      </p:sp>
    </p:spTree>
    <p:extLst>
      <p:ext uri="{BB962C8B-B14F-4D97-AF65-F5344CB8AC3E}">
        <p14:creationId xmlns:p14="http://schemas.microsoft.com/office/powerpoint/2010/main" val="334696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200" y="337192"/>
            <a:ext cx="5655197" cy="448991"/>
          </a:xfrm>
        </p:spPr>
        <p:txBody>
          <a:bodyPr anchor="b">
            <a:normAutofit fontScale="90000"/>
          </a:bodyPr>
          <a:lstStyle/>
          <a:p>
            <a:pPr algn="r"/>
            <a:r>
              <a:rPr lang="he-IL" dirty="0"/>
              <a:t>מה עשינו</a:t>
            </a:r>
            <a:endParaRPr lang="en-US" dirty="0"/>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1573807" y="1020566"/>
            <a:ext cx="5070833" cy="3032733"/>
          </a:xfrm>
        </p:spPr>
        <p:txBody>
          <a:bodyPr>
            <a:noAutofit/>
          </a:bodyPr>
          <a:lstStyle/>
          <a:p>
            <a:pPr marL="0" indent="0" algn="r" rtl="1">
              <a:buNone/>
            </a:pPr>
            <a:r>
              <a:rPr lang="he-IL" dirty="0"/>
              <a:t>יצרנו 10 פרופילים, כל פרופיל בעל מאפיינים שונים (רקע ותחביבים).</a:t>
            </a:r>
          </a:p>
          <a:p>
            <a:pPr marL="0" indent="0" algn="r" rtl="1">
              <a:buNone/>
            </a:pPr>
            <a:r>
              <a:rPr lang="he-IL" dirty="0"/>
              <a:t>לאחר מכן שאלנו את ה</a:t>
            </a:r>
            <a:r>
              <a:rPr lang="en-US" dirty="0"/>
              <a:t>ChatGPT</a:t>
            </a:r>
            <a:r>
              <a:rPr lang="he-IL" dirty="0"/>
              <a:t> מה הוא ממליץ ללמוד.</a:t>
            </a:r>
            <a:endParaRPr lang="en-US" dirty="0"/>
          </a:p>
          <a:p>
            <a:pPr marL="0" indent="0" algn="r" rtl="1">
              <a:buNone/>
            </a:pPr>
            <a:r>
              <a:rPr lang="he-IL" dirty="0"/>
              <a:t>כל שאלה נשאלה ב</a:t>
            </a:r>
            <a:r>
              <a:rPr lang="en-US" dirty="0"/>
              <a:t>Chat</a:t>
            </a:r>
            <a:r>
              <a:rPr lang="he-IL" dirty="0"/>
              <a:t> 30 פעמים.</a:t>
            </a:r>
            <a:endParaRPr lang="en-US" dirty="0"/>
          </a:p>
          <a:p>
            <a:pPr marL="0" indent="0" algn="r" rtl="1">
              <a:buNone/>
            </a:pPr>
            <a:endParaRPr lang="he-IL" dirty="0"/>
          </a:p>
          <a:p>
            <a:pPr marL="0" indent="0" algn="r" rtl="1">
              <a:buNone/>
            </a:pPr>
            <a:r>
              <a:rPr lang="he-IL" dirty="0"/>
              <a:t>הרצנו את השאלות כמה פעמים, בכל הרצה הוספנו/ הורדנו מידע שונה עבור גזע ומין והשוונו בין התשובות השונות.</a:t>
            </a:r>
            <a:endParaRPr lang="en-US" dirty="0"/>
          </a:p>
        </p:txBody>
      </p:sp>
      <p:sp>
        <p:nvSpPr>
          <p:cNvPr id="34" name="Text Placeholder 33">
            <a:extLst>
              <a:ext uri="{FF2B5EF4-FFF2-40B4-BE49-F238E27FC236}">
                <a16:creationId xmlns:a16="http://schemas.microsoft.com/office/drawing/2014/main" id="{AE07A905-8B37-D13F-25D3-1D3BCDB86B0B}"/>
              </a:ext>
            </a:extLst>
          </p:cNvPr>
          <p:cNvSpPr>
            <a:spLocks noGrp="1"/>
          </p:cNvSpPr>
          <p:nvPr>
            <p:ph type="body" sz="quarter" idx="3"/>
          </p:nvPr>
        </p:nvSpPr>
        <p:spPr>
          <a:xfrm>
            <a:off x="7887108" y="2705177"/>
            <a:ext cx="3943627" cy="448989"/>
          </a:xfrm>
        </p:spPr>
        <p:txBody>
          <a:bodyPr/>
          <a:lstStyle/>
          <a:p>
            <a:r>
              <a:rPr lang="en-US" dirty="0"/>
              <a:t>The profiles</a:t>
            </a:r>
          </a:p>
        </p:txBody>
      </p:sp>
      <p:sp>
        <p:nvSpPr>
          <p:cNvPr id="35" name="Content Placeholder 34">
            <a:extLst>
              <a:ext uri="{FF2B5EF4-FFF2-40B4-BE49-F238E27FC236}">
                <a16:creationId xmlns:a16="http://schemas.microsoft.com/office/drawing/2014/main" id="{4E9A764F-6B65-050E-E561-82F77339D164}"/>
              </a:ext>
            </a:extLst>
          </p:cNvPr>
          <p:cNvSpPr>
            <a:spLocks noGrp="1"/>
          </p:cNvSpPr>
          <p:nvPr>
            <p:ph sz="half" idx="14"/>
          </p:nvPr>
        </p:nvSpPr>
        <p:spPr>
          <a:xfrm>
            <a:off x="7887107" y="3164867"/>
            <a:ext cx="3943627" cy="3032733"/>
          </a:xfrm>
        </p:spPr>
        <p:txBody>
          <a:bodyPr>
            <a:normAutofit/>
          </a:bodyPr>
          <a:lstStyle/>
          <a:p>
            <a:r>
              <a:rPr lang="en-US" dirty="0"/>
              <a:t>Every profile was given a background and hobbies.</a:t>
            </a:r>
          </a:p>
          <a:p>
            <a:r>
              <a:rPr lang="en-US" dirty="0"/>
              <a:t>We asked ChatGPT what it recommends to study, based of the information it was given. </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2403577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DA1D4-0CD4-26A3-92E9-8F15204C2C44}"/>
              </a:ext>
            </a:extLst>
          </p:cNvPr>
          <p:cNvSpPr>
            <a:spLocks noGrp="1"/>
          </p:cNvSpPr>
          <p:nvPr>
            <p:ph type="title"/>
          </p:nvPr>
        </p:nvSpPr>
        <p:spPr>
          <a:xfrm>
            <a:off x="838200" y="337192"/>
            <a:ext cx="5655197" cy="448991"/>
          </a:xfrm>
        </p:spPr>
        <p:txBody>
          <a:bodyPr>
            <a:normAutofit fontScale="90000"/>
          </a:bodyPr>
          <a:lstStyle/>
          <a:p>
            <a:r>
              <a:rPr lang="en-US" dirty="0"/>
              <a:t>The initial profiles</a:t>
            </a:r>
            <a:endParaRPr lang="en-IL" dirty="0"/>
          </a:p>
        </p:txBody>
      </p:sp>
      <p:sp>
        <p:nvSpPr>
          <p:cNvPr id="5" name="Text Placeholder 4">
            <a:extLst>
              <a:ext uri="{FF2B5EF4-FFF2-40B4-BE49-F238E27FC236}">
                <a16:creationId xmlns:a16="http://schemas.microsoft.com/office/drawing/2014/main" id="{7E7BCA2C-0BB9-676C-D02D-08744D147C3B}"/>
              </a:ext>
            </a:extLst>
          </p:cNvPr>
          <p:cNvSpPr>
            <a:spLocks noGrp="1"/>
          </p:cNvSpPr>
          <p:nvPr>
            <p:ph type="body" sz="quarter" idx="3"/>
          </p:nvPr>
        </p:nvSpPr>
        <p:spPr>
          <a:xfrm>
            <a:off x="7749948" y="1861966"/>
            <a:ext cx="3943627" cy="448989"/>
          </a:xfrm>
        </p:spPr>
        <p:txBody>
          <a:bodyPr/>
          <a:lstStyle/>
          <a:p>
            <a:r>
              <a:rPr lang="en-US" dirty="0"/>
              <a:t>problem</a:t>
            </a:r>
            <a:endParaRPr lang="en-IL" dirty="0"/>
          </a:p>
        </p:txBody>
      </p:sp>
      <p:sp>
        <p:nvSpPr>
          <p:cNvPr id="6" name="Content Placeholder 5">
            <a:extLst>
              <a:ext uri="{FF2B5EF4-FFF2-40B4-BE49-F238E27FC236}">
                <a16:creationId xmlns:a16="http://schemas.microsoft.com/office/drawing/2014/main" id="{6896F965-5277-1C5C-7A60-C1CF7A8AFDB8}"/>
              </a:ext>
            </a:extLst>
          </p:cNvPr>
          <p:cNvSpPr>
            <a:spLocks noGrp="1"/>
          </p:cNvSpPr>
          <p:nvPr>
            <p:ph sz="half" idx="14"/>
          </p:nvPr>
        </p:nvSpPr>
        <p:spPr>
          <a:xfrm>
            <a:off x="7536587" y="2310955"/>
            <a:ext cx="3943627" cy="3032733"/>
          </a:xfrm>
        </p:spPr>
        <p:txBody>
          <a:bodyPr/>
          <a:lstStyle/>
          <a:p>
            <a:r>
              <a:rPr lang="en-US" dirty="0"/>
              <a:t>The problem with these profiles is that they were too specific and directed the AI model to much as to what it should recommend to study.</a:t>
            </a:r>
          </a:p>
          <a:p>
            <a:endParaRPr lang="en-US" dirty="0"/>
          </a:p>
          <a:p>
            <a:r>
              <a:rPr lang="en-US" dirty="0"/>
              <a:t>We changed the profiles to give them less detail about background and hobbies.</a:t>
            </a:r>
            <a:endParaRPr lang="en-IL" dirty="0"/>
          </a:p>
        </p:txBody>
      </p:sp>
      <p:sp>
        <p:nvSpPr>
          <p:cNvPr id="7" name="Slide Number Placeholder 6">
            <a:extLst>
              <a:ext uri="{FF2B5EF4-FFF2-40B4-BE49-F238E27FC236}">
                <a16:creationId xmlns:a16="http://schemas.microsoft.com/office/drawing/2014/main" id="{C644320B-3C8A-86DA-0FCB-8D2D7986C7AB}"/>
              </a:ext>
            </a:extLst>
          </p:cNvPr>
          <p:cNvSpPr>
            <a:spLocks noGrp="1"/>
          </p:cNvSpPr>
          <p:nvPr>
            <p:ph type="sldNum" sz="quarter" idx="12"/>
          </p:nvPr>
        </p:nvSpPr>
        <p:spPr/>
        <p:txBody>
          <a:bodyPr/>
          <a:lstStyle/>
          <a:p>
            <a:fld id="{A49DFD55-3C28-40EF-9E31-A92D2E4017FF}" type="slidenum">
              <a:rPr lang="en-US" smtClean="0"/>
              <a:pPr/>
              <a:t>14</a:t>
            </a:fld>
            <a:endParaRPr lang="en-US" dirty="0"/>
          </a:p>
        </p:txBody>
      </p:sp>
      <p:pic>
        <p:nvPicPr>
          <p:cNvPr id="8" name="Content Placeholder 7">
            <a:extLst>
              <a:ext uri="{FF2B5EF4-FFF2-40B4-BE49-F238E27FC236}">
                <a16:creationId xmlns:a16="http://schemas.microsoft.com/office/drawing/2014/main" id="{FDECB119-7374-27D7-6C01-BCB051ED71B0}"/>
              </a:ext>
            </a:extLst>
          </p:cNvPr>
          <p:cNvPicPr>
            <a:picLocks noGrp="1" noChangeAspect="1"/>
          </p:cNvPicPr>
          <p:nvPr>
            <p:ph sz="half" idx="2"/>
          </p:nvPr>
        </p:nvPicPr>
        <p:blipFill>
          <a:blip r:embed="rId2"/>
          <a:stretch>
            <a:fillRect/>
          </a:stretch>
        </p:blipFill>
        <p:spPr>
          <a:xfrm>
            <a:off x="380999" y="1257299"/>
            <a:ext cx="5939413" cy="3224265"/>
          </a:xfrm>
          <a:prstGeom prst="rect">
            <a:avLst/>
          </a:prstGeom>
          <a:noFill/>
        </p:spPr>
      </p:pic>
    </p:spTree>
    <p:extLst>
      <p:ext uri="{BB962C8B-B14F-4D97-AF65-F5344CB8AC3E}">
        <p14:creationId xmlns:p14="http://schemas.microsoft.com/office/powerpoint/2010/main" val="4143346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894F5-590D-2D5B-2676-408267EA1312}"/>
              </a:ext>
            </a:extLst>
          </p:cNvPr>
          <p:cNvSpPr>
            <a:spLocks noGrp="1"/>
          </p:cNvSpPr>
          <p:nvPr>
            <p:ph type="title"/>
          </p:nvPr>
        </p:nvSpPr>
        <p:spPr>
          <a:xfrm>
            <a:off x="838200" y="337193"/>
            <a:ext cx="5655197" cy="448990"/>
          </a:xfrm>
        </p:spPr>
        <p:txBody>
          <a:bodyPr>
            <a:normAutofit fontScale="90000"/>
          </a:bodyPr>
          <a:lstStyle/>
          <a:p>
            <a:r>
              <a:rPr lang="en-US" dirty="0"/>
              <a:t>Initial process</a:t>
            </a:r>
            <a:endParaRPr lang="en-IL" dirty="0"/>
          </a:p>
        </p:txBody>
      </p:sp>
      <p:sp>
        <p:nvSpPr>
          <p:cNvPr id="3" name="Text Placeholder 2">
            <a:extLst>
              <a:ext uri="{FF2B5EF4-FFF2-40B4-BE49-F238E27FC236}">
                <a16:creationId xmlns:a16="http://schemas.microsoft.com/office/drawing/2014/main" id="{08454580-A321-CC37-1466-28F4ACE0B8E9}"/>
              </a:ext>
            </a:extLst>
          </p:cNvPr>
          <p:cNvSpPr>
            <a:spLocks noGrp="1"/>
          </p:cNvSpPr>
          <p:nvPr>
            <p:ph type="body" idx="1"/>
          </p:nvPr>
        </p:nvSpPr>
        <p:spPr>
          <a:xfrm>
            <a:off x="462224" y="976777"/>
            <a:ext cx="6031173" cy="448990"/>
          </a:xfrm>
        </p:spPr>
        <p:txBody>
          <a:bodyPr/>
          <a:lstStyle/>
          <a:p>
            <a:r>
              <a:rPr lang="en-US" sz="1000" dirty="0"/>
              <a:t>Asking ChatGPT questions, each time changing one detail of description.</a:t>
            </a:r>
            <a:endParaRPr lang="en-IL" sz="1000" dirty="0"/>
          </a:p>
        </p:txBody>
      </p:sp>
      <p:pic>
        <p:nvPicPr>
          <p:cNvPr id="9" name="Content Placeholder 8">
            <a:extLst>
              <a:ext uri="{FF2B5EF4-FFF2-40B4-BE49-F238E27FC236}">
                <a16:creationId xmlns:a16="http://schemas.microsoft.com/office/drawing/2014/main" id="{2D50E71E-9465-EF99-45A1-8C569CA2F145}"/>
              </a:ext>
            </a:extLst>
          </p:cNvPr>
          <p:cNvPicPr>
            <a:picLocks noGrp="1" noChangeAspect="1"/>
          </p:cNvPicPr>
          <p:nvPr>
            <p:ph sz="half" idx="2"/>
          </p:nvPr>
        </p:nvPicPr>
        <p:blipFill>
          <a:blip r:embed="rId2"/>
          <a:stretch>
            <a:fillRect/>
          </a:stretch>
        </p:blipFill>
        <p:spPr>
          <a:xfrm>
            <a:off x="826354" y="1758950"/>
            <a:ext cx="5667043" cy="4001693"/>
          </a:xfrm>
        </p:spPr>
      </p:pic>
      <p:sp>
        <p:nvSpPr>
          <p:cNvPr id="5" name="Text Placeholder 4">
            <a:extLst>
              <a:ext uri="{FF2B5EF4-FFF2-40B4-BE49-F238E27FC236}">
                <a16:creationId xmlns:a16="http://schemas.microsoft.com/office/drawing/2014/main" id="{14E17638-D9AA-900D-05C9-FD0E94F739AD}"/>
              </a:ext>
            </a:extLst>
          </p:cNvPr>
          <p:cNvSpPr>
            <a:spLocks noGrp="1"/>
          </p:cNvSpPr>
          <p:nvPr>
            <p:ph type="body" sz="quarter" idx="3"/>
          </p:nvPr>
        </p:nvSpPr>
        <p:spPr>
          <a:xfrm>
            <a:off x="7887106" y="2080337"/>
            <a:ext cx="3943627" cy="448989"/>
          </a:xfrm>
        </p:spPr>
        <p:txBody>
          <a:bodyPr/>
          <a:lstStyle/>
          <a:p>
            <a:r>
              <a:rPr lang="en-US" dirty="0"/>
              <a:t>problem </a:t>
            </a:r>
            <a:endParaRPr lang="en-IL" dirty="0"/>
          </a:p>
        </p:txBody>
      </p:sp>
      <p:sp>
        <p:nvSpPr>
          <p:cNvPr id="6" name="Content Placeholder 5">
            <a:extLst>
              <a:ext uri="{FF2B5EF4-FFF2-40B4-BE49-F238E27FC236}">
                <a16:creationId xmlns:a16="http://schemas.microsoft.com/office/drawing/2014/main" id="{E279C102-F700-EF0E-CE24-91857215B20D}"/>
              </a:ext>
            </a:extLst>
          </p:cNvPr>
          <p:cNvSpPr>
            <a:spLocks noGrp="1"/>
          </p:cNvSpPr>
          <p:nvPr>
            <p:ph sz="half" idx="14"/>
          </p:nvPr>
        </p:nvSpPr>
        <p:spPr>
          <a:xfrm>
            <a:off x="7887105" y="2539513"/>
            <a:ext cx="3943627" cy="3032733"/>
          </a:xfrm>
        </p:spPr>
        <p:txBody>
          <a:bodyPr/>
          <a:lstStyle/>
          <a:p>
            <a:r>
              <a:rPr lang="en-US" dirty="0"/>
              <a:t>To many details specified therefore the results were too similar.</a:t>
            </a:r>
          </a:p>
          <a:p>
            <a:r>
              <a:rPr lang="en-US" dirty="0"/>
              <a:t>There is no direct way to detect gender or racial bias.</a:t>
            </a:r>
            <a:endParaRPr lang="en-IL" dirty="0"/>
          </a:p>
        </p:txBody>
      </p:sp>
      <p:sp>
        <p:nvSpPr>
          <p:cNvPr id="7" name="Slide Number Placeholder 6">
            <a:extLst>
              <a:ext uri="{FF2B5EF4-FFF2-40B4-BE49-F238E27FC236}">
                <a16:creationId xmlns:a16="http://schemas.microsoft.com/office/drawing/2014/main" id="{A12A107A-FD37-0BA4-7913-B93AA8AEDB90}"/>
              </a:ext>
            </a:extLst>
          </p:cNvPr>
          <p:cNvSpPr>
            <a:spLocks noGrp="1"/>
          </p:cNvSpPr>
          <p:nvPr>
            <p:ph type="sldNum" sz="quarter" idx="12"/>
          </p:nvPr>
        </p:nvSpPr>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2422479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ctrTitle"/>
          </p:nvPr>
        </p:nvSpPr>
        <p:spPr>
          <a:xfrm>
            <a:off x="4267200" y="556556"/>
            <a:ext cx="4179570" cy="1524735"/>
          </a:xfrm>
        </p:spPr>
        <p:txBody>
          <a:bodyPr anchor="b">
            <a:normAutofit/>
          </a:bodyPr>
          <a:lstStyle/>
          <a:p>
            <a:r>
              <a:rPr lang="he-IL" dirty="0"/>
              <a:t>ציפיות </a:t>
            </a:r>
            <a:endParaRPr lang="en-US" dirty="0"/>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type="subTitle" idx="1"/>
          </p:nvPr>
        </p:nvSpPr>
        <p:spPr>
          <a:xfrm>
            <a:off x="4175760" y="2163683"/>
            <a:ext cx="4179570" cy="2850181"/>
          </a:xfrm>
        </p:spPr>
        <p:txBody>
          <a:bodyPr>
            <a:normAutofit/>
          </a:bodyPr>
          <a:lstStyle/>
          <a:p>
            <a:pPr marL="0" indent="0" algn="r">
              <a:lnSpc>
                <a:spcPct val="140000"/>
              </a:lnSpc>
              <a:buNone/>
            </a:pPr>
            <a:r>
              <a:rPr lang="he-IL" sz="1500" dirty="0"/>
              <a:t>התוצאות הצפויות לניסוי- </a:t>
            </a:r>
          </a:p>
          <a:p>
            <a:pPr marL="0" indent="0" algn="r" rtl="1">
              <a:lnSpc>
                <a:spcPct val="140000"/>
              </a:lnSpc>
              <a:buNone/>
            </a:pPr>
            <a:r>
              <a:rPr lang="he-IL" sz="1500" dirty="0"/>
              <a:t>יתגלה כי קיימת הטיה מגדרית בהתנהגות של המודל (</a:t>
            </a:r>
            <a:r>
              <a:rPr lang="en-US" sz="1500" dirty="0"/>
              <a:t>ChatGPT</a:t>
            </a:r>
            <a:r>
              <a:rPr lang="he-IL" sz="1500" dirty="0"/>
              <a:t>) שתחשוף הנחות או אסוציאציות מוטות המתיישרות עם סטריאוטיפים חברתיים.</a:t>
            </a:r>
          </a:p>
          <a:p>
            <a:pPr marL="0" indent="0" algn="r" rtl="1">
              <a:lnSpc>
                <a:spcPct val="140000"/>
              </a:lnSpc>
              <a:buNone/>
            </a:pPr>
            <a:r>
              <a:rPr lang="he-IL" sz="1500" dirty="0"/>
              <a:t>הניתוח צפוי להדגיש ש</a:t>
            </a:r>
            <a:r>
              <a:rPr lang="en-US" sz="1500" dirty="0"/>
              <a:t>LLMs</a:t>
            </a:r>
            <a:r>
              <a:rPr lang="he-IL" sz="1500" dirty="0"/>
              <a:t> נוטים להביע הנחות מוטות לגבי גברים ונשים שמשקפות תפיסות חברתיות יותר מאשר מציאות עובדתית.</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9579428" y="6356350"/>
            <a:ext cx="1774371" cy="365125"/>
          </a:xfrm>
        </p:spPr>
        <p:txBody>
          <a:bodyPr anchor="ctr">
            <a:normAutofit/>
          </a:bodyPr>
          <a:lstStyle/>
          <a:p>
            <a:pPr>
              <a:spcAft>
                <a:spcPts val="600"/>
              </a:spcAft>
            </a:pPr>
            <a:fld id="{A49DFD55-3C28-40EF-9E31-A92D2E4017FF}" type="slidenum">
              <a:rPr lang="en-US" smtClean="0"/>
              <a:pPr>
                <a:spcAft>
                  <a:spcPts val="600"/>
                </a:spcAft>
              </a:pPr>
              <a:t>16</a:t>
            </a:fld>
            <a:endParaRPr lang="en-US"/>
          </a:p>
        </p:txBody>
      </p:sp>
    </p:spTree>
    <p:extLst>
      <p:ext uri="{BB962C8B-B14F-4D97-AF65-F5344CB8AC3E}">
        <p14:creationId xmlns:p14="http://schemas.microsoft.com/office/powerpoint/2010/main" val="2054691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תמונה 8">
            <a:extLst>
              <a:ext uri="{FF2B5EF4-FFF2-40B4-BE49-F238E27FC236}">
                <a16:creationId xmlns:a16="http://schemas.microsoft.com/office/drawing/2014/main" id="{688B28A6-9EE4-ACB3-8D58-5CA6AC23A13A}"/>
              </a:ext>
            </a:extLst>
          </p:cNvPr>
          <p:cNvPicPr>
            <a:picLocks noChangeAspect="1"/>
          </p:cNvPicPr>
          <p:nvPr/>
        </p:nvPicPr>
        <p:blipFill>
          <a:blip r:embed="rId3"/>
          <a:stretch>
            <a:fillRect/>
          </a:stretch>
        </p:blipFill>
        <p:spPr>
          <a:xfrm>
            <a:off x="748417" y="2641486"/>
            <a:ext cx="4062564" cy="2447693"/>
          </a:xfrm>
          <a:prstGeom prst="rect">
            <a:avLst/>
          </a:prstGeom>
          <a:noFill/>
        </p:spPr>
      </p:pic>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3"/>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17</a:t>
            </a:fld>
            <a:endParaRPr lang="en-US"/>
          </a:p>
        </p:txBody>
      </p:sp>
      <p:sp>
        <p:nvSpPr>
          <p:cNvPr id="11" name="Rectangle 2">
            <a:extLst>
              <a:ext uri="{FF2B5EF4-FFF2-40B4-BE49-F238E27FC236}">
                <a16:creationId xmlns:a16="http://schemas.microsoft.com/office/drawing/2014/main" id="{84D27C58-3F1E-BDC8-0F79-D949E6058BC6}"/>
              </a:ext>
            </a:extLst>
          </p:cNvPr>
          <p:cNvSpPr>
            <a:spLocks noChangeArrowheads="1"/>
          </p:cNvSpPr>
          <p:nvPr/>
        </p:nvSpPr>
        <p:spPr bwMode="auto">
          <a:xfrm>
            <a:off x="5169544" y="1767006"/>
            <a:ext cx="619135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lang="he-IL" altLang="he-IL" sz="2400" spc="50" dirty="0">
                <a:latin typeface="Segoe UI Light" panose="020B0502040204020203" pitchFamily="34" charset="0"/>
                <a:cs typeface="Segoe UI Light" panose="020B0502040204020203" pitchFamily="34" charset="0"/>
              </a:rPr>
              <a:t>כדי לבצע את הניסויים כתבנו קוד שמבצע אוטומציה של אינטראקציה עם </a:t>
            </a:r>
            <a:r>
              <a:rPr lang="he-IL" altLang="he-IL" sz="2400" spc="50" dirty="0" err="1">
                <a:latin typeface="Segoe UI Light" panose="020B0502040204020203" pitchFamily="34" charset="0"/>
                <a:cs typeface="Segoe UI Light" panose="020B0502040204020203" pitchFamily="34" charset="0"/>
              </a:rPr>
              <a:t>ChatGPT</a:t>
            </a:r>
            <a:endParaRPr lang="he-IL" altLang="he-IL" sz="2400" spc="50" dirty="0">
              <a:latin typeface="Segoe UI Light" panose="020B0502040204020203" pitchFamily="34" charset="0"/>
              <a:cs typeface="Segoe UI Light" panose="020B0502040204020203"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r>
              <a:rPr lang="he-IL" altLang="he-IL" sz="2400" spc="50" dirty="0">
                <a:latin typeface="Segoe UI Light" panose="020B0502040204020203" pitchFamily="34" charset="0"/>
                <a:cs typeface="Segoe UI Light" panose="020B0502040204020203" pitchFamily="34" charset="0"/>
              </a:rPr>
              <a:t>הקוד יוצר ממשק גרפי בעזרת </a:t>
            </a:r>
            <a:r>
              <a:rPr lang="he-IL" altLang="he-IL" sz="2400" spc="50" dirty="0" err="1">
                <a:latin typeface="Segoe UI Light" panose="020B0502040204020203" pitchFamily="34" charset="0"/>
                <a:cs typeface="Segoe UI Light" panose="020B0502040204020203" pitchFamily="34" charset="0"/>
              </a:rPr>
              <a:t>Tkinter</a:t>
            </a:r>
            <a:r>
              <a:rPr lang="he-IL" altLang="he-IL" sz="2400" spc="50" dirty="0">
                <a:latin typeface="Segoe UI Light" panose="020B0502040204020203" pitchFamily="34" charset="0"/>
                <a:cs typeface="Segoe UI Light" panose="020B0502040204020203" pitchFamily="34" charset="0"/>
              </a:rPr>
              <a:t> שבו המשתמש יכול להזין את שם המשתמש והסיסמה שלו ל-</a:t>
            </a:r>
            <a:r>
              <a:rPr lang="he-IL" altLang="he-IL" sz="2400" spc="50" dirty="0" err="1">
                <a:latin typeface="Segoe UI Light" panose="020B0502040204020203" pitchFamily="34" charset="0"/>
                <a:cs typeface="Segoe UI Light" panose="020B0502040204020203" pitchFamily="34" charset="0"/>
              </a:rPr>
              <a:t>ChatGPT</a:t>
            </a:r>
            <a:r>
              <a:rPr lang="he-IL" altLang="he-IL" sz="2400" spc="50" dirty="0">
                <a:latin typeface="Segoe UI Light" panose="020B0502040204020203" pitchFamily="34" charset="0"/>
                <a:cs typeface="Segoe UI Light" panose="020B0502040204020203" pitchFamily="34" charset="0"/>
              </a:rPr>
              <a:t>, לקבוע את מספר החזרות, ולבחור קובץ </a:t>
            </a:r>
            <a:r>
              <a:rPr lang="he-IL" altLang="he-IL" sz="2400" spc="50" dirty="0" err="1">
                <a:latin typeface="Segoe UI Light" panose="020B0502040204020203" pitchFamily="34" charset="0"/>
                <a:cs typeface="Segoe UI Light" panose="020B0502040204020203" pitchFamily="34" charset="0"/>
              </a:rPr>
              <a:t>Excel</a:t>
            </a:r>
            <a:r>
              <a:rPr lang="he-IL" altLang="he-IL" sz="2400" spc="50" dirty="0">
                <a:latin typeface="Segoe UI Light" panose="020B0502040204020203" pitchFamily="34" charset="0"/>
                <a:cs typeface="Segoe UI Light" panose="020B0502040204020203" pitchFamily="34" charset="0"/>
              </a:rPr>
              <a:t> עם השאלות. לחיצה על כפתור "התחל" מפעילה את התהליך כולו.</a:t>
            </a:r>
          </a:p>
          <a:p>
            <a:pPr marL="0" marR="0" lvl="0" indent="0" algn="r" defTabSz="914400" rtl="1"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F62ADDD8-AC18-1D47-E8B3-761014DE1473}"/>
              </a:ext>
            </a:extLst>
          </p:cNvPr>
          <p:cNvSpPr>
            <a:spLocks noGrp="1"/>
          </p:cNvSpPr>
          <p:nvPr>
            <p:ph type="title"/>
          </p:nvPr>
        </p:nvSpPr>
        <p:spPr>
          <a:xfrm>
            <a:off x="600917" y="501650"/>
            <a:ext cx="5655197" cy="557517"/>
          </a:xfrm>
        </p:spPr>
        <p:txBody>
          <a:bodyPr anchor="b"/>
          <a:lstStyle/>
          <a:p>
            <a:pPr algn="r"/>
            <a:r>
              <a:rPr lang="en-US" dirty="0"/>
              <a:t>Experiment process </a:t>
            </a:r>
          </a:p>
        </p:txBody>
      </p:sp>
    </p:spTree>
    <p:extLst>
      <p:ext uri="{BB962C8B-B14F-4D97-AF65-F5344CB8AC3E}">
        <p14:creationId xmlns:p14="http://schemas.microsoft.com/office/powerpoint/2010/main" val="3142920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5A03BF6-C91F-37E7-5B5C-FC9F50B329CA}"/>
              </a:ext>
            </a:extLst>
          </p:cNvPr>
          <p:cNvSpPr>
            <a:spLocks noGrp="1"/>
          </p:cNvSpPr>
          <p:nvPr>
            <p:ph type="title"/>
          </p:nvPr>
        </p:nvSpPr>
        <p:spPr/>
        <p:txBody>
          <a:bodyPr/>
          <a:lstStyle/>
          <a:p>
            <a:endParaRPr lang="he-IL"/>
          </a:p>
        </p:txBody>
      </p:sp>
      <p:sp>
        <p:nvSpPr>
          <p:cNvPr id="3" name="מציין מיקום טקסט 2">
            <a:extLst>
              <a:ext uri="{FF2B5EF4-FFF2-40B4-BE49-F238E27FC236}">
                <a16:creationId xmlns:a16="http://schemas.microsoft.com/office/drawing/2014/main" id="{C4DB55F7-BE96-3699-A038-A01EEA07BFED}"/>
              </a:ext>
            </a:extLst>
          </p:cNvPr>
          <p:cNvSpPr>
            <a:spLocks noGrp="1"/>
          </p:cNvSpPr>
          <p:nvPr>
            <p:ph type="body" idx="1"/>
          </p:nvPr>
        </p:nvSpPr>
        <p:spPr/>
        <p:txBody>
          <a:bodyPr/>
          <a:lstStyle/>
          <a:p>
            <a:endParaRPr lang="he-IL"/>
          </a:p>
        </p:txBody>
      </p:sp>
      <p:sp>
        <p:nvSpPr>
          <p:cNvPr id="4" name="מציין מיקום תוכן 3">
            <a:extLst>
              <a:ext uri="{FF2B5EF4-FFF2-40B4-BE49-F238E27FC236}">
                <a16:creationId xmlns:a16="http://schemas.microsoft.com/office/drawing/2014/main" id="{77F301F6-3134-5010-173E-F8F820DEE373}"/>
              </a:ext>
            </a:extLst>
          </p:cNvPr>
          <p:cNvSpPr>
            <a:spLocks noGrp="1"/>
          </p:cNvSpPr>
          <p:nvPr>
            <p:ph sz="half" idx="2"/>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93C9227D-F6F8-BCC9-22A9-038A48EEB538}"/>
              </a:ext>
            </a:extLst>
          </p:cNvPr>
          <p:cNvSpPr>
            <a:spLocks noGrp="1"/>
          </p:cNvSpPr>
          <p:nvPr>
            <p:ph type="sldNum" sz="quarter" idx="12"/>
          </p:nvPr>
        </p:nvSpPr>
        <p:spPr/>
        <p:txBody>
          <a:bodyPr/>
          <a:lstStyle/>
          <a:p>
            <a:fld id="{A49DFD55-3C28-40EF-9E31-A92D2E4017FF}" type="slidenum">
              <a:rPr lang="en-US" smtClean="0"/>
              <a:pPr/>
              <a:t>18</a:t>
            </a:fld>
            <a:endParaRPr lang="en-US" dirty="0"/>
          </a:p>
        </p:txBody>
      </p:sp>
      <p:sp>
        <p:nvSpPr>
          <p:cNvPr id="8" name="Rectangle 1">
            <a:extLst>
              <a:ext uri="{FF2B5EF4-FFF2-40B4-BE49-F238E27FC236}">
                <a16:creationId xmlns:a16="http://schemas.microsoft.com/office/drawing/2014/main" id="{286DD679-73EF-D817-DDB2-A79745C767AF}"/>
              </a:ext>
            </a:extLst>
          </p:cNvPr>
          <p:cNvSpPr txBox="1">
            <a:spLocks noChangeArrowheads="1"/>
          </p:cNvSpPr>
          <p:nvPr/>
        </p:nvSpPr>
        <p:spPr bwMode="auto">
          <a:xfrm>
            <a:off x="7054514" y="1900543"/>
            <a:ext cx="432915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0" indent="0" algn="l" defTabSz="914400" rtl="0" eaLnBrk="1" latinLnBrk="0" hangingPunct="1">
              <a:lnSpc>
                <a:spcPct val="100000"/>
              </a:lnSpc>
              <a:spcBef>
                <a:spcPts val="1000"/>
              </a:spcBef>
              <a:buFont typeface="Arial" panose="020B0604020202020204" pitchFamily="34" charset="0"/>
              <a:buNone/>
              <a:defRPr sz="1800" b="0"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5214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eaLnBrk="0" fontAlgn="base" hangingPunct="0">
              <a:spcBef>
                <a:spcPct val="0"/>
              </a:spcBef>
              <a:spcAft>
                <a:spcPct val="0"/>
              </a:spcAft>
            </a:pPr>
            <a:r>
              <a:rPr lang="he-IL" altLang="he-IL" sz="2400" dirty="0">
                <a:latin typeface="Segoe UI Light" panose="020B0502040204020203" pitchFamily="34" charset="0"/>
                <a:cs typeface="Segoe UI Light" panose="020B0502040204020203" pitchFamily="34" charset="0"/>
              </a:rPr>
              <a:t>הפונקציה </a:t>
            </a:r>
            <a:r>
              <a:rPr lang="he-IL" altLang="he-IL" sz="2400" dirty="0" err="1">
                <a:latin typeface="Segoe UI Light" panose="020B0502040204020203" pitchFamily="34" charset="0"/>
                <a:cs typeface="Segoe UI Light" panose="020B0502040204020203" pitchFamily="34" charset="0"/>
              </a:rPr>
              <a:t>OpenGPT</a:t>
            </a:r>
            <a:r>
              <a:rPr lang="he-IL" altLang="he-IL" sz="2400" dirty="0">
                <a:latin typeface="Segoe UI Light" panose="020B0502040204020203" pitchFamily="34" charset="0"/>
                <a:cs typeface="Segoe UI Light" panose="020B0502040204020203" pitchFamily="34" charset="0"/>
              </a:rPr>
              <a:t> מגדירה את דפדפן ה-</a:t>
            </a:r>
            <a:r>
              <a:rPr lang="he-IL" altLang="he-IL" sz="2400" dirty="0" err="1">
                <a:latin typeface="Segoe UI Light" panose="020B0502040204020203" pitchFamily="34" charset="0"/>
                <a:cs typeface="Segoe UI Light" panose="020B0502040204020203" pitchFamily="34" charset="0"/>
              </a:rPr>
              <a:t>WebDriver</a:t>
            </a:r>
            <a:r>
              <a:rPr lang="he-IL" altLang="he-IL" sz="2400" dirty="0">
                <a:latin typeface="Segoe UI Light" panose="020B0502040204020203" pitchFamily="34" charset="0"/>
                <a:cs typeface="Segoe UI Light" panose="020B0502040204020203" pitchFamily="34" charset="0"/>
              </a:rPr>
              <a:t> של </a:t>
            </a:r>
            <a:r>
              <a:rPr lang="he-IL" altLang="he-IL" sz="2400" dirty="0" err="1">
                <a:latin typeface="Segoe UI Light" panose="020B0502040204020203" pitchFamily="34" charset="0"/>
                <a:cs typeface="Segoe UI Light" panose="020B0502040204020203" pitchFamily="34" charset="0"/>
              </a:rPr>
              <a:t>Chrome</a:t>
            </a:r>
            <a:r>
              <a:rPr lang="he-IL" altLang="he-IL" sz="2400" dirty="0">
                <a:latin typeface="Segoe UI Light" panose="020B0502040204020203" pitchFamily="34" charset="0"/>
                <a:cs typeface="Segoe UI Light" panose="020B0502040204020203" pitchFamily="34" charset="0"/>
              </a:rPr>
              <a:t> עם הגדרות מותאמות אישית, ניגשת לאתר </a:t>
            </a:r>
            <a:r>
              <a:rPr lang="he-IL" altLang="he-IL" sz="2400" dirty="0" err="1">
                <a:latin typeface="Segoe UI Light" panose="020B0502040204020203" pitchFamily="34" charset="0"/>
                <a:cs typeface="Segoe UI Light" panose="020B0502040204020203" pitchFamily="34" charset="0"/>
              </a:rPr>
              <a:t>ChatGPT</a:t>
            </a:r>
            <a:r>
              <a:rPr lang="he-IL" altLang="he-IL" sz="2400" dirty="0">
                <a:latin typeface="Segoe UI Light" panose="020B0502040204020203" pitchFamily="34" charset="0"/>
                <a:cs typeface="Segoe UI Light" panose="020B0502040204020203" pitchFamily="34" charset="0"/>
              </a:rPr>
              <a:t> ומבצעת כניסה באמצעות שם משתמש וסיסמה שסופקו.</a:t>
            </a:r>
          </a:p>
          <a:p>
            <a:pPr algn="r" rtl="1" eaLnBrk="0" fontAlgn="base" hangingPunct="0">
              <a:spcBef>
                <a:spcPct val="0"/>
              </a:spcBef>
              <a:spcAft>
                <a:spcPct val="0"/>
              </a:spcAft>
              <a:buFontTx/>
              <a:buNone/>
            </a:pPr>
            <a:endParaRPr lang="he-IL" altLang="he-IL" dirty="0">
              <a:latin typeface="Arial" panose="020B0604020202020204" pitchFamily="34" charset="0"/>
            </a:endParaRPr>
          </a:p>
        </p:txBody>
      </p:sp>
      <p:pic>
        <p:nvPicPr>
          <p:cNvPr id="10" name="תמונה 9">
            <a:extLst>
              <a:ext uri="{FF2B5EF4-FFF2-40B4-BE49-F238E27FC236}">
                <a16:creationId xmlns:a16="http://schemas.microsoft.com/office/drawing/2014/main" id="{B977AE14-AC34-ECC4-BDB1-93E361FF16BE}"/>
              </a:ext>
            </a:extLst>
          </p:cNvPr>
          <p:cNvPicPr>
            <a:picLocks noChangeAspect="1"/>
          </p:cNvPicPr>
          <p:nvPr/>
        </p:nvPicPr>
        <p:blipFill>
          <a:blip r:embed="rId2"/>
          <a:stretch>
            <a:fillRect/>
          </a:stretch>
        </p:blipFill>
        <p:spPr>
          <a:xfrm>
            <a:off x="1014761" y="4454987"/>
            <a:ext cx="8836222" cy="2369714"/>
          </a:xfrm>
          <a:prstGeom prst="rect">
            <a:avLst/>
          </a:prstGeom>
        </p:spPr>
      </p:pic>
      <p:pic>
        <p:nvPicPr>
          <p:cNvPr id="12" name="תמונה 11">
            <a:extLst>
              <a:ext uri="{FF2B5EF4-FFF2-40B4-BE49-F238E27FC236}">
                <a16:creationId xmlns:a16="http://schemas.microsoft.com/office/drawing/2014/main" id="{0420CF8F-0E1B-DD00-BFB0-3BB3E1482F7D}"/>
              </a:ext>
            </a:extLst>
          </p:cNvPr>
          <p:cNvPicPr>
            <a:picLocks noChangeAspect="1"/>
          </p:cNvPicPr>
          <p:nvPr/>
        </p:nvPicPr>
        <p:blipFill>
          <a:blip r:embed="rId3"/>
          <a:stretch>
            <a:fillRect/>
          </a:stretch>
        </p:blipFill>
        <p:spPr>
          <a:xfrm>
            <a:off x="138541" y="459071"/>
            <a:ext cx="7054514" cy="3683493"/>
          </a:xfrm>
          <a:prstGeom prst="rect">
            <a:avLst/>
          </a:prstGeom>
        </p:spPr>
      </p:pic>
      <p:sp>
        <p:nvSpPr>
          <p:cNvPr id="11" name="תיבת טקסט 10">
            <a:extLst>
              <a:ext uri="{FF2B5EF4-FFF2-40B4-BE49-F238E27FC236}">
                <a16:creationId xmlns:a16="http://schemas.microsoft.com/office/drawing/2014/main" id="{B8322F67-7FE4-19EB-1377-F90B3FAE21B7}"/>
              </a:ext>
            </a:extLst>
          </p:cNvPr>
          <p:cNvSpPr txBox="1"/>
          <p:nvPr/>
        </p:nvSpPr>
        <p:spPr>
          <a:xfrm>
            <a:off x="4845644" y="798492"/>
            <a:ext cx="6094140" cy="461665"/>
          </a:xfrm>
          <a:prstGeom prst="rect">
            <a:avLst/>
          </a:prstGeom>
          <a:noFill/>
        </p:spPr>
        <p:txBody>
          <a:bodyPr wrap="square">
            <a:spAutoFit/>
          </a:bodyPr>
          <a:lstStyle/>
          <a:p>
            <a:pPr algn="r" rtl="1" eaLnBrk="0" fontAlgn="base" hangingPunct="0">
              <a:spcBef>
                <a:spcPct val="0"/>
              </a:spcBef>
              <a:spcAft>
                <a:spcPct val="0"/>
              </a:spcAft>
              <a:buFontTx/>
              <a:buNone/>
            </a:pPr>
            <a:r>
              <a:rPr lang="he-IL" altLang="he-IL" sz="2400" b="1" dirty="0">
                <a:latin typeface="Segoe UI Light" panose="020B0502040204020203" pitchFamily="34" charset="0"/>
                <a:cs typeface="Segoe UI Light" panose="020B0502040204020203" pitchFamily="34" charset="0"/>
              </a:rPr>
              <a:t>כניסה ל-</a:t>
            </a:r>
            <a:r>
              <a:rPr lang="he-IL" altLang="he-IL" sz="2400" b="1" dirty="0" err="1">
                <a:latin typeface="Segoe UI Light" panose="020B0502040204020203" pitchFamily="34" charset="0"/>
                <a:cs typeface="Segoe UI Light" panose="020B0502040204020203" pitchFamily="34" charset="0"/>
              </a:rPr>
              <a:t>ChatGPT</a:t>
            </a:r>
            <a:endParaRPr lang="he-IL" altLang="he-IL" sz="2400"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41149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תוכן 3">
            <a:extLst>
              <a:ext uri="{FF2B5EF4-FFF2-40B4-BE49-F238E27FC236}">
                <a16:creationId xmlns:a16="http://schemas.microsoft.com/office/drawing/2014/main" id="{1C376753-4EB3-28E4-2F9E-05F4F101A143}"/>
              </a:ext>
            </a:extLst>
          </p:cNvPr>
          <p:cNvSpPr>
            <a:spLocks noGrp="1"/>
          </p:cNvSpPr>
          <p:nvPr>
            <p:ph sz="half" idx="15"/>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7D886877-356C-A7FA-40F3-9EFD8B555F03}"/>
              </a:ext>
            </a:extLst>
          </p:cNvPr>
          <p:cNvSpPr>
            <a:spLocks noGrp="1"/>
          </p:cNvSpPr>
          <p:nvPr>
            <p:ph type="sldNum" sz="quarter" idx="13"/>
          </p:nvPr>
        </p:nvSpPr>
        <p:spPr/>
        <p:txBody>
          <a:bodyPr/>
          <a:lstStyle/>
          <a:p>
            <a:fld id="{A49DFD55-3C28-40EF-9E31-A92D2E4017FF}" type="slidenum">
              <a:rPr lang="en-US" smtClean="0"/>
              <a:pPr/>
              <a:t>19</a:t>
            </a:fld>
            <a:endParaRPr lang="en-US" dirty="0"/>
          </a:p>
        </p:txBody>
      </p:sp>
      <p:sp>
        <p:nvSpPr>
          <p:cNvPr id="14" name="Rectangle 2">
            <a:extLst>
              <a:ext uri="{FF2B5EF4-FFF2-40B4-BE49-F238E27FC236}">
                <a16:creationId xmlns:a16="http://schemas.microsoft.com/office/drawing/2014/main" id="{115FE7DB-D08B-A897-7419-8DFD222D8EDE}"/>
              </a:ext>
            </a:extLst>
          </p:cNvPr>
          <p:cNvSpPr>
            <a:spLocks noGrp="1" noChangeArrowheads="1"/>
          </p:cNvSpPr>
          <p:nvPr>
            <p:ph sz="half" idx="14"/>
          </p:nvPr>
        </p:nvSpPr>
        <p:spPr bwMode="auto">
          <a:xfrm>
            <a:off x="4655015" y="1914707"/>
            <a:ext cx="630935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lang="he-IL" altLang="he-IL" sz="2400" dirty="0">
                <a:latin typeface="Segoe UI Light" panose="020B0502040204020203" pitchFamily="34" charset="0"/>
                <a:cs typeface="Segoe UI Light" panose="020B0502040204020203" pitchFamily="34" charset="0"/>
              </a:rPr>
              <a:t>הפונקציה </a:t>
            </a:r>
            <a:r>
              <a:rPr lang="he-IL" altLang="he-IL" sz="2400" dirty="0" err="1">
                <a:latin typeface="Segoe UI Light" panose="020B0502040204020203" pitchFamily="34" charset="0"/>
                <a:cs typeface="Segoe UI Light" panose="020B0502040204020203" pitchFamily="34" charset="0"/>
              </a:rPr>
              <a:t>ChatGPT</a:t>
            </a:r>
            <a:r>
              <a:rPr lang="he-IL" altLang="he-IL" sz="2400" dirty="0">
                <a:latin typeface="Segoe UI Light" panose="020B0502040204020203" pitchFamily="34" charset="0"/>
                <a:cs typeface="Segoe UI Light" panose="020B0502040204020203" pitchFamily="34" charset="0"/>
              </a:rPr>
              <a:t> שולחת שאלה ל-</a:t>
            </a:r>
            <a:r>
              <a:rPr lang="he-IL" altLang="he-IL" sz="2400" dirty="0" err="1">
                <a:latin typeface="Segoe UI Light" panose="020B0502040204020203" pitchFamily="34" charset="0"/>
                <a:cs typeface="Segoe UI Light" panose="020B0502040204020203" pitchFamily="34" charset="0"/>
              </a:rPr>
              <a:t>ChatGPT</a:t>
            </a:r>
            <a:r>
              <a:rPr lang="he-IL" altLang="he-IL" sz="2400" dirty="0">
                <a:latin typeface="Segoe UI Light" panose="020B0502040204020203" pitchFamily="34" charset="0"/>
                <a:cs typeface="Segoe UI Light" panose="020B0502040204020203" pitchFamily="34" charset="0"/>
              </a:rPr>
              <a:t> וממתינה לתשובה. התשובה מתקבלת ומעובדת כדי להסיר תוכן אחרי המילה "</a:t>
            </a:r>
            <a:r>
              <a:rPr lang="he-IL" altLang="he-IL" sz="2400" dirty="0" err="1">
                <a:latin typeface="Segoe UI Light" panose="020B0502040204020203" pitchFamily="34" charset="0"/>
                <a:cs typeface="Segoe UI Light" panose="020B0502040204020203" pitchFamily="34" charset="0"/>
              </a:rPr>
              <a:t>bye</a:t>
            </a:r>
            <a:r>
              <a:rPr lang="he-IL" altLang="he-IL" sz="2400" dirty="0">
                <a:latin typeface="Segoe UI Light" panose="020B0502040204020203" pitchFamily="34" charset="0"/>
                <a:cs typeface="Segoe UI Light" panose="020B0502040204020203" pitchFamily="34" charset="0"/>
              </a:rPr>
              <a:t>".</a:t>
            </a:r>
          </a:p>
          <a:p>
            <a:pPr marL="0" marR="0" lvl="0" indent="0" algn="r" defTabSz="914400" rtl="1"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pic>
        <p:nvPicPr>
          <p:cNvPr id="16" name="תמונה 15">
            <a:extLst>
              <a:ext uri="{FF2B5EF4-FFF2-40B4-BE49-F238E27FC236}">
                <a16:creationId xmlns:a16="http://schemas.microsoft.com/office/drawing/2014/main" id="{B8451902-7610-7ED9-7E57-8D74C91E2D91}"/>
              </a:ext>
            </a:extLst>
          </p:cNvPr>
          <p:cNvPicPr>
            <a:picLocks noChangeAspect="1"/>
          </p:cNvPicPr>
          <p:nvPr/>
        </p:nvPicPr>
        <p:blipFill>
          <a:blip r:embed="rId2"/>
          <a:stretch>
            <a:fillRect/>
          </a:stretch>
        </p:blipFill>
        <p:spPr>
          <a:xfrm>
            <a:off x="205570" y="3464622"/>
            <a:ext cx="11155332" cy="2934109"/>
          </a:xfrm>
          <a:prstGeom prst="rect">
            <a:avLst/>
          </a:prstGeom>
        </p:spPr>
      </p:pic>
      <p:sp>
        <p:nvSpPr>
          <p:cNvPr id="18" name="תיבת טקסט 17">
            <a:extLst>
              <a:ext uri="{FF2B5EF4-FFF2-40B4-BE49-F238E27FC236}">
                <a16:creationId xmlns:a16="http://schemas.microsoft.com/office/drawing/2014/main" id="{CD885AC1-4BAC-9E79-B640-A2ADCD3ECB19}"/>
              </a:ext>
            </a:extLst>
          </p:cNvPr>
          <p:cNvSpPr txBox="1"/>
          <p:nvPr/>
        </p:nvSpPr>
        <p:spPr>
          <a:xfrm>
            <a:off x="3384395" y="649180"/>
            <a:ext cx="6099716" cy="523220"/>
          </a:xfrm>
          <a:prstGeom prst="rect">
            <a:avLst/>
          </a:prstGeom>
          <a:noFill/>
        </p:spPr>
        <p:txBody>
          <a:bodyPr wrap="square">
            <a:spAutoFit/>
          </a:bodyPr>
          <a:lstStyle/>
          <a:p>
            <a:r>
              <a:rPr lang="he-IL" altLang="he-IL" sz="2800" b="1" dirty="0">
                <a:latin typeface="Segoe UI Light" panose="020B0502040204020203" pitchFamily="34" charset="0"/>
                <a:cs typeface="Segoe UI Light" panose="020B0502040204020203" pitchFamily="34" charset="0"/>
              </a:rPr>
              <a:t>שליחת שאלות וקבלת תשובות</a:t>
            </a:r>
            <a:endParaRPr lang="he-IL" sz="2800" b="1" dirty="0"/>
          </a:p>
        </p:txBody>
      </p:sp>
    </p:spTree>
    <p:extLst>
      <p:ext uri="{BB962C8B-B14F-4D97-AF65-F5344CB8AC3E}">
        <p14:creationId xmlns:p14="http://schemas.microsoft.com/office/powerpoint/2010/main" val="2616062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686730" y="669073"/>
            <a:ext cx="1900354" cy="606418"/>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73773" y="1594624"/>
            <a:ext cx="4387075" cy="4594303"/>
          </a:xfrm>
        </p:spPr>
        <p:txBody>
          <a:bodyPr>
            <a:normAutofit fontScale="92500" lnSpcReduction="10000"/>
          </a:bodyPr>
          <a:lstStyle/>
          <a:p>
            <a:pPr algn="r" rtl="1"/>
            <a:r>
              <a:rPr lang="he-IL" sz="2400" b="0" i="0" dirty="0">
                <a:effectLst/>
                <a:latin typeface="Segoe UI Semibold" panose="020B0702040204020203" pitchFamily="34" charset="0"/>
                <a:cs typeface="Segoe UI Semibold" panose="020B0702040204020203" pitchFamily="34" charset="0"/>
              </a:rPr>
              <a:t>הפריצה של מודלים גנרטיביים כמו </a:t>
            </a:r>
            <a:r>
              <a:rPr lang="en-US" sz="2400" b="0" i="0" dirty="0">
                <a:effectLst/>
                <a:latin typeface="Segoe UI Semibold" panose="020B0702040204020203" pitchFamily="34" charset="0"/>
                <a:cs typeface="Segoe UI Semibold" panose="020B0702040204020203" pitchFamily="34" charset="0"/>
              </a:rPr>
              <a:t>ChatGPT</a:t>
            </a:r>
            <a:r>
              <a:rPr lang="he-IL" sz="2400" b="0" i="0" dirty="0">
                <a:effectLst/>
                <a:latin typeface="Segoe UI Semibold" panose="020B0702040204020203" pitchFamily="34" charset="0"/>
                <a:cs typeface="Segoe UI Semibold" panose="020B0702040204020203" pitchFamily="34" charset="0"/>
              </a:rPr>
              <a:t> מביאה הרבה אפשרויות חדשות, אבל גם בעיות בשימוש במודלים האלו. </a:t>
            </a:r>
            <a:r>
              <a:rPr lang="he-IL" sz="2400" dirty="0">
                <a:latin typeface="Segoe UI Semibold" panose="020B0702040204020203" pitchFamily="34" charset="0"/>
                <a:cs typeface="Segoe UI Semibold" panose="020B0702040204020203" pitchFamily="34" charset="0"/>
              </a:rPr>
              <a:t>חקרנו </a:t>
            </a:r>
            <a:r>
              <a:rPr lang="he-IL" sz="2400" b="0" i="0" dirty="0">
                <a:effectLst/>
                <a:latin typeface="Segoe UI Semibold" panose="020B0702040204020203" pitchFamily="34" charset="0"/>
                <a:cs typeface="Segoe UI Semibold" panose="020B0702040204020203" pitchFamily="34" charset="0"/>
              </a:rPr>
              <a:t>את המודל האלו מכיוון של הוגנות - עד כמה המודל האלו ממדלים ומגבירים הטיות שונות בדאטה לגבי גזע, מין, גיל וכו</a:t>
            </a:r>
            <a:r>
              <a:rPr lang="he-IL" sz="2400" dirty="0">
                <a:latin typeface="Segoe UI Semibold" panose="020B0702040204020203" pitchFamily="34" charset="0"/>
                <a:cs typeface="Segoe UI Semibold" panose="020B0702040204020203" pitchFamily="34" charset="0"/>
              </a:rPr>
              <a:t>'</a:t>
            </a:r>
            <a:r>
              <a:rPr lang="he-IL" sz="2400" b="0" i="0" dirty="0">
                <a:effectLst/>
                <a:latin typeface="Segoe UI Semibold" panose="020B0702040204020203" pitchFamily="34" charset="0"/>
                <a:cs typeface="Segoe UI Semibold" panose="020B0702040204020203" pitchFamily="34" charset="0"/>
              </a:rPr>
              <a:t>. בדקנו גם השפעה של סוג השפה (אנגלית מול עברית) במודלי שפה גדולים.</a:t>
            </a:r>
            <a:endParaRPr lang="en-US" sz="2400" dirty="0">
              <a:latin typeface="Segoe UI Semibold" panose="020B0702040204020203" pitchFamily="34" charset="0"/>
              <a:cs typeface="Segoe UI Semibold" panose="020B0702040204020203" pitchFamily="34" charset="0"/>
            </a:endParaRP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B18E0FA-0B0A-FAC3-D31A-1F3A339EFA7F}"/>
              </a:ext>
            </a:extLst>
          </p:cNvPr>
          <p:cNvSpPr>
            <a:spLocks noGrp="1"/>
          </p:cNvSpPr>
          <p:nvPr>
            <p:ph type="title"/>
          </p:nvPr>
        </p:nvSpPr>
        <p:spPr>
          <a:xfrm>
            <a:off x="713678" y="303503"/>
            <a:ext cx="9132849" cy="1716048"/>
          </a:xfrm>
        </p:spPr>
        <p:txBody>
          <a:bodyPr/>
          <a:lstStyle/>
          <a:p>
            <a:pPr algn="r" rtl="1"/>
            <a:r>
              <a:rPr lang="he-IL" altLang="he-IL" sz="2800" b="1" dirty="0">
                <a:latin typeface="Segoe UI Light" panose="020B0502040204020203" pitchFamily="34" charset="0"/>
                <a:cs typeface="Segoe UI Light" panose="020B0502040204020203" pitchFamily="34" charset="0"/>
              </a:rPr>
              <a:t>שמירת תשובות לקובץ </a:t>
            </a:r>
            <a:r>
              <a:rPr lang="he-IL" altLang="he-IL" sz="2800" b="1" dirty="0" err="1">
                <a:latin typeface="Segoe UI Light" panose="020B0502040204020203" pitchFamily="34" charset="0"/>
                <a:cs typeface="Segoe UI Light" panose="020B0502040204020203" pitchFamily="34" charset="0"/>
              </a:rPr>
              <a:t>Excel</a:t>
            </a:r>
            <a:r>
              <a:rPr lang="he-IL" altLang="he-IL" sz="2800" b="1" dirty="0">
                <a:latin typeface="Segoe UI Light" panose="020B0502040204020203" pitchFamily="34" charset="0"/>
                <a:cs typeface="Segoe UI Light" panose="020B0502040204020203" pitchFamily="34" charset="0"/>
              </a:rPr>
              <a:t> והמרתן למסמך </a:t>
            </a:r>
            <a:r>
              <a:rPr lang="he-IL" altLang="he-IL" sz="2800" b="1" dirty="0" err="1">
                <a:latin typeface="Segoe UI Light" panose="020B0502040204020203" pitchFamily="34" charset="0"/>
                <a:cs typeface="Segoe UI Light" panose="020B0502040204020203" pitchFamily="34" charset="0"/>
              </a:rPr>
              <a:t>Word</a:t>
            </a:r>
            <a:r>
              <a:rPr lang="he-IL" altLang="he-IL" sz="2800" b="1" dirty="0">
                <a:latin typeface="Segoe UI Light" panose="020B0502040204020203" pitchFamily="34" charset="0"/>
                <a:cs typeface="Segoe UI Light" panose="020B0502040204020203" pitchFamily="34" charset="0"/>
              </a:rPr>
              <a:t>:</a:t>
            </a:r>
            <a:br>
              <a:rPr lang="he-IL" altLang="he-IL" sz="2800" b="1" dirty="0">
                <a:latin typeface="Segoe UI Light" panose="020B0502040204020203" pitchFamily="34" charset="0"/>
                <a:cs typeface="Segoe UI Light" panose="020B0502040204020203" pitchFamily="34" charset="0"/>
              </a:rPr>
            </a:br>
            <a:endParaRPr lang="he-IL" b="1" dirty="0"/>
          </a:p>
        </p:txBody>
      </p:sp>
      <p:sp>
        <p:nvSpPr>
          <p:cNvPr id="3" name="מציין מיקום טקסט 2">
            <a:extLst>
              <a:ext uri="{FF2B5EF4-FFF2-40B4-BE49-F238E27FC236}">
                <a16:creationId xmlns:a16="http://schemas.microsoft.com/office/drawing/2014/main" id="{620D75F9-ECA8-9A3E-6604-21E086C98894}"/>
              </a:ext>
            </a:extLst>
          </p:cNvPr>
          <p:cNvSpPr>
            <a:spLocks noGrp="1"/>
          </p:cNvSpPr>
          <p:nvPr>
            <p:ph type="body" idx="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19183772-D40A-934F-552B-D8BE6A53DCB2}"/>
              </a:ext>
            </a:extLst>
          </p:cNvPr>
          <p:cNvSpPr>
            <a:spLocks noGrp="1"/>
          </p:cNvSpPr>
          <p:nvPr>
            <p:ph type="sldNum" sz="quarter" idx="13"/>
          </p:nvPr>
        </p:nvSpPr>
        <p:spPr/>
        <p:txBody>
          <a:bodyPr/>
          <a:lstStyle/>
          <a:p>
            <a:fld id="{A49DFD55-3C28-40EF-9E31-A92D2E4017FF}" type="slidenum">
              <a:rPr lang="en-US" smtClean="0"/>
              <a:pPr/>
              <a:t>20</a:t>
            </a:fld>
            <a:endParaRPr lang="en-US" dirty="0"/>
          </a:p>
        </p:txBody>
      </p:sp>
      <p:sp>
        <p:nvSpPr>
          <p:cNvPr id="8" name="Rectangle 1">
            <a:extLst>
              <a:ext uri="{FF2B5EF4-FFF2-40B4-BE49-F238E27FC236}">
                <a16:creationId xmlns:a16="http://schemas.microsoft.com/office/drawing/2014/main" id="{DFF6ABB3-30A9-BF40-9FF2-B59F4D30E693}"/>
              </a:ext>
            </a:extLst>
          </p:cNvPr>
          <p:cNvSpPr>
            <a:spLocks noGrp="1" noChangeArrowheads="1"/>
          </p:cNvSpPr>
          <p:nvPr>
            <p:ph sz="half" idx="14"/>
          </p:nvPr>
        </p:nvSpPr>
        <p:spPr bwMode="auto">
          <a:xfrm>
            <a:off x="7693179" y="1892924"/>
            <a:ext cx="402129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r" rtl="1" eaLnBrk="0" fontAlgn="base" hangingPunct="0">
              <a:spcBef>
                <a:spcPct val="0"/>
              </a:spcBef>
              <a:spcAft>
                <a:spcPct val="0"/>
              </a:spcAft>
              <a:buFontTx/>
              <a:buChar char="•"/>
            </a:pPr>
            <a:r>
              <a:rPr lang="he-IL" altLang="he-IL" sz="2400" dirty="0">
                <a:latin typeface="Segoe UI Light" panose="020B0502040204020203" pitchFamily="34" charset="0"/>
                <a:cs typeface="Segoe UI Light" panose="020B0502040204020203" pitchFamily="34" charset="0"/>
              </a:rPr>
              <a:t>הפונקציה </a:t>
            </a:r>
            <a:r>
              <a:rPr lang="he-IL" altLang="he-IL" sz="2400" dirty="0" err="1">
                <a:latin typeface="Segoe UI Light" panose="020B0502040204020203" pitchFamily="34" charset="0"/>
                <a:cs typeface="Segoe UI Light" panose="020B0502040204020203" pitchFamily="34" charset="0"/>
              </a:rPr>
              <a:t>SaveToFile</a:t>
            </a:r>
            <a:r>
              <a:rPr lang="he-IL" altLang="he-IL" sz="2400" dirty="0">
                <a:latin typeface="Segoe UI Light" panose="020B0502040204020203" pitchFamily="34" charset="0"/>
                <a:cs typeface="Segoe UI Light" panose="020B0502040204020203" pitchFamily="34" charset="0"/>
              </a:rPr>
              <a:t> קוראת שאלות מקובץ </a:t>
            </a:r>
            <a:r>
              <a:rPr lang="he-IL" altLang="he-IL" sz="2400" dirty="0" err="1">
                <a:latin typeface="Segoe UI Light" panose="020B0502040204020203" pitchFamily="34" charset="0"/>
                <a:cs typeface="Segoe UI Light" panose="020B0502040204020203" pitchFamily="34" charset="0"/>
              </a:rPr>
              <a:t>Excel</a:t>
            </a:r>
            <a:r>
              <a:rPr lang="he-IL" altLang="he-IL" sz="2400" dirty="0">
                <a:latin typeface="Segoe UI Light" panose="020B0502040204020203" pitchFamily="34" charset="0"/>
                <a:cs typeface="Segoe UI Light" panose="020B0502040204020203" pitchFamily="34" charset="0"/>
              </a:rPr>
              <a:t>, שולחת את השאלות ל-</a:t>
            </a:r>
            <a:r>
              <a:rPr lang="he-IL" altLang="he-IL" sz="2400" dirty="0" err="1">
                <a:latin typeface="Segoe UI Light" panose="020B0502040204020203" pitchFamily="34" charset="0"/>
                <a:cs typeface="Segoe UI Light" panose="020B0502040204020203" pitchFamily="34" charset="0"/>
              </a:rPr>
              <a:t>ChatGPT</a:t>
            </a:r>
            <a:r>
              <a:rPr lang="he-IL" altLang="he-IL" sz="2400" dirty="0">
                <a:latin typeface="Segoe UI Light" panose="020B0502040204020203" pitchFamily="34" charset="0"/>
                <a:cs typeface="Segoe UI Light" panose="020B0502040204020203" pitchFamily="34" charset="0"/>
              </a:rPr>
              <a:t>, ושומרת את התשובות בקובץ </a:t>
            </a:r>
            <a:r>
              <a:rPr lang="he-IL" altLang="he-IL" sz="2400" dirty="0" err="1">
                <a:latin typeface="Segoe UI Light" panose="020B0502040204020203" pitchFamily="34" charset="0"/>
                <a:cs typeface="Segoe UI Light" panose="020B0502040204020203" pitchFamily="34" charset="0"/>
              </a:rPr>
              <a:t>Excel</a:t>
            </a:r>
            <a:r>
              <a:rPr lang="he-IL" altLang="he-IL" sz="2400" dirty="0">
                <a:latin typeface="Segoe UI Light" panose="020B0502040204020203" pitchFamily="34" charset="0"/>
                <a:cs typeface="Segoe UI Light" panose="020B0502040204020203" pitchFamily="34" charset="0"/>
              </a:rPr>
              <a:t> חדש.</a:t>
            </a:r>
          </a:p>
          <a:p>
            <a:pPr marL="0" marR="0" lvl="0" indent="0" algn="r" defTabSz="914400" rtl="1" eaLnBrk="0" fontAlgn="base" latinLnBrk="0" hangingPunct="0">
              <a:lnSpc>
                <a:spcPct val="100000"/>
              </a:lnSpc>
              <a:spcBef>
                <a:spcPct val="0"/>
              </a:spcBef>
              <a:spcAft>
                <a:spcPct val="0"/>
              </a:spcAft>
              <a:buClrTx/>
              <a:buSzTx/>
              <a:buFontTx/>
              <a:buChar char="•"/>
              <a:tabLst/>
            </a:pPr>
            <a:r>
              <a:rPr lang="he-IL" altLang="he-IL" sz="2400" dirty="0">
                <a:latin typeface="Segoe UI Light" panose="020B0502040204020203" pitchFamily="34" charset="0"/>
                <a:cs typeface="Segoe UI Light" panose="020B0502040204020203" pitchFamily="34" charset="0"/>
              </a:rPr>
              <a:t>הפונקציה </a:t>
            </a:r>
            <a:r>
              <a:rPr lang="he-IL" altLang="he-IL" sz="2400" dirty="0" err="1">
                <a:latin typeface="Segoe UI Light" panose="020B0502040204020203" pitchFamily="34" charset="0"/>
                <a:cs typeface="Segoe UI Light" panose="020B0502040204020203" pitchFamily="34" charset="0"/>
              </a:rPr>
              <a:t>SaveDocx</a:t>
            </a:r>
            <a:r>
              <a:rPr lang="he-IL" altLang="he-IL" sz="2400" dirty="0">
                <a:latin typeface="Segoe UI Light" panose="020B0502040204020203" pitchFamily="34" charset="0"/>
                <a:cs typeface="Segoe UI Light" panose="020B0502040204020203" pitchFamily="34" charset="0"/>
              </a:rPr>
              <a:t> הופכת את קובץ ה-</a:t>
            </a:r>
            <a:r>
              <a:rPr lang="he-IL" altLang="he-IL" sz="2400" dirty="0" err="1">
                <a:latin typeface="Segoe UI Light" panose="020B0502040204020203" pitchFamily="34" charset="0"/>
                <a:cs typeface="Segoe UI Light" panose="020B0502040204020203" pitchFamily="34" charset="0"/>
              </a:rPr>
              <a:t>Excel</a:t>
            </a:r>
            <a:r>
              <a:rPr lang="he-IL" altLang="he-IL" sz="2400" dirty="0">
                <a:latin typeface="Segoe UI Light" panose="020B0502040204020203" pitchFamily="34" charset="0"/>
                <a:cs typeface="Segoe UI Light" panose="020B0502040204020203" pitchFamily="34" charset="0"/>
              </a:rPr>
              <a:t> למסמך </a:t>
            </a:r>
            <a:r>
              <a:rPr lang="he-IL" altLang="he-IL" sz="2400" dirty="0" err="1">
                <a:latin typeface="Segoe UI Light" panose="020B0502040204020203" pitchFamily="34" charset="0"/>
                <a:cs typeface="Segoe UI Light" panose="020B0502040204020203" pitchFamily="34" charset="0"/>
              </a:rPr>
              <a:t>Word</a:t>
            </a:r>
            <a:r>
              <a:rPr lang="he-IL" altLang="he-IL" sz="2400" dirty="0">
                <a:latin typeface="Segoe UI Light" panose="020B0502040204020203" pitchFamily="34" charset="0"/>
                <a:cs typeface="Segoe UI Light" panose="020B0502040204020203" pitchFamily="34" charset="0"/>
              </a:rPr>
              <a:t> עם שאלות ותשובות מעוצבות.</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pic>
        <p:nvPicPr>
          <p:cNvPr id="11" name="תמונה 10">
            <a:extLst>
              <a:ext uri="{FF2B5EF4-FFF2-40B4-BE49-F238E27FC236}">
                <a16:creationId xmlns:a16="http://schemas.microsoft.com/office/drawing/2014/main" id="{DACA7979-DC3B-61AB-799A-72529C066FD5}"/>
              </a:ext>
            </a:extLst>
          </p:cNvPr>
          <p:cNvPicPr>
            <a:picLocks noChangeAspect="1"/>
          </p:cNvPicPr>
          <p:nvPr/>
        </p:nvPicPr>
        <p:blipFill>
          <a:blip r:embed="rId2"/>
          <a:stretch>
            <a:fillRect/>
          </a:stretch>
        </p:blipFill>
        <p:spPr>
          <a:xfrm>
            <a:off x="145183" y="1628079"/>
            <a:ext cx="7547996" cy="4212835"/>
          </a:xfrm>
          <a:prstGeom prst="rect">
            <a:avLst/>
          </a:prstGeom>
        </p:spPr>
      </p:pic>
    </p:spTree>
    <p:extLst>
      <p:ext uri="{BB962C8B-B14F-4D97-AF65-F5344CB8AC3E}">
        <p14:creationId xmlns:p14="http://schemas.microsoft.com/office/powerpoint/2010/main" val="589020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587365" y="432233"/>
            <a:ext cx="7429500" cy="447039"/>
          </a:xfrm>
        </p:spPr>
        <p:txBody>
          <a:bodyPr anchor="b">
            <a:normAutofit fontScale="90000"/>
          </a:bodyPr>
          <a:lstStyle/>
          <a:p>
            <a:r>
              <a:rPr lang="en-US" dirty="0"/>
              <a:t>example</a:t>
            </a:r>
          </a:p>
        </p:txBody>
      </p:sp>
      <p:sp>
        <p:nvSpPr>
          <p:cNvPr id="17" name="Text Placeholder 4">
            <a:extLst>
              <a:ext uri="{FF2B5EF4-FFF2-40B4-BE49-F238E27FC236}">
                <a16:creationId xmlns:a16="http://schemas.microsoft.com/office/drawing/2014/main" id="{ED6700D8-962B-FE7B-D8FE-35C67B8298F9}"/>
              </a:ext>
            </a:extLst>
          </p:cNvPr>
          <p:cNvSpPr>
            <a:spLocks noGrp="1"/>
          </p:cNvSpPr>
          <p:nvPr>
            <p:ph type="body" idx="10"/>
          </p:nvPr>
        </p:nvSpPr>
        <p:spPr>
          <a:xfrm>
            <a:off x="814484" y="1096220"/>
            <a:ext cx="6395710" cy="351284"/>
          </a:xfrm>
        </p:spPr>
        <p:txBody>
          <a:bodyPr>
            <a:noAutofit/>
          </a:bodyPr>
          <a:lstStyle/>
          <a:p>
            <a:r>
              <a:rPr lang="en-US" sz="1200" dirty="0"/>
              <a:t>10 possible answered received for profile 1 with no specification for race and gender</a:t>
            </a:r>
          </a:p>
        </p:txBody>
      </p:sp>
      <p:pic>
        <p:nvPicPr>
          <p:cNvPr id="2" name="Picture 1">
            <a:extLst>
              <a:ext uri="{FF2B5EF4-FFF2-40B4-BE49-F238E27FC236}">
                <a16:creationId xmlns:a16="http://schemas.microsoft.com/office/drawing/2014/main" id="{670390F1-FC2A-E03C-D11D-6CF7A0E09861}"/>
              </a:ext>
            </a:extLst>
          </p:cNvPr>
          <p:cNvPicPr>
            <a:picLocks noChangeAspect="1"/>
          </p:cNvPicPr>
          <p:nvPr/>
        </p:nvPicPr>
        <p:blipFill>
          <a:blip r:embed="rId3"/>
          <a:stretch>
            <a:fillRect/>
          </a:stretch>
        </p:blipFill>
        <p:spPr>
          <a:xfrm>
            <a:off x="747088" y="1451620"/>
            <a:ext cx="6463106" cy="4718068"/>
          </a:xfrm>
          <a:prstGeom prst="rect">
            <a:avLst/>
          </a:prstGeom>
          <a:noFill/>
        </p:spPr>
      </p:pic>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3"/>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21</a:t>
            </a:fld>
            <a:endParaRPr lang="en-US"/>
          </a:p>
        </p:txBody>
      </p:sp>
      <p:sp>
        <p:nvSpPr>
          <p:cNvPr id="4" name="Rectangle 3">
            <a:extLst>
              <a:ext uri="{FF2B5EF4-FFF2-40B4-BE49-F238E27FC236}">
                <a16:creationId xmlns:a16="http://schemas.microsoft.com/office/drawing/2014/main" id="{BC7DB4A4-B58D-744E-A507-07E9324A39DA}"/>
              </a:ext>
            </a:extLst>
          </p:cNvPr>
          <p:cNvSpPr/>
          <p:nvPr/>
        </p:nvSpPr>
        <p:spPr>
          <a:xfrm>
            <a:off x="8711921" y="3276600"/>
            <a:ext cx="2756179" cy="10642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This led us to our result table</a:t>
            </a:r>
            <a:endParaRPr lang="en-IL" dirty="0"/>
          </a:p>
        </p:txBody>
      </p:sp>
    </p:spTree>
    <p:extLst>
      <p:ext uri="{BB962C8B-B14F-4D97-AF65-F5344CB8AC3E}">
        <p14:creationId xmlns:p14="http://schemas.microsoft.com/office/powerpoint/2010/main" val="870501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4125-6C80-A6AD-952D-1C8491ACA9D9}"/>
              </a:ext>
            </a:extLst>
          </p:cNvPr>
          <p:cNvSpPr>
            <a:spLocks noGrp="1"/>
          </p:cNvSpPr>
          <p:nvPr>
            <p:ph type="title"/>
          </p:nvPr>
        </p:nvSpPr>
        <p:spPr>
          <a:xfrm>
            <a:off x="422032" y="337191"/>
            <a:ext cx="5673968" cy="1642333"/>
          </a:xfrm>
        </p:spPr>
        <p:txBody>
          <a:bodyPr/>
          <a:lstStyle/>
          <a:p>
            <a:pPr algn="r"/>
            <a:r>
              <a:rPr lang="he-IL" dirty="0"/>
              <a:t>חישוב השגיאה</a:t>
            </a:r>
            <a:endParaRPr lang="en-IL" dirty="0"/>
          </a:p>
        </p:txBody>
      </p:sp>
      <p:sp>
        <p:nvSpPr>
          <p:cNvPr id="4" name="Content Placeholder 3">
            <a:extLst>
              <a:ext uri="{FF2B5EF4-FFF2-40B4-BE49-F238E27FC236}">
                <a16:creationId xmlns:a16="http://schemas.microsoft.com/office/drawing/2014/main" id="{CBAEBC76-E9FB-2A3E-4BCB-2385A8035742}"/>
              </a:ext>
            </a:extLst>
          </p:cNvPr>
          <p:cNvSpPr>
            <a:spLocks noGrp="1"/>
          </p:cNvSpPr>
          <p:nvPr>
            <p:ph sz="half" idx="2"/>
          </p:nvPr>
        </p:nvSpPr>
        <p:spPr>
          <a:xfrm>
            <a:off x="838199" y="2301072"/>
            <a:ext cx="5733773" cy="3885827"/>
          </a:xfrm>
        </p:spPr>
        <p:txBody>
          <a:bodyPr/>
          <a:lstStyle/>
          <a:p>
            <a:pPr marL="0" indent="0" algn="r" rtl="1">
              <a:buNone/>
            </a:pPr>
            <a:r>
              <a:rPr lang="he-IL" dirty="0"/>
              <a:t>מרחב המדגם שלנו </a:t>
            </a:r>
            <a:r>
              <a:rPr lang="en-US" dirty="0"/>
              <a:t>n =30 </a:t>
            </a:r>
          </a:p>
          <a:p>
            <a:pPr marL="0" indent="0" algn="r" rtl="1">
              <a:buNone/>
            </a:pPr>
            <a:r>
              <a:rPr lang="he-IL" dirty="0"/>
              <a:t>לכן נסתכל על טווח שגיאה של יותר מ9%.</a:t>
            </a:r>
          </a:p>
          <a:p>
            <a:pPr marL="0" indent="0" algn="r" rtl="1">
              <a:buNone/>
            </a:pPr>
            <a:endParaRPr lang="he-IL" dirty="0"/>
          </a:p>
          <a:p>
            <a:pPr marL="0" indent="0" algn="r" rtl="1">
              <a:buNone/>
            </a:pPr>
            <a:endParaRPr lang="en-US" dirty="0"/>
          </a:p>
        </p:txBody>
      </p:sp>
      <p:sp>
        <p:nvSpPr>
          <p:cNvPr id="7" name="Slide Number Placeholder 6">
            <a:extLst>
              <a:ext uri="{FF2B5EF4-FFF2-40B4-BE49-F238E27FC236}">
                <a16:creationId xmlns:a16="http://schemas.microsoft.com/office/drawing/2014/main" id="{4523517D-579E-C83B-5108-5431A4564393}"/>
              </a:ext>
            </a:extLst>
          </p:cNvPr>
          <p:cNvSpPr>
            <a:spLocks noGrp="1"/>
          </p:cNvSpPr>
          <p:nvPr>
            <p:ph type="sldNum" sz="quarter" idx="12"/>
          </p:nvPr>
        </p:nvSpPr>
        <p:spPr/>
        <p:txBody>
          <a:bodyPr/>
          <a:lstStyle/>
          <a:p>
            <a:fld id="{A49DFD55-3C28-40EF-9E31-A92D2E4017FF}" type="slidenum">
              <a:rPr lang="en-US" smtClean="0"/>
              <a:pPr/>
              <a:t>22</a:t>
            </a:fld>
            <a:endParaRPr lang="en-US" dirty="0"/>
          </a:p>
        </p:txBody>
      </p:sp>
    </p:spTree>
    <p:extLst>
      <p:ext uri="{BB962C8B-B14F-4D97-AF65-F5344CB8AC3E}">
        <p14:creationId xmlns:p14="http://schemas.microsoft.com/office/powerpoint/2010/main" val="2854700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C918D-48B1-65EC-E2C6-46EDC659726E}"/>
              </a:ext>
            </a:extLst>
          </p:cNvPr>
          <p:cNvSpPr>
            <a:spLocks noGrp="1"/>
          </p:cNvSpPr>
          <p:nvPr>
            <p:ph type="title"/>
          </p:nvPr>
        </p:nvSpPr>
        <p:spPr>
          <a:xfrm>
            <a:off x="552659" y="267394"/>
            <a:ext cx="10231229" cy="439419"/>
          </a:xfrm>
        </p:spPr>
        <p:txBody>
          <a:bodyPr>
            <a:normAutofit fontScale="90000"/>
          </a:bodyPr>
          <a:lstStyle/>
          <a:p>
            <a:r>
              <a:rPr lang="en-US" dirty="0"/>
              <a:t>Results</a:t>
            </a:r>
            <a:endParaRPr lang="en-IL" dirty="0"/>
          </a:p>
        </p:txBody>
      </p:sp>
      <p:sp>
        <p:nvSpPr>
          <p:cNvPr id="3" name="Text Placeholder 2">
            <a:extLst>
              <a:ext uri="{FF2B5EF4-FFF2-40B4-BE49-F238E27FC236}">
                <a16:creationId xmlns:a16="http://schemas.microsoft.com/office/drawing/2014/main" id="{CF7CB75A-5411-9BAD-46B5-15DB1EED06FD}"/>
              </a:ext>
            </a:extLst>
          </p:cNvPr>
          <p:cNvSpPr>
            <a:spLocks noGrp="1"/>
          </p:cNvSpPr>
          <p:nvPr>
            <p:ph type="body" idx="1"/>
          </p:nvPr>
        </p:nvSpPr>
        <p:spPr>
          <a:xfrm>
            <a:off x="423697" y="880351"/>
            <a:ext cx="5745480" cy="439419"/>
          </a:xfrm>
        </p:spPr>
        <p:txBody>
          <a:bodyPr>
            <a:noAutofit/>
          </a:bodyPr>
          <a:lstStyle/>
          <a:p>
            <a:r>
              <a:rPr lang="en-US" sz="1200" b="0" dirty="0"/>
              <a:t>In a lot of cases, we saw that gender and race didn’t really impact ChatGPT’s recommendations for career with a few interesting exceptions.</a:t>
            </a:r>
            <a:endParaRPr lang="en-IL" sz="1200" b="0" dirty="0"/>
          </a:p>
        </p:txBody>
      </p:sp>
      <p:pic>
        <p:nvPicPr>
          <p:cNvPr id="9" name="Content Placeholder 8">
            <a:extLst>
              <a:ext uri="{FF2B5EF4-FFF2-40B4-BE49-F238E27FC236}">
                <a16:creationId xmlns:a16="http://schemas.microsoft.com/office/drawing/2014/main" id="{EF9E359C-3EE7-B640-8DDC-8BCF60D761CF}"/>
              </a:ext>
            </a:extLst>
          </p:cNvPr>
          <p:cNvPicPr>
            <a:picLocks noGrp="1" noChangeAspect="1"/>
          </p:cNvPicPr>
          <p:nvPr>
            <p:ph sz="half" idx="15"/>
          </p:nvPr>
        </p:nvPicPr>
        <p:blipFill>
          <a:blip r:embed="rId2"/>
          <a:stretch>
            <a:fillRect/>
          </a:stretch>
        </p:blipFill>
        <p:spPr>
          <a:xfrm>
            <a:off x="423697" y="1386674"/>
            <a:ext cx="5383537" cy="4443100"/>
          </a:xfrm>
        </p:spPr>
      </p:pic>
      <p:sp>
        <p:nvSpPr>
          <p:cNvPr id="5" name="Text Placeholder 4">
            <a:extLst>
              <a:ext uri="{FF2B5EF4-FFF2-40B4-BE49-F238E27FC236}">
                <a16:creationId xmlns:a16="http://schemas.microsoft.com/office/drawing/2014/main" id="{5956C43D-DB7C-4A08-4FA3-014882C8F544}"/>
              </a:ext>
            </a:extLst>
          </p:cNvPr>
          <p:cNvSpPr>
            <a:spLocks noGrp="1"/>
          </p:cNvSpPr>
          <p:nvPr>
            <p:ph type="body" idx="10"/>
          </p:nvPr>
        </p:nvSpPr>
        <p:spPr>
          <a:xfrm>
            <a:off x="6096000" y="1938002"/>
            <a:ext cx="5516880" cy="351284"/>
          </a:xfrm>
        </p:spPr>
        <p:txBody>
          <a:bodyPr>
            <a:normAutofit fontScale="62500" lnSpcReduction="20000"/>
          </a:bodyPr>
          <a:lstStyle/>
          <a:p>
            <a:r>
              <a:rPr lang="en-US" dirty="0"/>
              <a:t>We also analyzed key words that were frequently used among the answers</a:t>
            </a:r>
            <a:endParaRPr lang="en-IL" dirty="0"/>
          </a:p>
        </p:txBody>
      </p:sp>
      <p:pic>
        <p:nvPicPr>
          <p:cNvPr id="11" name="Content Placeholder 10">
            <a:extLst>
              <a:ext uri="{FF2B5EF4-FFF2-40B4-BE49-F238E27FC236}">
                <a16:creationId xmlns:a16="http://schemas.microsoft.com/office/drawing/2014/main" id="{6721E7F6-6278-2EC3-53D9-CC37DE703E4C}"/>
              </a:ext>
            </a:extLst>
          </p:cNvPr>
          <p:cNvPicPr>
            <a:picLocks noGrp="1" noChangeAspect="1"/>
          </p:cNvPicPr>
          <p:nvPr>
            <p:ph sz="half" idx="14"/>
          </p:nvPr>
        </p:nvPicPr>
        <p:blipFill>
          <a:blip r:embed="rId3"/>
          <a:stretch>
            <a:fillRect/>
          </a:stretch>
        </p:blipFill>
        <p:spPr>
          <a:xfrm>
            <a:off x="6263560" y="2442678"/>
            <a:ext cx="5243396" cy="3255602"/>
          </a:xfrm>
        </p:spPr>
      </p:pic>
      <p:sp>
        <p:nvSpPr>
          <p:cNvPr id="7" name="Slide Number Placeholder 6">
            <a:extLst>
              <a:ext uri="{FF2B5EF4-FFF2-40B4-BE49-F238E27FC236}">
                <a16:creationId xmlns:a16="http://schemas.microsoft.com/office/drawing/2014/main" id="{7EFCF694-0A55-9141-0DD6-A2DD28E6C7E7}"/>
              </a:ext>
            </a:extLst>
          </p:cNvPr>
          <p:cNvSpPr>
            <a:spLocks noGrp="1"/>
          </p:cNvSpPr>
          <p:nvPr>
            <p:ph type="sldNum" sz="quarter" idx="13"/>
          </p:nvPr>
        </p:nvSpPr>
        <p:spPr/>
        <p:txBody>
          <a:bodyPr/>
          <a:lstStyle/>
          <a:p>
            <a:fld id="{A49DFD55-3C28-40EF-9E31-A92D2E4017FF}" type="slidenum">
              <a:rPr lang="en-US" smtClean="0"/>
              <a:pPr/>
              <a:t>23</a:t>
            </a:fld>
            <a:endParaRPr lang="en-US" dirty="0"/>
          </a:p>
        </p:txBody>
      </p:sp>
    </p:spTree>
    <p:extLst>
      <p:ext uri="{BB962C8B-B14F-4D97-AF65-F5344CB8AC3E}">
        <p14:creationId xmlns:p14="http://schemas.microsoft.com/office/powerpoint/2010/main" val="1136861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DF7FB-C819-33B8-E7A4-3DEE6D1814CB}"/>
              </a:ext>
            </a:extLst>
          </p:cNvPr>
          <p:cNvSpPr>
            <a:spLocks noGrp="1"/>
          </p:cNvSpPr>
          <p:nvPr>
            <p:ph type="title"/>
          </p:nvPr>
        </p:nvSpPr>
        <p:spPr>
          <a:xfrm>
            <a:off x="496556" y="337192"/>
            <a:ext cx="5996841" cy="938949"/>
          </a:xfrm>
        </p:spPr>
        <p:txBody>
          <a:bodyPr/>
          <a:lstStyle/>
          <a:p>
            <a:r>
              <a:rPr lang="en-US" dirty="0"/>
              <a:t>Results </a:t>
            </a:r>
            <a:endParaRPr lang="en-IL" dirty="0"/>
          </a:p>
        </p:txBody>
      </p:sp>
      <p:pic>
        <p:nvPicPr>
          <p:cNvPr id="9" name="Content Placeholder 8">
            <a:extLst>
              <a:ext uri="{FF2B5EF4-FFF2-40B4-BE49-F238E27FC236}">
                <a16:creationId xmlns:a16="http://schemas.microsoft.com/office/drawing/2014/main" id="{A79D894F-5279-522E-5FD9-D18CD9F576B6}"/>
              </a:ext>
            </a:extLst>
          </p:cNvPr>
          <p:cNvPicPr>
            <a:picLocks noGrp="1" noChangeAspect="1"/>
          </p:cNvPicPr>
          <p:nvPr>
            <p:ph sz="half" idx="2"/>
          </p:nvPr>
        </p:nvPicPr>
        <p:blipFill>
          <a:blip r:embed="rId2"/>
          <a:stretch>
            <a:fillRect/>
          </a:stretch>
        </p:blipFill>
        <p:spPr>
          <a:xfrm>
            <a:off x="496556" y="1567543"/>
            <a:ext cx="6695563" cy="4788807"/>
          </a:xfrm>
        </p:spPr>
      </p:pic>
      <p:sp>
        <p:nvSpPr>
          <p:cNvPr id="5" name="Text Placeholder 4">
            <a:extLst>
              <a:ext uri="{FF2B5EF4-FFF2-40B4-BE49-F238E27FC236}">
                <a16:creationId xmlns:a16="http://schemas.microsoft.com/office/drawing/2014/main" id="{C04D5CF9-29F4-8B0E-E753-ACA7C88032DD}"/>
              </a:ext>
            </a:extLst>
          </p:cNvPr>
          <p:cNvSpPr>
            <a:spLocks noGrp="1"/>
          </p:cNvSpPr>
          <p:nvPr>
            <p:ph type="body" sz="quarter" idx="3"/>
          </p:nvPr>
        </p:nvSpPr>
        <p:spPr/>
        <p:txBody>
          <a:bodyPr/>
          <a:lstStyle/>
          <a:p>
            <a:r>
              <a:rPr lang="en-US" dirty="0"/>
              <a:t>Surprising results </a:t>
            </a:r>
            <a:endParaRPr lang="en-IL" dirty="0"/>
          </a:p>
        </p:txBody>
      </p:sp>
      <p:sp>
        <p:nvSpPr>
          <p:cNvPr id="6" name="Content Placeholder 5">
            <a:extLst>
              <a:ext uri="{FF2B5EF4-FFF2-40B4-BE49-F238E27FC236}">
                <a16:creationId xmlns:a16="http://schemas.microsoft.com/office/drawing/2014/main" id="{714DB05C-A40C-A18C-8DA2-7C13FB0E0275}"/>
              </a:ext>
            </a:extLst>
          </p:cNvPr>
          <p:cNvSpPr>
            <a:spLocks noGrp="1"/>
          </p:cNvSpPr>
          <p:nvPr>
            <p:ph sz="half" idx="14"/>
          </p:nvPr>
        </p:nvSpPr>
        <p:spPr/>
        <p:txBody>
          <a:bodyPr/>
          <a:lstStyle/>
          <a:p>
            <a:r>
              <a:rPr lang="en-US" dirty="0"/>
              <a:t>The difference between the results of the white female and the Asian and Arab female.</a:t>
            </a:r>
          </a:p>
          <a:p>
            <a:endParaRPr lang="en-US" dirty="0"/>
          </a:p>
          <a:p>
            <a:r>
              <a:rPr lang="en-US" dirty="0"/>
              <a:t>The high recommendation for Engineering amongst the Asian and Arab female profile.</a:t>
            </a:r>
            <a:endParaRPr lang="en-IL" dirty="0"/>
          </a:p>
        </p:txBody>
      </p:sp>
      <p:sp>
        <p:nvSpPr>
          <p:cNvPr id="7" name="Slide Number Placeholder 6">
            <a:extLst>
              <a:ext uri="{FF2B5EF4-FFF2-40B4-BE49-F238E27FC236}">
                <a16:creationId xmlns:a16="http://schemas.microsoft.com/office/drawing/2014/main" id="{09DBDD9D-78F9-827B-0AFA-38593EC63E9E}"/>
              </a:ext>
            </a:extLst>
          </p:cNvPr>
          <p:cNvSpPr>
            <a:spLocks noGrp="1"/>
          </p:cNvSpPr>
          <p:nvPr>
            <p:ph type="sldNum" sz="quarter" idx="12"/>
          </p:nvPr>
        </p:nvSpPr>
        <p:spPr/>
        <p:txBody>
          <a:bodyPr/>
          <a:lstStyle/>
          <a:p>
            <a:fld id="{A49DFD55-3C28-40EF-9E31-A92D2E4017FF}" type="slidenum">
              <a:rPr lang="en-US" smtClean="0"/>
              <a:pPr/>
              <a:t>24</a:t>
            </a:fld>
            <a:endParaRPr lang="en-US" dirty="0"/>
          </a:p>
        </p:txBody>
      </p:sp>
    </p:spTree>
    <p:extLst>
      <p:ext uri="{BB962C8B-B14F-4D97-AF65-F5344CB8AC3E}">
        <p14:creationId xmlns:p14="http://schemas.microsoft.com/office/powerpoint/2010/main" val="3099272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6D3E-0ED9-F2B4-F6E3-F93699DEDD17}"/>
              </a:ext>
            </a:extLst>
          </p:cNvPr>
          <p:cNvSpPr>
            <a:spLocks noGrp="1"/>
          </p:cNvSpPr>
          <p:nvPr>
            <p:ph type="title"/>
          </p:nvPr>
        </p:nvSpPr>
        <p:spPr>
          <a:xfrm>
            <a:off x="633046" y="470560"/>
            <a:ext cx="10550919" cy="775892"/>
          </a:xfrm>
        </p:spPr>
        <p:txBody>
          <a:bodyPr/>
          <a:lstStyle/>
          <a:p>
            <a:r>
              <a:rPr lang="en-US" dirty="0"/>
              <a:t>Results </a:t>
            </a:r>
            <a:endParaRPr lang="en-IL" dirty="0"/>
          </a:p>
        </p:txBody>
      </p:sp>
      <p:pic>
        <p:nvPicPr>
          <p:cNvPr id="9" name="Content Placeholder 8">
            <a:extLst>
              <a:ext uri="{FF2B5EF4-FFF2-40B4-BE49-F238E27FC236}">
                <a16:creationId xmlns:a16="http://schemas.microsoft.com/office/drawing/2014/main" id="{EA388DB5-FBC0-32EF-0776-6DDBFBF2D56E}"/>
              </a:ext>
            </a:extLst>
          </p:cNvPr>
          <p:cNvPicPr>
            <a:picLocks noGrp="1" noChangeAspect="1"/>
          </p:cNvPicPr>
          <p:nvPr>
            <p:ph sz="half" idx="15"/>
          </p:nvPr>
        </p:nvPicPr>
        <p:blipFill>
          <a:blip r:embed="rId2"/>
          <a:stretch>
            <a:fillRect/>
          </a:stretch>
        </p:blipFill>
        <p:spPr>
          <a:xfrm>
            <a:off x="633046" y="1347392"/>
            <a:ext cx="6079253" cy="874615"/>
          </a:xfrm>
        </p:spPr>
      </p:pic>
      <p:sp>
        <p:nvSpPr>
          <p:cNvPr id="7" name="Slide Number Placeholder 6">
            <a:extLst>
              <a:ext uri="{FF2B5EF4-FFF2-40B4-BE49-F238E27FC236}">
                <a16:creationId xmlns:a16="http://schemas.microsoft.com/office/drawing/2014/main" id="{9D857456-A5A5-0481-BD88-1B0EDFAD3740}"/>
              </a:ext>
            </a:extLst>
          </p:cNvPr>
          <p:cNvSpPr>
            <a:spLocks noGrp="1"/>
          </p:cNvSpPr>
          <p:nvPr>
            <p:ph type="sldNum" sz="quarter" idx="13"/>
          </p:nvPr>
        </p:nvSpPr>
        <p:spPr/>
        <p:txBody>
          <a:bodyPr/>
          <a:lstStyle/>
          <a:p>
            <a:fld id="{A49DFD55-3C28-40EF-9E31-A92D2E4017FF}" type="slidenum">
              <a:rPr lang="en-US" smtClean="0"/>
              <a:pPr/>
              <a:t>25</a:t>
            </a:fld>
            <a:endParaRPr lang="en-US" dirty="0"/>
          </a:p>
        </p:txBody>
      </p:sp>
      <p:pic>
        <p:nvPicPr>
          <p:cNvPr id="11" name="Picture 10">
            <a:extLst>
              <a:ext uri="{FF2B5EF4-FFF2-40B4-BE49-F238E27FC236}">
                <a16:creationId xmlns:a16="http://schemas.microsoft.com/office/drawing/2014/main" id="{E10B7E79-7D39-8772-415E-339311740F2A}"/>
              </a:ext>
            </a:extLst>
          </p:cNvPr>
          <p:cNvPicPr>
            <a:picLocks noChangeAspect="1"/>
          </p:cNvPicPr>
          <p:nvPr/>
        </p:nvPicPr>
        <p:blipFill>
          <a:blip r:embed="rId3"/>
          <a:stretch>
            <a:fillRect/>
          </a:stretch>
        </p:blipFill>
        <p:spPr>
          <a:xfrm>
            <a:off x="633046" y="2393742"/>
            <a:ext cx="5534706" cy="3374012"/>
          </a:xfrm>
          <a:prstGeom prst="rect">
            <a:avLst/>
          </a:prstGeom>
        </p:spPr>
      </p:pic>
    </p:spTree>
    <p:extLst>
      <p:ext uri="{BB962C8B-B14F-4D97-AF65-F5344CB8AC3E}">
        <p14:creationId xmlns:p14="http://schemas.microsoft.com/office/powerpoint/2010/main" val="1291220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8C927-FD4B-6760-5915-F0A34E97A93D}"/>
              </a:ext>
            </a:extLst>
          </p:cNvPr>
          <p:cNvSpPr>
            <a:spLocks noGrp="1"/>
          </p:cNvSpPr>
          <p:nvPr>
            <p:ph type="ctrTitle"/>
          </p:nvPr>
        </p:nvSpPr>
        <p:spPr/>
        <p:txBody>
          <a:bodyPr/>
          <a:lstStyle/>
          <a:p>
            <a:r>
              <a:rPr lang="en-US" dirty="0"/>
              <a:t>Part 2</a:t>
            </a:r>
            <a:endParaRPr lang="en-IL" dirty="0"/>
          </a:p>
        </p:txBody>
      </p:sp>
      <p:sp>
        <p:nvSpPr>
          <p:cNvPr id="3" name="Subtitle 2">
            <a:extLst>
              <a:ext uri="{FF2B5EF4-FFF2-40B4-BE49-F238E27FC236}">
                <a16:creationId xmlns:a16="http://schemas.microsoft.com/office/drawing/2014/main" id="{DA50D3F0-64BB-DD49-58FC-3CCDFFC36249}"/>
              </a:ext>
            </a:extLst>
          </p:cNvPr>
          <p:cNvSpPr>
            <a:spLocks noGrp="1"/>
          </p:cNvSpPr>
          <p:nvPr>
            <p:ph type="subTitle" idx="1"/>
          </p:nvPr>
        </p:nvSpPr>
        <p:spPr>
          <a:xfrm>
            <a:off x="4267199" y="3238103"/>
            <a:ext cx="5529943" cy="2850181"/>
          </a:xfrm>
        </p:spPr>
        <p:txBody>
          <a:bodyPr/>
          <a:lstStyle/>
          <a:p>
            <a:pPr algn="r"/>
            <a:r>
              <a:rPr lang="he-IL" dirty="0"/>
              <a:t>תרגום השאלות לעברית.</a:t>
            </a:r>
          </a:p>
          <a:p>
            <a:pPr algn="r"/>
            <a:r>
              <a:rPr lang="he-IL" dirty="0"/>
              <a:t>תרגמנו את השאלות לאנגלית למין נקבה ומין זכר </a:t>
            </a:r>
          </a:p>
        </p:txBody>
      </p:sp>
      <p:sp>
        <p:nvSpPr>
          <p:cNvPr id="4" name="Slide Number Placeholder 3">
            <a:extLst>
              <a:ext uri="{FF2B5EF4-FFF2-40B4-BE49-F238E27FC236}">
                <a16:creationId xmlns:a16="http://schemas.microsoft.com/office/drawing/2014/main" id="{608FBA5B-9D17-A5BA-A273-27B643F3EE27}"/>
              </a:ext>
            </a:extLst>
          </p:cNvPr>
          <p:cNvSpPr>
            <a:spLocks noGrp="1"/>
          </p:cNvSpPr>
          <p:nvPr>
            <p:ph type="sldNum" sz="quarter" idx="12"/>
          </p:nvPr>
        </p:nvSpPr>
        <p:spPr/>
        <p:txBody>
          <a:bodyPr/>
          <a:lstStyle/>
          <a:p>
            <a:fld id="{A49DFD55-3C28-40EF-9E31-A92D2E4017FF}" type="slidenum">
              <a:rPr lang="en-US" smtClean="0"/>
              <a:pPr/>
              <a:t>26</a:t>
            </a:fld>
            <a:endParaRPr lang="en-US" dirty="0"/>
          </a:p>
        </p:txBody>
      </p:sp>
    </p:spTree>
    <p:extLst>
      <p:ext uri="{BB962C8B-B14F-4D97-AF65-F5344CB8AC3E}">
        <p14:creationId xmlns:p14="http://schemas.microsoft.com/office/powerpoint/2010/main" val="2883335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587365" y="432233"/>
            <a:ext cx="7429500" cy="864004"/>
          </a:xfrm>
        </p:spPr>
        <p:txBody>
          <a:bodyPr anchor="b">
            <a:normAutofit/>
          </a:bodyPr>
          <a:lstStyle/>
          <a:p>
            <a:r>
              <a:rPr lang="en-US" dirty="0"/>
              <a:t>RESULTS</a:t>
            </a:r>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3"/>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27</a:t>
            </a:fld>
            <a:endParaRPr lang="en-US"/>
          </a:p>
        </p:txBody>
      </p:sp>
      <p:pic>
        <p:nvPicPr>
          <p:cNvPr id="9" name="Picture 8">
            <a:extLst>
              <a:ext uri="{FF2B5EF4-FFF2-40B4-BE49-F238E27FC236}">
                <a16:creationId xmlns:a16="http://schemas.microsoft.com/office/drawing/2014/main" id="{C832C91D-7398-0282-E6F0-1F5C137F86FF}"/>
              </a:ext>
            </a:extLst>
          </p:cNvPr>
          <p:cNvPicPr>
            <a:picLocks noChangeAspect="1"/>
          </p:cNvPicPr>
          <p:nvPr/>
        </p:nvPicPr>
        <p:blipFill>
          <a:blip r:embed="rId3"/>
          <a:stretch>
            <a:fillRect/>
          </a:stretch>
        </p:blipFill>
        <p:spPr>
          <a:xfrm>
            <a:off x="763295" y="1437456"/>
            <a:ext cx="6019341" cy="4773457"/>
          </a:xfrm>
          <a:prstGeom prst="rect">
            <a:avLst/>
          </a:prstGeom>
        </p:spPr>
      </p:pic>
      <p:pic>
        <p:nvPicPr>
          <p:cNvPr id="18" name="Picture 17">
            <a:extLst>
              <a:ext uri="{FF2B5EF4-FFF2-40B4-BE49-F238E27FC236}">
                <a16:creationId xmlns:a16="http://schemas.microsoft.com/office/drawing/2014/main" id="{E133728A-E6CD-DCB8-1D9C-5ED6B609A9B4}"/>
              </a:ext>
            </a:extLst>
          </p:cNvPr>
          <p:cNvPicPr>
            <a:picLocks noChangeAspect="1"/>
          </p:cNvPicPr>
          <p:nvPr/>
        </p:nvPicPr>
        <p:blipFill>
          <a:blip r:embed="rId4"/>
          <a:stretch>
            <a:fillRect/>
          </a:stretch>
        </p:blipFill>
        <p:spPr>
          <a:xfrm>
            <a:off x="6782636" y="1971063"/>
            <a:ext cx="4706527" cy="3203839"/>
          </a:xfrm>
          <a:prstGeom prst="rect">
            <a:avLst/>
          </a:prstGeom>
        </p:spPr>
      </p:pic>
    </p:spTree>
    <p:extLst>
      <p:ext uri="{BB962C8B-B14F-4D97-AF65-F5344CB8AC3E}">
        <p14:creationId xmlns:p14="http://schemas.microsoft.com/office/powerpoint/2010/main" val="1484826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C918D-48B1-65EC-E2C6-46EDC659726E}"/>
              </a:ext>
            </a:extLst>
          </p:cNvPr>
          <p:cNvSpPr>
            <a:spLocks noGrp="1"/>
          </p:cNvSpPr>
          <p:nvPr>
            <p:ph type="title"/>
          </p:nvPr>
        </p:nvSpPr>
        <p:spPr>
          <a:xfrm>
            <a:off x="552659" y="267394"/>
            <a:ext cx="10231229" cy="439419"/>
          </a:xfrm>
        </p:spPr>
        <p:txBody>
          <a:bodyPr>
            <a:normAutofit fontScale="90000"/>
          </a:bodyPr>
          <a:lstStyle/>
          <a:p>
            <a:r>
              <a:rPr lang="en-US" dirty="0"/>
              <a:t>Surprising results </a:t>
            </a:r>
            <a:endParaRPr lang="en-IL" dirty="0"/>
          </a:p>
        </p:txBody>
      </p:sp>
      <p:sp>
        <p:nvSpPr>
          <p:cNvPr id="7" name="Slide Number Placeholder 6">
            <a:extLst>
              <a:ext uri="{FF2B5EF4-FFF2-40B4-BE49-F238E27FC236}">
                <a16:creationId xmlns:a16="http://schemas.microsoft.com/office/drawing/2014/main" id="{7EFCF694-0A55-9141-0DD6-A2DD28E6C7E7}"/>
              </a:ext>
            </a:extLst>
          </p:cNvPr>
          <p:cNvSpPr>
            <a:spLocks noGrp="1"/>
          </p:cNvSpPr>
          <p:nvPr>
            <p:ph type="sldNum" sz="quarter" idx="13"/>
          </p:nvPr>
        </p:nvSpPr>
        <p:spPr/>
        <p:txBody>
          <a:bodyPr/>
          <a:lstStyle/>
          <a:p>
            <a:fld id="{A49DFD55-3C28-40EF-9E31-A92D2E4017FF}" type="slidenum">
              <a:rPr lang="en-US" smtClean="0"/>
              <a:pPr/>
              <a:t>28</a:t>
            </a:fld>
            <a:endParaRPr lang="en-US" dirty="0"/>
          </a:p>
        </p:txBody>
      </p:sp>
      <p:pic>
        <p:nvPicPr>
          <p:cNvPr id="17" name="Picture 16">
            <a:extLst>
              <a:ext uri="{FF2B5EF4-FFF2-40B4-BE49-F238E27FC236}">
                <a16:creationId xmlns:a16="http://schemas.microsoft.com/office/drawing/2014/main" id="{C2DDF75B-95C6-8735-E6C6-4196C372DD42}"/>
              </a:ext>
            </a:extLst>
          </p:cNvPr>
          <p:cNvPicPr>
            <a:picLocks noChangeAspect="1"/>
          </p:cNvPicPr>
          <p:nvPr/>
        </p:nvPicPr>
        <p:blipFill>
          <a:blip r:embed="rId2"/>
          <a:stretch>
            <a:fillRect/>
          </a:stretch>
        </p:blipFill>
        <p:spPr>
          <a:xfrm>
            <a:off x="1789609" y="929070"/>
            <a:ext cx="6755008" cy="5205021"/>
          </a:xfrm>
          <a:prstGeom prst="rect">
            <a:avLst/>
          </a:prstGeom>
        </p:spPr>
      </p:pic>
    </p:spTree>
    <p:extLst>
      <p:ext uri="{BB962C8B-B14F-4D97-AF65-F5344CB8AC3E}">
        <p14:creationId xmlns:p14="http://schemas.microsoft.com/office/powerpoint/2010/main" val="916030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FBA8-2B05-1880-3D6B-56A7C5123A3B}"/>
              </a:ext>
            </a:extLst>
          </p:cNvPr>
          <p:cNvSpPr>
            <a:spLocks noGrp="1"/>
          </p:cNvSpPr>
          <p:nvPr>
            <p:ph type="title"/>
          </p:nvPr>
        </p:nvSpPr>
        <p:spPr>
          <a:xfrm>
            <a:off x="527204" y="649236"/>
            <a:ext cx="9953308" cy="657050"/>
          </a:xfrm>
        </p:spPr>
        <p:txBody>
          <a:bodyPr/>
          <a:lstStyle/>
          <a:p>
            <a:r>
              <a:rPr lang="en-US" dirty="0"/>
              <a:t>Results </a:t>
            </a:r>
            <a:endParaRPr lang="en-IL" dirty="0"/>
          </a:p>
        </p:txBody>
      </p:sp>
      <p:sp>
        <p:nvSpPr>
          <p:cNvPr id="7" name="Slide Number Placeholder 6">
            <a:extLst>
              <a:ext uri="{FF2B5EF4-FFF2-40B4-BE49-F238E27FC236}">
                <a16:creationId xmlns:a16="http://schemas.microsoft.com/office/drawing/2014/main" id="{46669695-E431-55AA-06A2-26DD3890E7B5}"/>
              </a:ext>
            </a:extLst>
          </p:cNvPr>
          <p:cNvSpPr>
            <a:spLocks noGrp="1"/>
          </p:cNvSpPr>
          <p:nvPr>
            <p:ph type="sldNum" sz="quarter" idx="13"/>
          </p:nvPr>
        </p:nvSpPr>
        <p:spPr/>
        <p:txBody>
          <a:bodyPr/>
          <a:lstStyle/>
          <a:p>
            <a:fld id="{A49DFD55-3C28-40EF-9E31-A92D2E4017FF}" type="slidenum">
              <a:rPr lang="en-US" smtClean="0"/>
              <a:pPr/>
              <a:t>29</a:t>
            </a:fld>
            <a:endParaRPr lang="en-US" dirty="0"/>
          </a:p>
        </p:txBody>
      </p:sp>
      <p:pic>
        <p:nvPicPr>
          <p:cNvPr id="9" name="Picture 8">
            <a:extLst>
              <a:ext uri="{FF2B5EF4-FFF2-40B4-BE49-F238E27FC236}">
                <a16:creationId xmlns:a16="http://schemas.microsoft.com/office/drawing/2014/main" id="{298E9210-25C0-09E1-AFFC-5039C55A3127}"/>
              </a:ext>
            </a:extLst>
          </p:cNvPr>
          <p:cNvPicPr>
            <a:picLocks noChangeAspect="1"/>
          </p:cNvPicPr>
          <p:nvPr/>
        </p:nvPicPr>
        <p:blipFill>
          <a:blip r:embed="rId2"/>
          <a:stretch>
            <a:fillRect/>
          </a:stretch>
        </p:blipFill>
        <p:spPr>
          <a:xfrm>
            <a:off x="2351314" y="1306286"/>
            <a:ext cx="6305228" cy="4742821"/>
          </a:xfrm>
          <a:prstGeom prst="rect">
            <a:avLst/>
          </a:prstGeom>
        </p:spPr>
      </p:pic>
    </p:spTree>
    <p:extLst>
      <p:ext uri="{BB962C8B-B14F-4D97-AF65-F5344CB8AC3E}">
        <p14:creationId xmlns:p14="http://schemas.microsoft.com/office/powerpoint/2010/main" val="1437701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4179570" cy="3377354"/>
          </a:xfrm>
        </p:spPr>
        <p:txBody>
          <a:bodyPr/>
          <a:lstStyle/>
          <a:p>
            <a:r>
              <a:rPr lang="en-US" dirty="0"/>
              <a:t>Theoretical Background</a:t>
            </a:r>
          </a:p>
        </p:txBody>
      </p:sp>
    </p:spTree>
    <p:extLst>
      <p:ext uri="{BB962C8B-B14F-4D97-AF65-F5344CB8AC3E}">
        <p14:creationId xmlns:p14="http://schemas.microsoft.com/office/powerpoint/2010/main" val="608796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539360" y="-1174737"/>
            <a:ext cx="5655197" cy="1997867"/>
          </a:xfrm>
        </p:spPr>
        <p:txBody>
          <a:bodyPr anchor="b"/>
          <a:lstStyle/>
          <a:p>
            <a:r>
              <a:rPr lang="en-US" dirty="0"/>
              <a:t>conclusions</a:t>
            </a:r>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445544" y="929862"/>
            <a:ext cx="5733773" cy="3032733"/>
          </a:xfrm>
        </p:spPr>
        <p:txBody>
          <a:bodyPr>
            <a:noAutofit/>
          </a:bodyPr>
          <a:lstStyle/>
          <a:p>
            <a:pPr>
              <a:lnSpc>
                <a:spcPct val="107000"/>
              </a:lnSpc>
              <a:spcAft>
                <a:spcPts val="800"/>
              </a:spcAft>
            </a:pPr>
            <a:r>
              <a:rPr lang="en-IL" sz="1600" kern="100" dirty="0">
                <a:effectLst/>
                <a:latin typeface="Aptos" panose="020B0004020202020204" pitchFamily="34" charset="0"/>
                <a:ea typeface="Aptos" panose="020B0004020202020204" pitchFamily="34" charset="0"/>
                <a:cs typeface="Arial" panose="020B0604020202020204" pitchFamily="34" charset="0"/>
              </a:rPr>
              <a:t>Overall – </a:t>
            </a:r>
          </a:p>
          <a:p>
            <a:pPr>
              <a:lnSpc>
                <a:spcPct val="107000"/>
              </a:lnSpc>
              <a:spcAft>
                <a:spcPts val="800"/>
              </a:spcAft>
            </a:pPr>
            <a:r>
              <a:rPr lang="en-IL" sz="1600" kern="100" dirty="0">
                <a:effectLst/>
                <a:latin typeface="Aptos" panose="020B0004020202020204" pitchFamily="34" charset="0"/>
                <a:ea typeface="Aptos" panose="020B0004020202020204" pitchFamily="34" charset="0"/>
                <a:cs typeface="Arial" panose="020B0604020202020204" pitchFamily="34" charset="0"/>
              </a:rPr>
              <a:t>The expectation that a man is looking constantly to further and develop in his career and earning money and a woman focuses more on studying something she enjoys or has a lot of meaning and purpose. </a:t>
            </a:r>
          </a:p>
          <a:p>
            <a:pPr>
              <a:lnSpc>
                <a:spcPct val="107000"/>
              </a:lnSpc>
              <a:spcAft>
                <a:spcPts val="800"/>
              </a:spcAft>
            </a:pPr>
            <a:r>
              <a:rPr lang="en-IL" sz="1600" kern="100" dirty="0">
                <a:effectLst/>
                <a:latin typeface="Aptos" panose="020B0004020202020204" pitchFamily="34" charset="0"/>
                <a:ea typeface="Aptos" panose="020B0004020202020204" pitchFamily="34" charset="0"/>
                <a:cs typeface="Arial" panose="020B0604020202020204" pitchFamily="34" charset="0"/>
              </a:rPr>
              <a:t>The results we got didn’t show as we expected, there wasn’t as much of a defence in the key words as we thought there would be.</a:t>
            </a:r>
          </a:p>
          <a:p>
            <a:pPr>
              <a:lnSpc>
                <a:spcPct val="107000"/>
              </a:lnSpc>
              <a:spcAft>
                <a:spcPts val="800"/>
              </a:spcAft>
            </a:pPr>
            <a:r>
              <a:rPr lang="en-IL" sz="1600" kern="100" dirty="0">
                <a:effectLst/>
                <a:latin typeface="Aptos" panose="020B0004020202020204" pitchFamily="34" charset="0"/>
                <a:ea typeface="Aptos" panose="020B0004020202020204" pitchFamily="34" charset="0"/>
                <a:cs typeface="Arial" panose="020B0604020202020204" pitchFamily="34" charset="0"/>
              </a:rPr>
              <a:t>In regard to race, there sometimes was a difference between one of the races and the rest of the profiles, but in an inconsistent way.</a:t>
            </a:r>
          </a:p>
          <a:p>
            <a:endParaRPr lang="en-US"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30</a:t>
            </a:fld>
            <a:endParaRPr lang="en-US" dirty="0"/>
          </a:p>
        </p:txBody>
      </p:sp>
    </p:spTree>
    <p:extLst>
      <p:ext uri="{BB962C8B-B14F-4D97-AF65-F5344CB8AC3E}">
        <p14:creationId xmlns:p14="http://schemas.microsoft.com/office/powerpoint/2010/main" val="1645705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6C8B1-C69B-244B-3F19-41F60C001637}"/>
              </a:ext>
            </a:extLst>
          </p:cNvPr>
          <p:cNvSpPr>
            <a:spLocks noGrp="1"/>
          </p:cNvSpPr>
          <p:nvPr>
            <p:ph type="title"/>
          </p:nvPr>
        </p:nvSpPr>
        <p:spPr/>
        <p:txBody>
          <a:bodyPr/>
          <a:lstStyle/>
          <a:p>
            <a:r>
              <a:rPr lang="en-US" dirty="0"/>
              <a:t>Conclusions</a:t>
            </a:r>
            <a:endParaRPr lang="en-IL" dirty="0"/>
          </a:p>
        </p:txBody>
      </p:sp>
      <p:sp>
        <p:nvSpPr>
          <p:cNvPr id="4" name="Content Placeholder 3">
            <a:extLst>
              <a:ext uri="{FF2B5EF4-FFF2-40B4-BE49-F238E27FC236}">
                <a16:creationId xmlns:a16="http://schemas.microsoft.com/office/drawing/2014/main" id="{005C0E9A-17DC-475A-AA10-D3CD5C69787B}"/>
              </a:ext>
            </a:extLst>
          </p:cNvPr>
          <p:cNvSpPr>
            <a:spLocks noGrp="1"/>
          </p:cNvSpPr>
          <p:nvPr>
            <p:ph sz="half" idx="13"/>
          </p:nvPr>
        </p:nvSpPr>
        <p:spPr>
          <a:xfrm>
            <a:off x="2933700" y="2797255"/>
            <a:ext cx="3943627" cy="3688605"/>
          </a:xfrm>
        </p:spPr>
        <p:txBody>
          <a:bodyPr/>
          <a:lstStyle/>
          <a:p>
            <a:r>
              <a:rPr lang="en-US" dirty="0"/>
              <a:t>This is a big topic, and there is a lot more research that can be done in the field, we have only touched the surface here.</a:t>
            </a:r>
          </a:p>
          <a:p>
            <a:r>
              <a:rPr lang="en-US" dirty="0"/>
              <a:t>More AI models, larger data field etc.</a:t>
            </a:r>
            <a:endParaRPr lang="en-IL" dirty="0"/>
          </a:p>
        </p:txBody>
      </p:sp>
      <p:sp>
        <p:nvSpPr>
          <p:cNvPr id="5" name="Text Placeholder 4">
            <a:extLst>
              <a:ext uri="{FF2B5EF4-FFF2-40B4-BE49-F238E27FC236}">
                <a16:creationId xmlns:a16="http://schemas.microsoft.com/office/drawing/2014/main" id="{B0E1E704-10E8-3F7C-C723-A2663F5D2A07}"/>
              </a:ext>
            </a:extLst>
          </p:cNvPr>
          <p:cNvSpPr>
            <a:spLocks noGrp="1"/>
          </p:cNvSpPr>
          <p:nvPr>
            <p:ph type="body" sz="quarter" idx="3"/>
          </p:nvPr>
        </p:nvSpPr>
        <p:spPr/>
        <p:txBody>
          <a:bodyPr/>
          <a:lstStyle/>
          <a:p>
            <a:r>
              <a:rPr lang="en-US" dirty="0"/>
              <a:t>Further acknowledgments </a:t>
            </a:r>
            <a:endParaRPr lang="en-IL" dirty="0"/>
          </a:p>
        </p:txBody>
      </p:sp>
      <p:sp>
        <p:nvSpPr>
          <p:cNvPr id="6" name="Content Placeholder 5">
            <a:extLst>
              <a:ext uri="{FF2B5EF4-FFF2-40B4-BE49-F238E27FC236}">
                <a16:creationId xmlns:a16="http://schemas.microsoft.com/office/drawing/2014/main" id="{D61BBD67-4480-65A3-235F-36810243F13D}"/>
              </a:ext>
            </a:extLst>
          </p:cNvPr>
          <p:cNvSpPr>
            <a:spLocks noGrp="1"/>
          </p:cNvSpPr>
          <p:nvPr>
            <p:ph sz="half" idx="14"/>
          </p:nvPr>
        </p:nvSpPr>
        <p:spPr/>
        <p:txBody>
          <a:bodyPr/>
          <a:lstStyle/>
          <a:p>
            <a:pPr algn="r" rtl="1"/>
            <a:r>
              <a:rPr lang="he-IL" dirty="0"/>
              <a:t>מתי ה</a:t>
            </a:r>
            <a:r>
              <a:rPr lang="en-US" dirty="0"/>
              <a:t>CHAT</a:t>
            </a:r>
            <a:r>
              <a:rPr lang="he-IL" dirty="0"/>
              <a:t> הוא באת מוטה ומתי זה נכון להגיד שבאמת יותר נשים עוסקות בתחום אחד ויותר גברים עוסקים בתחם אחר אז הגיוני שיהיה הטיה לתחום ספציפי – מתי משהו משקף את המציאות והוא באמת נכון?</a:t>
            </a:r>
          </a:p>
          <a:p>
            <a:pPr algn="r" rtl="1"/>
            <a:r>
              <a:rPr lang="he-IL" dirty="0"/>
              <a:t>ומתי משהו הוא מפה?</a:t>
            </a:r>
          </a:p>
          <a:p>
            <a:pPr algn="r" rtl="1"/>
            <a:endParaRPr lang="he-IL" dirty="0"/>
          </a:p>
          <a:p>
            <a:pPr algn="r" rtl="1"/>
            <a:r>
              <a:rPr lang="he-IL" dirty="0"/>
              <a:t>שאלה פתוחה</a:t>
            </a:r>
            <a:endParaRPr lang="en-IL" dirty="0"/>
          </a:p>
        </p:txBody>
      </p:sp>
      <p:sp>
        <p:nvSpPr>
          <p:cNvPr id="7" name="Slide Number Placeholder 6">
            <a:extLst>
              <a:ext uri="{FF2B5EF4-FFF2-40B4-BE49-F238E27FC236}">
                <a16:creationId xmlns:a16="http://schemas.microsoft.com/office/drawing/2014/main" id="{9C69D25A-5314-032B-CF0E-099A13219251}"/>
              </a:ext>
            </a:extLst>
          </p:cNvPr>
          <p:cNvSpPr>
            <a:spLocks noGrp="1"/>
          </p:cNvSpPr>
          <p:nvPr>
            <p:ph type="sldNum" sz="quarter" idx="12"/>
          </p:nvPr>
        </p:nvSpPr>
        <p:spPr/>
        <p:txBody>
          <a:bodyPr/>
          <a:lstStyle/>
          <a:p>
            <a:fld id="{A49DFD55-3C28-40EF-9E31-A92D2E4017FF}" type="slidenum">
              <a:rPr lang="en-US" smtClean="0"/>
              <a:pPr/>
              <a:t>31</a:t>
            </a:fld>
            <a:endParaRPr lang="en-US" dirty="0"/>
          </a:p>
        </p:txBody>
      </p:sp>
    </p:spTree>
    <p:extLst>
      <p:ext uri="{BB962C8B-B14F-4D97-AF65-F5344CB8AC3E}">
        <p14:creationId xmlns:p14="http://schemas.microsoft.com/office/powerpoint/2010/main" val="3212140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009292" y="2100104"/>
            <a:ext cx="4437478" cy="1487157"/>
          </a:xfrm>
        </p:spPr>
        <p:txBody>
          <a:bodyPr/>
          <a:lstStyle/>
          <a:p>
            <a:r>
              <a:rPr lang="en-US" dirty="0"/>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32</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6096000" y="2768971"/>
            <a:ext cx="4981993" cy="3376691"/>
          </a:xfrm>
        </p:spPr>
        <p:txBody>
          <a:bodyPr/>
          <a:lstStyle/>
          <a:p>
            <a:pPr algn="ctr"/>
            <a:r>
              <a:rPr lang="en-US" sz="4000" b="0" i="0" u="none" strike="noStrike" baseline="0" dirty="0">
                <a:latin typeface="LinBiolinumTB"/>
              </a:rPr>
              <a:t>Gender bias and stereotypes in LLM</a:t>
            </a:r>
            <a:r>
              <a:rPr lang="en-US" b="0" i="0" u="none" strike="noStrike" baseline="0" dirty="0">
                <a:latin typeface="LinBiolinumTB"/>
              </a:rPr>
              <a:t>s</a:t>
            </a:r>
            <a:br>
              <a:rPr lang="en-US" b="0" i="0" u="none" strike="noStrike" baseline="0" dirty="0">
                <a:latin typeface="LinBiolinumTB"/>
              </a:rPr>
            </a:br>
            <a:br>
              <a:rPr lang="en-US" b="0" i="0" u="none" strike="noStrike" baseline="0" dirty="0">
                <a:latin typeface="LinBiolinumTB"/>
              </a:rPr>
            </a:br>
            <a:r>
              <a:rPr lang="en-US" sz="2400" b="0" i="0" dirty="0">
                <a:effectLst/>
                <a:latin typeface="Segoe UI Variable Display Semil" pitchFamily="2" charset="0"/>
              </a:rPr>
              <a:t>Hadas </a:t>
            </a:r>
            <a:r>
              <a:rPr lang="en-US" sz="2400" b="0" i="0" dirty="0" err="1">
                <a:effectLst/>
                <a:latin typeface="Segoe UI Variable Display Semil" pitchFamily="2" charset="0"/>
              </a:rPr>
              <a:t>Kotek</a:t>
            </a:r>
            <a:r>
              <a:rPr lang="en-US" sz="2400" b="0" i="0" dirty="0">
                <a:effectLst/>
                <a:latin typeface="Segoe UI Variable Display Semil" pitchFamily="2" charset="0"/>
              </a:rPr>
              <a:t>, </a:t>
            </a:r>
            <a:r>
              <a:rPr lang="en-US" sz="2400" b="0" i="0" dirty="0" err="1">
                <a:effectLst/>
                <a:latin typeface="Segoe UI Variable Display Semil" pitchFamily="2" charset="0"/>
              </a:rPr>
              <a:t>Rikker</a:t>
            </a:r>
            <a:r>
              <a:rPr lang="en-US" sz="2400" b="0" i="0" dirty="0">
                <a:effectLst/>
                <a:latin typeface="Segoe UI Variable Display Semil" pitchFamily="2" charset="0"/>
              </a:rPr>
              <a:t> </a:t>
            </a:r>
            <a:r>
              <a:rPr lang="en-US" sz="2400" b="0" i="0" dirty="0" err="1">
                <a:effectLst/>
                <a:latin typeface="Segoe UI Variable Display Semil" pitchFamily="2" charset="0"/>
              </a:rPr>
              <a:t>Dockum</a:t>
            </a:r>
            <a:r>
              <a:rPr lang="en-US" sz="2400" b="0" i="0" dirty="0">
                <a:effectLst/>
                <a:latin typeface="Segoe UI Variable Display Semil" pitchFamily="2" charset="0"/>
              </a:rPr>
              <a:t>, David Q. Sun</a:t>
            </a:r>
            <a:br>
              <a:rPr lang="en-US" sz="2400" b="0" i="0" dirty="0">
                <a:effectLst/>
                <a:latin typeface="Segoe UI Variable Display Semil" pitchFamily="2" charset="0"/>
              </a:rPr>
            </a:br>
            <a:br>
              <a:rPr lang="en-US" sz="2400" b="0" i="0" dirty="0">
                <a:effectLst/>
                <a:latin typeface="Segoe UI Variable Display Semil" pitchFamily="2" charset="0"/>
              </a:rPr>
            </a:br>
            <a:br>
              <a:rPr lang="en-US" sz="2400" b="0" i="0" dirty="0">
                <a:effectLst/>
                <a:latin typeface="Segoe UI Variable Display Semil" pitchFamily="2" charset="0"/>
              </a:rPr>
            </a:br>
            <a:r>
              <a:rPr lang="en-US" sz="1800" u="sng" kern="100" dirty="0">
                <a:solidFill>
                  <a:srgbClr val="467886"/>
                </a:solidFill>
                <a:effectLst/>
                <a:latin typeface="Aptos" panose="020B0004020202020204" pitchFamily="34" charset="0"/>
                <a:ea typeface="Aptos" panose="020B0004020202020204" pitchFamily="34" charset="0"/>
                <a:cs typeface="Arial" panose="020B0604020202020204" pitchFamily="34" charset="0"/>
                <a:hlinkClick r:id="rId3"/>
              </a:rPr>
              <a:t>Gender Bias in LLMs - Apple Machine Learning Research</a:t>
            </a:r>
            <a:br>
              <a:rPr lang="en-US" sz="1800" kern="100" dirty="0">
                <a:effectLst/>
                <a:latin typeface="Aptos" panose="020B0004020202020204" pitchFamily="34" charset="0"/>
                <a:ea typeface="Aptos" panose="020B0004020202020204" pitchFamily="34" charset="0"/>
                <a:cs typeface="Arial" panose="020B0604020202020204" pitchFamily="34" charset="0"/>
              </a:rPr>
            </a:br>
            <a:endParaRPr lang="en-US" sz="6600" dirty="0">
              <a:latin typeface="Segoe UI Variable Display Semil" pitchFamily="2" charset="0"/>
            </a:endParaRPr>
          </a:p>
        </p:txBody>
      </p:sp>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45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159727" y="655497"/>
            <a:ext cx="7629293" cy="3816142"/>
          </a:xfrm>
        </p:spPr>
        <p:txBody>
          <a:bodyPr>
            <a:normAutofit lnSpcReduction="10000"/>
          </a:bodyPr>
          <a:lstStyle/>
          <a:p>
            <a:pPr algn="r" rtl="1"/>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בניסוי שנערך על ידי צוות חוקרים מאוניברסיטת סטנפורד בשנת </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2023</a:t>
            </a:r>
            <a:r>
              <a:rPr lang="he-IL" sz="2400" kern="100" dirty="0">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בחנו החוקרים כיצד מודלים לשוניים גדולים</a:t>
            </a:r>
            <a:r>
              <a:rPr lang="he-IL" sz="2400" kern="100" dirty="0">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כגון</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 GPT-3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מתמודדים עם משפטים דו-משמעיים ומבטאים הטיות מגדריות. המטרה העיקרית הייתה לבחון עד כמה המודלים הללו, אשר אמורים לשקף את השפה האנושית, מושפעים מהסטריאוטיפים המגדריים הרווחים בחברה</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p>
          <a:p>
            <a:pPr algn="r" rtl="1"/>
            <a:r>
              <a:rPr lang="he-IL" sz="2400" dirty="0">
                <a:effectLst/>
                <a:latin typeface="Segoe UI Light" panose="020B0502040204020203" pitchFamily="34" charset="0"/>
                <a:ea typeface="Aptos" panose="020B0004020202020204" pitchFamily="34" charset="0"/>
                <a:cs typeface="Segoe UI Light" panose="020B0502040204020203" pitchFamily="34" charset="0"/>
              </a:rPr>
              <a:t>כיצד נערך הניסוי</a:t>
            </a:r>
            <a:r>
              <a:rPr lang="en-US" sz="2400" dirty="0">
                <a:effectLst/>
                <a:latin typeface="Segoe UI Light" panose="020B0502040204020203" pitchFamily="34" charset="0"/>
                <a:ea typeface="Aptos" panose="020B0004020202020204" pitchFamily="34" charset="0"/>
                <a:cs typeface="Segoe UI Light" panose="020B0502040204020203" pitchFamily="34" charset="0"/>
              </a:rPr>
              <a:t>?</a:t>
            </a:r>
            <a:r>
              <a:rPr lang="he-IL" sz="2400" dirty="0">
                <a:effectLst/>
                <a:latin typeface="Segoe UI Light" panose="020B0502040204020203" pitchFamily="34" charset="0"/>
                <a:ea typeface="Aptos" panose="020B0004020202020204" pitchFamily="34" charset="0"/>
                <a:cs typeface="Segoe UI Light" panose="020B0502040204020203" pitchFamily="34" charset="0"/>
              </a:rPr>
              <a:t> החוקרים יצרו 15 משפטים שכללו שני שמות עצם המציינים מקצועות שונים, אחד גברי סטריאוטיפי ואחד נשי סטריאוטיפי. למשל:</a:t>
            </a:r>
            <a:endParaRPr lang="en-US" sz="2400" dirty="0">
              <a:latin typeface="Segoe UI Light" panose="020B0502040204020203" pitchFamily="34" charset="0"/>
              <a:cs typeface="Segoe UI Light" panose="020B0502040204020203" pitchFamily="34" charset="0"/>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pic>
        <p:nvPicPr>
          <p:cNvPr id="11" name="תמונה 10">
            <a:extLst>
              <a:ext uri="{FF2B5EF4-FFF2-40B4-BE49-F238E27FC236}">
                <a16:creationId xmlns:a16="http://schemas.microsoft.com/office/drawing/2014/main" id="{8F8763DD-D281-66A9-ED17-97A7885F934A}"/>
              </a:ext>
            </a:extLst>
          </p:cNvPr>
          <p:cNvPicPr>
            <a:picLocks noChangeAspect="1"/>
          </p:cNvPicPr>
          <p:nvPr/>
        </p:nvPicPr>
        <p:blipFill>
          <a:blip r:embed="rId3"/>
          <a:stretch>
            <a:fillRect/>
          </a:stretch>
        </p:blipFill>
        <p:spPr>
          <a:xfrm>
            <a:off x="954873" y="4471639"/>
            <a:ext cx="8462745" cy="1264835"/>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תמונה 16">
            <a:extLst>
              <a:ext uri="{FF2B5EF4-FFF2-40B4-BE49-F238E27FC236}">
                <a16:creationId xmlns:a16="http://schemas.microsoft.com/office/drawing/2014/main" id="{9D88F644-CC63-7F96-01FB-5EEAEA6A792C}"/>
              </a:ext>
            </a:extLst>
          </p:cNvPr>
          <p:cNvPicPr>
            <a:picLocks noChangeAspect="1"/>
          </p:cNvPicPr>
          <p:nvPr/>
        </p:nvPicPr>
        <p:blipFill>
          <a:blip r:embed="rId3"/>
          <a:stretch>
            <a:fillRect/>
          </a:stretch>
        </p:blipFill>
        <p:spPr>
          <a:xfrm>
            <a:off x="-1" y="1775426"/>
            <a:ext cx="6734115" cy="3398740"/>
          </a:xfrm>
          <a:prstGeom prst="rect">
            <a:avLst/>
          </a:prstGeom>
        </p:spPr>
      </p:pic>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6</a:t>
            </a:fld>
            <a:endParaRPr lang="en-US" dirty="0"/>
          </a:p>
        </p:txBody>
      </p:sp>
      <p:sp>
        <p:nvSpPr>
          <p:cNvPr id="10" name="מציין מיקום תוכן 9">
            <a:extLst>
              <a:ext uri="{FF2B5EF4-FFF2-40B4-BE49-F238E27FC236}">
                <a16:creationId xmlns:a16="http://schemas.microsoft.com/office/drawing/2014/main" id="{C3C2FADC-364B-1D15-AAA6-E82D0C273664}"/>
              </a:ext>
            </a:extLst>
          </p:cNvPr>
          <p:cNvSpPr>
            <a:spLocks noGrp="1"/>
          </p:cNvSpPr>
          <p:nvPr>
            <p:ph sz="half" idx="14"/>
          </p:nvPr>
        </p:nvSpPr>
        <p:spPr>
          <a:xfrm>
            <a:off x="6734114" y="1322611"/>
            <a:ext cx="4798962" cy="4572000"/>
          </a:xfrm>
        </p:spPr>
        <p:txBody>
          <a:bodyPr>
            <a:normAutofit/>
          </a:bodyPr>
          <a:lstStyle/>
          <a:p>
            <a:pPr algn="r" rtl="1">
              <a:lnSpc>
                <a:spcPct val="107000"/>
              </a:lnSpc>
              <a:spcAft>
                <a:spcPts val="800"/>
              </a:spcAft>
            </a:pPr>
            <a:r>
              <a:rPr lang="he-IL" sz="2400" b="1" u="sng" kern="100" dirty="0">
                <a:effectLst/>
                <a:latin typeface="Segoe UI Light" panose="020B0502040204020203" pitchFamily="34" charset="0"/>
                <a:ea typeface="Aptos" panose="020B0004020202020204" pitchFamily="34" charset="0"/>
                <a:cs typeface="Segoe UI Light" panose="020B0502040204020203" pitchFamily="34" charset="0"/>
              </a:rPr>
              <a:t>מה היו התוצאות</a:t>
            </a:r>
            <a:r>
              <a:rPr lang="en-US" sz="2400" b="1" u="sng" kern="100" dirty="0">
                <a:effectLst/>
                <a:latin typeface="Segoe UI Light" panose="020B0502040204020203" pitchFamily="34" charset="0"/>
                <a:ea typeface="Aptos" panose="020B0004020202020204" pitchFamily="34" charset="0"/>
                <a:cs typeface="Segoe UI Light" panose="020B0502040204020203" pitchFamily="34" charset="0"/>
              </a:rPr>
              <a:t>?</a:t>
            </a:r>
            <a:endParaRPr lang="en-US" sz="2400" u="sng" kern="100" dirty="0">
              <a:effectLst/>
              <a:latin typeface="Segoe UI Light" panose="020B0502040204020203" pitchFamily="34" charset="0"/>
              <a:ea typeface="Aptos" panose="020B0004020202020204" pitchFamily="34" charset="0"/>
              <a:cs typeface="Segoe UI Light" panose="020B0502040204020203" pitchFamily="34" charset="0"/>
            </a:endParaRPr>
          </a:p>
          <a:p>
            <a:pPr algn="r" rtl="1"/>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כל ארבעת המודלים הראו העדפה ברורה לשייך מקצועות מסוימים למגדר מסוים. כאשר סמן המין היה "הוא</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 המודלים בחרו בתדירות גבוהה יותר במקצוע הסטריאוטיפי הגברי, ולהיפך, כאשר סמן המין היה "היא", המודלים בחרו בתדירות גבוהה יותר במקצוע הסטריאוטיפי הנשי</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p>
          <a:p>
            <a:pPr algn="r" rtl="1"/>
            <a:endParaRPr lang="he-IL"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36929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1176054" y="1196122"/>
            <a:ext cx="9839892" cy="4747477"/>
          </a:xfrm>
        </p:spPr>
        <p:txBody>
          <a:bodyPr>
            <a:normAutofit/>
          </a:bodyPr>
          <a:lstStyle/>
          <a:p>
            <a:pPr marL="342900" lvl="0" indent="-342900" algn="r" rtl="1">
              <a:lnSpc>
                <a:spcPct val="107000"/>
              </a:lnSpc>
              <a:spcAft>
                <a:spcPts val="800"/>
              </a:spcAft>
              <a:buSzPts val="1000"/>
              <a:buFont typeface="Wingdings" panose="05000000000000000000" pitchFamily="2" charset="2"/>
              <a:buChar char="q"/>
              <a:tabLst>
                <a:tab pos="457200" algn="l"/>
              </a:tabLst>
            </a:pPr>
            <a:r>
              <a:rPr lang="he-IL" sz="2400" b="1" kern="100" dirty="0">
                <a:effectLst/>
                <a:latin typeface="Segoe UI Light" panose="020B0502040204020203" pitchFamily="34" charset="0"/>
                <a:ea typeface="Aptos" panose="020B0004020202020204" pitchFamily="34" charset="0"/>
                <a:cs typeface="Segoe UI Light" panose="020B0502040204020203" pitchFamily="34" charset="0"/>
              </a:rPr>
              <a:t>הסברים מגוונים</a:t>
            </a:r>
            <a:r>
              <a:rPr lang="en-US" sz="2400" b="1" kern="100" dirty="0">
                <a:effectLst/>
                <a:latin typeface="Segoe UI Light" panose="020B0502040204020203" pitchFamily="34" charset="0"/>
                <a:ea typeface="Aptos" panose="020B0004020202020204" pitchFamily="34" charset="0"/>
                <a:cs typeface="Segoe UI Light" panose="020B0502040204020203" pitchFamily="34" charset="0"/>
              </a:rPr>
              <a:t>:</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כאשר נשאלו המודלים להסביר את הבחירה שלהם, הם סיפקו מגוון הסברים. חלקם מבוססים על הקשר (למשל, </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רופאים עסוקים יותר ממורים</a:t>
            </a:r>
            <a:r>
              <a:rPr lang="he-IL" sz="2400" kern="100" dirty="0">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חלקם על דקדוק (למשל</a:t>
            </a:r>
            <a:r>
              <a:rPr lang="he-IL" sz="2400" kern="100" dirty="0">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הוא מתייחס לנושא המשפט"), וחלקם על סטריאוטיפים מגדריים (למשל, </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רופאים הם בדרך כלל גברים</a:t>
            </a:r>
            <a:r>
              <a:rPr lang="he-IL" sz="2400" kern="100" dirty="0">
                <a:latin typeface="Segoe UI Light" panose="020B0502040204020203" pitchFamily="34" charset="0"/>
                <a:ea typeface="Aptos" panose="020B0004020202020204" pitchFamily="34" charset="0"/>
                <a:cs typeface="Segoe UI Light" panose="020B0502040204020203" pitchFamily="34" charset="0"/>
              </a:rPr>
              <a:t>").</a:t>
            </a:r>
            <a:endParaRPr lang="en-US" sz="2400" kern="100" dirty="0">
              <a:effectLst/>
              <a:latin typeface="Segoe UI Light" panose="020B0502040204020203" pitchFamily="34" charset="0"/>
              <a:ea typeface="Aptos" panose="020B0004020202020204" pitchFamily="34" charset="0"/>
              <a:cs typeface="Segoe UI Light" panose="020B0502040204020203" pitchFamily="34" charset="0"/>
            </a:endParaRPr>
          </a:p>
          <a:p>
            <a:pPr marL="342900" lvl="0" indent="-342900" algn="r" rtl="1">
              <a:lnSpc>
                <a:spcPct val="107000"/>
              </a:lnSpc>
              <a:spcAft>
                <a:spcPts val="800"/>
              </a:spcAft>
              <a:buSzPts val="1000"/>
              <a:buFont typeface="Wingdings" panose="05000000000000000000" pitchFamily="2" charset="2"/>
              <a:buChar char="q"/>
              <a:tabLst>
                <a:tab pos="457200" algn="l"/>
              </a:tabLst>
            </a:pPr>
            <a:r>
              <a:rPr lang="he-IL" sz="2400" b="1" kern="100" dirty="0">
                <a:effectLst/>
                <a:latin typeface="Segoe UI Light" panose="020B0502040204020203" pitchFamily="34" charset="0"/>
                <a:ea typeface="Aptos" panose="020B0004020202020204" pitchFamily="34" charset="0"/>
                <a:cs typeface="Segoe UI Light" panose="020B0502040204020203" pitchFamily="34" charset="0"/>
              </a:rPr>
              <a:t>השוואה למציאות</a:t>
            </a:r>
            <a:r>
              <a:rPr lang="en-US" sz="2400" b="1" kern="100" dirty="0">
                <a:effectLst/>
                <a:latin typeface="Segoe UI Light" panose="020B0502040204020203" pitchFamily="34" charset="0"/>
                <a:ea typeface="Aptos" panose="020B0004020202020204" pitchFamily="34" charset="0"/>
                <a:cs typeface="Segoe UI Light" panose="020B0502040204020203" pitchFamily="34" charset="0"/>
              </a:rPr>
              <a:t>:</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ההשוואה לנתונים סטטיסטיים אמיתיים על התפלגות מגדרית במקצועות הראתה כי המודלים משקפים יותר את האמונות הרווחות בחברה מאשר את המציאות. כלומר, המודלים מחזקים את הסטריאוטיפים הקיימים, גם אם הם אינם מדויקים מבחינה סטטיסטית</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p>
        </p:txBody>
      </p:sp>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2242357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6096000" y="3226666"/>
            <a:ext cx="5478966" cy="3376691"/>
          </a:xfrm>
        </p:spPr>
        <p:txBody>
          <a:bodyPr/>
          <a:lstStyle/>
          <a:p>
            <a:pPr algn="ctr"/>
            <a:r>
              <a:rPr lang="en-US" b="0" i="0" u="none" strike="noStrike" baseline="0" dirty="0">
                <a:latin typeface="LinBiolinumTB"/>
              </a:rPr>
              <a:t>Is ChatGPT Fair for Recommendation? Evaluating Fairness in Large Language Model Recommendation</a:t>
            </a:r>
            <a:br>
              <a:rPr lang="en-US" b="0" i="0" u="none" strike="noStrike" baseline="0" dirty="0">
                <a:latin typeface="LinBiolinumTB"/>
              </a:rPr>
            </a:br>
            <a:br>
              <a:rPr lang="en-US" sz="4000" b="0" i="0" u="none" strike="noStrike" baseline="0" dirty="0">
                <a:latin typeface="LinBiolinumTB"/>
              </a:rPr>
            </a:br>
            <a:r>
              <a:rPr lang="en-US" sz="1800" b="0" i="0" u="none" strike="noStrike" baseline="0" dirty="0" err="1">
                <a:latin typeface="LinBiolinumT"/>
              </a:rPr>
              <a:t>Jizhi</a:t>
            </a:r>
            <a:r>
              <a:rPr lang="en-US" sz="1800" b="0" i="0" u="none" strike="noStrike" baseline="0" dirty="0">
                <a:latin typeface="LinBiolinumT"/>
              </a:rPr>
              <a:t> Zhang*, </a:t>
            </a:r>
            <a:r>
              <a:rPr lang="en-US" sz="1800" b="0" i="0" u="none" strike="noStrike" baseline="0" dirty="0" err="1">
                <a:latin typeface="LinBiolinumT"/>
              </a:rPr>
              <a:t>Keqin</a:t>
            </a:r>
            <a:r>
              <a:rPr lang="en-US" sz="1800" b="0" i="0" u="none" strike="noStrike" baseline="0" dirty="0">
                <a:latin typeface="LinBiolinumT"/>
              </a:rPr>
              <a:t> Bao*, Yang Zhang, Wenjie Wang, Fuli Feng†, and </a:t>
            </a:r>
            <a:r>
              <a:rPr lang="en-US" sz="1800" b="0" i="0" u="none" strike="noStrike" baseline="0" dirty="0" err="1">
                <a:latin typeface="LinBiolinumT"/>
              </a:rPr>
              <a:t>Xiangnan</a:t>
            </a:r>
            <a:r>
              <a:rPr lang="en-US" sz="1800" b="0" i="0" u="none" strike="noStrike" baseline="0" dirty="0">
                <a:latin typeface="LinBiolinumT"/>
              </a:rPr>
              <a:t> He†</a:t>
            </a:r>
            <a:br>
              <a:rPr lang="en-US" b="0" i="0" u="none" strike="noStrike" baseline="0" dirty="0">
                <a:latin typeface="LinBiolinumTB"/>
              </a:rPr>
            </a:br>
            <a:br>
              <a:rPr lang="en-US" sz="2400" b="0" i="0" dirty="0">
                <a:effectLst/>
                <a:latin typeface="Segoe UI Variable Display Semil" pitchFamily="2" charset="0"/>
              </a:rPr>
            </a:br>
            <a:br>
              <a:rPr lang="en-US" sz="2400" b="0" i="0" dirty="0">
                <a:effectLst/>
                <a:latin typeface="Segoe UI Variable Display Semil" pitchFamily="2" charset="0"/>
              </a:rPr>
            </a:br>
            <a:r>
              <a:rPr lang="en-US" sz="1800" b="0" i="0" u="sng" strike="noStrike" dirty="0">
                <a:solidFill>
                  <a:srgbClr val="1155CC"/>
                </a:solidFill>
                <a:effectLst/>
                <a:latin typeface="Arial" panose="020B0604020202020204" pitchFamily="34" charset="0"/>
                <a:hlinkClick r:id="rId3"/>
              </a:rPr>
              <a:t>https://arxiv.org/pdf/2305.07609.pdf</a:t>
            </a:r>
            <a:br>
              <a:rPr lang="en-US" sz="1800" b="0" i="0" u="none" strike="noStrike" dirty="0">
                <a:solidFill>
                  <a:srgbClr val="000000"/>
                </a:solidFill>
                <a:effectLst/>
                <a:latin typeface="Arial" panose="020B0604020202020204" pitchFamily="34" charset="0"/>
                <a:hlinkClick r:id="rId3"/>
              </a:rPr>
            </a:br>
            <a:endParaRPr lang="en-US" sz="6600" dirty="0">
              <a:latin typeface="Segoe UI Variable Display Semil" pitchFamily="2" charset="0"/>
            </a:endParaRPr>
          </a:p>
        </p:txBody>
      </p:sp>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849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8000218" y="1278504"/>
            <a:ext cx="3956825" cy="5059401"/>
          </a:xfrm>
        </p:spPr>
        <p:txBody>
          <a:bodyPr>
            <a:normAutofit lnSpcReduction="10000"/>
          </a:bodyPr>
          <a:lstStyle/>
          <a:p>
            <a:pPr algn="r" rtl="1"/>
            <a:r>
              <a:rPr lang="he-IL" sz="2400" dirty="0">
                <a:latin typeface="Segoe UI Light" panose="020B0502040204020203" pitchFamily="34" charset="0"/>
                <a:cs typeface="Segoe UI Light" panose="020B0502040204020203" pitchFamily="34" charset="0"/>
              </a:rPr>
              <a:t>מחקר דומה שנערך בסין ביקש לבדוק האם המערכת "הוגנת" כאשר היא נותנת המלצות. האם היא נותנת את אותן ההמלצות לכל אחד, או שהיא "מפלה" קבוצות מסוימות של אנשים על סמך תכונות אישיות כמו גיל, מגדר, מוצא או דעות פוליטיות. לשם החוקרים יצרו תרחישים שונים שבהם הם ביקשו מהמערכת המלצה על סמך תכונות אישיות שונות.</a:t>
            </a:r>
            <a:endParaRPr lang="en-US" sz="2400" dirty="0">
              <a:latin typeface="Segoe UI Light" panose="020B0502040204020203" pitchFamily="34" charset="0"/>
              <a:cs typeface="Segoe UI Light" panose="020B0502040204020203" pitchFamily="34" charset="0"/>
            </a:endParaRPr>
          </a:p>
        </p:txBody>
      </p:sp>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9</a:t>
            </a:fld>
            <a:endParaRPr lang="en-US" dirty="0"/>
          </a:p>
        </p:txBody>
      </p:sp>
      <p:pic>
        <p:nvPicPr>
          <p:cNvPr id="11" name="תמונה 10">
            <a:extLst>
              <a:ext uri="{FF2B5EF4-FFF2-40B4-BE49-F238E27FC236}">
                <a16:creationId xmlns:a16="http://schemas.microsoft.com/office/drawing/2014/main" id="{904C64E2-602F-6030-982E-0A4A43C2F026}"/>
              </a:ext>
            </a:extLst>
          </p:cNvPr>
          <p:cNvPicPr>
            <a:picLocks noChangeAspect="1"/>
          </p:cNvPicPr>
          <p:nvPr/>
        </p:nvPicPr>
        <p:blipFill>
          <a:blip r:embed="rId3"/>
          <a:stretch>
            <a:fillRect/>
          </a:stretch>
        </p:blipFill>
        <p:spPr>
          <a:xfrm>
            <a:off x="535259" y="1077500"/>
            <a:ext cx="7464959" cy="5461411"/>
          </a:xfrm>
          <a:prstGeom prst="rect">
            <a:avLst/>
          </a:prstGeom>
        </p:spPr>
      </p:pic>
    </p:spTree>
    <p:extLst>
      <p:ext uri="{BB962C8B-B14F-4D97-AF65-F5344CB8AC3E}">
        <p14:creationId xmlns:p14="http://schemas.microsoft.com/office/powerpoint/2010/main" val="1658164610"/>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{8073BCC5-D15C-49D5-94D7-42AD04FCCAF4}tf67328976_win32</Template>
  <TotalTime>6214</TotalTime>
  <Words>1364</Words>
  <Application>Microsoft Office PowerPoint</Application>
  <PresentationFormat>מסך רחב</PresentationFormat>
  <Paragraphs>136</Paragraphs>
  <Slides>32</Slides>
  <Notes>19</Notes>
  <HiddenSlides>0</HiddenSlides>
  <MMClips>0</MMClips>
  <ScaleCrop>false</ScaleCrop>
  <HeadingPairs>
    <vt:vector size="6" baseType="variant">
      <vt:variant>
        <vt:lpstr>גופנים בשימוש</vt:lpstr>
      </vt:variant>
      <vt:variant>
        <vt:i4>10</vt:i4>
      </vt:variant>
      <vt:variant>
        <vt:lpstr>ערכת נושא</vt:lpstr>
      </vt:variant>
      <vt:variant>
        <vt:i4>1</vt:i4>
      </vt:variant>
      <vt:variant>
        <vt:lpstr>כותרות שקופיות</vt:lpstr>
      </vt:variant>
      <vt:variant>
        <vt:i4>32</vt:i4>
      </vt:variant>
    </vt:vector>
  </HeadingPairs>
  <TitlesOfParts>
    <vt:vector size="43" baseType="lpstr">
      <vt:lpstr>Aptos</vt:lpstr>
      <vt:lpstr>Arial</vt:lpstr>
      <vt:lpstr>Calibri</vt:lpstr>
      <vt:lpstr>LinBiolinumT</vt:lpstr>
      <vt:lpstr>LinBiolinumTB</vt:lpstr>
      <vt:lpstr>Segoe UI Light</vt:lpstr>
      <vt:lpstr>Segoe UI Semibold</vt:lpstr>
      <vt:lpstr>Segoe UI Variable Display Semil</vt:lpstr>
      <vt:lpstr>Tenorite</vt:lpstr>
      <vt:lpstr>Wingdings</vt:lpstr>
      <vt:lpstr>Custom</vt:lpstr>
      <vt:lpstr>Final project: Evaluating fairness in large language models, and comparing the difference between languages  natasha adina hessen maya naor</vt:lpstr>
      <vt:lpstr>AGENDA</vt:lpstr>
      <vt:lpstr>Theoretical Background</vt:lpstr>
      <vt:lpstr>Gender bias and stereotypes in LLMs  Hadas Kotek, Rikker Dockum, David Q. Sun   Gender Bias in LLMs - Apple Machine Learning Research </vt:lpstr>
      <vt:lpstr>מצגת של PowerPoint‏</vt:lpstr>
      <vt:lpstr>מצגת של PowerPoint‏</vt:lpstr>
      <vt:lpstr>מצגת של PowerPoint‏</vt:lpstr>
      <vt:lpstr>Is ChatGPT Fair for Recommendation? Evaluating Fairness in Large Language Model Recommendation  Jizhi Zhang*, Keqin Bao*, Yang Zhang, Wenjie Wang, Fuli Feng†, and Xiangnan He†   https://arxiv.org/pdf/2305.07609.pdf </vt:lpstr>
      <vt:lpstr>מצגת של PowerPoint‏</vt:lpstr>
      <vt:lpstr>המסקנות העיקריות מהמחקר:</vt:lpstr>
      <vt:lpstr>מצגת של PowerPoint‏</vt:lpstr>
      <vt:lpstr>The process</vt:lpstr>
      <vt:lpstr>מה עשינו</vt:lpstr>
      <vt:lpstr>The initial profiles</vt:lpstr>
      <vt:lpstr>Initial process</vt:lpstr>
      <vt:lpstr>ציפיות </vt:lpstr>
      <vt:lpstr>Experiment process </vt:lpstr>
      <vt:lpstr>מצגת של PowerPoint‏</vt:lpstr>
      <vt:lpstr>מצגת של PowerPoint‏</vt:lpstr>
      <vt:lpstr>שמירת תשובות לקובץ Excel והמרתן למסמך Word: </vt:lpstr>
      <vt:lpstr>example</vt:lpstr>
      <vt:lpstr>חישוב השגיאה</vt:lpstr>
      <vt:lpstr>Results</vt:lpstr>
      <vt:lpstr>Results </vt:lpstr>
      <vt:lpstr>Results </vt:lpstr>
      <vt:lpstr>Part 2</vt:lpstr>
      <vt:lpstr>RESULTS</vt:lpstr>
      <vt:lpstr>Surprising results </vt:lpstr>
      <vt:lpstr>Results </vt:lpstr>
      <vt:lpstr>conclusions</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Adina Hessen</dc:creator>
  <cp:lastModifiedBy>מאיה נאור</cp:lastModifiedBy>
  <cp:revision>11</cp:revision>
  <dcterms:created xsi:type="dcterms:W3CDTF">2024-09-01T07:43:52Z</dcterms:created>
  <dcterms:modified xsi:type="dcterms:W3CDTF">2024-09-07T19:46:35Z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