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57" r:id="rId6"/>
    <p:sldId id="278" r:id="rId7"/>
    <p:sldId id="279" r:id="rId8"/>
    <p:sldId id="258" r:id="rId9"/>
    <p:sldId id="282" r:id="rId10"/>
    <p:sldId id="286" r:id="rId11"/>
    <p:sldId id="287" r:id="rId12"/>
    <p:sldId id="283" r:id="rId13"/>
    <p:sldId id="281" r:id="rId14"/>
    <p:sldId id="266" r:id="rId15"/>
    <p:sldId id="280" r:id="rId16"/>
    <p:sldId id="284" r:id="rId17"/>
    <p:sldId id="294" r:id="rId18"/>
    <p:sldId id="295" r:id="rId19"/>
    <p:sldId id="290" r:id="rId20"/>
    <p:sldId id="289" r:id="rId21"/>
    <p:sldId id="301" r:id="rId22"/>
    <p:sldId id="299" r:id="rId23"/>
    <p:sldId id="296" r:id="rId24"/>
    <p:sldId id="297" r:id="rId25"/>
    <p:sldId id="298" r:id="rId26"/>
    <p:sldId id="300" r:id="rId27"/>
    <p:sldId id="293" r:id="rId28"/>
    <p:sldId id="302" r:id="rId29"/>
    <p:sldId id="303" r:id="rId30"/>
    <p:sldId id="288" r:id="rId31"/>
    <p:sldId id="305"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76" d="100"/>
          <a:sy n="76" d="100"/>
        </p:scale>
        <p:origin x="946"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89009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791415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99095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93747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174834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40574" y="2816817"/>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The process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448991"/>
          </a:xfrm>
        </p:spPr>
        <p:txBody>
          <a:bodyPr anchor="b">
            <a:normAutofit fontScale="90000"/>
          </a:bodyPr>
          <a:lstStyle/>
          <a:p>
            <a:pPr algn="r"/>
            <a:r>
              <a:rPr lang="he-IL" dirty="0"/>
              <a:t>מה עשינו</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573807" y="1020566"/>
            <a:ext cx="5070833" cy="3032733"/>
          </a:xfrm>
        </p:spPr>
        <p:txBody>
          <a:bodyPr>
            <a:noAutofit/>
          </a:bodyPr>
          <a:lstStyle/>
          <a:p>
            <a:pPr marL="0" indent="0" algn="r" rtl="1">
              <a:buNone/>
            </a:pPr>
            <a:r>
              <a:rPr lang="he-IL" dirty="0"/>
              <a:t>יצרנו 10 פרופילים, כל פרופיל בעל מאפיינים שונים (רקע ותחביבים).</a:t>
            </a:r>
          </a:p>
          <a:p>
            <a:pPr marL="0" indent="0" algn="r" rtl="1">
              <a:buNone/>
            </a:pPr>
            <a:r>
              <a:rPr lang="he-IL" dirty="0"/>
              <a:t>לאחר מכן שאלנו את ה</a:t>
            </a:r>
            <a:r>
              <a:rPr lang="en-US" dirty="0"/>
              <a:t>ChatGPT</a:t>
            </a:r>
            <a:r>
              <a:rPr lang="he-IL" dirty="0"/>
              <a:t> מה הוא ממליץ ללמוד.</a:t>
            </a:r>
            <a:endParaRPr lang="en-US" dirty="0"/>
          </a:p>
          <a:p>
            <a:pPr marL="0" indent="0" algn="r" rtl="1">
              <a:buNone/>
            </a:pPr>
            <a:r>
              <a:rPr lang="he-IL" dirty="0"/>
              <a:t>כל שאלה נשאלה ב</a:t>
            </a:r>
            <a:r>
              <a:rPr lang="en-US" dirty="0"/>
              <a:t>Chat</a:t>
            </a:r>
            <a:r>
              <a:rPr lang="he-IL" dirty="0"/>
              <a:t> 30 פעמים.</a:t>
            </a:r>
            <a:endParaRPr lang="en-US" dirty="0"/>
          </a:p>
          <a:p>
            <a:pPr marL="0" indent="0" algn="r" rtl="1">
              <a:buNone/>
            </a:pPr>
            <a:endParaRPr lang="he-IL" dirty="0"/>
          </a:p>
          <a:p>
            <a:pPr marL="0" indent="0" algn="r" rtl="1">
              <a:buNone/>
            </a:pPr>
            <a:r>
              <a:rPr lang="he-IL" dirty="0"/>
              <a:t>הרצנו את השאלות כמה פעמים, בכל הרצה הוספנו/ הורדנו מידע שונה עבור גזע ומין והשוונו בין התשובות השונות.</a:t>
            </a:r>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The profiles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Every profile was given a background and hobbies.</a:t>
            </a:r>
          </a:p>
          <a:p>
            <a:r>
              <a:rPr lang="en-US" dirty="0"/>
              <a:t>We asked ChatGPT what it recommends to study, based of the information it was given.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1D4-0CD4-26A3-92E9-8F15204C2C44}"/>
              </a:ext>
            </a:extLst>
          </p:cNvPr>
          <p:cNvSpPr>
            <a:spLocks noGrp="1"/>
          </p:cNvSpPr>
          <p:nvPr>
            <p:ph type="title"/>
          </p:nvPr>
        </p:nvSpPr>
        <p:spPr>
          <a:xfrm>
            <a:off x="838200" y="337192"/>
            <a:ext cx="5655197" cy="448991"/>
          </a:xfrm>
        </p:spPr>
        <p:txBody>
          <a:bodyPr>
            <a:normAutofit fontScale="90000"/>
          </a:bodyPr>
          <a:lstStyle/>
          <a:p>
            <a:r>
              <a:rPr lang="en-US" dirty="0"/>
              <a:t>The initial profiles</a:t>
            </a:r>
            <a:endParaRPr lang="en-IL" dirty="0"/>
          </a:p>
        </p:txBody>
      </p:sp>
      <p:sp>
        <p:nvSpPr>
          <p:cNvPr id="5" name="Text Placeholder 4">
            <a:extLst>
              <a:ext uri="{FF2B5EF4-FFF2-40B4-BE49-F238E27FC236}">
                <a16:creationId xmlns:a16="http://schemas.microsoft.com/office/drawing/2014/main" id="{7E7BCA2C-0BB9-676C-D02D-08744D147C3B}"/>
              </a:ext>
            </a:extLst>
          </p:cNvPr>
          <p:cNvSpPr>
            <a:spLocks noGrp="1"/>
          </p:cNvSpPr>
          <p:nvPr>
            <p:ph type="body" sz="quarter" idx="3"/>
          </p:nvPr>
        </p:nvSpPr>
        <p:spPr>
          <a:xfrm>
            <a:off x="7749948" y="1861966"/>
            <a:ext cx="3943627" cy="448989"/>
          </a:xfrm>
        </p:spPr>
        <p:txBody>
          <a:bodyPr/>
          <a:lstStyle/>
          <a:p>
            <a:r>
              <a:rPr lang="en-US" dirty="0"/>
              <a:t>problem</a:t>
            </a:r>
            <a:endParaRPr lang="en-IL" dirty="0"/>
          </a:p>
        </p:txBody>
      </p:sp>
      <p:sp>
        <p:nvSpPr>
          <p:cNvPr id="6" name="Content Placeholder 5">
            <a:extLst>
              <a:ext uri="{FF2B5EF4-FFF2-40B4-BE49-F238E27FC236}">
                <a16:creationId xmlns:a16="http://schemas.microsoft.com/office/drawing/2014/main" id="{6896F965-5277-1C5C-7A60-C1CF7A8AFDB8}"/>
              </a:ext>
            </a:extLst>
          </p:cNvPr>
          <p:cNvSpPr>
            <a:spLocks noGrp="1"/>
          </p:cNvSpPr>
          <p:nvPr>
            <p:ph sz="half" idx="14"/>
          </p:nvPr>
        </p:nvSpPr>
        <p:spPr>
          <a:xfrm>
            <a:off x="7536587" y="2310955"/>
            <a:ext cx="3943627" cy="3032733"/>
          </a:xfrm>
        </p:spPr>
        <p:txBody>
          <a:bodyPr/>
          <a:lstStyle/>
          <a:p>
            <a:r>
              <a:rPr lang="en-US" dirty="0"/>
              <a:t>The problem with these profiles is that they were too specific and directed the AI model to much as to what it should recommend to study.</a:t>
            </a:r>
          </a:p>
          <a:p>
            <a:endParaRPr lang="en-US" dirty="0"/>
          </a:p>
          <a:p>
            <a:r>
              <a:rPr lang="en-US" dirty="0"/>
              <a:t>We changed the profiles to give them less detail about background and hobbies.</a:t>
            </a:r>
            <a:endParaRPr lang="en-IL" dirty="0"/>
          </a:p>
        </p:txBody>
      </p:sp>
      <p:sp>
        <p:nvSpPr>
          <p:cNvPr id="7" name="Slide Number Placeholder 6">
            <a:extLst>
              <a:ext uri="{FF2B5EF4-FFF2-40B4-BE49-F238E27FC236}">
                <a16:creationId xmlns:a16="http://schemas.microsoft.com/office/drawing/2014/main" id="{C644320B-3C8A-86DA-0FCB-8D2D7986C7A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Content Placeholder 7">
            <a:extLst>
              <a:ext uri="{FF2B5EF4-FFF2-40B4-BE49-F238E27FC236}">
                <a16:creationId xmlns:a16="http://schemas.microsoft.com/office/drawing/2014/main" id="{FDECB119-7374-27D7-6C01-BCB051ED71B0}"/>
              </a:ext>
            </a:extLst>
          </p:cNvPr>
          <p:cNvPicPr>
            <a:picLocks noGrp="1" noChangeAspect="1"/>
          </p:cNvPicPr>
          <p:nvPr>
            <p:ph sz="half" idx="2"/>
          </p:nvPr>
        </p:nvPicPr>
        <p:blipFill>
          <a:blip r:embed="rId2"/>
          <a:stretch>
            <a:fillRect/>
          </a:stretch>
        </p:blipFill>
        <p:spPr>
          <a:xfrm>
            <a:off x="380999" y="1257299"/>
            <a:ext cx="5939413" cy="3224265"/>
          </a:xfrm>
          <a:prstGeom prst="rect">
            <a:avLst/>
          </a:prstGeom>
          <a:noFill/>
        </p:spPr>
      </p:pic>
    </p:spTree>
    <p:extLst>
      <p:ext uri="{BB962C8B-B14F-4D97-AF65-F5344CB8AC3E}">
        <p14:creationId xmlns:p14="http://schemas.microsoft.com/office/powerpoint/2010/main" val="414334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94F5-590D-2D5B-2676-408267EA1312}"/>
              </a:ext>
            </a:extLst>
          </p:cNvPr>
          <p:cNvSpPr>
            <a:spLocks noGrp="1"/>
          </p:cNvSpPr>
          <p:nvPr>
            <p:ph type="title"/>
          </p:nvPr>
        </p:nvSpPr>
        <p:spPr>
          <a:xfrm>
            <a:off x="838200" y="337193"/>
            <a:ext cx="5655197" cy="448990"/>
          </a:xfrm>
        </p:spPr>
        <p:txBody>
          <a:bodyPr>
            <a:normAutofit fontScale="90000"/>
          </a:bodyPr>
          <a:lstStyle/>
          <a:p>
            <a:r>
              <a:rPr lang="en-US" dirty="0"/>
              <a:t>Initial process</a:t>
            </a:r>
            <a:endParaRPr lang="en-IL" dirty="0"/>
          </a:p>
        </p:txBody>
      </p:sp>
      <p:sp>
        <p:nvSpPr>
          <p:cNvPr id="3" name="Text Placeholder 2">
            <a:extLst>
              <a:ext uri="{FF2B5EF4-FFF2-40B4-BE49-F238E27FC236}">
                <a16:creationId xmlns:a16="http://schemas.microsoft.com/office/drawing/2014/main" id="{08454580-A321-CC37-1466-28F4ACE0B8E9}"/>
              </a:ext>
            </a:extLst>
          </p:cNvPr>
          <p:cNvSpPr>
            <a:spLocks noGrp="1"/>
          </p:cNvSpPr>
          <p:nvPr>
            <p:ph type="body" idx="1"/>
          </p:nvPr>
        </p:nvSpPr>
        <p:spPr>
          <a:xfrm>
            <a:off x="462224" y="976777"/>
            <a:ext cx="6031173" cy="448990"/>
          </a:xfrm>
        </p:spPr>
        <p:txBody>
          <a:bodyPr/>
          <a:lstStyle/>
          <a:p>
            <a:r>
              <a:rPr lang="en-US" sz="1000" dirty="0"/>
              <a:t>Asking ChatGPT questions, each time changing one detail of description.</a:t>
            </a:r>
            <a:endParaRPr lang="en-IL" sz="1000" dirty="0"/>
          </a:p>
        </p:txBody>
      </p:sp>
      <p:pic>
        <p:nvPicPr>
          <p:cNvPr id="9" name="Content Placeholder 8">
            <a:extLst>
              <a:ext uri="{FF2B5EF4-FFF2-40B4-BE49-F238E27FC236}">
                <a16:creationId xmlns:a16="http://schemas.microsoft.com/office/drawing/2014/main" id="{2D50E71E-9465-EF99-45A1-8C569CA2F145}"/>
              </a:ext>
            </a:extLst>
          </p:cNvPr>
          <p:cNvPicPr>
            <a:picLocks noGrp="1" noChangeAspect="1"/>
          </p:cNvPicPr>
          <p:nvPr>
            <p:ph sz="half" idx="2"/>
          </p:nvPr>
        </p:nvPicPr>
        <p:blipFill>
          <a:blip r:embed="rId2"/>
          <a:stretch>
            <a:fillRect/>
          </a:stretch>
        </p:blipFill>
        <p:spPr>
          <a:xfrm>
            <a:off x="826354" y="1758950"/>
            <a:ext cx="5667043" cy="4001693"/>
          </a:xfrm>
        </p:spPr>
      </p:pic>
      <p:sp>
        <p:nvSpPr>
          <p:cNvPr id="5" name="Text Placeholder 4">
            <a:extLst>
              <a:ext uri="{FF2B5EF4-FFF2-40B4-BE49-F238E27FC236}">
                <a16:creationId xmlns:a16="http://schemas.microsoft.com/office/drawing/2014/main" id="{14E17638-D9AA-900D-05C9-FD0E94F739AD}"/>
              </a:ext>
            </a:extLst>
          </p:cNvPr>
          <p:cNvSpPr>
            <a:spLocks noGrp="1"/>
          </p:cNvSpPr>
          <p:nvPr>
            <p:ph type="body" sz="quarter" idx="3"/>
          </p:nvPr>
        </p:nvSpPr>
        <p:spPr>
          <a:xfrm>
            <a:off x="7887106" y="2080337"/>
            <a:ext cx="3943627" cy="448989"/>
          </a:xfrm>
        </p:spPr>
        <p:txBody>
          <a:bodyPr/>
          <a:lstStyle/>
          <a:p>
            <a:r>
              <a:rPr lang="en-US" dirty="0"/>
              <a:t>problem </a:t>
            </a:r>
            <a:endParaRPr lang="en-IL" dirty="0"/>
          </a:p>
        </p:txBody>
      </p:sp>
      <p:sp>
        <p:nvSpPr>
          <p:cNvPr id="6" name="Content Placeholder 5">
            <a:extLst>
              <a:ext uri="{FF2B5EF4-FFF2-40B4-BE49-F238E27FC236}">
                <a16:creationId xmlns:a16="http://schemas.microsoft.com/office/drawing/2014/main" id="{E279C102-F700-EF0E-CE24-91857215B20D}"/>
              </a:ext>
            </a:extLst>
          </p:cNvPr>
          <p:cNvSpPr>
            <a:spLocks noGrp="1"/>
          </p:cNvSpPr>
          <p:nvPr>
            <p:ph sz="half" idx="14"/>
          </p:nvPr>
        </p:nvSpPr>
        <p:spPr>
          <a:xfrm>
            <a:off x="7887105" y="2539513"/>
            <a:ext cx="3943627" cy="3032733"/>
          </a:xfrm>
        </p:spPr>
        <p:txBody>
          <a:bodyPr/>
          <a:lstStyle/>
          <a:p>
            <a:r>
              <a:rPr lang="en-US" dirty="0"/>
              <a:t>To many details specified therefore the results were too similar.</a:t>
            </a:r>
          </a:p>
          <a:p>
            <a:r>
              <a:rPr lang="en-US" dirty="0"/>
              <a:t>There is no direct way to detect gender or racial bias.</a:t>
            </a:r>
            <a:endParaRPr lang="en-IL" dirty="0"/>
          </a:p>
        </p:txBody>
      </p:sp>
      <p:sp>
        <p:nvSpPr>
          <p:cNvPr id="7" name="Slide Number Placeholder 6">
            <a:extLst>
              <a:ext uri="{FF2B5EF4-FFF2-40B4-BE49-F238E27FC236}">
                <a16:creationId xmlns:a16="http://schemas.microsoft.com/office/drawing/2014/main" id="{A12A107A-FD37-0BA4-7913-B93AA8AEDB90}"/>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42247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ctrTitle"/>
          </p:nvPr>
        </p:nvSpPr>
        <p:spPr>
          <a:xfrm>
            <a:off x="4267200" y="556556"/>
            <a:ext cx="4179570" cy="1524735"/>
          </a:xfrm>
        </p:spPr>
        <p:txBody>
          <a:bodyPr anchor="b">
            <a:normAutofit/>
          </a:bodyPr>
          <a:lstStyle/>
          <a:p>
            <a:r>
              <a:rPr lang="he-IL" dirty="0"/>
              <a:t>ציפיות </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type="subTitle" idx="1"/>
          </p:nvPr>
        </p:nvSpPr>
        <p:spPr>
          <a:xfrm>
            <a:off x="4175760" y="2163683"/>
            <a:ext cx="4179570" cy="2850181"/>
          </a:xfrm>
        </p:spPr>
        <p:txBody>
          <a:bodyPr>
            <a:normAutofit/>
          </a:bodyPr>
          <a:lstStyle/>
          <a:p>
            <a:pPr marL="0" indent="0" algn="r">
              <a:lnSpc>
                <a:spcPct val="140000"/>
              </a:lnSpc>
              <a:buNone/>
            </a:pPr>
            <a:r>
              <a:rPr lang="he-IL" sz="1500" dirty="0"/>
              <a:t>התוצאות הצפויות לניסוי- </a:t>
            </a:r>
          </a:p>
          <a:p>
            <a:pPr marL="0" indent="0" algn="r" rtl="1">
              <a:lnSpc>
                <a:spcPct val="140000"/>
              </a:lnSpc>
              <a:buNone/>
            </a:pPr>
            <a:r>
              <a:rPr lang="he-IL" sz="1500" dirty="0"/>
              <a:t>יתגלה כי קיימת הטיה מגדרית בהתנהגות של המודל (</a:t>
            </a:r>
            <a:r>
              <a:rPr lang="en-US" sz="1500" dirty="0"/>
              <a:t>ChatGPT</a:t>
            </a:r>
            <a:r>
              <a:rPr lang="he-IL" sz="1500" dirty="0"/>
              <a:t>) שתחשוף הנחות או אסוציאציות מוטות המתיישרות עם סטריאוטיפים חברתיים.</a:t>
            </a:r>
          </a:p>
          <a:p>
            <a:pPr marL="0" indent="0" algn="r" rtl="1">
              <a:lnSpc>
                <a:spcPct val="140000"/>
              </a:lnSpc>
              <a:buNone/>
            </a:pPr>
            <a:r>
              <a:rPr lang="he-IL" sz="1500" dirty="0"/>
              <a:t>הניתוח צפוי להדגיש ש</a:t>
            </a:r>
            <a:r>
              <a:rPr lang="en-US" sz="1500" dirty="0"/>
              <a:t>LLMs</a:t>
            </a:r>
            <a:r>
              <a:rPr lang="he-IL" sz="1500" dirty="0"/>
              <a:t> נוטים להביע הנחות מוטות לגבי גברים ונשים שמשקפות תפיסות חברתיות יותר מאשר מציאות עובדתית.</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205469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67464" y="143523"/>
            <a:ext cx="5655197" cy="557517"/>
          </a:xfrm>
        </p:spPr>
        <p:txBody>
          <a:bodyPr anchor="b"/>
          <a:lstStyle/>
          <a:p>
            <a:pPr algn="r"/>
            <a:r>
              <a:rPr lang="en-US" dirty="0"/>
              <a:t>Experiment process </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567464" y="944880"/>
            <a:ext cx="6183856" cy="3718755"/>
          </a:xfrm>
        </p:spPr>
        <p:txBody>
          <a:bodyPr>
            <a:noAutofit/>
          </a:bodyPr>
          <a:lstStyle/>
          <a:p>
            <a:pPr marL="0" indent="0">
              <a:buNone/>
            </a:pPr>
            <a:endParaRPr lang="en-GB" sz="800" dirty="0"/>
          </a:p>
          <a:p>
            <a:pPr marL="0" indent="0" algn="r">
              <a:buNone/>
            </a:pPr>
            <a:r>
              <a:rPr lang="en-US" sz="1600" dirty="0"/>
              <a:t>We created a code in python that runs ChatGPT multiple times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414941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447039"/>
          </a:xfrm>
        </p:spPr>
        <p:txBody>
          <a:bodyPr anchor="b">
            <a:normAutofit fontScale="90000"/>
          </a:bodyPr>
          <a:lstStyle/>
          <a:p>
            <a:r>
              <a:rPr lang="en-US" dirty="0"/>
              <a:t>example</a:t>
            </a:r>
          </a:p>
        </p:txBody>
      </p:sp>
      <p:sp>
        <p:nvSpPr>
          <p:cNvPr id="17" name="Text Placeholder 4">
            <a:extLst>
              <a:ext uri="{FF2B5EF4-FFF2-40B4-BE49-F238E27FC236}">
                <a16:creationId xmlns:a16="http://schemas.microsoft.com/office/drawing/2014/main" id="{ED6700D8-962B-FE7B-D8FE-35C67B8298F9}"/>
              </a:ext>
            </a:extLst>
          </p:cNvPr>
          <p:cNvSpPr>
            <a:spLocks noGrp="1"/>
          </p:cNvSpPr>
          <p:nvPr>
            <p:ph type="body" idx="10"/>
          </p:nvPr>
        </p:nvSpPr>
        <p:spPr>
          <a:xfrm>
            <a:off x="814484" y="1096220"/>
            <a:ext cx="6395710" cy="351284"/>
          </a:xfrm>
        </p:spPr>
        <p:txBody>
          <a:bodyPr>
            <a:noAutofit/>
          </a:bodyPr>
          <a:lstStyle/>
          <a:p>
            <a:r>
              <a:rPr lang="en-US" sz="1200" dirty="0"/>
              <a:t>10 possible answered received for profile 1 with no specification for race and gender</a:t>
            </a:r>
          </a:p>
        </p:txBody>
      </p:sp>
      <p:pic>
        <p:nvPicPr>
          <p:cNvPr id="2" name="Picture 1">
            <a:extLst>
              <a:ext uri="{FF2B5EF4-FFF2-40B4-BE49-F238E27FC236}">
                <a16:creationId xmlns:a16="http://schemas.microsoft.com/office/drawing/2014/main" id="{670390F1-FC2A-E03C-D11D-6CF7A0E09861}"/>
              </a:ext>
            </a:extLst>
          </p:cNvPr>
          <p:cNvPicPr>
            <a:picLocks noChangeAspect="1"/>
          </p:cNvPicPr>
          <p:nvPr/>
        </p:nvPicPr>
        <p:blipFill>
          <a:blip r:embed="rId3"/>
          <a:stretch>
            <a:fillRect/>
          </a:stretch>
        </p:blipFill>
        <p:spPr>
          <a:xfrm>
            <a:off x="747088" y="1451620"/>
            <a:ext cx="6463106" cy="4718068"/>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
        <p:nvSpPr>
          <p:cNvPr id="4" name="Rectangle 3">
            <a:extLst>
              <a:ext uri="{FF2B5EF4-FFF2-40B4-BE49-F238E27FC236}">
                <a16:creationId xmlns:a16="http://schemas.microsoft.com/office/drawing/2014/main" id="{BC7DB4A4-B58D-744E-A507-07E9324A39DA}"/>
              </a:ext>
            </a:extLst>
          </p:cNvPr>
          <p:cNvSpPr/>
          <p:nvPr/>
        </p:nvSpPr>
        <p:spPr>
          <a:xfrm>
            <a:off x="8711921" y="3276600"/>
            <a:ext cx="2756179" cy="1064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led us to our result table</a:t>
            </a:r>
            <a:endParaRPr lang="en-IL" dirty="0"/>
          </a:p>
        </p:txBody>
      </p:sp>
    </p:spTree>
    <p:extLst>
      <p:ext uri="{BB962C8B-B14F-4D97-AF65-F5344CB8AC3E}">
        <p14:creationId xmlns:p14="http://schemas.microsoft.com/office/powerpoint/2010/main" val="87050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125-6C80-A6AD-952D-1C8491ACA9D9}"/>
              </a:ext>
            </a:extLst>
          </p:cNvPr>
          <p:cNvSpPr>
            <a:spLocks noGrp="1"/>
          </p:cNvSpPr>
          <p:nvPr>
            <p:ph type="title"/>
          </p:nvPr>
        </p:nvSpPr>
        <p:spPr>
          <a:xfrm>
            <a:off x="422032" y="337191"/>
            <a:ext cx="5673968" cy="1642333"/>
          </a:xfrm>
        </p:spPr>
        <p:txBody>
          <a:bodyPr/>
          <a:lstStyle/>
          <a:p>
            <a:pPr algn="r"/>
            <a:r>
              <a:rPr lang="he-IL" dirty="0"/>
              <a:t>חישוב השגיאה</a:t>
            </a:r>
            <a:endParaRPr lang="en-IL" dirty="0"/>
          </a:p>
        </p:txBody>
      </p:sp>
      <p:sp>
        <p:nvSpPr>
          <p:cNvPr id="4" name="Content Placeholder 3">
            <a:extLst>
              <a:ext uri="{FF2B5EF4-FFF2-40B4-BE49-F238E27FC236}">
                <a16:creationId xmlns:a16="http://schemas.microsoft.com/office/drawing/2014/main" id="{CBAEBC76-E9FB-2A3E-4BCB-2385A8035742}"/>
              </a:ext>
            </a:extLst>
          </p:cNvPr>
          <p:cNvSpPr>
            <a:spLocks noGrp="1"/>
          </p:cNvSpPr>
          <p:nvPr>
            <p:ph sz="half" idx="2"/>
          </p:nvPr>
        </p:nvSpPr>
        <p:spPr>
          <a:xfrm>
            <a:off x="838199" y="2301072"/>
            <a:ext cx="5733773" cy="3885827"/>
          </a:xfrm>
        </p:spPr>
        <p:txBody>
          <a:bodyPr/>
          <a:lstStyle/>
          <a:p>
            <a:pPr marL="0" indent="0" algn="r" rtl="1">
              <a:buNone/>
            </a:pPr>
            <a:r>
              <a:rPr lang="he-IL" dirty="0"/>
              <a:t>מרחב המדגם שלנו </a:t>
            </a:r>
            <a:r>
              <a:rPr lang="en-US" dirty="0"/>
              <a:t>n =30 </a:t>
            </a:r>
          </a:p>
          <a:p>
            <a:pPr marL="0" indent="0" algn="r" rtl="1">
              <a:buNone/>
            </a:pPr>
            <a:r>
              <a:rPr lang="he-IL" dirty="0"/>
              <a:t>לכן נסתכל על טווח שגיאה של יותר מ9%.</a:t>
            </a:r>
          </a:p>
          <a:p>
            <a:pPr marL="0" indent="0" algn="r" rtl="1">
              <a:buNone/>
            </a:pPr>
            <a:endParaRPr lang="he-IL" dirty="0"/>
          </a:p>
          <a:p>
            <a:pPr marL="0" indent="0" algn="r" rtl="1">
              <a:buNone/>
            </a:pPr>
            <a:endParaRPr lang="en-US" dirty="0"/>
          </a:p>
        </p:txBody>
      </p:sp>
      <p:sp>
        <p:nvSpPr>
          <p:cNvPr id="7" name="Slide Number Placeholder 6">
            <a:extLst>
              <a:ext uri="{FF2B5EF4-FFF2-40B4-BE49-F238E27FC236}">
                <a16:creationId xmlns:a16="http://schemas.microsoft.com/office/drawing/2014/main" id="{4523517D-579E-C83B-5108-5431A4564393}"/>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285470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Results</a:t>
            </a:r>
            <a:endParaRPr lang="en-IL" dirty="0"/>
          </a:p>
        </p:txBody>
      </p:sp>
      <p:sp>
        <p:nvSpPr>
          <p:cNvPr id="3" name="Text Placeholder 2">
            <a:extLst>
              <a:ext uri="{FF2B5EF4-FFF2-40B4-BE49-F238E27FC236}">
                <a16:creationId xmlns:a16="http://schemas.microsoft.com/office/drawing/2014/main" id="{CF7CB75A-5411-9BAD-46B5-15DB1EED06FD}"/>
              </a:ext>
            </a:extLst>
          </p:cNvPr>
          <p:cNvSpPr>
            <a:spLocks noGrp="1"/>
          </p:cNvSpPr>
          <p:nvPr>
            <p:ph type="body" idx="1"/>
          </p:nvPr>
        </p:nvSpPr>
        <p:spPr>
          <a:xfrm>
            <a:off x="423697" y="880351"/>
            <a:ext cx="5745480" cy="439419"/>
          </a:xfrm>
        </p:spPr>
        <p:txBody>
          <a:bodyPr>
            <a:noAutofit/>
          </a:bodyPr>
          <a:lstStyle/>
          <a:p>
            <a:r>
              <a:rPr lang="en-US" sz="1200" b="0" dirty="0"/>
              <a:t>In a lot of cases, we saw that gender and race didn’t really impact ChatGPT’s recommendations for career with a few interesting exceptions.</a:t>
            </a:r>
            <a:endParaRPr lang="en-IL" sz="1200" b="0" dirty="0"/>
          </a:p>
        </p:txBody>
      </p:sp>
      <p:pic>
        <p:nvPicPr>
          <p:cNvPr id="9" name="Content Placeholder 8">
            <a:extLst>
              <a:ext uri="{FF2B5EF4-FFF2-40B4-BE49-F238E27FC236}">
                <a16:creationId xmlns:a16="http://schemas.microsoft.com/office/drawing/2014/main" id="{EF9E359C-3EE7-B640-8DDC-8BCF60D761CF}"/>
              </a:ext>
            </a:extLst>
          </p:cNvPr>
          <p:cNvPicPr>
            <a:picLocks noGrp="1" noChangeAspect="1"/>
          </p:cNvPicPr>
          <p:nvPr>
            <p:ph sz="half" idx="15"/>
          </p:nvPr>
        </p:nvPicPr>
        <p:blipFill>
          <a:blip r:embed="rId2"/>
          <a:stretch>
            <a:fillRect/>
          </a:stretch>
        </p:blipFill>
        <p:spPr>
          <a:xfrm>
            <a:off x="423697" y="1386674"/>
            <a:ext cx="5383537" cy="4443100"/>
          </a:xfrm>
        </p:spPr>
      </p:pic>
      <p:sp>
        <p:nvSpPr>
          <p:cNvPr id="5" name="Text Placeholder 4">
            <a:extLst>
              <a:ext uri="{FF2B5EF4-FFF2-40B4-BE49-F238E27FC236}">
                <a16:creationId xmlns:a16="http://schemas.microsoft.com/office/drawing/2014/main" id="{5956C43D-DB7C-4A08-4FA3-014882C8F544}"/>
              </a:ext>
            </a:extLst>
          </p:cNvPr>
          <p:cNvSpPr>
            <a:spLocks noGrp="1"/>
          </p:cNvSpPr>
          <p:nvPr>
            <p:ph type="body" idx="10"/>
          </p:nvPr>
        </p:nvSpPr>
        <p:spPr>
          <a:xfrm>
            <a:off x="6096000" y="1938002"/>
            <a:ext cx="5516880" cy="351284"/>
          </a:xfrm>
        </p:spPr>
        <p:txBody>
          <a:bodyPr>
            <a:normAutofit fontScale="62500" lnSpcReduction="20000"/>
          </a:bodyPr>
          <a:lstStyle/>
          <a:p>
            <a:r>
              <a:rPr lang="en-US" dirty="0"/>
              <a:t>We also analyzed key words that were frequently used among the answers</a:t>
            </a:r>
            <a:endParaRPr lang="en-IL" dirty="0"/>
          </a:p>
        </p:txBody>
      </p:sp>
      <p:pic>
        <p:nvPicPr>
          <p:cNvPr id="11" name="Content Placeholder 10">
            <a:extLst>
              <a:ext uri="{FF2B5EF4-FFF2-40B4-BE49-F238E27FC236}">
                <a16:creationId xmlns:a16="http://schemas.microsoft.com/office/drawing/2014/main" id="{6721E7F6-6278-2EC3-53D9-CC37DE703E4C}"/>
              </a:ext>
            </a:extLst>
          </p:cNvPr>
          <p:cNvPicPr>
            <a:picLocks noGrp="1" noChangeAspect="1"/>
          </p:cNvPicPr>
          <p:nvPr>
            <p:ph sz="half" idx="14"/>
          </p:nvPr>
        </p:nvPicPr>
        <p:blipFill>
          <a:blip r:embed="rId3"/>
          <a:stretch>
            <a:fillRect/>
          </a:stretch>
        </p:blipFill>
        <p:spPr>
          <a:xfrm>
            <a:off x="6263560" y="2442678"/>
            <a:ext cx="5243396" cy="3255602"/>
          </a:xfrm>
        </p:spPr>
      </p:pic>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13686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F7FB-C819-33B8-E7A4-3DEE6D1814CB}"/>
              </a:ext>
            </a:extLst>
          </p:cNvPr>
          <p:cNvSpPr>
            <a:spLocks noGrp="1"/>
          </p:cNvSpPr>
          <p:nvPr>
            <p:ph type="title"/>
          </p:nvPr>
        </p:nvSpPr>
        <p:spPr>
          <a:xfrm>
            <a:off x="496556" y="337192"/>
            <a:ext cx="5996841" cy="938949"/>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A79D894F-5279-522E-5FD9-D18CD9F576B6}"/>
              </a:ext>
            </a:extLst>
          </p:cNvPr>
          <p:cNvPicPr>
            <a:picLocks noGrp="1" noChangeAspect="1"/>
          </p:cNvPicPr>
          <p:nvPr>
            <p:ph sz="half" idx="2"/>
          </p:nvPr>
        </p:nvPicPr>
        <p:blipFill>
          <a:blip r:embed="rId2"/>
          <a:stretch>
            <a:fillRect/>
          </a:stretch>
        </p:blipFill>
        <p:spPr>
          <a:xfrm>
            <a:off x="496556" y="1567543"/>
            <a:ext cx="6695563" cy="4788807"/>
          </a:xfrm>
        </p:spPr>
      </p:pic>
      <p:sp>
        <p:nvSpPr>
          <p:cNvPr id="5" name="Text Placeholder 4">
            <a:extLst>
              <a:ext uri="{FF2B5EF4-FFF2-40B4-BE49-F238E27FC236}">
                <a16:creationId xmlns:a16="http://schemas.microsoft.com/office/drawing/2014/main" id="{C04D5CF9-29F4-8B0E-E753-ACA7C88032DD}"/>
              </a:ext>
            </a:extLst>
          </p:cNvPr>
          <p:cNvSpPr>
            <a:spLocks noGrp="1"/>
          </p:cNvSpPr>
          <p:nvPr>
            <p:ph type="body" sz="quarter" idx="3"/>
          </p:nvPr>
        </p:nvSpPr>
        <p:spPr/>
        <p:txBody>
          <a:bodyPr/>
          <a:lstStyle/>
          <a:p>
            <a:r>
              <a:rPr lang="en-US" dirty="0"/>
              <a:t>Surprising results </a:t>
            </a:r>
            <a:endParaRPr lang="en-IL" dirty="0"/>
          </a:p>
        </p:txBody>
      </p:sp>
      <p:sp>
        <p:nvSpPr>
          <p:cNvPr id="6" name="Content Placeholder 5">
            <a:extLst>
              <a:ext uri="{FF2B5EF4-FFF2-40B4-BE49-F238E27FC236}">
                <a16:creationId xmlns:a16="http://schemas.microsoft.com/office/drawing/2014/main" id="{714DB05C-A40C-A18C-8DA2-7C13FB0E0275}"/>
              </a:ext>
            </a:extLst>
          </p:cNvPr>
          <p:cNvSpPr>
            <a:spLocks noGrp="1"/>
          </p:cNvSpPr>
          <p:nvPr>
            <p:ph sz="half" idx="14"/>
          </p:nvPr>
        </p:nvSpPr>
        <p:spPr/>
        <p:txBody>
          <a:bodyPr/>
          <a:lstStyle/>
          <a:p>
            <a:r>
              <a:rPr lang="en-US" dirty="0"/>
              <a:t>The difference between the results of the white female and the Asian and Arab female.</a:t>
            </a:r>
          </a:p>
          <a:p>
            <a:endParaRPr lang="en-US" dirty="0"/>
          </a:p>
          <a:p>
            <a:r>
              <a:rPr lang="en-US" dirty="0"/>
              <a:t>The high recommendation for Engineering amongst the Asian and Arab female profile.</a:t>
            </a:r>
            <a:endParaRPr lang="en-IL" dirty="0"/>
          </a:p>
        </p:txBody>
      </p:sp>
      <p:sp>
        <p:nvSpPr>
          <p:cNvPr id="7" name="Slide Number Placeholder 6">
            <a:extLst>
              <a:ext uri="{FF2B5EF4-FFF2-40B4-BE49-F238E27FC236}">
                <a16:creationId xmlns:a16="http://schemas.microsoft.com/office/drawing/2014/main" id="{09DBDD9D-78F9-827B-0AFA-38593EC63E9E}"/>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309927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D3E-0ED9-F2B4-F6E3-F93699DEDD17}"/>
              </a:ext>
            </a:extLst>
          </p:cNvPr>
          <p:cNvSpPr>
            <a:spLocks noGrp="1"/>
          </p:cNvSpPr>
          <p:nvPr>
            <p:ph type="title"/>
          </p:nvPr>
        </p:nvSpPr>
        <p:spPr>
          <a:xfrm>
            <a:off x="633046" y="470560"/>
            <a:ext cx="10550919" cy="775892"/>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EA388DB5-FBC0-32EF-0776-6DDBFBF2D56E}"/>
              </a:ext>
            </a:extLst>
          </p:cNvPr>
          <p:cNvPicPr>
            <a:picLocks noGrp="1" noChangeAspect="1"/>
          </p:cNvPicPr>
          <p:nvPr>
            <p:ph sz="half" idx="15"/>
          </p:nvPr>
        </p:nvPicPr>
        <p:blipFill>
          <a:blip r:embed="rId2"/>
          <a:stretch>
            <a:fillRect/>
          </a:stretch>
        </p:blipFill>
        <p:spPr>
          <a:xfrm>
            <a:off x="633046" y="1347392"/>
            <a:ext cx="6079253" cy="874615"/>
          </a:xfrm>
        </p:spPr>
      </p:pic>
      <p:sp>
        <p:nvSpPr>
          <p:cNvPr id="7" name="Slide Number Placeholder 6">
            <a:extLst>
              <a:ext uri="{FF2B5EF4-FFF2-40B4-BE49-F238E27FC236}">
                <a16:creationId xmlns:a16="http://schemas.microsoft.com/office/drawing/2014/main" id="{9D857456-A5A5-0481-BD88-1B0EDFAD3740}"/>
              </a:ext>
            </a:extLst>
          </p:cNvPr>
          <p:cNvSpPr>
            <a:spLocks noGrp="1"/>
          </p:cNvSpPr>
          <p:nvPr>
            <p:ph type="sldNum" sz="quarter" idx="13"/>
          </p:nvPr>
        </p:nvSpPr>
        <p:spPr/>
        <p:txBody>
          <a:bodyPr/>
          <a:lstStyle/>
          <a:p>
            <a:fld id="{A49DFD55-3C28-40EF-9E31-A92D2E4017FF}" type="slidenum">
              <a:rPr lang="en-US" smtClean="0"/>
              <a:pPr/>
              <a:t>22</a:t>
            </a:fld>
            <a:endParaRPr lang="en-US" dirty="0"/>
          </a:p>
        </p:txBody>
      </p:sp>
      <p:pic>
        <p:nvPicPr>
          <p:cNvPr id="11" name="Picture 10">
            <a:extLst>
              <a:ext uri="{FF2B5EF4-FFF2-40B4-BE49-F238E27FC236}">
                <a16:creationId xmlns:a16="http://schemas.microsoft.com/office/drawing/2014/main" id="{E10B7E79-7D39-8772-415E-339311740F2A}"/>
              </a:ext>
            </a:extLst>
          </p:cNvPr>
          <p:cNvPicPr>
            <a:picLocks noChangeAspect="1"/>
          </p:cNvPicPr>
          <p:nvPr/>
        </p:nvPicPr>
        <p:blipFill>
          <a:blip r:embed="rId3"/>
          <a:stretch>
            <a:fillRect/>
          </a:stretch>
        </p:blipFill>
        <p:spPr>
          <a:xfrm>
            <a:off x="633046" y="2393742"/>
            <a:ext cx="5534706" cy="3374012"/>
          </a:xfrm>
          <a:prstGeom prst="rect">
            <a:avLst/>
          </a:prstGeom>
        </p:spPr>
      </p:pic>
    </p:spTree>
    <p:extLst>
      <p:ext uri="{BB962C8B-B14F-4D97-AF65-F5344CB8AC3E}">
        <p14:creationId xmlns:p14="http://schemas.microsoft.com/office/powerpoint/2010/main" val="129122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C927-FD4B-6760-5915-F0A34E97A93D}"/>
              </a:ext>
            </a:extLst>
          </p:cNvPr>
          <p:cNvSpPr>
            <a:spLocks noGrp="1"/>
          </p:cNvSpPr>
          <p:nvPr>
            <p:ph type="ctrTitle"/>
          </p:nvPr>
        </p:nvSpPr>
        <p:spPr/>
        <p:txBody>
          <a:bodyPr/>
          <a:lstStyle/>
          <a:p>
            <a:r>
              <a:rPr lang="en-US" dirty="0"/>
              <a:t>Part 2</a:t>
            </a:r>
            <a:endParaRPr lang="en-IL" dirty="0"/>
          </a:p>
        </p:txBody>
      </p:sp>
      <p:sp>
        <p:nvSpPr>
          <p:cNvPr id="3" name="Subtitle 2">
            <a:extLst>
              <a:ext uri="{FF2B5EF4-FFF2-40B4-BE49-F238E27FC236}">
                <a16:creationId xmlns:a16="http://schemas.microsoft.com/office/drawing/2014/main" id="{DA50D3F0-64BB-DD49-58FC-3CCDFFC36249}"/>
              </a:ext>
            </a:extLst>
          </p:cNvPr>
          <p:cNvSpPr>
            <a:spLocks noGrp="1"/>
          </p:cNvSpPr>
          <p:nvPr>
            <p:ph type="subTitle" idx="1"/>
          </p:nvPr>
        </p:nvSpPr>
        <p:spPr>
          <a:xfrm>
            <a:off x="4267199" y="3238103"/>
            <a:ext cx="5529943" cy="2850181"/>
          </a:xfrm>
        </p:spPr>
        <p:txBody>
          <a:bodyPr/>
          <a:lstStyle/>
          <a:p>
            <a:pPr algn="r"/>
            <a:r>
              <a:rPr lang="he-IL" dirty="0"/>
              <a:t>תרגום השאלות לעברית.</a:t>
            </a:r>
          </a:p>
          <a:p>
            <a:pPr algn="r"/>
            <a:r>
              <a:rPr lang="he-IL" dirty="0"/>
              <a:t>תרגמנו את השאלות לאנגלית למין נקבה ומין זכר </a:t>
            </a:r>
          </a:p>
        </p:txBody>
      </p:sp>
      <p:sp>
        <p:nvSpPr>
          <p:cNvPr id="4" name="Slide Number Placeholder 3">
            <a:extLst>
              <a:ext uri="{FF2B5EF4-FFF2-40B4-BE49-F238E27FC236}">
                <a16:creationId xmlns:a16="http://schemas.microsoft.com/office/drawing/2014/main" id="{608FBA5B-9D17-A5BA-A273-27B643F3EE27}"/>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28833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864004"/>
          </a:xfrm>
        </p:spPr>
        <p:txBody>
          <a:bodyPr anchor="b">
            <a:normAutofit/>
          </a:bodyPr>
          <a:lstStyle/>
          <a:p>
            <a:r>
              <a:rPr lang="en-US" dirty="0"/>
              <a:t>RESULTS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24</a:t>
            </a:fld>
            <a:endParaRPr lang="en-US"/>
          </a:p>
        </p:txBody>
      </p:sp>
      <p:pic>
        <p:nvPicPr>
          <p:cNvPr id="9" name="Picture 8">
            <a:extLst>
              <a:ext uri="{FF2B5EF4-FFF2-40B4-BE49-F238E27FC236}">
                <a16:creationId xmlns:a16="http://schemas.microsoft.com/office/drawing/2014/main" id="{C832C91D-7398-0282-E6F0-1F5C137F86FF}"/>
              </a:ext>
            </a:extLst>
          </p:cNvPr>
          <p:cNvPicPr>
            <a:picLocks noChangeAspect="1"/>
          </p:cNvPicPr>
          <p:nvPr/>
        </p:nvPicPr>
        <p:blipFill>
          <a:blip r:embed="rId3"/>
          <a:stretch>
            <a:fillRect/>
          </a:stretch>
        </p:blipFill>
        <p:spPr>
          <a:xfrm>
            <a:off x="763295" y="1437456"/>
            <a:ext cx="6019341" cy="4773457"/>
          </a:xfrm>
          <a:prstGeom prst="rect">
            <a:avLst/>
          </a:prstGeom>
        </p:spPr>
      </p:pic>
      <p:pic>
        <p:nvPicPr>
          <p:cNvPr id="18" name="Picture 17">
            <a:extLst>
              <a:ext uri="{FF2B5EF4-FFF2-40B4-BE49-F238E27FC236}">
                <a16:creationId xmlns:a16="http://schemas.microsoft.com/office/drawing/2014/main" id="{E133728A-E6CD-DCB8-1D9C-5ED6B609A9B4}"/>
              </a:ext>
            </a:extLst>
          </p:cNvPr>
          <p:cNvPicPr>
            <a:picLocks noChangeAspect="1"/>
          </p:cNvPicPr>
          <p:nvPr/>
        </p:nvPicPr>
        <p:blipFill>
          <a:blip r:embed="rId4"/>
          <a:stretch>
            <a:fillRect/>
          </a:stretch>
        </p:blipFill>
        <p:spPr>
          <a:xfrm>
            <a:off x="6782636" y="1971063"/>
            <a:ext cx="4706527" cy="3203839"/>
          </a:xfrm>
          <a:prstGeom prst="rect">
            <a:avLst/>
          </a:prstGeom>
        </p:spPr>
      </p:pic>
    </p:spTree>
    <p:extLst>
      <p:ext uri="{BB962C8B-B14F-4D97-AF65-F5344CB8AC3E}">
        <p14:creationId xmlns:p14="http://schemas.microsoft.com/office/powerpoint/2010/main" val="1484826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Surprising results </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25</a:t>
            </a:fld>
            <a:endParaRPr lang="en-US" dirty="0"/>
          </a:p>
        </p:txBody>
      </p:sp>
      <p:pic>
        <p:nvPicPr>
          <p:cNvPr id="17" name="Picture 16">
            <a:extLst>
              <a:ext uri="{FF2B5EF4-FFF2-40B4-BE49-F238E27FC236}">
                <a16:creationId xmlns:a16="http://schemas.microsoft.com/office/drawing/2014/main" id="{C2DDF75B-95C6-8735-E6C6-4196C372DD42}"/>
              </a:ext>
            </a:extLst>
          </p:cNvPr>
          <p:cNvPicPr>
            <a:picLocks noChangeAspect="1"/>
          </p:cNvPicPr>
          <p:nvPr/>
        </p:nvPicPr>
        <p:blipFill>
          <a:blip r:embed="rId2"/>
          <a:stretch>
            <a:fillRect/>
          </a:stretch>
        </p:blipFill>
        <p:spPr>
          <a:xfrm>
            <a:off x="1789609" y="929070"/>
            <a:ext cx="6755008" cy="5205021"/>
          </a:xfrm>
          <a:prstGeom prst="rect">
            <a:avLst/>
          </a:prstGeom>
        </p:spPr>
      </p:pic>
    </p:spTree>
    <p:extLst>
      <p:ext uri="{BB962C8B-B14F-4D97-AF65-F5344CB8AC3E}">
        <p14:creationId xmlns:p14="http://schemas.microsoft.com/office/powerpoint/2010/main" val="91603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BA8-2B05-1880-3D6B-56A7C5123A3B}"/>
              </a:ext>
            </a:extLst>
          </p:cNvPr>
          <p:cNvSpPr>
            <a:spLocks noGrp="1"/>
          </p:cNvSpPr>
          <p:nvPr>
            <p:ph type="title"/>
          </p:nvPr>
        </p:nvSpPr>
        <p:spPr>
          <a:xfrm>
            <a:off x="527204" y="649236"/>
            <a:ext cx="9953308" cy="657050"/>
          </a:xfrm>
        </p:spPr>
        <p:txBody>
          <a:bodyPr/>
          <a:lstStyle/>
          <a:p>
            <a:r>
              <a:rPr lang="en-US" dirty="0"/>
              <a:t>Results </a:t>
            </a:r>
            <a:endParaRPr lang="en-IL" dirty="0"/>
          </a:p>
        </p:txBody>
      </p:sp>
      <p:sp>
        <p:nvSpPr>
          <p:cNvPr id="7" name="Slide Number Placeholder 6">
            <a:extLst>
              <a:ext uri="{FF2B5EF4-FFF2-40B4-BE49-F238E27FC236}">
                <a16:creationId xmlns:a16="http://schemas.microsoft.com/office/drawing/2014/main" id="{46669695-E431-55AA-06A2-26DD3890E7B5}"/>
              </a:ext>
            </a:extLst>
          </p:cNvPr>
          <p:cNvSpPr>
            <a:spLocks noGrp="1"/>
          </p:cNvSpPr>
          <p:nvPr>
            <p:ph type="sldNum" sz="quarter" idx="13"/>
          </p:nvPr>
        </p:nvSpPr>
        <p:spPr/>
        <p:txBody>
          <a:bodyPr/>
          <a:lstStyle/>
          <a:p>
            <a:fld id="{A49DFD55-3C28-40EF-9E31-A92D2E4017FF}" type="slidenum">
              <a:rPr lang="en-US" smtClean="0"/>
              <a:pPr/>
              <a:t>26</a:t>
            </a:fld>
            <a:endParaRPr lang="en-US" dirty="0"/>
          </a:p>
        </p:txBody>
      </p:sp>
      <p:pic>
        <p:nvPicPr>
          <p:cNvPr id="9" name="Picture 8">
            <a:extLst>
              <a:ext uri="{FF2B5EF4-FFF2-40B4-BE49-F238E27FC236}">
                <a16:creationId xmlns:a16="http://schemas.microsoft.com/office/drawing/2014/main" id="{298E9210-25C0-09E1-AFFC-5039C55A3127}"/>
              </a:ext>
            </a:extLst>
          </p:cNvPr>
          <p:cNvPicPr>
            <a:picLocks noChangeAspect="1"/>
          </p:cNvPicPr>
          <p:nvPr/>
        </p:nvPicPr>
        <p:blipFill>
          <a:blip r:embed="rId2"/>
          <a:stretch>
            <a:fillRect/>
          </a:stretch>
        </p:blipFill>
        <p:spPr>
          <a:xfrm>
            <a:off x="2351314" y="1306286"/>
            <a:ext cx="6305228" cy="4742821"/>
          </a:xfrm>
          <a:prstGeom prst="rect">
            <a:avLst/>
          </a:prstGeom>
        </p:spPr>
      </p:pic>
    </p:spTree>
    <p:extLst>
      <p:ext uri="{BB962C8B-B14F-4D97-AF65-F5344CB8AC3E}">
        <p14:creationId xmlns:p14="http://schemas.microsoft.com/office/powerpoint/2010/main" val="1437701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39360" y="-1174737"/>
            <a:ext cx="5655197" cy="1997867"/>
          </a:xfrm>
        </p:spPr>
        <p:txBody>
          <a:bodyPr anchor="b"/>
          <a:lstStyle/>
          <a:p>
            <a:r>
              <a:rPr lang="en-US" dirty="0"/>
              <a:t>conclusions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45544" y="929862"/>
            <a:ext cx="5733773" cy="3032733"/>
          </a:xfrm>
        </p:spPr>
        <p:txBody>
          <a:bodyPr>
            <a:noAutofit/>
          </a:bodyPr>
          <a:lstStyle/>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Overall –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expectation that a man is looking constantly to further and develop in his career and earning money and a woman focuses more on studying something she enjoys or has a lot of meaning and purpose.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results we got didn’t show as we expected, there wasn’t as much of a defence in the key words as we thought there would be.</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In regard to race, there sometimes was a difference between one of the races and the rest of the profiles, but in an inconsistent way.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1645705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8B1-C69B-244B-3F19-41F60C001637}"/>
              </a:ext>
            </a:extLst>
          </p:cNvPr>
          <p:cNvSpPr>
            <a:spLocks noGrp="1"/>
          </p:cNvSpPr>
          <p:nvPr>
            <p:ph type="title"/>
          </p:nvPr>
        </p:nvSpPr>
        <p:spPr/>
        <p:txBody>
          <a:bodyPr/>
          <a:lstStyle/>
          <a:p>
            <a:r>
              <a:rPr lang="en-US" dirty="0"/>
              <a:t>Conclusions</a:t>
            </a:r>
            <a:endParaRPr lang="en-IL" dirty="0"/>
          </a:p>
        </p:txBody>
      </p:sp>
      <p:sp>
        <p:nvSpPr>
          <p:cNvPr id="4" name="Content Placeholder 3">
            <a:extLst>
              <a:ext uri="{FF2B5EF4-FFF2-40B4-BE49-F238E27FC236}">
                <a16:creationId xmlns:a16="http://schemas.microsoft.com/office/drawing/2014/main" id="{005C0E9A-17DC-475A-AA10-D3CD5C69787B}"/>
              </a:ext>
            </a:extLst>
          </p:cNvPr>
          <p:cNvSpPr>
            <a:spLocks noGrp="1"/>
          </p:cNvSpPr>
          <p:nvPr>
            <p:ph sz="half" idx="13"/>
          </p:nvPr>
        </p:nvSpPr>
        <p:spPr>
          <a:xfrm>
            <a:off x="2933700" y="2797255"/>
            <a:ext cx="3943627" cy="3688605"/>
          </a:xfrm>
        </p:spPr>
        <p:txBody>
          <a:bodyPr/>
          <a:lstStyle/>
          <a:p>
            <a:r>
              <a:rPr lang="en-US" dirty="0"/>
              <a:t>This is a big topic, and there is a lot more research that can be done in the field, we have only touched the surface here.</a:t>
            </a:r>
          </a:p>
          <a:p>
            <a:r>
              <a:rPr lang="en-US" dirty="0"/>
              <a:t>More AI models, larger data field etc.</a:t>
            </a:r>
            <a:endParaRPr lang="en-IL" dirty="0"/>
          </a:p>
        </p:txBody>
      </p:sp>
      <p:sp>
        <p:nvSpPr>
          <p:cNvPr id="5" name="Text Placeholder 4">
            <a:extLst>
              <a:ext uri="{FF2B5EF4-FFF2-40B4-BE49-F238E27FC236}">
                <a16:creationId xmlns:a16="http://schemas.microsoft.com/office/drawing/2014/main" id="{B0E1E704-10E8-3F7C-C723-A2663F5D2A07}"/>
              </a:ext>
            </a:extLst>
          </p:cNvPr>
          <p:cNvSpPr>
            <a:spLocks noGrp="1"/>
          </p:cNvSpPr>
          <p:nvPr>
            <p:ph type="body" sz="quarter" idx="3"/>
          </p:nvPr>
        </p:nvSpPr>
        <p:spPr/>
        <p:txBody>
          <a:bodyPr/>
          <a:lstStyle/>
          <a:p>
            <a:r>
              <a:rPr lang="en-US" dirty="0"/>
              <a:t>Further acknowledgments </a:t>
            </a:r>
            <a:endParaRPr lang="en-IL" dirty="0"/>
          </a:p>
        </p:txBody>
      </p:sp>
      <p:sp>
        <p:nvSpPr>
          <p:cNvPr id="6" name="Content Placeholder 5">
            <a:extLst>
              <a:ext uri="{FF2B5EF4-FFF2-40B4-BE49-F238E27FC236}">
                <a16:creationId xmlns:a16="http://schemas.microsoft.com/office/drawing/2014/main" id="{D61BBD67-4480-65A3-235F-36810243F13D}"/>
              </a:ext>
            </a:extLst>
          </p:cNvPr>
          <p:cNvSpPr>
            <a:spLocks noGrp="1"/>
          </p:cNvSpPr>
          <p:nvPr>
            <p:ph sz="half" idx="14"/>
          </p:nvPr>
        </p:nvSpPr>
        <p:spPr/>
        <p:txBody>
          <a:bodyPr/>
          <a:lstStyle/>
          <a:p>
            <a:pPr algn="r" rtl="1"/>
            <a:r>
              <a:rPr lang="he-IL" dirty="0"/>
              <a:t>מתי ה</a:t>
            </a:r>
            <a:r>
              <a:rPr lang="en-US" dirty="0"/>
              <a:t>CHAT</a:t>
            </a:r>
            <a:r>
              <a:rPr lang="he-IL" dirty="0"/>
              <a:t> הוא באת מוטה ומתי זה נכון להגיד שבאמת יותר נשים עוסקות בתחום אחד ויותר גברים עוסקים בתחם אחר אז הגיוני שיהיה הטיה לתחום ספציפי – מתי משהו משקף את המציאות והוא באמת נכון?</a:t>
            </a:r>
          </a:p>
          <a:p>
            <a:pPr algn="r" rtl="1"/>
            <a:r>
              <a:rPr lang="he-IL" dirty="0"/>
              <a:t>ומתי משהו הוא מפה?</a:t>
            </a:r>
          </a:p>
          <a:p>
            <a:pPr algn="r" rtl="1"/>
            <a:endParaRPr lang="he-IL" dirty="0"/>
          </a:p>
          <a:p>
            <a:pPr algn="r" rtl="1"/>
            <a:r>
              <a:rPr lang="he-IL" dirty="0"/>
              <a:t>שאלה פתוחה</a:t>
            </a:r>
            <a:endParaRPr lang="en-IL" dirty="0"/>
          </a:p>
        </p:txBody>
      </p:sp>
      <p:sp>
        <p:nvSpPr>
          <p:cNvPr id="7" name="Slide Number Placeholder 6">
            <a:extLst>
              <a:ext uri="{FF2B5EF4-FFF2-40B4-BE49-F238E27FC236}">
                <a16:creationId xmlns:a16="http://schemas.microsoft.com/office/drawing/2014/main" id="{9C69D25A-5314-032B-CF0E-099A13219251}"/>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321214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9292" y="2100104"/>
            <a:ext cx="4437478" cy="1487157"/>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6200</TotalTime>
  <Words>1231</Words>
  <Application>Microsoft Office PowerPoint</Application>
  <PresentationFormat>Widescreen</PresentationFormat>
  <Paragraphs>126</Paragraphs>
  <Slides>29</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Aptos</vt:lpstr>
      <vt:lpstr>Arial</vt:lpstr>
      <vt:lpstr>Calibri</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Theoretical Background</vt:lpstr>
      <vt:lpstr>Gender bias and stereotypes in LLMs  Hadas Kotek, Rikker Dockum, David Q. Sun   Gender Bias in LLMs - Apple Machine Learning Research </vt:lpstr>
      <vt:lpstr>PowerPoint Presentation</vt:lpstr>
      <vt:lpstr>PowerPoint Presentation</vt:lpstr>
      <vt:lpstr>PowerPoint Presentation</vt:lpstr>
      <vt:lpstr>Is ChatGPT Fair for Recommendation? Evaluating Fairness in Large Language Model Recommendation  Jizhi Zhang*, Keqin Bao*, Yang Zhang, Wenjie Wang, Fuli Feng†, and Xiangnan He†   https://arxiv.org/pdf/2305.07609.pdf </vt:lpstr>
      <vt:lpstr>PowerPoint Presentation</vt:lpstr>
      <vt:lpstr>המסקנות העיקריות מהמחקר:</vt:lpstr>
      <vt:lpstr>PowerPoint Presentation</vt:lpstr>
      <vt:lpstr>The process</vt:lpstr>
      <vt:lpstr>מה עשינו</vt:lpstr>
      <vt:lpstr>The initial profiles</vt:lpstr>
      <vt:lpstr>Initial process</vt:lpstr>
      <vt:lpstr>ציפיות </vt:lpstr>
      <vt:lpstr>Experiment process </vt:lpstr>
      <vt:lpstr>example</vt:lpstr>
      <vt:lpstr>חישוב השגיאה</vt:lpstr>
      <vt:lpstr>Results</vt:lpstr>
      <vt:lpstr>Results </vt:lpstr>
      <vt:lpstr>Results </vt:lpstr>
      <vt:lpstr>Part 2</vt:lpstr>
      <vt:lpstr>RESULTS</vt:lpstr>
      <vt:lpstr>Surprising results </vt:lpstr>
      <vt:lpstr>Results </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Adina Hessen</cp:lastModifiedBy>
  <cp:revision>9</cp:revision>
  <dcterms:created xsi:type="dcterms:W3CDTF">2024-09-01T07:43:52Z</dcterms:created>
  <dcterms:modified xsi:type="dcterms:W3CDTF">2024-09-06T13:49:44Z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