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65" r:id="rId2"/>
    <p:sldId id="256" r:id="rId3"/>
    <p:sldId id="257" r:id="rId4"/>
    <p:sldId id="258" r:id="rId5"/>
    <p:sldId id="268" r:id="rId6"/>
    <p:sldId id="267" r:id="rId7"/>
    <p:sldId id="269" r:id="rId8"/>
    <p:sldId id="259" r:id="rId9"/>
    <p:sldId id="260" r:id="rId10"/>
    <p:sldId id="261" r:id="rId11"/>
    <p:sldId id="262" r:id="rId12"/>
    <p:sldId id="263"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d Kumar" initials="MK" lastIdx="2" clrIdx="0">
    <p:extLst>
      <p:ext uri="{19B8F6BF-5375-455C-9EA6-DF929625EA0E}">
        <p15:presenceInfo xmlns:p15="http://schemas.microsoft.com/office/powerpoint/2012/main" userId="cd03af4c0b65cc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20" autoAdjust="0"/>
  </p:normalViewPr>
  <p:slideViewPr>
    <p:cSldViewPr snapToGrid="0">
      <p:cViewPr varScale="1">
        <p:scale>
          <a:sx n="73" d="100"/>
          <a:sy n="73" d="100"/>
        </p:scale>
        <p:origin x="38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071A8F-BAE9-4DC0-8FB3-379577D887D8}" type="datetimeFigureOut">
              <a:rPr lang="en-IN" smtClean="0"/>
              <a:t>08-05-2021</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189006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71A8F-BAE9-4DC0-8FB3-379577D887D8}"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309722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71A8F-BAE9-4DC0-8FB3-379577D887D8}"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423740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71A8F-BAE9-4DC0-8FB3-379577D887D8}"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203204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071A8F-BAE9-4DC0-8FB3-379577D887D8}"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235557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71A8F-BAE9-4DC0-8FB3-379577D887D8}" type="datetimeFigureOut">
              <a:rPr lang="en-IN" smtClean="0"/>
              <a:t>08-05-2021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386429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071A8F-BAE9-4DC0-8FB3-379577D887D8}" type="datetimeFigureOut">
              <a:rPr lang="en-IN" smtClean="0"/>
              <a:t>08-05-2021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307426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071A8F-BAE9-4DC0-8FB3-379577D887D8}" type="datetimeFigureOut">
              <a:rPr lang="en-IN" smtClean="0"/>
              <a:t>08-05-2021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172938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71A8F-BAE9-4DC0-8FB3-379577D887D8}" type="datetimeFigureOut">
              <a:rPr lang="en-IN" smtClean="0"/>
              <a:t>08-05-2021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385205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071A8F-BAE9-4DC0-8FB3-379577D887D8}" type="datetimeFigureOut">
              <a:rPr lang="en-IN" smtClean="0"/>
              <a:t>08-05-2021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217998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C071A8F-BAE9-4DC0-8FB3-379577D887D8}" type="datetimeFigureOut">
              <a:rPr lang="en-IN" smtClean="0"/>
              <a:t>08-05-2021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275054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071A8F-BAE9-4DC0-8FB3-379577D887D8}" type="datetimeFigureOut">
              <a:rPr lang="en-IN" smtClean="0"/>
              <a:t>08-05-2021</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E99A71F-FDE2-4044-B473-D7715AAF344A}"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32568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78FA-505F-4DDB-9980-B8B2223DDCF8}"/>
              </a:ext>
            </a:extLst>
          </p:cNvPr>
          <p:cNvSpPr>
            <a:spLocks noGrp="1"/>
          </p:cNvSpPr>
          <p:nvPr>
            <p:ph type="title"/>
          </p:nvPr>
        </p:nvSpPr>
        <p:spPr>
          <a:xfrm>
            <a:off x="1450392" y="914400"/>
            <a:ext cx="9291215" cy="276237"/>
          </a:xfrm>
        </p:spPr>
        <p:txBody>
          <a:bodyPr>
            <a:noAutofit/>
          </a:bodyPr>
          <a:lstStyle/>
          <a:p>
            <a:r>
              <a:rPr lang="en-US" sz="4400" b="1" i="0" u="none" strike="noStrike" dirty="0">
                <a:solidFill>
                  <a:srgbClr val="FFFFFF"/>
                </a:solidFill>
                <a:effectLst/>
                <a:latin typeface="Nunito"/>
              </a:rPr>
              <a:t>Sign Language Alphabet Recognition using ANN </a:t>
            </a:r>
            <a:r>
              <a:rPr lang="en-US" sz="4400" b="1" dirty="0">
                <a:solidFill>
                  <a:srgbClr val="FFFFFF"/>
                </a:solidFill>
                <a:latin typeface="Nunito"/>
              </a:rPr>
              <a:t>and </a:t>
            </a:r>
            <a:r>
              <a:rPr lang="en-US" sz="4400" b="1" i="0" u="none" strike="noStrike" dirty="0">
                <a:solidFill>
                  <a:srgbClr val="FFFFFF"/>
                </a:solidFill>
                <a:effectLst/>
                <a:latin typeface="Nunito"/>
              </a:rPr>
              <a:t>CNN</a:t>
            </a:r>
            <a:endParaRPr lang="en-IN" sz="4400" dirty="0">
              <a:latin typeface="Nunito"/>
            </a:endParaRPr>
          </a:p>
        </p:txBody>
      </p:sp>
      <p:pic>
        <p:nvPicPr>
          <p:cNvPr id="1026" name="Picture 2">
            <a:extLst>
              <a:ext uri="{FF2B5EF4-FFF2-40B4-BE49-F238E27FC236}">
                <a16:creationId xmlns:a16="http://schemas.microsoft.com/office/drawing/2014/main" id="{3A19A986-CCD5-407D-A95B-5A68D5510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601" y="1874800"/>
            <a:ext cx="6334125" cy="42435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E6C4FCA-A7F2-47ED-A310-FCB6FFC2620B}"/>
              </a:ext>
            </a:extLst>
          </p:cNvPr>
          <p:cNvSpPr>
            <a:spLocks noGrp="1"/>
          </p:cNvSpPr>
          <p:nvPr>
            <p:ph idx="1"/>
          </p:nvPr>
        </p:nvSpPr>
        <p:spPr>
          <a:xfrm>
            <a:off x="533607" y="2015732"/>
            <a:ext cx="3740219" cy="3450613"/>
          </a:xfrm>
        </p:spPr>
        <p:txBody>
          <a:bodyPr>
            <a:normAutofit fontScale="25000" lnSpcReduction="20000"/>
          </a:bodyPr>
          <a:lstStyle/>
          <a:p>
            <a:pPr marL="0" indent="0" rtl="0">
              <a:spcBef>
                <a:spcPts val="1000"/>
              </a:spcBef>
              <a:spcAft>
                <a:spcPts val="0"/>
              </a:spcAft>
              <a:buNone/>
            </a:pPr>
            <a:r>
              <a:rPr lang="en-IN" sz="8000" b="0" i="0" u="none" strike="noStrike" dirty="0">
                <a:effectLst/>
                <a:latin typeface="Nunito"/>
              </a:rPr>
              <a:t>Submitted By:</a:t>
            </a:r>
          </a:p>
          <a:p>
            <a:pPr marL="0" indent="0" rtl="0">
              <a:spcBef>
                <a:spcPts val="1000"/>
              </a:spcBef>
              <a:spcAft>
                <a:spcPts val="0"/>
              </a:spcAft>
              <a:buNone/>
            </a:pPr>
            <a:r>
              <a:rPr lang="en-IN" sz="8000" i="0" u="none" strike="noStrike" dirty="0" err="1">
                <a:latin typeface="Nunito"/>
              </a:rPr>
              <a:t>Janvi</a:t>
            </a:r>
            <a:r>
              <a:rPr lang="en-IN" sz="8000" i="0" u="none" strike="noStrike" dirty="0">
                <a:latin typeface="Nunito"/>
              </a:rPr>
              <a:t> Arora</a:t>
            </a: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2K18/SE/070</a:t>
            </a:r>
            <a:endParaRPr lang="en-IN" sz="8000" b="0" dirty="0">
              <a:effectLst/>
              <a:latin typeface="Nunito"/>
            </a:endParaRPr>
          </a:p>
          <a:p>
            <a:pPr marL="0" indent="0" rtl="0">
              <a:spcBef>
                <a:spcPts val="1000"/>
              </a:spcBef>
              <a:spcAft>
                <a:spcPts val="0"/>
              </a:spcAft>
              <a:buNone/>
            </a:pPr>
            <a:r>
              <a:rPr lang="en-IN" sz="8000" dirty="0">
                <a:latin typeface="Nunito"/>
              </a:rPr>
              <a:t>Mayand Kumar</a:t>
            </a: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2K18/SE/078</a:t>
            </a:r>
          </a:p>
          <a:p>
            <a:pPr marL="0" indent="0" rtl="0">
              <a:spcBef>
                <a:spcPts val="1000"/>
              </a:spcBef>
              <a:spcAft>
                <a:spcPts val="0"/>
              </a:spcAft>
              <a:buNone/>
            </a:pPr>
            <a:endParaRPr lang="en-IN" sz="8000" b="0" dirty="0">
              <a:effectLst/>
              <a:latin typeface="Nunito"/>
            </a:endParaRPr>
          </a:p>
          <a:p>
            <a:pPr marL="0" indent="0" rtl="0">
              <a:spcBef>
                <a:spcPts val="1000"/>
              </a:spcBef>
              <a:spcAft>
                <a:spcPts val="0"/>
              </a:spcAft>
              <a:buNone/>
            </a:pP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Submitted To:</a:t>
            </a:r>
            <a:endParaRPr lang="en-IN" sz="8000" b="0" dirty="0">
              <a:effectLst/>
              <a:latin typeface="Nunito"/>
            </a:endParaRPr>
          </a:p>
          <a:p>
            <a:pPr marL="0" indent="0" rtl="0">
              <a:spcBef>
                <a:spcPts val="1000"/>
              </a:spcBef>
              <a:spcAft>
                <a:spcPts val="0"/>
              </a:spcAft>
              <a:buNone/>
            </a:pPr>
            <a:r>
              <a:rPr lang="en-IN" sz="8000" b="0" i="0" u="none" strike="noStrike" dirty="0" err="1">
                <a:effectLst/>
                <a:latin typeface="Nunito"/>
              </a:rPr>
              <a:t>Dr.</a:t>
            </a:r>
            <a:r>
              <a:rPr lang="en-IN" sz="8000" b="0" i="0" u="none" strike="noStrike" dirty="0">
                <a:effectLst/>
                <a:latin typeface="Nunito"/>
              </a:rPr>
              <a:t> Anurag Goel</a:t>
            </a:r>
            <a:endParaRPr lang="en-IN" sz="7200" b="0" dirty="0">
              <a:effectLst/>
              <a:latin typeface="Nunito"/>
            </a:endParaRPr>
          </a:p>
          <a:p>
            <a:pPr marL="0" indent="0">
              <a:buNone/>
            </a:pPr>
            <a:br>
              <a:rPr lang="en-IN" dirty="0"/>
            </a:br>
            <a:endParaRPr lang="en-IN" dirty="0"/>
          </a:p>
        </p:txBody>
      </p:sp>
    </p:spTree>
    <p:extLst>
      <p:ext uri="{BB962C8B-B14F-4D97-AF65-F5344CB8AC3E}">
        <p14:creationId xmlns:p14="http://schemas.microsoft.com/office/powerpoint/2010/main" val="245831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0885-06C9-4947-8089-D62C30F5D1A9}"/>
              </a:ext>
            </a:extLst>
          </p:cNvPr>
          <p:cNvSpPr>
            <a:spLocks noGrp="1"/>
          </p:cNvSpPr>
          <p:nvPr>
            <p:ph type="title"/>
          </p:nvPr>
        </p:nvSpPr>
        <p:spPr>
          <a:xfrm>
            <a:off x="1450392" y="585859"/>
            <a:ext cx="9291215" cy="915127"/>
          </a:xfrm>
        </p:spPr>
        <p:txBody>
          <a:bodyPr>
            <a:normAutofit fontScale="90000"/>
          </a:bodyPr>
          <a:lstStyle/>
          <a:p>
            <a:pPr rtl="0">
              <a:spcBef>
                <a:spcPts val="0"/>
              </a:spcBef>
              <a:spcAft>
                <a:spcPts val="0"/>
              </a:spcAft>
            </a:pPr>
            <a:r>
              <a:rPr lang="en-US" sz="4400" b="0" i="0" u="none" strike="noStrike" dirty="0">
                <a:solidFill>
                  <a:schemeClr val="tx1"/>
                </a:solidFill>
                <a:effectLst/>
                <a:latin typeface="Nunito"/>
              </a:rPr>
              <a:t>Performance measures and statistical method used</a:t>
            </a:r>
            <a:br>
              <a:rPr lang="en-US" b="0" dirty="0">
                <a:effectLst/>
              </a:rPr>
            </a:br>
            <a:br>
              <a:rPr lang="en-US" dirty="0"/>
            </a:br>
            <a:endParaRPr lang="en-IN" dirty="0"/>
          </a:p>
        </p:txBody>
      </p:sp>
      <p:sp>
        <p:nvSpPr>
          <p:cNvPr id="5" name="TextBox 4">
            <a:extLst>
              <a:ext uri="{FF2B5EF4-FFF2-40B4-BE49-F238E27FC236}">
                <a16:creationId xmlns:a16="http://schemas.microsoft.com/office/drawing/2014/main" id="{35BEFDDB-D301-493C-AED7-6C97FF2F6570}"/>
              </a:ext>
            </a:extLst>
          </p:cNvPr>
          <p:cNvSpPr txBox="1"/>
          <p:nvPr/>
        </p:nvSpPr>
        <p:spPr>
          <a:xfrm>
            <a:off x="904462" y="2072238"/>
            <a:ext cx="4621696" cy="3785652"/>
          </a:xfrm>
          <a:prstGeom prst="rect">
            <a:avLst/>
          </a:prstGeom>
          <a:solidFill>
            <a:schemeClr val="bg1"/>
          </a:solidFill>
        </p:spPr>
        <p:txBody>
          <a:bodyPr wrap="square">
            <a:spAutoFit/>
          </a:bodyPr>
          <a:lstStyle/>
          <a:p>
            <a:pPr rtl="0">
              <a:spcBef>
                <a:spcPts val="0"/>
              </a:spcBef>
              <a:spcAft>
                <a:spcPts val="0"/>
              </a:spcAft>
            </a:pPr>
            <a:r>
              <a:rPr lang="en-US" sz="2000" b="0" i="0" u="none" strike="noStrike" dirty="0">
                <a:effectLst/>
                <a:latin typeface="Nunito"/>
              </a:rPr>
              <a:t>Performance Measures used:</a:t>
            </a:r>
            <a:endParaRPr lang="en-US" sz="2000" b="0" dirty="0">
              <a:effectLst/>
              <a:latin typeface="Nunito"/>
            </a:endParaRPr>
          </a:p>
          <a:p>
            <a:pPr rtl="0" fontAlgn="base">
              <a:spcBef>
                <a:spcPts val="0"/>
              </a:spcBef>
              <a:spcAft>
                <a:spcPts val="0"/>
              </a:spcAft>
              <a:buFont typeface="Arial" panose="020B0604020202020204" pitchFamily="34" charset="0"/>
              <a:buChar char="•"/>
            </a:pPr>
            <a:endParaRPr lang="en-US" sz="2000" b="0" i="0" u="none" strike="noStrike" dirty="0">
              <a:effectLst/>
              <a:latin typeface="Nunito"/>
            </a:endParaRPr>
          </a:p>
          <a:p>
            <a:pPr rtl="0" fontAlgn="base">
              <a:spcBef>
                <a:spcPts val="0"/>
              </a:spcBef>
              <a:spcAft>
                <a:spcPts val="0"/>
              </a:spcAft>
              <a:buFont typeface="Arial" panose="020B0604020202020204" pitchFamily="34" charset="0"/>
              <a:buChar char="•"/>
            </a:pPr>
            <a:endParaRPr lang="en-US" sz="2000" dirty="0">
              <a:latin typeface="Nunito"/>
            </a:endParaRPr>
          </a:p>
          <a:p>
            <a:pPr rtl="0" fontAlgn="base">
              <a:spcBef>
                <a:spcPts val="0"/>
              </a:spcBef>
              <a:spcAft>
                <a:spcPts val="0"/>
              </a:spcAft>
              <a:buFont typeface="Arial" panose="020B0604020202020204" pitchFamily="34" charset="0"/>
              <a:buChar char="•"/>
            </a:pPr>
            <a:r>
              <a:rPr lang="en-US" sz="2000" b="0" i="0" u="none" strike="noStrike" dirty="0">
                <a:effectLst/>
                <a:latin typeface="Nunito"/>
              </a:rPr>
              <a:t>Accuracy</a:t>
            </a:r>
          </a:p>
          <a:p>
            <a:pPr rtl="0" fontAlgn="base">
              <a:spcBef>
                <a:spcPts val="0"/>
              </a:spcBef>
              <a:spcAft>
                <a:spcPts val="0"/>
              </a:spcAft>
              <a:buFont typeface="Arial" panose="020B0604020202020204" pitchFamily="34" charset="0"/>
              <a:buChar char="•"/>
            </a:pPr>
            <a:r>
              <a:rPr lang="en-US" sz="2000" b="0" i="0" u="none" strike="noStrike" dirty="0">
                <a:effectLst/>
                <a:latin typeface="Nunito"/>
              </a:rPr>
              <a:t>Precision</a:t>
            </a:r>
          </a:p>
          <a:p>
            <a:pPr rtl="0" fontAlgn="base">
              <a:spcBef>
                <a:spcPts val="0"/>
              </a:spcBef>
              <a:spcAft>
                <a:spcPts val="0"/>
              </a:spcAft>
              <a:buFont typeface="Arial" panose="020B0604020202020204" pitchFamily="34" charset="0"/>
              <a:buChar char="•"/>
            </a:pPr>
            <a:r>
              <a:rPr lang="en-US" sz="2000" b="0" i="0" u="none" strike="noStrike" dirty="0">
                <a:effectLst/>
                <a:latin typeface="Nunito"/>
              </a:rPr>
              <a:t>Recall</a:t>
            </a:r>
          </a:p>
          <a:p>
            <a:pPr rtl="0" fontAlgn="base">
              <a:spcBef>
                <a:spcPts val="0"/>
              </a:spcBef>
              <a:spcAft>
                <a:spcPts val="0"/>
              </a:spcAft>
              <a:buFont typeface="Arial" panose="020B0604020202020204" pitchFamily="34" charset="0"/>
              <a:buChar char="•"/>
            </a:pPr>
            <a:r>
              <a:rPr lang="en-US" sz="2000" b="0" i="0" u="none" strike="noStrike" dirty="0">
                <a:effectLst/>
                <a:latin typeface="Nunito"/>
              </a:rPr>
              <a:t>F1 score</a:t>
            </a:r>
          </a:p>
          <a:p>
            <a:pPr rtl="0" fontAlgn="base">
              <a:spcBef>
                <a:spcPts val="0"/>
              </a:spcBef>
              <a:spcAft>
                <a:spcPts val="0"/>
              </a:spcAft>
              <a:buFont typeface="Arial" panose="020B0604020202020204" pitchFamily="34" charset="0"/>
              <a:buChar char="•"/>
            </a:pPr>
            <a:r>
              <a:rPr lang="en-US" sz="2000" b="0" i="0" u="none" strike="noStrike" dirty="0">
                <a:effectLst/>
                <a:latin typeface="Nunito"/>
              </a:rPr>
              <a:t>AUC Score</a:t>
            </a:r>
          </a:p>
          <a:p>
            <a:pPr rtl="0" fontAlgn="base">
              <a:spcBef>
                <a:spcPts val="0"/>
              </a:spcBef>
              <a:spcAft>
                <a:spcPts val="0"/>
              </a:spcAft>
            </a:pPr>
            <a:endParaRPr lang="en-US" sz="2000" dirty="0">
              <a:latin typeface="Nunito"/>
            </a:endParaRPr>
          </a:p>
          <a:p>
            <a:pPr rtl="0" fontAlgn="base">
              <a:spcBef>
                <a:spcPts val="0"/>
              </a:spcBef>
              <a:spcAft>
                <a:spcPts val="0"/>
              </a:spcAft>
            </a:pPr>
            <a:endParaRPr lang="en-US" sz="2000" dirty="0">
              <a:latin typeface="Nunito"/>
            </a:endParaRPr>
          </a:p>
          <a:p>
            <a:pPr rtl="0" fontAlgn="base">
              <a:spcBef>
                <a:spcPts val="0"/>
              </a:spcBef>
              <a:spcAft>
                <a:spcPts val="0"/>
              </a:spcAft>
            </a:pPr>
            <a:endParaRPr lang="en-US" sz="2000" dirty="0">
              <a:latin typeface="Nunito"/>
            </a:endParaRPr>
          </a:p>
          <a:p>
            <a:pPr rtl="0" fontAlgn="base">
              <a:spcBef>
                <a:spcPts val="0"/>
              </a:spcBef>
              <a:spcAft>
                <a:spcPts val="0"/>
              </a:spcAft>
            </a:pPr>
            <a:endParaRPr lang="en-US" sz="2000" b="0" i="0" u="none" strike="noStrike" dirty="0">
              <a:effectLst/>
              <a:latin typeface="Nunito"/>
            </a:endParaRPr>
          </a:p>
        </p:txBody>
      </p:sp>
      <p:sp>
        <p:nvSpPr>
          <p:cNvPr id="7" name="TextBox 6">
            <a:extLst>
              <a:ext uri="{FF2B5EF4-FFF2-40B4-BE49-F238E27FC236}">
                <a16:creationId xmlns:a16="http://schemas.microsoft.com/office/drawing/2014/main" id="{8351214E-1C70-4064-8BED-8B17D6F2647F}"/>
              </a:ext>
            </a:extLst>
          </p:cNvPr>
          <p:cNvSpPr txBox="1"/>
          <p:nvPr/>
        </p:nvSpPr>
        <p:spPr>
          <a:xfrm>
            <a:off x="6095999" y="2072238"/>
            <a:ext cx="4976192" cy="3785652"/>
          </a:xfrm>
          <a:prstGeom prst="rect">
            <a:avLst/>
          </a:prstGeom>
          <a:solidFill>
            <a:schemeClr val="bg1"/>
          </a:solidFill>
        </p:spPr>
        <p:txBody>
          <a:bodyPr wrap="square">
            <a:spAutoFit/>
          </a:bodyPr>
          <a:lstStyle/>
          <a:p>
            <a:pPr algn="just" rtl="0">
              <a:spcBef>
                <a:spcPts val="0"/>
              </a:spcBef>
              <a:spcAft>
                <a:spcPts val="0"/>
              </a:spcAft>
            </a:pPr>
            <a:r>
              <a:rPr lang="en-US" sz="2000" b="0" i="0" u="none" strike="noStrike" dirty="0">
                <a:effectLst/>
                <a:latin typeface="Nunito"/>
              </a:rPr>
              <a:t>Statistical method Used:</a:t>
            </a:r>
            <a:endParaRPr lang="en-US" sz="2000" b="0" dirty="0">
              <a:effectLst/>
            </a:endParaRPr>
          </a:p>
          <a:p>
            <a:pPr algn="just" rtl="0" fontAlgn="base">
              <a:spcBef>
                <a:spcPts val="0"/>
              </a:spcBef>
              <a:spcAft>
                <a:spcPts val="0"/>
              </a:spcAft>
              <a:buFont typeface="Arial" panose="020B0604020202020204" pitchFamily="34" charset="0"/>
              <a:buChar char="•"/>
            </a:pPr>
            <a:r>
              <a:rPr lang="en-US" sz="2000" b="0" i="0" u="none" strike="noStrike" dirty="0" err="1">
                <a:effectLst/>
                <a:latin typeface="Nunito"/>
              </a:rPr>
              <a:t>ReLU</a:t>
            </a:r>
            <a:r>
              <a:rPr lang="en-US" sz="2000" b="0" i="0" u="none" strike="noStrike" dirty="0">
                <a:effectLst/>
                <a:latin typeface="Nunito"/>
              </a:rPr>
              <a:t> Activation Function for input and hidden layers</a:t>
            </a:r>
          </a:p>
          <a:p>
            <a:pPr algn="just" rtl="0" fontAlgn="base">
              <a:spcBef>
                <a:spcPts val="0"/>
              </a:spcBef>
              <a:spcAft>
                <a:spcPts val="0"/>
              </a:spcAft>
              <a:buFont typeface="Arial" panose="020B0604020202020204" pitchFamily="34" charset="0"/>
              <a:buChar char="•"/>
            </a:pPr>
            <a:r>
              <a:rPr lang="en-US" sz="2000" b="0" i="0" u="none" strike="noStrike" dirty="0" err="1">
                <a:effectLst/>
                <a:latin typeface="Nunito"/>
              </a:rPr>
              <a:t>Softmax</a:t>
            </a:r>
            <a:r>
              <a:rPr lang="en-US" sz="2000" b="0" i="0" u="none" strike="noStrike" dirty="0">
                <a:effectLst/>
                <a:latin typeface="Nunito"/>
              </a:rPr>
              <a:t> Activation Function for Output layer.</a:t>
            </a:r>
          </a:p>
          <a:p>
            <a:pPr algn="just" rtl="0" fontAlgn="base">
              <a:spcBef>
                <a:spcPts val="0"/>
              </a:spcBef>
              <a:spcAft>
                <a:spcPts val="0"/>
              </a:spcAft>
              <a:buFont typeface="Arial" panose="020B0604020202020204" pitchFamily="34" charset="0"/>
              <a:buChar char="•"/>
            </a:pPr>
            <a:r>
              <a:rPr lang="en-US" sz="2000" b="0" i="0" u="none" strike="noStrike" dirty="0" err="1">
                <a:effectLst/>
                <a:latin typeface="Nunito"/>
              </a:rPr>
              <a:t>adam</a:t>
            </a:r>
            <a:r>
              <a:rPr lang="en-US" sz="2000" b="0" i="0" u="none" strike="noStrike" dirty="0">
                <a:effectLst/>
                <a:latin typeface="Nunito"/>
              </a:rPr>
              <a:t> optimizer with learning rate of 0.001 and B1=0.9 and B2=0.999</a:t>
            </a:r>
          </a:p>
          <a:p>
            <a:pPr algn="just" rtl="0" fontAlgn="base">
              <a:spcBef>
                <a:spcPts val="0"/>
              </a:spcBef>
              <a:spcAft>
                <a:spcPts val="0"/>
              </a:spcAft>
            </a:pPr>
            <a:endParaRPr lang="en-US" sz="2000" b="0" i="0" u="none" strike="noStrike" dirty="0">
              <a:effectLst/>
              <a:latin typeface="Nunito"/>
            </a:endParaRPr>
          </a:p>
          <a:p>
            <a:pPr algn="just" rtl="0" fontAlgn="base">
              <a:spcBef>
                <a:spcPts val="0"/>
              </a:spcBef>
              <a:spcAft>
                <a:spcPts val="0"/>
              </a:spcAft>
            </a:pPr>
            <a:r>
              <a:rPr lang="en-US" sz="2000" dirty="0">
                <a:latin typeface="Nunito"/>
              </a:rPr>
              <a:t>Additional methods used for CNN:</a:t>
            </a:r>
            <a:endParaRPr lang="en-US" sz="2000" b="0" i="0" u="none" strike="noStrike" dirty="0">
              <a:effectLst/>
              <a:latin typeface="Nunito"/>
            </a:endParaRPr>
          </a:p>
          <a:p>
            <a:pPr algn="just" rtl="0" fontAlgn="base">
              <a:spcBef>
                <a:spcPts val="0"/>
              </a:spcBef>
              <a:spcAft>
                <a:spcPts val="0"/>
              </a:spcAft>
              <a:buFont typeface="Arial" panose="020B0604020202020204" pitchFamily="34" charset="0"/>
              <a:buChar char="•"/>
            </a:pPr>
            <a:r>
              <a:rPr lang="en-US" sz="2000" b="0" i="0" u="none" strike="noStrike" dirty="0">
                <a:effectLst/>
                <a:latin typeface="Nunito"/>
              </a:rPr>
              <a:t>Input is of shape 28x28x1</a:t>
            </a:r>
          </a:p>
          <a:p>
            <a:pPr algn="just" rtl="0" fontAlgn="base">
              <a:spcBef>
                <a:spcPts val="0"/>
              </a:spcBef>
              <a:spcAft>
                <a:spcPts val="0"/>
              </a:spcAft>
              <a:buFont typeface="Arial" panose="020B0604020202020204" pitchFamily="34" charset="0"/>
              <a:buChar char="•"/>
            </a:pPr>
            <a:r>
              <a:rPr lang="en-US" sz="2000" b="0" i="0" u="none" strike="noStrike" dirty="0">
                <a:effectLst/>
                <a:latin typeface="Nunito"/>
              </a:rPr>
              <a:t>Feature Detector of size 3x3</a:t>
            </a:r>
          </a:p>
          <a:p>
            <a:pPr algn="just" rtl="0" fontAlgn="base">
              <a:spcBef>
                <a:spcPts val="0"/>
              </a:spcBef>
              <a:spcAft>
                <a:spcPts val="0"/>
              </a:spcAft>
              <a:buFont typeface="Arial" panose="020B0604020202020204" pitchFamily="34" charset="0"/>
              <a:buChar char="•"/>
            </a:pPr>
            <a:r>
              <a:rPr lang="en-US" sz="2000" b="0" i="0" u="none" strike="noStrike" dirty="0">
                <a:effectLst/>
                <a:latin typeface="Nunito"/>
              </a:rPr>
              <a:t>Max pooling with 2x2 filter size</a:t>
            </a:r>
          </a:p>
          <a:p>
            <a:pPr algn="just" rtl="0" fontAlgn="base">
              <a:spcBef>
                <a:spcPts val="0"/>
              </a:spcBef>
              <a:spcAft>
                <a:spcPts val="0"/>
              </a:spcAft>
              <a:buFont typeface="Arial" panose="020B0604020202020204" pitchFamily="34" charset="0"/>
              <a:buChar char="•"/>
            </a:pPr>
            <a:r>
              <a:rPr lang="en-US" sz="2000" b="0" i="0" u="none" strike="noStrike" dirty="0">
                <a:effectLst/>
                <a:latin typeface="Nunito"/>
              </a:rPr>
              <a:t>32, 64, and 128 size feature detector is </a:t>
            </a:r>
            <a:r>
              <a:rPr lang="en-US" sz="1800" b="0" i="0" u="none" strike="noStrike" dirty="0">
                <a:effectLst/>
                <a:latin typeface="Nunito"/>
              </a:rPr>
              <a:t>used.</a:t>
            </a:r>
          </a:p>
        </p:txBody>
      </p:sp>
    </p:spTree>
    <p:extLst>
      <p:ext uri="{BB962C8B-B14F-4D97-AF65-F5344CB8AC3E}">
        <p14:creationId xmlns:p14="http://schemas.microsoft.com/office/powerpoint/2010/main" val="58760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9DF6-885F-4AAF-B54B-CCB87B1BE919}"/>
              </a:ext>
            </a:extLst>
          </p:cNvPr>
          <p:cNvSpPr>
            <a:spLocks noGrp="1"/>
          </p:cNvSpPr>
          <p:nvPr>
            <p:ph type="title"/>
          </p:nvPr>
        </p:nvSpPr>
        <p:spPr>
          <a:xfrm>
            <a:off x="1450392" y="238539"/>
            <a:ext cx="9291215" cy="586409"/>
          </a:xfrm>
        </p:spPr>
        <p:txBody>
          <a:bodyPr>
            <a:normAutofit fontScale="90000"/>
          </a:bodyPr>
          <a:lstStyle/>
          <a:p>
            <a:r>
              <a:rPr lang="en-IN" sz="4400" b="0" i="0" u="none" strike="noStrike" dirty="0">
                <a:solidFill>
                  <a:schemeClr val="tx1"/>
                </a:solidFill>
                <a:effectLst/>
                <a:latin typeface="Nunito"/>
              </a:rPr>
              <a:t>Results and Analysis FOR CNN </a:t>
            </a:r>
            <a:br>
              <a:rPr lang="en-IN" sz="3200" b="0" dirty="0">
                <a:effectLst/>
                <a:latin typeface="Nunito"/>
              </a:rPr>
            </a:br>
            <a:endParaRPr lang="en-IN" dirty="0"/>
          </a:p>
        </p:txBody>
      </p:sp>
      <p:sp>
        <p:nvSpPr>
          <p:cNvPr id="7" name="TextBox 6">
            <a:extLst>
              <a:ext uri="{FF2B5EF4-FFF2-40B4-BE49-F238E27FC236}">
                <a16:creationId xmlns:a16="http://schemas.microsoft.com/office/drawing/2014/main" id="{4CC1E66C-CFB7-4DFB-8690-BAD0420EDD22}"/>
              </a:ext>
            </a:extLst>
          </p:cNvPr>
          <p:cNvSpPr txBox="1"/>
          <p:nvPr/>
        </p:nvSpPr>
        <p:spPr>
          <a:xfrm>
            <a:off x="536714" y="824948"/>
            <a:ext cx="10952921" cy="1938992"/>
          </a:xfrm>
          <a:prstGeom prst="rect">
            <a:avLst/>
          </a:prstGeom>
          <a:noFill/>
        </p:spPr>
        <p:txBody>
          <a:bodyPr wrap="square">
            <a:spAutoFit/>
          </a:bodyPr>
          <a:lstStyle/>
          <a:p>
            <a:pPr marL="342900" indent="-342900" algn="just" rtl="0" fontAlgn="base">
              <a:spcBef>
                <a:spcPts val="0"/>
              </a:spcBef>
              <a:spcAft>
                <a:spcPts val="0"/>
              </a:spcAft>
              <a:buFont typeface="Arial" panose="020B0604020202020204" pitchFamily="34" charset="0"/>
              <a:buChar char="•"/>
            </a:pPr>
            <a:r>
              <a:rPr lang="en-US" sz="2000" b="0" i="0" u="none" strike="noStrike" dirty="0">
                <a:effectLst/>
                <a:latin typeface="Nunito"/>
              </a:rPr>
              <a:t>After training our model on 20 epochs with a batch size of 512.The maximum accuracy obtained on the training set was 99.60% and in validating set was 99.95%.</a:t>
            </a:r>
            <a:endParaRPr lang="en-US" sz="2000" i="0" u="none" strike="noStrike" dirty="0">
              <a:latin typeface="Nunito"/>
            </a:endParaRPr>
          </a:p>
          <a:p>
            <a:pPr marL="342900" indent="-342900" algn="just" rtl="0" fontAlgn="base">
              <a:spcBef>
                <a:spcPts val="0"/>
              </a:spcBef>
              <a:spcAft>
                <a:spcPts val="0"/>
              </a:spcAft>
              <a:buFont typeface="Arial" panose="020B0604020202020204" pitchFamily="34" charset="0"/>
              <a:buChar char="•"/>
            </a:pPr>
            <a:r>
              <a:rPr lang="en-US" sz="2000" b="0" i="0" u="none" strike="noStrike" dirty="0">
                <a:effectLst/>
                <a:latin typeface="Nunito"/>
              </a:rPr>
              <a:t>Some letters had difficulty in prediction, particularly due to the similarity in the appearances of the letters. For example, O and S are confused with each other since the fingers are positioned in the same way with only a slight difference in the way the fingers are clenched, and the position of the thumb.</a:t>
            </a:r>
          </a:p>
        </p:txBody>
      </p:sp>
      <p:graphicFrame>
        <p:nvGraphicFramePr>
          <p:cNvPr id="3" name="Table 2">
            <a:extLst>
              <a:ext uri="{FF2B5EF4-FFF2-40B4-BE49-F238E27FC236}">
                <a16:creationId xmlns:a16="http://schemas.microsoft.com/office/drawing/2014/main" id="{3EC7A8F0-E1DC-4789-85B3-71126C33B26B}"/>
              </a:ext>
            </a:extLst>
          </p:cNvPr>
          <p:cNvGraphicFramePr>
            <a:graphicFrameLocks noGrp="1"/>
          </p:cNvGraphicFramePr>
          <p:nvPr>
            <p:extLst>
              <p:ext uri="{D42A27DB-BD31-4B8C-83A1-F6EECF244321}">
                <p14:modId xmlns:p14="http://schemas.microsoft.com/office/powerpoint/2010/main" val="919088642"/>
              </p:ext>
            </p:extLst>
          </p:nvPr>
        </p:nvGraphicFramePr>
        <p:xfrm>
          <a:off x="3738937" y="2763940"/>
          <a:ext cx="4827319" cy="1014522"/>
        </p:xfrm>
        <a:graphic>
          <a:graphicData uri="http://schemas.openxmlformats.org/drawingml/2006/table">
            <a:tbl>
              <a:tblPr firstRow="1" firstCol="1" bandRow="1">
                <a:tableStyleId>{5C22544A-7EE6-4342-B048-85BDC9FD1C3A}</a:tableStyleId>
              </a:tblPr>
              <a:tblGrid>
                <a:gridCol w="591735">
                  <a:extLst>
                    <a:ext uri="{9D8B030D-6E8A-4147-A177-3AD203B41FA5}">
                      <a16:colId xmlns:a16="http://schemas.microsoft.com/office/drawing/2014/main" val="351162136"/>
                    </a:ext>
                  </a:extLst>
                </a:gridCol>
                <a:gridCol w="971491">
                  <a:extLst>
                    <a:ext uri="{9D8B030D-6E8A-4147-A177-3AD203B41FA5}">
                      <a16:colId xmlns:a16="http://schemas.microsoft.com/office/drawing/2014/main" val="1386825243"/>
                    </a:ext>
                  </a:extLst>
                </a:gridCol>
                <a:gridCol w="949391">
                  <a:extLst>
                    <a:ext uri="{9D8B030D-6E8A-4147-A177-3AD203B41FA5}">
                      <a16:colId xmlns:a16="http://schemas.microsoft.com/office/drawing/2014/main" val="1522573348"/>
                    </a:ext>
                  </a:extLst>
                </a:gridCol>
                <a:gridCol w="714303">
                  <a:extLst>
                    <a:ext uri="{9D8B030D-6E8A-4147-A177-3AD203B41FA5}">
                      <a16:colId xmlns:a16="http://schemas.microsoft.com/office/drawing/2014/main" val="3325525797"/>
                    </a:ext>
                  </a:extLst>
                </a:gridCol>
                <a:gridCol w="745446">
                  <a:extLst>
                    <a:ext uri="{9D8B030D-6E8A-4147-A177-3AD203B41FA5}">
                      <a16:colId xmlns:a16="http://schemas.microsoft.com/office/drawing/2014/main" val="4122401762"/>
                    </a:ext>
                  </a:extLst>
                </a:gridCol>
                <a:gridCol w="854953">
                  <a:extLst>
                    <a:ext uri="{9D8B030D-6E8A-4147-A177-3AD203B41FA5}">
                      <a16:colId xmlns:a16="http://schemas.microsoft.com/office/drawing/2014/main" val="1677040575"/>
                    </a:ext>
                  </a:extLst>
                </a:gridCol>
              </a:tblGrid>
              <a:tr h="559892">
                <a:tc>
                  <a:txBody>
                    <a:bodyPr/>
                    <a:lstStyle/>
                    <a:p>
                      <a:pPr algn="ctr">
                        <a:lnSpc>
                          <a:spcPct val="115000"/>
                        </a:lnSpc>
                      </a:pPr>
                      <a:endParaRPr lang="en-IN" sz="1100" dirty="0">
                        <a:effectLst/>
                        <a:latin typeface="Arial" panose="020B0604020202020204" pitchFamily="34" charset="0"/>
                      </a:endParaRPr>
                    </a:p>
                  </a:txBody>
                  <a:tcPr marL="63500" marR="63500" marT="63500" marB="63500"/>
                </a:tc>
                <a:tc>
                  <a:txBody>
                    <a:bodyPr/>
                    <a:lstStyle/>
                    <a:p>
                      <a:pPr algn="ctr">
                        <a:lnSpc>
                          <a:spcPct val="150000"/>
                        </a:lnSpc>
                      </a:pPr>
                      <a:r>
                        <a:rPr lang="en-IN" sz="1000" dirty="0">
                          <a:effectLst/>
                        </a:rPr>
                        <a:t>Accuracy</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50000"/>
                        </a:lnSpc>
                      </a:pPr>
                      <a:r>
                        <a:rPr lang="en-IN" sz="1000" dirty="0">
                          <a:effectLst/>
                        </a:rPr>
                        <a:t>Precision</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50000"/>
                        </a:lnSpc>
                      </a:pPr>
                      <a:r>
                        <a:rPr lang="en-IN" sz="1000" dirty="0">
                          <a:effectLst/>
                        </a:rPr>
                        <a:t>Recall</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200000"/>
                        </a:lnSpc>
                      </a:pPr>
                      <a:r>
                        <a:rPr lang="en-IN" sz="1000" dirty="0">
                          <a:effectLst/>
                        </a:rPr>
                        <a:t>AUC Score</a:t>
                      </a:r>
                      <a:endParaRPr lang="en-IN" sz="1100" dirty="0">
                        <a:effectLst/>
                        <a:latin typeface="Arial" panose="020B0604020202020204" pitchFamily="34" charset="0"/>
                        <a:ea typeface="Times New Roman" panose="02020603050405020304" pitchFamily="18" charset="0"/>
                      </a:endParaRPr>
                    </a:p>
                  </a:txBody>
                  <a:tcPr marL="9525" marR="9525" marT="9525" marB="9525"/>
                </a:tc>
                <a:tc>
                  <a:txBody>
                    <a:bodyPr/>
                    <a:lstStyle/>
                    <a:p>
                      <a:pPr algn="ctr">
                        <a:lnSpc>
                          <a:spcPct val="150000"/>
                        </a:lnSpc>
                      </a:pPr>
                      <a:r>
                        <a:rPr lang="en-IN" sz="1000" dirty="0">
                          <a:effectLst/>
                        </a:rPr>
                        <a:t>F1 Score</a:t>
                      </a:r>
                      <a:endParaRPr lang="en-IN" sz="1100" dirty="0">
                        <a:effectLst/>
                        <a:latin typeface="Arial" panose="020B0604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4160791150"/>
                  </a:ext>
                </a:extLst>
              </a:tr>
              <a:tr h="454630">
                <a:tc>
                  <a:txBody>
                    <a:bodyPr/>
                    <a:lstStyle/>
                    <a:p>
                      <a:pPr algn="ctr">
                        <a:lnSpc>
                          <a:spcPct val="115000"/>
                        </a:lnSpc>
                      </a:pPr>
                      <a:r>
                        <a:rPr lang="en-IN" sz="1000">
                          <a:effectLst/>
                        </a:rPr>
                        <a:t>Ours</a:t>
                      </a:r>
                      <a:endParaRPr lang="en-IN" sz="110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15000"/>
                        </a:lnSpc>
                      </a:pPr>
                      <a:r>
                        <a:rPr lang="en-IN" sz="1000">
                          <a:effectLst/>
                        </a:rPr>
                        <a:t>0.9963</a:t>
                      </a:r>
                      <a:endParaRPr lang="en-IN" sz="110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15000"/>
                        </a:lnSpc>
                      </a:pPr>
                      <a:r>
                        <a:rPr lang="en-IN" sz="1000" dirty="0">
                          <a:effectLst/>
                        </a:rPr>
                        <a:t>0.99</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15000"/>
                        </a:lnSpc>
                      </a:pPr>
                      <a:r>
                        <a:rPr lang="en-IN" sz="1000">
                          <a:effectLst/>
                        </a:rPr>
                        <a:t>1.00</a:t>
                      </a:r>
                      <a:endParaRPr lang="en-IN" sz="110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50000"/>
                        </a:lnSpc>
                      </a:pPr>
                      <a:r>
                        <a:rPr lang="en-IN" sz="1000" dirty="0">
                          <a:effectLst/>
                        </a:rPr>
                        <a:t>0.9981</a:t>
                      </a:r>
                      <a:endParaRPr lang="en-IN" sz="1100" dirty="0">
                        <a:effectLst/>
                        <a:latin typeface="Arial" panose="020B0604020202020204" pitchFamily="34" charset="0"/>
                        <a:ea typeface="Times New Roman" panose="02020603050405020304" pitchFamily="18" charset="0"/>
                      </a:endParaRPr>
                    </a:p>
                  </a:txBody>
                  <a:tcPr marL="9525" marR="9525" marT="9525" marB="9525"/>
                </a:tc>
                <a:tc>
                  <a:txBody>
                    <a:bodyPr/>
                    <a:lstStyle/>
                    <a:p>
                      <a:pPr algn="ctr">
                        <a:lnSpc>
                          <a:spcPct val="115000"/>
                        </a:lnSpc>
                      </a:pPr>
                      <a:r>
                        <a:rPr lang="en-IN" sz="1000" dirty="0">
                          <a:effectLst/>
                        </a:rPr>
                        <a:t>1.00</a:t>
                      </a:r>
                      <a:endParaRPr lang="en-IN" sz="1100" dirty="0">
                        <a:effectLst/>
                        <a:latin typeface="Arial" panose="020B0604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3369882567"/>
                  </a:ext>
                </a:extLst>
              </a:tr>
            </a:tbl>
          </a:graphicData>
        </a:graphic>
      </p:graphicFrame>
      <p:pic>
        <p:nvPicPr>
          <p:cNvPr id="5" name="Picture 4">
            <a:extLst>
              <a:ext uri="{FF2B5EF4-FFF2-40B4-BE49-F238E27FC236}">
                <a16:creationId xmlns:a16="http://schemas.microsoft.com/office/drawing/2014/main" id="{931ED138-9848-4E98-8857-BDEFDFDC89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239" y="3833412"/>
            <a:ext cx="3090545" cy="2199640"/>
          </a:xfrm>
          <a:prstGeom prst="rect">
            <a:avLst/>
          </a:prstGeom>
          <a:noFill/>
          <a:ln>
            <a:noFill/>
          </a:ln>
        </p:spPr>
      </p:pic>
      <p:pic>
        <p:nvPicPr>
          <p:cNvPr id="6" name="Picture 5">
            <a:extLst>
              <a:ext uri="{FF2B5EF4-FFF2-40B4-BE49-F238E27FC236}">
                <a16:creationId xmlns:a16="http://schemas.microsoft.com/office/drawing/2014/main" id="{9E0966D0-B56A-48C3-B784-647F5E095C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68275" y="3778462"/>
            <a:ext cx="3091180" cy="2299335"/>
          </a:xfrm>
          <a:prstGeom prst="rect">
            <a:avLst/>
          </a:prstGeom>
          <a:noFill/>
          <a:ln>
            <a:noFill/>
          </a:ln>
        </p:spPr>
      </p:pic>
    </p:spTree>
    <p:extLst>
      <p:ext uri="{BB962C8B-B14F-4D97-AF65-F5344CB8AC3E}">
        <p14:creationId xmlns:p14="http://schemas.microsoft.com/office/powerpoint/2010/main" val="48543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7615-54F9-40A0-BFE6-614454E1D7C8}"/>
              </a:ext>
            </a:extLst>
          </p:cNvPr>
          <p:cNvSpPr>
            <a:spLocks noGrp="1"/>
          </p:cNvSpPr>
          <p:nvPr>
            <p:ph type="title"/>
          </p:nvPr>
        </p:nvSpPr>
        <p:spPr>
          <a:xfrm>
            <a:off x="1451579" y="0"/>
            <a:ext cx="9291215" cy="1049235"/>
          </a:xfrm>
        </p:spPr>
        <p:txBody>
          <a:bodyPr/>
          <a:lstStyle/>
          <a:p>
            <a:r>
              <a:rPr lang="en-IN" sz="4000" b="0" i="0" u="none" strike="noStrike" dirty="0">
                <a:solidFill>
                  <a:schemeClr val="tx1"/>
                </a:solidFill>
                <a:effectLst/>
                <a:latin typeface="Nunito"/>
              </a:rPr>
              <a:t>Conclusion</a:t>
            </a:r>
            <a:endParaRPr lang="en-IN" dirty="0">
              <a:solidFill>
                <a:schemeClr val="tx1"/>
              </a:solidFill>
              <a:latin typeface="Nunito"/>
            </a:endParaRPr>
          </a:p>
        </p:txBody>
      </p:sp>
      <p:sp>
        <p:nvSpPr>
          <p:cNvPr id="5" name="TextBox 4">
            <a:extLst>
              <a:ext uri="{FF2B5EF4-FFF2-40B4-BE49-F238E27FC236}">
                <a16:creationId xmlns:a16="http://schemas.microsoft.com/office/drawing/2014/main" id="{57DDD13B-8322-432D-9D62-775BA0A51BDC}"/>
              </a:ext>
            </a:extLst>
          </p:cNvPr>
          <p:cNvSpPr txBox="1"/>
          <p:nvPr/>
        </p:nvSpPr>
        <p:spPr>
          <a:xfrm>
            <a:off x="679174" y="1237181"/>
            <a:ext cx="10833652" cy="4524315"/>
          </a:xfrm>
          <a:prstGeom prst="rect">
            <a:avLst/>
          </a:prstGeom>
          <a:noFill/>
        </p:spPr>
        <p:txBody>
          <a:bodyPr wrap="square">
            <a:spAutoFit/>
          </a:bodyPr>
          <a:lstStyle/>
          <a:p>
            <a:pPr marL="342900" indent="-342900" algn="just" rtl="0" fontAlgn="base">
              <a:spcBef>
                <a:spcPts val="0"/>
              </a:spcBef>
              <a:spcAft>
                <a:spcPts val="0"/>
              </a:spcAft>
              <a:buFont typeface="Arial" pitchFamily="34" charset="0"/>
              <a:buChar char="•"/>
            </a:pPr>
            <a:r>
              <a:rPr lang="en-US" dirty="0">
                <a:effectLst/>
                <a:latin typeface="Nunito"/>
                <a:ea typeface="SimSun" panose="02010600030101010101" pitchFamily="2" charset="-122"/>
              </a:rPr>
              <a:t>ANN model achieved an accuracy of 83.53%. The accuracy obtained is low as the model overfitted. </a:t>
            </a:r>
          </a:p>
          <a:p>
            <a:pPr marL="342900" indent="-342900" algn="just" rtl="0" fontAlgn="base">
              <a:spcBef>
                <a:spcPts val="0"/>
              </a:spcBef>
              <a:spcAft>
                <a:spcPts val="0"/>
              </a:spcAft>
              <a:buFont typeface="Arial" pitchFamily="34" charset="0"/>
              <a:buChar char="•"/>
            </a:pPr>
            <a:r>
              <a:rPr lang="en-US" dirty="0">
                <a:effectLst/>
                <a:latin typeface="Nunito"/>
                <a:ea typeface="SimSun" panose="02010600030101010101" pitchFamily="2" charset="-122"/>
              </a:rPr>
              <a:t>We used various techniques to remove overfitting in our model which include Batch Normalization, dropout layers, Regularization, and early stopping. </a:t>
            </a:r>
          </a:p>
          <a:p>
            <a:pPr marL="342900" indent="-342900" algn="just" rtl="0" fontAlgn="base">
              <a:spcBef>
                <a:spcPts val="0"/>
              </a:spcBef>
              <a:spcAft>
                <a:spcPts val="0"/>
              </a:spcAft>
              <a:buFont typeface="Arial" pitchFamily="34" charset="0"/>
              <a:buChar char="•"/>
            </a:pPr>
            <a:r>
              <a:rPr lang="en-US" dirty="0">
                <a:effectLst/>
                <a:latin typeface="Nunito"/>
                <a:ea typeface="SimSun" panose="02010600030101010101" pitchFamily="2" charset="-122"/>
              </a:rPr>
              <a:t>Despite of applying all these techniques, the ANN model did undergo overfitting and that’s why we decided to opt CNN to train our model.</a:t>
            </a:r>
          </a:p>
          <a:p>
            <a:pPr marL="342900" indent="-342900" algn="just" rtl="0" fontAlgn="base">
              <a:spcBef>
                <a:spcPts val="0"/>
              </a:spcBef>
              <a:spcAft>
                <a:spcPts val="0"/>
              </a:spcAft>
              <a:buFont typeface="Arial" pitchFamily="34" charset="0"/>
              <a:buChar char="•"/>
            </a:pPr>
            <a:r>
              <a:rPr lang="en-US" b="0" i="0" u="none" strike="noStrike" dirty="0">
                <a:effectLst/>
                <a:latin typeface="Nunito"/>
              </a:rPr>
              <a:t>Our proposed CNN Model was able to perform with 99.63% accuracy on our test dataset.</a:t>
            </a:r>
          </a:p>
          <a:p>
            <a:pPr marL="342900" indent="-342900" algn="just" rtl="0" fontAlgn="base">
              <a:spcBef>
                <a:spcPts val="0"/>
              </a:spcBef>
              <a:spcAft>
                <a:spcPts val="0"/>
              </a:spcAft>
              <a:buFont typeface="Arial" pitchFamily="34" charset="0"/>
              <a:buChar char="•"/>
            </a:pPr>
            <a:r>
              <a:rPr lang="en-US" dirty="0">
                <a:latin typeface="Nunito"/>
              </a:rPr>
              <a:t>W</a:t>
            </a:r>
            <a:r>
              <a:rPr lang="en-US" b="0" i="0" u="none" strike="noStrike" dirty="0">
                <a:effectLst/>
                <a:latin typeface="Nunito"/>
              </a:rPr>
              <a:t>hen using only one convolutional layer there was overfitting in the dataset and to overcome this issue of overfitting, adding two more layers so that we dropped some parameters and still preserve the essential features of images.</a:t>
            </a:r>
          </a:p>
          <a:p>
            <a:pPr marL="342900" indent="-342900" algn="just" rtl="0" fontAlgn="base">
              <a:spcBef>
                <a:spcPts val="0"/>
              </a:spcBef>
              <a:spcAft>
                <a:spcPts val="0"/>
              </a:spcAft>
              <a:buFont typeface="Arial" pitchFamily="34" charset="0"/>
              <a:buChar char="•"/>
            </a:pPr>
            <a:r>
              <a:rPr lang="en-US" b="0" i="0" u="none" strike="noStrike" dirty="0">
                <a:effectLst/>
                <a:latin typeface="Nunito"/>
              </a:rPr>
              <a:t>Moreover, dropout layer, </a:t>
            </a:r>
            <a:r>
              <a:rPr lang="en-US" b="0" i="0" u="none" strike="noStrike" dirty="0" err="1">
                <a:effectLst/>
                <a:latin typeface="Nunito"/>
              </a:rPr>
              <a:t>BatchNormalization</a:t>
            </a:r>
            <a:r>
              <a:rPr lang="en-US" b="0" i="0" u="none" strike="noStrike" dirty="0">
                <a:effectLst/>
                <a:latin typeface="Nunito"/>
              </a:rPr>
              <a:t> and data augmentation was used to overcome the same and achieve a better performance of our network.</a:t>
            </a:r>
          </a:p>
          <a:p>
            <a:pPr marL="342900" indent="-342900" algn="just" rtl="0" fontAlgn="base">
              <a:spcBef>
                <a:spcPts val="0"/>
              </a:spcBef>
              <a:spcAft>
                <a:spcPts val="0"/>
              </a:spcAft>
              <a:buFont typeface="Arial" pitchFamily="34" charset="0"/>
              <a:buChar char="•"/>
            </a:pPr>
            <a:r>
              <a:rPr lang="en-US" b="0" i="0" u="none" strike="noStrike" dirty="0">
                <a:effectLst/>
                <a:latin typeface="Nunito"/>
              </a:rPr>
              <a:t>Future study may extend our work to accept video frames to include letters j and z in the classification so that more varied inputs can be processed and understood by the network. </a:t>
            </a:r>
          </a:p>
          <a:p>
            <a:pPr marL="342900" indent="-342900" algn="just" rtl="0" fontAlgn="base">
              <a:spcBef>
                <a:spcPts val="0"/>
              </a:spcBef>
              <a:spcAft>
                <a:spcPts val="0"/>
              </a:spcAft>
              <a:buFont typeface="Arial" pitchFamily="34" charset="0"/>
              <a:buChar char="•"/>
            </a:pPr>
            <a:r>
              <a:rPr lang="en-US" b="0" i="0" u="none" strike="noStrike" dirty="0">
                <a:effectLst/>
                <a:latin typeface="Nunito"/>
              </a:rPr>
              <a:t>Furthermore, there is a need for a large public dataset for automatic sign language recognition to utilize new deep learning techniques and a better way to benchmark performance.</a:t>
            </a:r>
          </a:p>
          <a:p>
            <a:pPr marL="342900" indent="-342900" algn="just" rtl="0" fontAlgn="base">
              <a:spcBef>
                <a:spcPts val="0"/>
              </a:spcBef>
              <a:spcAft>
                <a:spcPts val="0"/>
              </a:spcAft>
              <a:buFont typeface="Arial" pitchFamily="34" charset="0"/>
              <a:buChar char="•"/>
            </a:pPr>
            <a:endParaRPr lang="en-US" b="0" i="0" u="none" strike="noStrike" dirty="0">
              <a:effectLst/>
              <a:latin typeface="Nunito"/>
            </a:endParaRPr>
          </a:p>
        </p:txBody>
      </p:sp>
    </p:spTree>
    <p:extLst>
      <p:ext uri="{BB962C8B-B14F-4D97-AF65-F5344CB8AC3E}">
        <p14:creationId xmlns:p14="http://schemas.microsoft.com/office/powerpoint/2010/main" val="74450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4CEE-E88C-4FD3-98CA-C96D80A20131}"/>
              </a:ext>
            </a:extLst>
          </p:cNvPr>
          <p:cNvSpPr>
            <a:spLocks noGrp="1"/>
          </p:cNvSpPr>
          <p:nvPr>
            <p:ph type="title"/>
          </p:nvPr>
        </p:nvSpPr>
        <p:spPr>
          <a:xfrm>
            <a:off x="1450392" y="0"/>
            <a:ext cx="9291215" cy="1049235"/>
          </a:xfrm>
        </p:spPr>
        <p:txBody>
          <a:bodyPr>
            <a:normAutofit/>
          </a:bodyPr>
          <a:lstStyle/>
          <a:p>
            <a:r>
              <a:rPr lang="en-IN" sz="4000" b="0" i="0" u="none" strike="noStrike" dirty="0">
                <a:solidFill>
                  <a:schemeClr val="tx1"/>
                </a:solidFill>
                <a:effectLst/>
                <a:latin typeface="Nunito"/>
              </a:rPr>
              <a:t>References</a:t>
            </a:r>
            <a:endParaRPr lang="en-IN" sz="6000" dirty="0">
              <a:solidFill>
                <a:schemeClr val="tx1"/>
              </a:solidFill>
              <a:latin typeface="Nunito"/>
            </a:endParaRPr>
          </a:p>
        </p:txBody>
      </p:sp>
      <p:pic>
        <p:nvPicPr>
          <p:cNvPr id="4" name="Picture 3">
            <a:extLst>
              <a:ext uri="{FF2B5EF4-FFF2-40B4-BE49-F238E27FC236}">
                <a16:creationId xmlns:a16="http://schemas.microsoft.com/office/drawing/2014/main" id="{BC242280-22E2-450D-BB7A-C568BFEE6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56" y="989390"/>
            <a:ext cx="11790686" cy="5657578"/>
          </a:xfrm>
          <a:prstGeom prst="rect">
            <a:avLst/>
          </a:prstGeom>
        </p:spPr>
      </p:pic>
    </p:spTree>
    <p:extLst>
      <p:ext uri="{BB962C8B-B14F-4D97-AF65-F5344CB8AC3E}">
        <p14:creationId xmlns:p14="http://schemas.microsoft.com/office/powerpoint/2010/main" val="151367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386184"/>
            <a:ext cx="9291215" cy="1049235"/>
          </a:xfrm>
        </p:spPr>
        <p:txBody>
          <a:bodyPr>
            <a:noAutofit/>
          </a:bodyPr>
          <a:lstStyle/>
          <a:p>
            <a:r>
              <a:rPr lang="en-IN" sz="9600" dirty="0">
                <a:solidFill>
                  <a:schemeClr val="tx1"/>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138960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0850-6EFD-4CB4-8C75-883E787BBE98}"/>
              </a:ext>
            </a:extLst>
          </p:cNvPr>
          <p:cNvSpPr>
            <a:spLocks noGrp="1"/>
          </p:cNvSpPr>
          <p:nvPr>
            <p:ph type="ctrTitle"/>
          </p:nvPr>
        </p:nvSpPr>
        <p:spPr>
          <a:xfrm>
            <a:off x="1774423" y="0"/>
            <a:ext cx="8637073" cy="790968"/>
          </a:xfrm>
        </p:spPr>
        <p:txBody>
          <a:bodyPr/>
          <a:lstStyle/>
          <a:p>
            <a:r>
              <a:rPr lang="en-IN" sz="4800" dirty="0">
                <a:solidFill>
                  <a:schemeClr val="tx1"/>
                </a:solidFill>
                <a:latin typeface="Nunito"/>
              </a:rPr>
              <a:t>Introduction</a:t>
            </a:r>
            <a:endParaRPr lang="en-IN" dirty="0">
              <a:solidFill>
                <a:schemeClr val="tx1"/>
              </a:solidFill>
              <a:latin typeface="Nunito"/>
            </a:endParaRPr>
          </a:p>
        </p:txBody>
      </p:sp>
      <p:sp>
        <p:nvSpPr>
          <p:cNvPr id="4" name="TextBox 3">
            <a:extLst>
              <a:ext uri="{FF2B5EF4-FFF2-40B4-BE49-F238E27FC236}">
                <a16:creationId xmlns:a16="http://schemas.microsoft.com/office/drawing/2014/main" id="{66E12D01-D8B3-48D5-9F0D-E65608C6A8DE}"/>
              </a:ext>
            </a:extLst>
          </p:cNvPr>
          <p:cNvSpPr txBox="1"/>
          <p:nvPr/>
        </p:nvSpPr>
        <p:spPr>
          <a:xfrm>
            <a:off x="815009" y="1087527"/>
            <a:ext cx="10942982" cy="5447645"/>
          </a:xfrm>
          <a:prstGeom prst="rect">
            <a:avLst/>
          </a:prstGeom>
          <a:noFill/>
        </p:spPr>
        <p:txBody>
          <a:bodyPr wrap="square" rtlCol="0">
            <a:spAutoFit/>
          </a:bodyPr>
          <a:lstStyle/>
          <a:p>
            <a:pPr marL="342900" indent="-342900" algn="just" rtl="0">
              <a:spcBef>
                <a:spcPts val="0"/>
              </a:spcBef>
              <a:spcAft>
                <a:spcPts val="0"/>
              </a:spcAft>
              <a:buFont typeface="Arial" pitchFamily="34" charset="0"/>
              <a:buChar char="•"/>
            </a:pPr>
            <a:r>
              <a:rPr lang="en-US" sz="2400" b="0" i="0" u="none" strike="noStrike" dirty="0">
                <a:effectLst/>
                <a:latin typeface="Nunito"/>
              </a:rPr>
              <a:t>The sign language (SL) is made by specifications of hand and facial idioms to express their views and thoughts of speech and hearing disabled persons with the normal (speech and hearing) people. Most normal persons may not clearly understand sign language. Therefore, there is a massive communication gap between deaf communities with the general public. </a:t>
            </a:r>
            <a:endParaRPr lang="en-US" sz="2400" b="0" dirty="0">
              <a:effectLst/>
              <a:latin typeface="Nunito"/>
            </a:endParaRPr>
          </a:p>
          <a:p>
            <a:pPr marL="342900" indent="-342900" algn="just" rtl="0">
              <a:spcBef>
                <a:spcPts val="0"/>
              </a:spcBef>
              <a:spcAft>
                <a:spcPts val="0"/>
              </a:spcAft>
              <a:buFont typeface="Arial" pitchFamily="34" charset="0"/>
              <a:buChar char="•"/>
            </a:pPr>
            <a:r>
              <a:rPr lang="en-US" sz="2400" b="0" i="0" u="none" strike="noStrike" dirty="0">
                <a:effectLst/>
                <a:latin typeface="Nunito"/>
              </a:rPr>
              <a:t>ASL is the most widely used SL in the world and fourth most usable linguistic in North America.</a:t>
            </a:r>
            <a:endParaRPr lang="en-US" sz="2400" b="0" dirty="0">
              <a:effectLst/>
              <a:latin typeface="Nunito"/>
            </a:endParaRPr>
          </a:p>
          <a:p>
            <a:pPr marL="342900" indent="-342900" algn="just" rtl="0">
              <a:spcBef>
                <a:spcPts val="0"/>
              </a:spcBef>
              <a:spcAft>
                <a:spcPts val="0"/>
              </a:spcAft>
              <a:buFont typeface="Arial" pitchFamily="34" charset="0"/>
              <a:buChar char="•"/>
            </a:pPr>
            <a:r>
              <a:rPr lang="en-US" sz="2400" b="0" i="0" u="none" strike="noStrike" dirty="0">
                <a:effectLst/>
                <a:latin typeface="Nunito"/>
              </a:rPr>
              <a:t>ASL includes a set of 26 gesture signs known as an American Manual Alphabet that can be used to spell out many of the English words available. The 19 various hand shapes of ASL are cast-off to make 26 American Manual Alphabets. The recognition of sign language will make communication easier if one of the person isn’t well versed with the language.</a:t>
            </a:r>
            <a:endParaRPr lang="en-US" sz="2400" b="0" dirty="0">
              <a:effectLst/>
              <a:latin typeface="Nunito"/>
            </a:endParaRPr>
          </a:p>
          <a:p>
            <a:br>
              <a:rPr lang="en-US" b="0" dirty="0">
                <a:effectLst/>
              </a:rPr>
            </a:br>
            <a:endParaRPr lang="en-IN" dirty="0"/>
          </a:p>
        </p:txBody>
      </p:sp>
    </p:spTree>
    <p:extLst>
      <p:ext uri="{BB962C8B-B14F-4D97-AF65-F5344CB8AC3E}">
        <p14:creationId xmlns:p14="http://schemas.microsoft.com/office/powerpoint/2010/main" val="422001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F2A4-E380-4227-B025-B5CDC57BC38F}"/>
              </a:ext>
            </a:extLst>
          </p:cNvPr>
          <p:cNvSpPr>
            <a:spLocks noGrp="1"/>
          </p:cNvSpPr>
          <p:nvPr>
            <p:ph type="title"/>
          </p:nvPr>
        </p:nvSpPr>
        <p:spPr>
          <a:xfrm>
            <a:off x="1450392" y="76883"/>
            <a:ext cx="9291215" cy="1049235"/>
          </a:xfrm>
        </p:spPr>
        <p:txBody>
          <a:bodyPr>
            <a:noAutofit/>
          </a:bodyPr>
          <a:lstStyle/>
          <a:p>
            <a:r>
              <a:rPr lang="en-IN" sz="3600" dirty="0">
                <a:solidFill>
                  <a:schemeClr val="tx1"/>
                </a:solidFill>
                <a:latin typeface="Nunito"/>
              </a:rPr>
              <a:t>Steps for model construction and validation</a:t>
            </a:r>
          </a:p>
        </p:txBody>
      </p:sp>
      <p:sp>
        <p:nvSpPr>
          <p:cNvPr id="4" name="Rectangle 3">
            <a:extLst>
              <a:ext uri="{FF2B5EF4-FFF2-40B4-BE49-F238E27FC236}">
                <a16:creationId xmlns:a16="http://schemas.microsoft.com/office/drawing/2014/main" id="{87680C90-8FC3-4178-A424-3F9AD7DE02B5}"/>
              </a:ext>
            </a:extLst>
          </p:cNvPr>
          <p:cNvSpPr/>
          <p:nvPr/>
        </p:nvSpPr>
        <p:spPr>
          <a:xfrm>
            <a:off x="3250093" y="1138243"/>
            <a:ext cx="5486400" cy="7354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dirty="0"/>
              <a:t>Exploring the dataset</a:t>
            </a:r>
          </a:p>
        </p:txBody>
      </p:sp>
      <p:sp>
        <p:nvSpPr>
          <p:cNvPr id="5" name="Arrow: Down 4">
            <a:extLst>
              <a:ext uri="{FF2B5EF4-FFF2-40B4-BE49-F238E27FC236}">
                <a16:creationId xmlns:a16="http://schemas.microsoft.com/office/drawing/2014/main" id="{9EC280C9-2A05-4A63-8900-BD20E7153E60}"/>
              </a:ext>
            </a:extLst>
          </p:cNvPr>
          <p:cNvSpPr/>
          <p:nvPr/>
        </p:nvSpPr>
        <p:spPr>
          <a:xfrm>
            <a:off x="5769658" y="3344648"/>
            <a:ext cx="467139" cy="715615"/>
          </a:xfrm>
          <a:prstGeom prst="downArrow">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742A397-B354-4469-9D63-8142589F7B9A}"/>
              </a:ext>
            </a:extLst>
          </p:cNvPr>
          <p:cNvSpPr/>
          <p:nvPr/>
        </p:nvSpPr>
        <p:spPr>
          <a:xfrm>
            <a:off x="3260028" y="2621358"/>
            <a:ext cx="5486400" cy="7354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dirty="0"/>
              <a:t>Building the ANN and CNN Model</a:t>
            </a:r>
          </a:p>
        </p:txBody>
      </p:sp>
      <p:sp>
        <p:nvSpPr>
          <p:cNvPr id="8" name="Arrow: Down 7">
            <a:extLst>
              <a:ext uri="{FF2B5EF4-FFF2-40B4-BE49-F238E27FC236}">
                <a16:creationId xmlns:a16="http://schemas.microsoft.com/office/drawing/2014/main" id="{DB159741-18CD-49B6-910B-3B5F53563F51}"/>
              </a:ext>
            </a:extLst>
          </p:cNvPr>
          <p:cNvSpPr/>
          <p:nvPr/>
        </p:nvSpPr>
        <p:spPr>
          <a:xfrm>
            <a:off x="5759723" y="1885863"/>
            <a:ext cx="467139" cy="735495"/>
          </a:xfrm>
          <a:prstGeom prst="downArrow">
            <a:avLst/>
          </a:prstGeom>
          <a:solidFill>
            <a:schemeClr val="tx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77305803-FCCD-4200-9A6A-60ED8805CCE6}"/>
              </a:ext>
            </a:extLst>
          </p:cNvPr>
          <p:cNvSpPr/>
          <p:nvPr/>
        </p:nvSpPr>
        <p:spPr>
          <a:xfrm>
            <a:off x="3260028" y="4092348"/>
            <a:ext cx="5486400" cy="7354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dirty="0"/>
              <a:t>Training and validating the model with the training dataset</a:t>
            </a:r>
          </a:p>
        </p:txBody>
      </p:sp>
      <p:sp>
        <p:nvSpPr>
          <p:cNvPr id="12" name="Rectangle 11">
            <a:extLst>
              <a:ext uri="{FF2B5EF4-FFF2-40B4-BE49-F238E27FC236}">
                <a16:creationId xmlns:a16="http://schemas.microsoft.com/office/drawing/2014/main" id="{19D4C04C-12FE-460A-8973-11225FCC4BB9}"/>
              </a:ext>
            </a:extLst>
          </p:cNvPr>
          <p:cNvSpPr/>
          <p:nvPr/>
        </p:nvSpPr>
        <p:spPr>
          <a:xfrm>
            <a:off x="3260028" y="5654952"/>
            <a:ext cx="5486400" cy="7354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dirty="0"/>
              <a:t>Testing the model with testing dataset</a:t>
            </a:r>
          </a:p>
        </p:txBody>
      </p:sp>
      <p:sp>
        <p:nvSpPr>
          <p:cNvPr id="14" name="Arrow: Down 13">
            <a:extLst>
              <a:ext uri="{FF2B5EF4-FFF2-40B4-BE49-F238E27FC236}">
                <a16:creationId xmlns:a16="http://schemas.microsoft.com/office/drawing/2014/main" id="{B54CC3D7-736A-41C3-86B8-E440CFB51332}"/>
              </a:ext>
            </a:extLst>
          </p:cNvPr>
          <p:cNvSpPr/>
          <p:nvPr/>
        </p:nvSpPr>
        <p:spPr>
          <a:xfrm>
            <a:off x="5769658" y="4827843"/>
            <a:ext cx="467139" cy="827109"/>
          </a:xfrm>
          <a:prstGeom prst="downArrow">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0531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1793-6E2E-49A2-B792-998B509B85A4}"/>
              </a:ext>
            </a:extLst>
          </p:cNvPr>
          <p:cNvSpPr>
            <a:spLocks noGrp="1"/>
          </p:cNvSpPr>
          <p:nvPr>
            <p:ph type="title"/>
          </p:nvPr>
        </p:nvSpPr>
        <p:spPr>
          <a:xfrm>
            <a:off x="1451579" y="72609"/>
            <a:ext cx="9291215" cy="1049235"/>
          </a:xfrm>
        </p:spPr>
        <p:txBody>
          <a:bodyPr>
            <a:normAutofit fontScale="90000"/>
          </a:bodyPr>
          <a:lstStyle/>
          <a:p>
            <a:r>
              <a:rPr lang="en-IN" sz="4400" dirty="0">
                <a:solidFill>
                  <a:schemeClr val="tx1"/>
                </a:solidFill>
                <a:latin typeface="Nunito"/>
              </a:rPr>
              <a:t>Dataset Description and Exploration</a:t>
            </a:r>
          </a:p>
        </p:txBody>
      </p:sp>
      <p:pic>
        <p:nvPicPr>
          <p:cNvPr id="4" name="image11.png" descr="Fig. 1">
            <a:extLst>
              <a:ext uri="{FF2B5EF4-FFF2-40B4-BE49-F238E27FC236}">
                <a16:creationId xmlns:a16="http://schemas.microsoft.com/office/drawing/2014/main" id="{14EB82B8-DAF0-4C2F-B5DF-1BB518C49D61}"/>
              </a:ext>
            </a:extLst>
          </p:cNvPr>
          <p:cNvPicPr/>
          <p:nvPr/>
        </p:nvPicPr>
        <p:blipFill>
          <a:blip r:embed="rId2"/>
          <a:srcRect/>
          <a:stretch>
            <a:fillRect/>
          </a:stretch>
        </p:blipFill>
        <p:spPr>
          <a:xfrm>
            <a:off x="347871" y="1187832"/>
            <a:ext cx="4979504" cy="4795525"/>
          </a:xfrm>
          <a:prstGeom prst="rect">
            <a:avLst/>
          </a:prstGeom>
          <a:ln/>
        </p:spPr>
      </p:pic>
      <p:sp>
        <p:nvSpPr>
          <p:cNvPr id="5" name="TextBox 4">
            <a:extLst>
              <a:ext uri="{FF2B5EF4-FFF2-40B4-BE49-F238E27FC236}">
                <a16:creationId xmlns:a16="http://schemas.microsoft.com/office/drawing/2014/main" id="{9D79575F-7902-4FED-BFFD-52A21EA6737F}"/>
              </a:ext>
            </a:extLst>
          </p:cNvPr>
          <p:cNvSpPr txBox="1"/>
          <p:nvPr/>
        </p:nvSpPr>
        <p:spPr>
          <a:xfrm>
            <a:off x="5715000" y="1121844"/>
            <a:ext cx="6129129" cy="5109091"/>
          </a:xfrm>
          <a:prstGeom prst="rect">
            <a:avLst/>
          </a:prstGeom>
          <a:noFill/>
        </p:spPr>
        <p:txBody>
          <a:bodyPr wrap="square" rtlCol="0">
            <a:spAutoFit/>
          </a:bodyPr>
          <a:lstStyle/>
          <a:p>
            <a:pPr marL="285750" indent="-285750" algn="just">
              <a:spcBef>
                <a:spcPts val="1200"/>
              </a:spcBef>
              <a:spcAft>
                <a:spcPts val="1200"/>
              </a:spcAft>
              <a:buClr>
                <a:schemeClr val="tx1"/>
              </a:buClr>
              <a:buFont typeface="Arial" panose="020B0604020202020204" pitchFamily="34" charset="0"/>
              <a:buChar char="•"/>
            </a:pPr>
            <a:r>
              <a:rPr lang="en-US" sz="1800" b="0" i="0" u="none" strike="noStrike" dirty="0">
                <a:effectLst/>
                <a:latin typeface="Nunito"/>
              </a:rPr>
              <a:t>The dataset format is patterned to match closely with the classic MNIST. Each training and test case marks a label from 0 to 25 as a matched map for every alphabetic letter A-Z (and no cases for  25=Z due to gesture motions). The training data (27,455 samples) and test data (7172 samples) are approximately half the size of the standard MNIST but otherwise similar with a header row of the label, pixel1, pixel2…. pixel784 which represents a single 28x28 pixel image with grayscale values ranging 0-255. The original hand gesture image data represented multiple users repeating the gesture against entirely different backgrounds. The Sign Language MNIST data came from greatly extending the tiny variety (1704) of the </a:t>
            </a:r>
            <a:r>
              <a:rPr lang="en-US" sz="1800" b="0" i="0" u="none" strike="noStrike" dirty="0" err="1">
                <a:effectLst/>
                <a:latin typeface="Nunito"/>
              </a:rPr>
              <a:t>colour</a:t>
            </a:r>
            <a:r>
              <a:rPr lang="en-US" sz="1800" b="0" i="0" u="none" strike="noStrike" dirty="0">
                <a:effectLst/>
                <a:latin typeface="Nunito"/>
              </a:rPr>
              <a:t> images enclosed as not cropped around the desired hand region .</a:t>
            </a:r>
          </a:p>
          <a:p>
            <a:pPr marL="285750" indent="-285750" algn="just">
              <a:spcBef>
                <a:spcPts val="1200"/>
              </a:spcBef>
              <a:spcAft>
                <a:spcPts val="1200"/>
              </a:spcAft>
              <a:buClr>
                <a:schemeClr val="tx1"/>
              </a:buClr>
              <a:buFont typeface="Arial" panose="020B0604020202020204" pitchFamily="34" charset="0"/>
              <a:buChar char="•"/>
            </a:pPr>
            <a:r>
              <a:rPr lang="en-US" sz="1800" b="0" i="0" u="none" strike="noStrike" dirty="0">
                <a:effectLst/>
                <a:latin typeface="Nunito"/>
              </a:rPr>
              <a:t>The dataset seems balanced as for each training label, and enough training examples exist shown in Figure on the left side that we obtained during the exploration of the dataset.</a:t>
            </a:r>
            <a:endParaRPr lang="en-US" sz="1800" b="0" dirty="0">
              <a:effectLst/>
              <a:latin typeface="Nunito"/>
            </a:endParaRPr>
          </a:p>
        </p:txBody>
      </p:sp>
    </p:spTree>
    <p:extLst>
      <p:ext uri="{BB962C8B-B14F-4D97-AF65-F5344CB8AC3E}">
        <p14:creationId xmlns:p14="http://schemas.microsoft.com/office/powerpoint/2010/main" val="385198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BC9D-2AE1-436A-BD40-B4512B2D9FA1}"/>
              </a:ext>
            </a:extLst>
          </p:cNvPr>
          <p:cNvSpPr>
            <a:spLocks noGrp="1"/>
          </p:cNvSpPr>
          <p:nvPr>
            <p:ph type="title"/>
          </p:nvPr>
        </p:nvSpPr>
        <p:spPr>
          <a:xfrm>
            <a:off x="1451579" y="187103"/>
            <a:ext cx="9291215" cy="1049235"/>
          </a:xfrm>
        </p:spPr>
        <p:txBody>
          <a:bodyPr/>
          <a:lstStyle/>
          <a:p>
            <a:r>
              <a:rPr lang="en-IN" dirty="0">
                <a:solidFill>
                  <a:schemeClr val="tx1"/>
                </a:solidFill>
                <a:latin typeface="Nunito"/>
              </a:rPr>
              <a:t>ANN  Model Description</a:t>
            </a:r>
          </a:p>
        </p:txBody>
      </p:sp>
      <p:sp>
        <p:nvSpPr>
          <p:cNvPr id="3" name="Content Placeholder 2">
            <a:extLst>
              <a:ext uri="{FF2B5EF4-FFF2-40B4-BE49-F238E27FC236}">
                <a16:creationId xmlns:a16="http://schemas.microsoft.com/office/drawing/2014/main" id="{4BC16BE9-6FB3-4BC5-BAE2-5AE4797FDA14}"/>
              </a:ext>
            </a:extLst>
          </p:cNvPr>
          <p:cNvSpPr>
            <a:spLocks noGrp="1"/>
          </p:cNvSpPr>
          <p:nvPr>
            <p:ph idx="1"/>
          </p:nvPr>
        </p:nvSpPr>
        <p:spPr>
          <a:xfrm>
            <a:off x="566058" y="1236338"/>
            <a:ext cx="11242766" cy="3450613"/>
          </a:xfrm>
        </p:spPr>
        <p:txBody>
          <a:bodyPr>
            <a:noAutofit/>
          </a:bodyPr>
          <a:lstStyle/>
          <a:p>
            <a:pPr algn="just"/>
            <a:r>
              <a:rPr lang="en-IN" sz="1800" dirty="0">
                <a:latin typeface="Nunito"/>
                <a:ea typeface="Times New Roman" panose="02020603050405020304" pitchFamily="18" charset="0"/>
              </a:rPr>
              <a:t>Our model is sequential in nature since we are initializing this deep learning model as sequence of layers . The information is propagated from input layer to hidden layer to output layer through the model. </a:t>
            </a:r>
          </a:p>
          <a:p>
            <a:pPr algn="just"/>
            <a:r>
              <a:rPr lang="en-US" sz="1800" dirty="0">
                <a:effectLst/>
                <a:latin typeface="Nunito"/>
                <a:ea typeface="SimSun" panose="02010600030101010101" pitchFamily="2" charset="-122"/>
              </a:rPr>
              <a:t>Input layer of our network expects rows of data with 784 variables .We have input dimension  as 784 which is equal to the number of columns in the dataset .</a:t>
            </a:r>
            <a:endParaRPr lang="en-IN" sz="1800" dirty="0">
              <a:effectLst/>
              <a:latin typeface="Nunito"/>
              <a:ea typeface="SimSun" panose="02010600030101010101" pitchFamily="2" charset="-122"/>
            </a:endParaRPr>
          </a:p>
          <a:p>
            <a:pPr algn="just"/>
            <a:r>
              <a:rPr lang="en-US" sz="1800" dirty="0">
                <a:effectLst/>
                <a:latin typeface="Nunito"/>
                <a:ea typeface="SimSun" panose="02010600030101010101" pitchFamily="2" charset="-122"/>
              </a:rPr>
              <a:t>We have used four hidden layers each of which has 404 nodes and uses the Rectified Linear Unit (</a:t>
            </a:r>
            <a:r>
              <a:rPr lang="en-US" sz="1800" dirty="0" err="1">
                <a:effectLst/>
                <a:latin typeface="Nunito"/>
                <a:ea typeface="SimSun" panose="02010600030101010101" pitchFamily="2" charset="-122"/>
              </a:rPr>
              <a:t>ReLU</a:t>
            </a:r>
            <a:r>
              <a:rPr lang="en-US" sz="1800" dirty="0">
                <a:effectLst/>
                <a:latin typeface="Nunito"/>
                <a:ea typeface="SimSun" panose="02010600030101010101" pitchFamily="2" charset="-122"/>
              </a:rPr>
              <a:t>) Activation Function because of its fast computation capabilities.</a:t>
            </a:r>
          </a:p>
          <a:p>
            <a:pPr algn="just"/>
            <a:r>
              <a:rPr lang="en-US" sz="1800" dirty="0">
                <a:effectLst/>
                <a:latin typeface="Nunito"/>
                <a:ea typeface="SimSun" panose="02010600030101010101" pitchFamily="2" charset="-122"/>
              </a:rPr>
              <a:t>‘Dense’  at each layer signifies that layers will be fully connected in our model . </a:t>
            </a:r>
          </a:p>
          <a:p>
            <a:pPr algn="just"/>
            <a:r>
              <a:rPr lang="en-US" sz="1800" dirty="0">
                <a:effectLst/>
                <a:latin typeface="Nunito"/>
                <a:ea typeface="SimSun" panose="02010600030101010101" pitchFamily="2" charset="-122"/>
              </a:rPr>
              <a:t>Dropout Layer and </a:t>
            </a:r>
            <a:r>
              <a:rPr lang="en-US" sz="1800" dirty="0" err="1">
                <a:effectLst/>
                <a:latin typeface="Nunito"/>
                <a:ea typeface="SimSun" panose="02010600030101010101" pitchFamily="2" charset="-122"/>
              </a:rPr>
              <a:t>BatchNormalization</a:t>
            </a:r>
            <a:r>
              <a:rPr lang="en-US" sz="1800" dirty="0">
                <a:effectLst/>
                <a:latin typeface="Nunito"/>
                <a:ea typeface="SimSun" panose="02010600030101010101" pitchFamily="2" charset="-122"/>
              </a:rPr>
              <a:t> layers have been used in the model.</a:t>
            </a:r>
          </a:p>
          <a:p>
            <a:pPr algn="just"/>
            <a:r>
              <a:rPr lang="en-US" sz="1800" dirty="0">
                <a:effectLst/>
                <a:latin typeface="Nunito"/>
                <a:ea typeface="SimSun" panose="02010600030101010101" pitchFamily="2" charset="-122"/>
              </a:rPr>
              <a:t>At output layer , we have 25 nodes and we have used </a:t>
            </a:r>
            <a:r>
              <a:rPr lang="en-US" sz="1800" dirty="0" err="1">
                <a:effectLst/>
                <a:latin typeface="Nunito"/>
                <a:ea typeface="SimSun" panose="02010600030101010101" pitchFamily="2" charset="-122"/>
              </a:rPr>
              <a:t>Softmax</a:t>
            </a:r>
            <a:r>
              <a:rPr lang="en-US" sz="1800" dirty="0">
                <a:effectLst/>
                <a:latin typeface="Nunito"/>
                <a:ea typeface="SimSun" panose="02010600030101010101" pitchFamily="2" charset="-122"/>
              </a:rPr>
              <a:t> activation function.</a:t>
            </a:r>
            <a:endParaRPr lang="en-IN" sz="1800" dirty="0">
              <a:latin typeface="Nunito"/>
            </a:endParaRPr>
          </a:p>
        </p:txBody>
      </p:sp>
    </p:spTree>
    <p:extLst>
      <p:ext uri="{BB962C8B-B14F-4D97-AF65-F5344CB8AC3E}">
        <p14:creationId xmlns:p14="http://schemas.microsoft.com/office/powerpoint/2010/main" val="183962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2E5194-822F-4F1A-8EB9-975AF12B2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487" y="1487121"/>
            <a:ext cx="8096250" cy="4743450"/>
          </a:xfrm>
          <a:prstGeom prst="rect">
            <a:avLst/>
          </a:prstGeom>
        </p:spPr>
      </p:pic>
      <p:sp>
        <p:nvSpPr>
          <p:cNvPr id="4" name="TextBox 3">
            <a:extLst>
              <a:ext uri="{FF2B5EF4-FFF2-40B4-BE49-F238E27FC236}">
                <a16:creationId xmlns:a16="http://schemas.microsoft.com/office/drawing/2014/main" id="{5F9BF447-FACD-4E70-881D-A88FE79B73EC}"/>
              </a:ext>
            </a:extLst>
          </p:cNvPr>
          <p:cNvSpPr txBox="1"/>
          <p:nvPr/>
        </p:nvSpPr>
        <p:spPr>
          <a:xfrm flipH="1">
            <a:off x="3304733" y="335041"/>
            <a:ext cx="5479758" cy="677108"/>
          </a:xfrm>
          <a:prstGeom prst="rect">
            <a:avLst/>
          </a:prstGeom>
          <a:noFill/>
        </p:spPr>
        <p:txBody>
          <a:bodyPr wrap="square" rtlCol="0">
            <a:spAutoFit/>
          </a:bodyPr>
          <a:lstStyle/>
          <a:p>
            <a:pPr algn="ctr"/>
            <a:r>
              <a:rPr lang="en-IN" sz="3800" dirty="0">
                <a:latin typeface="Nunito"/>
              </a:rPr>
              <a:t>Architecture  of ANN</a:t>
            </a:r>
          </a:p>
        </p:txBody>
      </p:sp>
    </p:spTree>
    <p:extLst>
      <p:ext uri="{BB962C8B-B14F-4D97-AF65-F5344CB8AC3E}">
        <p14:creationId xmlns:p14="http://schemas.microsoft.com/office/powerpoint/2010/main" val="188257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0862-F44A-4933-BFF8-7D16DB506EC5}"/>
              </a:ext>
            </a:extLst>
          </p:cNvPr>
          <p:cNvSpPr>
            <a:spLocks noGrp="1"/>
          </p:cNvSpPr>
          <p:nvPr>
            <p:ph type="title"/>
          </p:nvPr>
        </p:nvSpPr>
        <p:spPr>
          <a:xfrm>
            <a:off x="1450390" y="28651"/>
            <a:ext cx="9291215" cy="1049235"/>
          </a:xfrm>
        </p:spPr>
        <p:txBody>
          <a:bodyPr/>
          <a:lstStyle/>
          <a:p>
            <a:r>
              <a:rPr lang="en-IN" sz="3200" b="0" i="0" u="none" strike="noStrike" dirty="0">
                <a:solidFill>
                  <a:schemeClr val="tx1"/>
                </a:solidFill>
                <a:effectLst/>
                <a:latin typeface="Nunito"/>
              </a:rPr>
              <a:t>Results and Analysis FOR ANN</a:t>
            </a:r>
            <a:endParaRPr lang="en-IN" dirty="0"/>
          </a:p>
        </p:txBody>
      </p:sp>
      <p:sp>
        <p:nvSpPr>
          <p:cNvPr id="3" name="Content Placeholder 2">
            <a:extLst>
              <a:ext uri="{FF2B5EF4-FFF2-40B4-BE49-F238E27FC236}">
                <a16:creationId xmlns:a16="http://schemas.microsoft.com/office/drawing/2014/main" id="{5F3675AA-FC96-46D9-9D16-4BD321DA1C56}"/>
              </a:ext>
            </a:extLst>
          </p:cNvPr>
          <p:cNvSpPr>
            <a:spLocks noGrp="1"/>
          </p:cNvSpPr>
          <p:nvPr>
            <p:ph idx="1"/>
          </p:nvPr>
        </p:nvSpPr>
        <p:spPr>
          <a:xfrm>
            <a:off x="1450391" y="1077886"/>
            <a:ext cx="9291215" cy="3450613"/>
          </a:xfrm>
        </p:spPr>
        <p:txBody>
          <a:bodyPr/>
          <a:lstStyle/>
          <a:p>
            <a:pPr algn="just"/>
            <a:r>
              <a:rPr lang="en-US" sz="2000" b="0" i="0" u="none" strike="noStrike" dirty="0">
                <a:effectLst/>
                <a:latin typeface="Nunito"/>
              </a:rPr>
              <a:t>After training our model on 40 epochs with a batch size of 512.The maximum accuracy obtained on the training set was 99.9% and in validating set was 100%.</a:t>
            </a:r>
            <a:r>
              <a:rPr lang="en-IN" dirty="0"/>
              <a:t>    </a:t>
            </a:r>
          </a:p>
          <a:p>
            <a:pPr algn="just"/>
            <a:r>
              <a:rPr lang="en-IN" dirty="0">
                <a:latin typeface="Nunito"/>
              </a:rPr>
              <a:t>The accuracy and AUC score obtained on the test set is low. Thus, the model is overfitting.                                       </a:t>
            </a:r>
          </a:p>
        </p:txBody>
      </p:sp>
      <p:pic>
        <p:nvPicPr>
          <p:cNvPr id="5" name="Picture 4">
            <a:extLst>
              <a:ext uri="{FF2B5EF4-FFF2-40B4-BE49-F238E27FC236}">
                <a16:creationId xmlns:a16="http://schemas.microsoft.com/office/drawing/2014/main" id="{5BA31FFF-B333-4B84-8F61-6E5C9FDF36BA}"/>
              </a:ext>
            </a:extLst>
          </p:cNvPr>
          <p:cNvPicPr>
            <a:picLocks noChangeAspect="1"/>
          </p:cNvPicPr>
          <p:nvPr/>
        </p:nvPicPr>
        <p:blipFill>
          <a:blip r:embed="rId2"/>
          <a:stretch>
            <a:fillRect/>
          </a:stretch>
        </p:blipFill>
        <p:spPr>
          <a:xfrm>
            <a:off x="198926" y="3962400"/>
            <a:ext cx="2786552" cy="2115892"/>
          </a:xfrm>
          <a:prstGeom prst="rect">
            <a:avLst/>
          </a:prstGeom>
        </p:spPr>
      </p:pic>
      <p:pic>
        <p:nvPicPr>
          <p:cNvPr id="7" name="Picture 6">
            <a:extLst>
              <a:ext uri="{FF2B5EF4-FFF2-40B4-BE49-F238E27FC236}">
                <a16:creationId xmlns:a16="http://schemas.microsoft.com/office/drawing/2014/main" id="{695E7D4D-4496-4855-A72E-E69877FF2E8C}"/>
              </a:ext>
            </a:extLst>
          </p:cNvPr>
          <p:cNvPicPr>
            <a:picLocks noChangeAspect="1"/>
          </p:cNvPicPr>
          <p:nvPr/>
        </p:nvPicPr>
        <p:blipFill>
          <a:blip r:embed="rId3"/>
          <a:stretch>
            <a:fillRect/>
          </a:stretch>
        </p:blipFill>
        <p:spPr>
          <a:xfrm>
            <a:off x="9002589" y="3962400"/>
            <a:ext cx="2990482" cy="2115892"/>
          </a:xfrm>
          <a:prstGeom prst="rect">
            <a:avLst/>
          </a:prstGeom>
        </p:spPr>
      </p:pic>
      <p:graphicFrame>
        <p:nvGraphicFramePr>
          <p:cNvPr id="4" name="Table 3">
            <a:extLst>
              <a:ext uri="{FF2B5EF4-FFF2-40B4-BE49-F238E27FC236}">
                <a16:creationId xmlns:a16="http://schemas.microsoft.com/office/drawing/2014/main" id="{A5A7C4A2-C27B-497B-B7E5-E64CF32D3710}"/>
              </a:ext>
            </a:extLst>
          </p:cNvPr>
          <p:cNvGraphicFramePr>
            <a:graphicFrameLocks noGrp="1"/>
          </p:cNvGraphicFramePr>
          <p:nvPr>
            <p:extLst>
              <p:ext uri="{D42A27DB-BD31-4B8C-83A1-F6EECF244321}">
                <p14:modId xmlns:p14="http://schemas.microsoft.com/office/powerpoint/2010/main" val="1407175839"/>
              </p:ext>
            </p:extLst>
          </p:nvPr>
        </p:nvGraphicFramePr>
        <p:xfrm>
          <a:off x="3532324" y="2817221"/>
          <a:ext cx="4827319" cy="465910"/>
        </p:xfrm>
        <a:graphic>
          <a:graphicData uri="http://schemas.openxmlformats.org/drawingml/2006/table">
            <a:tbl>
              <a:tblPr firstRow="1" firstCol="1" bandRow="1">
                <a:tableStyleId>{5C22544A-7EE6-4342-B048-85BDC9FD1C3A}</a:tableStyleId>
              </a:tblPr>
              <a:tblGrid>
                <a:gridCol w="591735">
                  <a:extLst>
                    <a:ext uri="{9D8B030D-6E8A-4147-A177-3AD203B41FA5}">
                      <a16:colId xmlns:a16="http://schemas.microsoft.com/office/drawing/2014/main" val="2618144576"/>
                    </a:ext>
                  </a:extLst>
                </a:gridCol>
                <a:gridCol w="971491">
                  <a:extLst>
                    <a:ext uri="{9D8B030D-6E8A-4147-A177-3AD203B41FA5}">
                      <a16:colId xmlns:a16="http://schemas.microsoft.com/office/drawing/2014/main" val="1720116345"/>
                    </a:ext>
                  </a:extLst>
                </a:gridCol>
                <a:gridCol w="949391">
                  <a:extLst>
                    <a:ext uri="{9D8B030D-6E8A-4147-A177-3AD203B41FA5}">
                      <a16:colId xmlns:a16="http://schemas.microsoft.com/office/drawing/2014/main" val="78796988"/>
                    </a:ext>
                  </a:extLst>
                </a:gridCol>
                <a:gridCol w="714303">
                  <a:extLst>
                    <a:ext uri="{9D8B030D-6E8A-4147-A177-3AD203B41FA5}">
                      <a16:colId xmlns:a16="http://schemas.microsoft.com/office/drawing/2014/main" val="1103538744"/>
                    </a:ext>
                  </a:extLst>
                </a:gridCol>
                <a:gridCol w="745446">
                  <a:extLst>
                    <a:ext uri="{9D8B030D-6E8A-4147-A177-3AD203B41FA5}">
                      <a16:colId xmlns:a16="http://schemas.microsoft.com/office/drawing/2014/main" val="743370769"/>
                    </a:ext>
                  </a:extLst>
                </a:gridCol>
                <a:gridCol w="854953">
                  <a:extLst>
                    <a:ext uri="{9D8B030D-6E8A-4147-A177-3AD203B41FA5}">
                      <a16:colId xmlns:a16="http://schemas.microsoft.com/office/drawing/2014/main" val="2730587824"/>
                    </a:ext>
                  </a:extLst>
                </a:gridCol>
              </a:tblGrid>
              <a:tr h="465910">
                <a:tc>
                  <a:txBody>
                    <a:bodyPr/>
                    <a:lstStyle/>
                    <a:p>
                      <a:pPr algn="ctr">
                        <a:lnSpc>
                          <a:spcPct val="115000"/>
                        </a:lnSpc>
                      </a:pPr>
                      <a:endParaRPr lang="en-IN" sz="1100" dirty="0">
                        <a:effectLst/>
                        <a:latin typeface="Arial" panose="020B0604020202020204" pitchFamily="34" charset="0"/>
                      </a:endParaRPr>
                    </a:p>
                  </a:txBody>
                  <a:tcPr marL="63500" marR="63500" marT="63500" marB="63500"/>
                </a:tc>
                <a:tc>
                  <a:txBody>
                    <a:bodyPr/>
                    <a:lstStyle/>
                    <a:p>
                      <a:pPr algn="ctr">
                        <a:lnSpc>
                          <a:spcPct val="150000"/>
                        </a:lnSpc>
                      </a:pPr>
                      <a:r>
                        <a:rPr lang="en-IN" sz="1000" dirty="0">
                          <a:effectLst/>
                        </a:rPr>
                        <a:t>Accuracy</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50000"/>
                        </a:lnSpc>
                      </a:pPr>
                      <a:r>
                        <a:rPr lang="en-IN" sz="1000" dirty="0">
                          <a:effectLst/>
                        </a:rPr>
                        <a:t>Precision</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50000"/>
                        </a:lnSpc>
                      </a:pPr>
                      <a:r>
                        <a:rPr lang="en-IN" sz="1000" dirty="0">
                          <a:effectLst/>
                        </a:rPr>
                        <a:t>Recall</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200000"/>
                        </a:lnSpc>
                      </a:pPr>
                      <a:r>
                        <a:rPr lang="en-IN" sz="1000" dirty="0">
                          <a:effectLst/>
                        </a:rPr>
                        <a:t>AUC Score</a:t>
                      </a:r>
                      <a:endParaRPr lang="en-IN" sz="1100" dirty="0">
                        <a:effectLst/>
                        <a:latin typeface="Arial" panose="020B0604020202020204" pitchFamily="34" charset="0"/>
                        <a:ea typeface="Times New Roman" panose="02020603050405020304" pitchFamily="18" charset="0"/>
                      </a:endParaRPr>
                    </a:p>
                  </a:txBody>
                  <a:tcPr marL="9525" marR="9525" marT="9525" marB="9525"/>
                </a:tc>
                <a:tc>
                  <a:txBody>
                    <a:bodyPr/>
                    <a:lstStyle/>
                    <a:p>
                      <a:pPr algn="ctr">
                        <a:lnSpc>
                          <a:spcPct val="150000"/>
                        </a:lnSpc>
                      </a:pPr>
                      <a:r>
                        <a:rPr lang="en-IN" sz="1000" dirty="0">
                          <a:effectLst/>
                        </a:rPr>
                        <a:t>F1 Score</a:t>
                      </a:r>
                      <a:endParaRPr lang="en-IN" sz="1100" dirty="0">
                        <a:effectLst/>
                        <a:latin typeface="Arial" panose="020B0604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944994230"/>
                  </a:ext>
                </a:extLst>
              </a:tr>
            </a:tbl>
          </a:graphicData>
        </a:graphic>
      </p:graphicFrame>
      <p:graphicFrame>
        <p:nvGraphicFramePr>
          <p:cNvPr id="6" name="Table 5">
            <a:extLst>
              <a:ext uri="{FF2B5EF4-FFF2-40B4-BE49-F238E27FC236}">
                <a16:creationId xmlns:a16="http://schemas.microsoft.com/office/drawing/2014/main" id="{79EB3329-2275-435E-881B-ECA05F12A81E}"/>
              </a:ext>
            </a:extLst>
          </p:cNvPr>
          <p:cNvGraphicFramePr>
            <a:graphicFrameLocks noGrp="1"/>
          </p:cNvGraphicFramePr>
          <p:nvPr>
            <p:extLst>
              <p:ext uri="{D42A27DB-BD31-4B8C-83A1-F6EECF244321}">
                <p14:modId xmlns:p14="http://schemas.microsoft.com/office/powerpoint/2010/main" val="1250015464"/>
              </p:ext>
            </p:extLst>
          </p:nvPr>
        </p:nvGraphicFramePr>
        <p:xfrm>
          <a:off x="3532324" y="3300549"/>
          <a:ext cx="4827319" cy="465909"/>
        </p:xfrm>
        <a:graphic>
          <a:graphicData uri="http://schemas.openxmlformats.org/drawingml/2006/table">
            <a:tbl>
              <a:tblPr firstRow="1" firstCol="1" bandRow="1">
                <a:tableStyleId>{5C22544A-7EE6-4342-B048-85BDC9FD1C3A}</a:tableStyleId>
              </a:tblPr>
              <a:tblGrid>
                <a:gridCol w="591735">
                  <a:extLst>
                    <a:ext uri="{9D8B030D-6E8A-4147-A177-3AD203B41FA5}">
                      <a16:colId xmlns:a16="http://schemas.microsoft.com/office/drawing/2014/main" val="2474555833"/>
                    </a:ext>
                  </a:extLst>
                </a:gridCol>
                <a:gridCol w="971491">
                  <a:extLst>
                    <a:ext uri="{9D8B030D-6E8A-4147-A177-3AD203B41FA5}">
                      <a16:colId xmlns:a16="http://schemas.microsoft.com/office/drawing/2014/main" val="4723166"/>
                    </a:ext>
                  </a:extLst>
                </a:gridCol>
                <a:gridCol w="949391">
                  <a:extLst>
                    <a:ext uri="{9D8B030D-6E8A-4147-A177-3AD203B41FA5}">
                      <a16:colId xmlns:a16="http://schemas.microsoft.com/office/drawing/2014/main" val="3729241484"/>
                    </a:ext>
                  </a:extLst>
                </a:gridCol>
                <a:gridCol w="714303">
                  <a:extLst>
                    <a:ext uri="{9D8B030D-6E8A-4147-A177-3AD203B41FA5}">
                      <a16:colId xmlns:a16="http://schemas.microsoft.com/office/drawing/2014/main" val="2800154782"/>
                    </a:ext>
                  </a:extLst>
                </a:gridCol>
                <a:gridCol w="745446">
                  <a:extLst>
                    <a:ext uri="{9D8B030D-6E8A-4147-A177-3AD203B41FA5}">
                      <a16:colId xmlns:a16="http://schemas.microsoft.com/office/drawing/2014/main" val="557479742"/>
                    </a:ext>
                  </a:extLst>
                </a:gridCol>
                <a:gridCol w="854953">
                  <a:extLst>
                    <a:ext uri="{9D8B030D-6E8A-4147-A177-3AD203B41FA5}">
                      <a16:colId xmlns:a16="http://schemas.microsoft.com/office/drawing/2014/main" val="886135142"/>
                    </a:ext>
                  </a:extLst>
                </a:gridCol>
              </a:tblGrid>
              <a:tr h="465909">
                <a:tc>
                  <a:txBody>
                    <a:bodyPr/>
                    <a:lstStyle/>
                    <a:p>
                      <a:pPr algn="ctr">
                        <a:lnSpc>
                          <a:spcPct val="115000"/>
                        </a:lnSpc>
                      </a:pPr>
                      <a:r>
                        <a:rPr lang="en-IN" sz="1000">
                          <a:effectLst/>
                        </a:rPr>
                        <a:t>Ours</a:t>
                      </a:r>
                      <a:endParaRPr lang="en-IN" sz="110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15000"/>
                        </a:lnSpc>
                      </a:pPr>
                      <a:r>
                        <a:rPr lang="en-IN" sz="1100" b="0" dirty="0">
                          <a:solidFill>
                            <a:schemeClr val="bg1"/>
                          </a:solidFill>
                          <a:effectLst/>
                          <a:latin typeface="Arial" panose="020B0604020202020204" pitchFamily="34" charset="0"/>
                          <a:ea typeface="Times New Roman" panose="02020603050405020304" pitchFamily="18" charset="0"/>
                        </a:rPr>
                        <a:t>0.8353</a:t>
                      </a:r>
                    </a:p>
                  </a:txBody>
                  <a:tcPr marL="63500" marR="63500" marT="63500" marB="63500">
                    <a:solidFill>
                      <a:schemeClr val="tx1">
                        <a:lumMod val="75000"/>
                      </a:schemeClr>
                    </a:solidFill>
                  </a:tcPr>
                </a:tc>
                <a:tc>
                  <a:txBody>
                    <a:bodyPr/>
                    <a:lstStyle/>
                    <a:p>
                      <a:pPr algn="ctr">
                        <a:lnSpc>
                          <a:spcPct val="115000"/>
                        </a:lnSpc>
                      </a:pPr>
                      <a:r>
                        <a:rPr lang="en-IN" sz="1100" b="0" dirty="0">
                          <a:solidFill>
                            <a:schemeClr val="bg1"/>
                          </a:solidFill>
                          <a:effectLst/>
                        </a:rPr>
                        <a:t>0.83</a:t>
                      </a:r>
                      <a:endParaRPr lang="en-IN" sz="1400" b="0" dirty="0">
                        <a:solidFill>
                          <a:schemeClr val="bg1"/>
                        </a:solidFill>
                        <a:effectLst/>
                        <a:latin typeface="Arial" panose="020B0604020202020204" pitchFamily="34" charset="0"/>
                        <a:ea typeface="Times New Roman" panose="02020603050405020304" pitchFamily="18" charset="0"/>
                      </a:endParaRPr>
                    </a:p>
                  </a:txBody>
                  <a:tcPr marL="63500" marR="63500" marT="63500" marB="63500">
                    <a:solidFill>
                      <a:schemeClr val="tx1">
                        <a:lumMod val="75000"/>
                      </a:schemeClr>
                    </a:solidFill>
                  </a:tcPr>
                </a:tc>
                <a:tc>
                  <a:txBody>
                    <a:bodyPr/>
                    <a:lstStyle/>
                    <a:p>
                      <a:pPr algn="ctr">
                        <a:lnSpc>
                          <a:spcPct val="115000"/>
                        </a:lnSpc>
                      </a:pPr>
                      <a:r>
                        <a:rPr lang="en-IN" sz="1050" b="0" dirty="0">
                          <a:solidFill>
                            <a:schemeClr val="bg1"/>
                          </a:solidFill>
                          <a:effectLst/>
                          <a:latin typeface="Arial" panose="020B0604020202020204" pitchFamily="34" charset="0"/>
                          <a:ea typeface="Times New Roman" panose="02020603050405020304" pitchFamily="18" charset="0"/>
                        </a:rPr>
                        <a:t>0.82</a:t>
                      </a:r>
                      <a:endParaRPr lang="en-IN" sz="1200" b="0" dirty="0">
                        <a:solidFill>
                          <a:schemeClr val="bg1"/>
                        </a:solidFill>
                        <a:effectLst/>
                        <a:latin typeface="Arial" panose="020B0604020202020204" pitchFamily="34" charset="0"/>
                        <a:ea typeface="Times New Roman" panose="02020603050405020304" pitchFamily="18" charset="0"/>
                      </a:endParaRPr>
                    </a:p>
                  </a:txBody>
                  <a:tcPr marL="63500" marR="63500" marT="63500" marB="63500">
                    <a:solidFill>
                      <a:schemeClr val="tx1">
                        <a:lumMod val="75000"/>
                      </a:schemeClr>
                    </a:solidFill>
                  </a:tcPr>
                </a:tc>
                <a:tc>
                  <a:txBody>
                    <a:bodyPr/>
                    <a:lstStyle/>
                    <a:p>
                      <a:pPr algn="ctr">
                        <a:lnSpc>
                          <a:spcPct val="150000"/>
                        </a:lnSpc>
                      </a:pPr>
                      <a:r>
                        <a:rPr lang="en-IN" sz="1100" b="0" dirty="0">
                          <a:solidFill>
                            <a:schemeClr val="bg1"/>
                          </a:solidFill>
                          <a:effectLst/>
                        </a:rPr>
                        <a:t>0.9142</a:t>
                      </a:r>
                      <a:endParaRPr lang="en-IN" sz="1400" b="0" dirty="0">
                        <a:solidFill>
                          <a:schemeClr val="bg1"/>
                        </a:solidFill>
                        <a:effectLst/>
                        <a:latin typeface="Arial" panose="020B0604020202020204" pitchFamily="34" charset="0"/>
                        <a:ea typeface="Times New Roman" panose="02020603050405020304" pitchFamily="18" charset="0"/>
                      </a:endParaRPr>
                    </a:p>
                  </a:txBody>
                  <a:tcPr marL="9525" marR="9525" marT="9525" marB="9525">
                    <a:solidFill>
                      <a:schemeClr val="tx1">
                        <a:lumMod val="75000"/>
                      </a:schemeClr>
                    </a:solidFill>
                  </a:tcPr>
                </a:tc>
                <a:tc>
                  <a:txBody>
                    <a:bodyPr/>
                    <a:lstStyle/>
                    <a:p>
                      <a:pPr algn="ctr">
                        <a:lnSpc>
                          <a:spcPct val="115000"/>
                        </a:lnSpc>
                      </a:pPr>
                      <a:r>
                        <a:rPr lang="en-IN" sz="1050" b="0" dirty="0">
                          <a:solidFill>
                            <a:schemeClr val="bg1"/>
                          </a:solidFill>
                          <a:effectLst/>
                          <a:latin typeface="Arial" panose="020B0604020202020204" pitchFamily="34" charset="0"/>
                          <a:ea typeface="Times New Roman" panose="02020603050405020304" pitchFamily="18" charset="0"/>
                        </a:rPr>
                        <a:t>0.82</a:t>
                      </a:r>
                      <a:endParaRPr lang="en-IN" sz="1200" b="0" dirty="0">
                        <a:solidFill>
                          <a:schemeClr val="bg1"/>
                        </a:solidFill>
                        <a:effectLst/>
                        <a:latin typeface="Arial" panose="020B0604020202020204" pitchFamily="34" charset="0"/>
                        <a:ea typeface="Times New Roman" panose="02020603050405020304" pitchFamily="18" charset="0"/>
                      </a:endParaRPr>
                    </a:p>
                  </a:txBody>
                  <a:tcPr marL="63500" marR="63500" marT="63500" marB="63500">
                    <a:solidFill>
                      <a:schemeClr val="tx1">
                        <a:lumMod val="75000"/>
                      </a:schemeClr>
                    </a:solidFill>
                  </a:tcPr>
                </a:tc>
                <a:extLst>
                  <a:ext uri="{0D108BD9-81ED-4DB2-BD59-A6C34878D82A}">
                    <a16:rowId xmlns:a16="http://schemas.microsoft.com/office/drawing/2014/main" val="225669373"/>
                  </a:ext>
                </a:extLst>
              </a:tr>
            </a:tbl>
          </a:graphicData>
        </a:graphic>
      </p:graphicFrame>
    </p:spTree>
    <p:extLst>
      <p:ext uri="{BB962C8B-B14F-4D97-AF65-F5344CB8AC3E}">
        <p14:creationId xmlns:p14="http://schemas.microsoft.com/office/powerpoint/2010/main" val="412482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274D-795F-4082-B99A-6E2DCD107B99}"/>
              </a:ext>
            </a:extLst>
          </p:cNvPr>
          <p:cNvSpPr>
            <a:spLocks noGrp="1"/>
          </p:cNvSpPr>
          <p:nvPr>
            <p:ph type="title"/>
          </p:nvPr>
        </p:nvSpPr>
        <p:spPr>
          <a:xfrm>
            <a:off x="1451579" y="98841"/>
            <a:ext cx="9291215" cy="1049235"/>
          </a:xfrm>
        </p:spPr>
        <p:txBody>
          <a:bodyPr>
            <a:normAutofit/>
          </a:bodyPr>
          <a:lstStyle/>
          <a:p>
            <a:r>
              <a:rPr lang="en-IN" sz="4400" dirty="0">
                <a:solidFill>
                  <a:schemeClr val="tx1"/>
                </a:solidFill>
                <a:latin typeface="Nunito"/>
              </a:rPr>
              <a:t>CNN Model Description</a:t>
            </a:r>
          </a:p>
        </p:txBody>
      </p:sp>
      <p:sp>
        <p:nvSpPr>
          <p:cNvPr id="98" name="TextBox 97"/>
          <p:cNvSpPr txBox="1"/>
          <p:nvPr/>
        </p:nvSpPr>
        <p:spPr>
          <a:xfrm>
            <a:off x="2850292" y="5058032"/>
            <a:ext cx="184731" cy="246221"/>
          </a:xfrm>
          <a:prstGeom prst="rect">
            <a:avLst/>
          </a:prstGeom>
          <a:noFill/>
        </p:spPr>
        <p:txBody>
          <a:bodyPr wrap="none" rtlCol="0">
            <a:spAutoFit/>
          </a:bodyPr>
          <a:lstStyle/>
          <a:p>
            <a:endParaRPr lang="en-IN" sz="1000" dirty="0"/>
          </a:p>
        </p:txBody>
      </p:sp>
      <p:sp>
        <p:nvSpPr>
          <p:cNvPr id="85" name="TextBox 84"/>
          <p:cNvSpPr txBox="1"/>
          <p:nvPr/>
        </p:nvSpPr>
        <p:spPr>
          <a:xfrm>
            <a:off x="889688" y="1296180"/>
            <a:ext cx="10573306" cy="4247317"/>
          </a:xfrm>
          <a:prstGeom prst="rect">
            <a:avLst/>
          </a:prstGeom>
          <a:noFill/>
        </p:spPr>
        <p:txBody>
          <a:bodyPr wrap="square" rtlCol="0">
            <a:spAutoFit/>
          </a:bodyPr>
          <a:lstStyle/>
          <a:p>
            <a:pPr marL="285750" indent="-285750" algn="just">
              <a:buFont typeface="Arial" pitchFamily="34" charset="0"/>
              <a:buChar char="•"/>
            </a:pPr>
            <a:r>
              <a:rPr lang="en-IN" dirty="0">
                <a:latin typeface="Nunito"/>
                <a:ea typeface="Times New Roman" panose="02020603050405020304" pitchFamily="18" charset="0"/>
              </a:rPr>
              <a:t>Our model is sequential in nature since we are initializing this deep learning model as sequence of layers . The information is propagated from input layer to hidden layer to output layer through the model. This network employs a mathematical operation called convolution. </a:t>
            </a:r>
          </a:p>
          <a:p>
            <a:pPr marL="285750" indent="-285750" algn="just">
              <a:buFont typeface="Arial" pitchFamily="34" charset="0"/>
              <a:buChar char="•"/>
            </a:pPr>
            <a:r>
              <a:rPr lang="en-US" dirty="0">
                <a:latin typeface="Nunito"/>
                <a:cs typeface="Times New Roman" pitchFamily="18" charset="0"/>
              </a:rPr>
              <a:t>After convolution operation </a:t>
            </a:r>
            <a:r>
              <a:rPr lang="en-US" dirty="0" err="1">
                <a:latin typeface="Nunito"/>
                <a:cs typeface="Times New Roman" pitchFamily="18" charset="0"/>
              </a:rPr>
              <a:t>ReLU</a:t>
            </a:r>
            <a:r>
              <a:rPr lang="en-US" dirty="0">
                <a:latin typeface="Nunito"/>
                <a:cs typeface="Times New Roman" pitchFamily="18" charset="0"/>
              </a:rPr>
              <a:t> activation function  is applied to increase non linearity in our CNN model.</a:t>
            </a:r>
          </a:p>
          <a:p>
            <a:pPr marL="285750" indent="-285750" algn="just">
              <a:buFont typeface="Arial" pitchFamily="34" charset="0"/>
              <a:buChar char="•"/>
            </a:pPr>
            <a:r>
              <a:rPr lang="en-US" dirty="0">
                <a:latin typeface="Nunito"/>
                <a:cs typeface="Times New Roman" pitchFamily="18" charset="0"/>
              </a:rPr>
              <a:t>Now  </a:t>
            </a:r>
            <a:r>
              <a:rPr lang="en-US" dirty="0" err="1">
                <a:latin typeface="Nunito"/>
                <a:cs typeface="Times New Roman" pitchFamily="18" charset="0"/>
              </a:rPr>
              <a:t>BatchNormalization</a:t>
            </a:r>
            <a:r>
              <a:rPr lang="en-US" dirty="0">
                <a:latin typeface="Nunito"/>
                <a:cs typeface="Times New Roman" pitchFamily="18" charset="0"/>
              </a:rPr>
              <a:t> is used  to keep the output of the layer of the same range to get an unbiased result.</a:t>
            </a:r>
          </a:p>
          <a:p>
            <a:pPr marL="285750" indent="-285750" algn="just">
              <a:buFont typeface="Arial" pitchFamily="34" charset="0"/>
              <a:buChar char="•"/>
            </a:pPr>
            <a:r>
              <a:rPr lang="en-US" dirty="0">
                <a:latin typeface="Nunito"/>
                <a:cs typeface="Times New Roman" pitchFamily="18" charset="0"/>
              </a:rPr>
              <a:t>After this max pooling operation is performed. Max pooling helps to get rid of unnecessary features and moreover account for their spatial or textual or any kind of distortion. </a:t>
            </a:r>
          </a:p>
          <a:p>
            <a:pPr marL="285750" indent="-285750" algn="just">
              <a:buFont typeface="Arial" pitchFamily="34" charset="0"/>
              <a:buChar char="•"/>
            </a:pPr>
            <a:r>
              <a:rPr lang="en-US" dirty="0">
                <a:latin typeface="Nunito"/>
                <a:cs typeface="Times New Roman" pitchFamily="18" charset="0"/>
              </a:rPr>
              <a:t>After first convolution network, the output was send to more convolution network in which number of feature detectors were 64 and 128 respectively.</a:t>
            </a:r>
          </a:p>
          <a:p>
            <a:pPr marL="285750" indent="-285750" algn="just">
              <a:buFont typeface="Arial" pitchFamily="34" charset="0"/>
              <a:buChar char="•"/>
            </a:pPr>
            <a:r>
              <a:rPr lang="en-US" dirty="0">
                <a:latin typeface="Nunito"/>
                <a:cs typeface="Times New Roman" pitchFamily="18" charset="0"/>
              </a:rPr>
              <a:t>After this  flattening operation is performed to make it suitable for fully connected layer’s input.</a:t>
            </a:r>
          </a:p>
          <a:p>
            <a:pPr marL="285750" indent="-285750" algn="just">
              <a:buFont typeface="Arial" pitchFamily="34" charset="0"/>
              <a:buChar char="•"/>
            </a:pPr>
            <a:r>
              <a:rPr lang="en-US" dirty="0">
                <a:latin typeface="Nunito"/>
                <a:cs typeface="Times New Roman" pitchFamily="18" charset="0"/>
              </a:rPr>
              <a:t>The Dropout layer is applied with a dropping rate of 25% which is fed to the dense layer with 25 neurons for 25 different classes.</a:t>
            </a:r>
          </a:p>
          <a:p>
            <a:pPr marL="285750" indent="-285750" algn="just">
              <a:buFont typeface="Arial" pitchFamily="34" charset="0"/>
              <a:buChar char="•"/>
            </a:pPr>
            <a:r>
              <a:rPr lang="en-US" dirty="0">
                <a:latin typeface="Nunito"/>
                <a:cs typeface="Times New Roman" pitchFamily="18" charset="0"/>
              </a:rPr>
              <a:t>Now the output of this hidden or dense layer </a:t>
            </a:r>
            <a:r>
              <a:rPr lang="en-US" dirty="0" err="1">
                <a:latin typeface="Nunito"/>
                <a:cs typeface="Times New Roman" pitchFamily="18" charset="0"/>
              </a:rPr>
              <a:t>layer</a:t>
            </a:r>
            <a:r>
              <a:rPr lang="en-US" dirty="0">
                <a:latin typeface="Nunito"/>
                <a:cs typeface="Times New Roman" pitchFamily="18" charset="0"/>
              </a:rPr>
              <a:t> is passed through the </a:t>
            </a:r>
            <a:r>
              <a:rPr lang="en-US" dirty="0" err="1">
                <a:latin typeface="Nunito"/>
                <a:cs typeface="Times New Roman" pitchFamily="18" charset="0"/>
              </a:rPr>
              <a:t>softmax</a:t>
            </a:r>
            <a:r>
              <a:rPr lang="en-US" dirty="0">
                <a:latin typeface="Nunito"/>
                <a:cs typeface="Times New Roman" pitchFamily="18" charset="0"/>
              </a:rPr>
              <a:t> activation function which converts input linear data into probability array of 25 classes.</a:t>
            </a:r>
          </a:p>
        </p:txBody>
      </p:sp>
    </p:spTree>
    <p:extLst>
      <p:ext uri="{BB962C8B-B14F-4D97-AF65-F5344CB8AC3E}">
        <p14:creationId xmlns:p14="http://schemas.microsoft.com/office/powerpoint/2010/main" val="347689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6372-951D-426C-9D0E-5E99C9B98D63}"/>
              </a:ext>
            </a:extLst>
          </p:cNvPr>
          <p:cNvSpPr>
            <a:spLocks noGrp="1"/>
          </p:cNvSpPr>
          <p:nvPr>
            <p:ph type="title"/>
          </p:nvPr>
        </p:nvSpPr>
        <p:spPr>
          <a:xfrm>
            <a:off x="3361038" y="131976"/>
            <a:ext cx="5850649" cy="716932"/>
          </a:xfrm>
        </p:spPr>
        <p:txBody>
          <a:bodyPr>
            <a:noAutofit/>
          </a:bodyPr>
          <a:lstStyle/>
          <a:p>
            <a:r>
              <a:rPr lang="en-IN" sz="4000" dirty="0">
                <a:solidFill>
                  <a:schemeClr val="tx1"/>
                </a:solidFill>
                <a:latin typeface="Nunito"/>
              </a:rPr>
              <a:t>Architecture of </a:t>
            </a:r>
            <a:r>
              <a:rPr lang="en-IN" sz="4000" dirty="0" err="1">
                <a:solidFill>
                  <a:schemeClr val="tx1"/>
                </a:solidFill>
                <a:latin typeface="Nunito"/>
              </a:rPr>
              <a:t>cnn</a:t>
            </a:r>
            <a:endParaRPr lang="en-IN" sz="4000" dirty="0">
              <a:solidFill>
                <a:schemeClr val="tx1"/>
              </a:solidFill>
              <a:latin typeface="Nunito"/>
            </a:endParaRPr>
          </a:p>
        </p:txBody>
      </p:sp>
      <p:sp>
        <p:nvSpPr>
          <p:cNvPr id="5" name="TextBox 4"/>
          <p:cNvSpPr txBox="1"/>
          <p:nvPr/>
        </p:nvSpPr>
        <p:spPr>
          <a:xfrm>
            <a:off x="729048" y="3956528"/>
            <a:ext cx="893193" cy="400110"/>
          </a:xfrm>
          <a:prstGeom prst="rect">
            <a:avLst/>
          </a:prstGeom>
          <a:noFill/>
        </p:spPr>
        <p:txBody>
          <a:bodyPr wrap="none" rtlCol="0">
            <a:spAutoFit/>
          </a:bodyPr>
          <a:lstStyle/>
          <a:p>
            <a:r>
              <a:rPr lang="en-IN" sz="1000" dirty="0"/>
              <a:t>Input Image</a:t>
            </a:r>
          </a:p>
          <a:p>
            <a:endParaRPr lang="en-IN" sz="1000" dirty="0"/>
          </a:p>
        </p:txBody>
      </p:sp>
      <p:sp>
        <p:nvSpPr>
          <p:cNvPr id="6" name="TextBox 5"/>
          <p:cNvSpPr txBox="1"/>
          <p:nvPr/>
        </p:nvSpPr>
        <p:spPr>
          <a:xfrm>
            <a:off x="4511893" y="3772949"/>
            <a:ext cx="1293944" cy="400110"/>
          </a:xfrm>
          <a:prstGeom prst="rect">
            <a:avLst/>
          </a:prstGeom>
          <a:noFill/>
        </p:spPr>
        <p:txBody>
          <a:bodyPr wrap="none" rtlCol="0">
            <a:spAutoFit/>
          </a:bodyPr>
          <a:lstStyle/>
          <a:p>
            <a:r>
              <a:rPr lang="en-IN" sz="1000" dirty="0" err="1"/>
              <a:t>Convolution+ReLU</a:t>
            </a:r>
            <a:endParaRPr lang="en-IN" sz="1000" dirty="0"/>
          </a:p>
          <a:p>
            <a:endParaRPr lang="en-IN" sz="1000" dirty="0"/>
          </a:p>
        </p:txBody>
      </p:sp>
      <p:sp>
        <p:nvSpPr>
          <p:cNvPr id="7" name="TextBox 6"/>
          <p:cNvSpPr txBox="1"/>
          <p:nvPr/>
        </p:nvSpPr>
        <p:spPr>
          <a:xfrm>
            <a:off x="7887920" y="3488372"/>
            <a:ext cx="1085914" cy="861774"/>
          </a:xfrm>
          <a:prstGeom prst="rect">
            <a:avLst/>
          </a:prstGeom>
          <a:noFill/>
        </p:spPr>
        <p:txBody>
          <a:bodyPr wrap="square" rtlCol="0">
            <a:spAutoFit/>
          </a:bodyPr>
          <a:lstStyle/>
          <a:p>
            <a:r>
              <a:rPr lang="en-IN" sz="1000" dirty="0"/>
              <a:t>Batch Normalisation</a:t>
            </a:r>
          </a:p>
          <a:p>
            <a:r>
              <a:rPr lang="en-IN" sz="1000" dirty="0"/>
              <a:t>+</a:t>
            </a:r>
          </a:p>
          <a:p>
            <a:r>
              <a:rPr lang="en-IN" sz="1000" dirty="0"/>
              <a:t> Max Pooling</a:t>
            </a:r>
          </a:p>
          <a:p>
            <a:endParaRPr lang="en-IN" sz="1000" dirty="0"/>
          </a:p>
        </p:txBody>
      </p:sp>
      <p:sp>
        <p:nvSpPr>
          <p:cNvPr id="8" name="TextBox 7"/>
          <p:cNvSpPr txBox="1"/>
          <p:nvPr/>
        </p:nvSpPr>
        <p:spPr>
          <a:xfrm>
            <a:off x="3484607" y="3660442"/>
            <a:ext cx="1120344" cy="861774"/>
          </a:xfrm>
          <a:prstGeom prst="rect">
            <a:avLst/>
          </a:prstGeom>
          <a:noFill/>
        </p:spPr>
        <p:txBody>
          <a:bodyPr wrap="square" rtlCol="0">
            <a:spAutoFit/>
          </a:bodyPr>
          <a:lstStyle/>
          <a:p>
            <a:r>
              <a:rPr lang="en-IN" sz="1000" dirty="0"/>
              <a:t>Batch Normalisation</a:t>
            </a:r>
          </a:p>
          <a:p>
            <a:r>
              <a:rPr lang="en-IN" sz="1000" dirty="0"/>
              <a:t>+</a:t>
            </a:r>
          </a:p>
          <a:p>
            <a:r>
              <a:rPr lang="en-IN" sz="1000" dirty="0"/>
              <a:t> Max Pooling</a:t>
            </a:r>
          </a:p>
          <a:p>
            <a:endParaRPr lang="en-IN" sz="1000" dirty="0"/>
          </a:p>
        </p:txBody>
      </p:sp>
      <p:sp>
        <p:nvSpPr>
          <p:cNvPr id="9" name="TextBox 8"/>
          <p:cNvSpPr txBox="1"/>
          <p:nvPr/>
        </p:nvSpPr>
        <p:spPr>
          <a:xfrm>
            <a:off x="5760953" y="3582523"/>
            <a:ext cx="1168452" cy="861774"/>
          </a:xfrm>
          <a:prstGeom prst="rect">
            <a:avLst/>
          </a:prstGeom>
          <a:noFill/>
        </p:spPr>
        <p:txBody>
          <a:bodyPr wrap="square" rtlCol="0">
            <a:spAutoFit/>
          </a:bodyPr>
          <a:lstStyle/>
          <a:p>
            <a:r>
              <a:rPr lang="en-IN" sz="1000" dirty="0"/>
              <a:t>Batch Normalisation</a:t>
            </a:r>
          </a:p>
          <a:p>
            <a:r>
              <a:rPr lang="en-IN" sz="1000" dirty="0"/>
              <a:t>+</a:t>
            </a:r>
          </a:p>
          <a:p>
            <a:r>
              <a:rPr lang="en-IN" sz="1000" dirty="0"/>
              <a:t> Max Pooling</a:t>
            </a:r>
          </a:p>
          <a:p>
            <a:endParaRPr lang="en-IN" sz="1000" dirty="0"/>
          </a:p>
        </p:txBody>
      </p:sp>
      <p:sp>
        <p:nvSpPr>
          <p:cNvPr id="10" name="TextBox 9"/>
          <p:cNvSpPr txBox="1"/>
          <p:nvPr/>
        </p:nvSpPr>
        <p:spPr>
          <a:xfrm>
            <a:off x="9687063" y="3813355"/>
            <a:ext cx="837089" cy="553998"/>
          </a:xfrm>
          <a:prstGeom prst="rect">
            <a:avLst/>
          </a:prstGeom>
          <a:noFill/>
        </p:spPr>
        <p:txBody>
          <a:bodyPr wrap="none" rtlCol="0">
            <a:spAutoFit/>
          </a:bodyPr>
          <a:lstStyle/>
          <a:p>
            <a:r>
              <a:rPr lang="en-IN" sz="1000" dirty="0"/>
              <a:t>Fully </a:t>
            </a:r>
          </a:p>
          <a:p>
            <a:r>
              <a:rPr lang="en-IN" sz="1000" dirty="0"/>
              <a:t>Connected</a:t>
            </a:r>
          </a:p>
          <a:p>
            <a:endParaRPr lang="en-IN" sz="1000" dirty="0"/>
          </a:p>
        </p:txBody>
      </p:sp>
      <p:sp>
        <p:nvSpPr>
          <p:cNvPr id="11" name="TextBox 10"/>
          <p:cNvSpPr txBox="1"/>
          <p:nvPr/>
        </p:nvSpPr>
        <p:spPr>
          <a:xfrm>
            <a:off x="11813105" y="1688634"/>
            <a:ext cx="274434" cy="246221"/>
          </a:xfrm>
          <a:prstGeom prst="rect">
            <a:avLst/>
          </a:prstGeom>
          <a:noFill/>
        </p:spPr>
        <p:txBody>
          <a:bodyPr wrap="none" rtlCol="0">
            <a:spAutoFit/>
          </a:bodyPr>
          <a:lstStyle/>
          <a:p>
            <a:r>
              <a:rPr lang="en-IN" sz="1000" dirty="0"/>
              <a:t>A</a:t>
            </a:r>
          </a:p>
        </p:txBody>
      </p:sp>
      <p:sp>
        <p:nvSpPr>
          <p:cNvPr id="12" name="TextBox 11"/>
          <p:cNvSpPr txBox="1"/>
          <p:nvPr/>
        </p:nvSpPr>
        <p:spPr>
          <a:xfrm>
            <a:off x="11808697" y="1933362"/>
            <a:ext cx="260008" cy="246221"/>
          </a:xfrm>
          <a:prstGeom prst="rect">
            <a:avLst/>
          </a:prstGeom>
          <a:noFill/>
        </p:spPr>
        <p:txBody>
          <a:bodyPr wrap="none" rtlCol="0">
            <a:spAutoFit/>
          </a:bodyPr>
          <a:lstStyle/>
          <a:p>
            <a:r>
              <a:rPr lang="en-IN" sz="1000" dirty="0"/>
              <a:t>B</a:t>
            </a:r>
          </a:p>
        </p:txBody>
      </p:sp>
      <p:sp>
        <p:nvSpPr>
          <p:cNvPr id="13" name="TextBox 12"/>
          <p:cNvSpPr txBox="1"/>
          <p:nvPr/>
        </p:nvSpPr>
        <p:spPr>
          <a:xfrm>
            <a:off x="11786255" y="2190910"/>
            <a:ext cx="282450" cy="246221"/>
          </a:xfrm>
          <a:prstGeom prst="rect">
            <a:avLst/>
          </a:prstGeom>
          <a:noFill/>
        </p:spPr>
        <p:txBody>
          <a:bodyPr wrap="none" rtlCol="0">
            <a:spAutoFit/>
          </a:bodyPr>
          <a:lstStyle/>
          <a:p>
            <a:r>
              <a:rPr lang="en-IN" sz="1000" dirty="0"/>
              <a:t>C</a:t>
            </a:r>
          </a:p>
        </p:txBody>
      </p:sp>
      <p:sp>
        <p:nvSpPr>
          <p:cNvPr id="14" name="TextBox 13"/>
          <p:cNvSpPr txBox="1"/>
          <p:nvPr/>
        </p:nvSpPr>
        <p:spPr>
          <a:xfrm>
            <a:off x="11855048" y="3357540"/>
            <a:ext cx="268022" cy="246221"/>
          </a:xfrm>
          <a:prstGeom prst="rect">
            <a:avLst/>
          </a:prstGeom>
          <a:noFill/>
        </p:spPr>
        <p:txBody>
          <a:bodyPr wrap="none" rtlCol="0">
            <a:spAutoFit/>
          </a:bodyPr>
          <a:lstStyle/>
          <a:p>
            <a:r>
              <a:rPr lang="en-IN" sz="1000" dirty="0"/>
              <a:t>Y</a:t>
            </a:r>
          </a:p>
        </p:txBody>
      </p:sp>
      <p:sp>
        <p:nvSpPr>
          <p:cNvPr id="15" name="Rectangle 14"/>
          <p:cNvSpPr/>
          <p:nvPr/>
        </p:nvSpPr>
        <p:spPr>
          <a:xfrm>
            <a:off x="823555" y="1859381"/>
            <a:ext cx="914400" cy="2113623"/>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16" name="Rectangle 15"/>
          <p:cNvSpPr/>
          <p:nvPr/>
        </p:nvSpPr>
        <p:spPr>
          <a:xfrm>
            <a:off x="2028257" y="2082831"/>
            <a:ext cx="914400" cy="1600820"/>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17" name="Rectangle 16"/>
          <p:cNvSpPr/>
          <p:nvPr/>
        </p:nvSpPr>
        <p:spPr>
          <a:xfrm>
            <a:off x="3361038" y="2179583"/>
            <a:ext cx="914400" cy="1346887"/>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18" name="Rectangle 17"/>
          <p:cNvSpPr/>
          <p:nvPr/>
        </p:nvSpPr>
        <p:spPr>
          <a:xfrm>
            <a:off x="4604951" y="2254654"/>
            <a:ext cx="914400" cy="1163598"/>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19" name="Rectangle 18"/>
          <p:cNvSpPr/>
          <p:nvPr/>
        </p:nvSpPr>
        <p:spPr>
          <a:xfrm>
            <a:off x="5713599" y="2553881"/>
            <a:ext cx="914400" cy="817498"/>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20" name="Rectangle 19"/>
          <p:cNvSpPr/>
          <p:nvPr/>
        </p:nvSpPr>
        <p:spPr>
          <a:xfrm>
            <a:off x="6669187" y="2596949"/>
            <a:ext cx="914400" cy="631494"/>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cxnSp>
        <p:nvCxnSpPr>
          <p:cNvPr id="21" name="Straight Connector 20"/>
          <p:cNvCxnSpPr/>
          <p:nvPr/>
        </p:nvCxnSpPr>
        <p:spPr>
          <a:xfrm>
            <a:off x="1457869" y="1926220"/>
            <a:ext cx="1186022" cy="856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457869" y="2912696"/>
            <a:ext cx="1186022" cy="669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10305" y="2684006"/>
            <a:ext cx="914400" cy="499280"/>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24" name="Rectangle 23"/>
          <p:cNvSpPr/>
          <p:nvPr/>
        </p:nvSpPr>
        <p:spPr>
          <a:xfrm>
            <a:off x="9022216" y="1871740"/>
            <a:ext cx="378941" cy="17107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25" name="Rectangle 24"/>
          <p:cNvSpPr/>
          <p:nvPr/>
        </p:nvSpPr>
        <p:spPr>
          <a:xfrm>
            <a:off x="9893642" y="1903492"/>
            <a:ext cx="378941" cy="17107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26" name="Rectangle 25"/>
          <p:cNvSpPr/>
          <p:nvPr/>
        </p:nvSpPr>
        <p:spPr>
          <a:xfrm>
            <a:off x="10511870" y="1871740"/>
            <a:ext cx="378941" cy="17107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cxnSp>
        <p:nvCxnSpPr>
          <p:cNvPr id="27" name="Straight Connector 26"/>
          <p:cNvCxnSpPr/>
          <p:nvPr/>
        </p:nvCxnSpPr>
        <p:spPr>
          <a:xfrm>
            <a:off x="2639152" y="2103274"/>
            <a:ext cx="1299520" cy="718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605172" y="2900127"/>
            <a:ext cx="1367480" cy="412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03589" y="2213128"/>
            <a:ext cx="1202723" cy="657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003589" y="2933646"/>
            <a:ext cx="1231555" cy="28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24348" y="2215871"/>
            <a:ext cx="873211" cy="631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35144" y="3007947"/>
            <a:ext cx="873211" cy="104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99053" y="2491172"/>
            <a:ext cx="866720" cy="33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227805" y="2933646"/>
            <a:ext cx="972065" cy="203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40545" y="2576345"/>
            <a:ext cx="830768" cy="215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276072" y="2916192"/>
            <a:ext cx="868465" cy="90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4" idx="0"/>
          </p:cNvCxnSpPr>
          <p:nvPr/>
        </p:nvCxnSpPr>
        <p:spPr>
          <a:xfrm flipV="1">
            <a:off x="8420856" y="1871740"/>
            <a:ext cx="790831" cy="768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430877" y="2933646"/>
            <a:ext cx="899090" cy="601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387594" y="2127729"/>
            <a:ext cx="485452" cy="256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414096" y="1914523"/>
            <a:ext cx="479546" cy="301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4" idx="3"/>
          </p:cNvCxnSpPr>
          <p:nvPr/>
        </p:nvCxnSpPr>
        <p:spPr>
          <a:xfrm>
            <a:off x="9401157" y="2727132"/>
            <a:ext cx="473676" cy="31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411725" y="2933949"/>
            <a:ext cx="461321" cy="313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387594" y="3035279"/>
            <a:ext cx="485452" cy="463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9346828" y="2746498"/>
            <a:ext cx="518403" cy="565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5" idx="1"/>
          </p:cNvCxnSpPr>
          <p:nvPr/>
        </p:nvCxnSpPr>
        <p:spPr>
          <a:xfrm>
            <a:off x="9395835" y="2475158"/>
            <a:ext cx="497807" cy="283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401157" y="2028891"/>
            <a:ext cx="518403" cy="656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871691" y="3845108"/>
            <a:ext cx="1293945" cy="246221"/>
          </a:xfrm>
          <a:prstGeom prst="rect">
            <a:avLst/>
          </a:prstGeom>
          <a:noFill/>
        </p:spPr>
        <p:txBody>
          <a:bodyPr wrap="none" rtlCol="0">
            <a:spAutoFit/>
          </a:bodyPr>
          <a:lstStyle/>
          <a:p>
            <a:pPr algn="r"/>
            <a:r>
              <a:rPr lang="en-IN" sz="1000" dirty="0" err="1"/>
              <a:t>Convolution+ReLU</a:t>
            </a:r>
            <a:endParaRPr lang="en-IN" sz="1000" dirty="0"/>
          </a:p>
        </p:txBody>
      </p:sp>
      <p:sp>
        <p:nvSpPr>
          <p:cNvPr id="48" name="TextBox 47"/>
          <p:cNvSpPr txBox="1"/>
          <p:nvPr/>
        </p:nvSpPr>
        <p:spPr>
          <a:xfrm>
            <a:off x="6671067" y="3613300"/>
            <a:ext cx="1358064" cy="400110"/>
          </a:xfrm>
          <a:prstGeom prst="rect">
            <a:avLst/>
          </a:prstGeom>
          <a:noFill/>
        </p:spPr>
        <p:txBody>
          <a:bodyPr wrap="square" rtlCol="0">
            <a:spAutoFit/>
          </a:bodyPr>
          <a:lstStyle/>
          <a:p>
            <a:r>
              <a:rPr lang="en-IN" sz="1000" dirty="0" err="1"/>
              <a:t>Convolution+ReLU</a:t>
            </a:r>
            <a:endParaRPr lang="en-IN" sz="1000" dirty="0"/>
          </a:p>
          <a:p>
            <a:endParaRPr lang="en-IN" sz="1000" dirty="0"/>
          </a:p>
        </p:txBody>
      </p:sp>
      <p:sp>
        <p:nvSpPr>
          <p:cNvPr id="49" name="TextBox 48"/>
          <p:cNvSpPr txBox="1"/>
          <p:nvPr/>
        </p:nvSpPr>
        <p:spPr>
          <a:xfrm>
            <a:off x="9022216" y="3768164"/>
            <a:ext cx="583814" cy="246221"/>
          </a:xfrm>
          <a:prstGeom prst="rect">
            <a:avLst/>
          </a:prstGeom>
          <a:noFill/>
        </p:spPr>
        <p:txBody>
          <a:bodyPr wrap="none" rtlCol="0">
            <a:spAutoFit/>
          </a:bodyPr>
          <a:lstStyle/>
          <a:p>
            <a:pPr algn="r"/>
            <a:r>
              <a:rPr lang="en-IN" sz="1000" dirty="0"/>
              <a:t>Flatten</a:t>
            </a:r>
          </a:p>
        </p:txBody>
      </p:sp>
      <p:sp>
        <p:nvSpPr>
          <p:cNvPr id="50" name="TextBox 49"/>
          <p:cNvSpPr txBox="1"/>
          <p:nvPr/>
        </p:nvSpPr>
        <p:spPr>
          <a:xfrm>
            <a:off x="11086986" y="3701173"/>
            <a:ext cx="649537" cy="246221"/>
          </a:xfrm>
          <a:prstGeom prst="rect">
            <a:avLst/>
          </a:prstGeom>
          <a:noFill/>
        </p:spPr>
        <p:txBody>
          <a:bodyPr wrap="none" rtlCol="0">
            <a:spAutoFit/>
          </a:bodyPr>
          <a:lstStyle/>
          <a:p>
            <a:pPr algn="r"/>
            <a:r>
              <a:rPr lang="en-IN" sz="1000" dirty="0" err="1"/>
              <a:t>Softmax</a:t>
            </a:r>
            <a:endParaRPr lang="en-IN" sz="1000" dirty="0"/>
          </a:p>
        </p:txBody>
      </p:sp>
      <p:cxnSp>
        <p:nvCxnSpPr>
          <p:cNvPr id="51" name="Straight Connector 50"/>
          <p:cNvCxnSpPr/>
          <p:nvPr/>
        </p:nvCxnSpPr>
        <p:spPr>
          <a:xfrm>
            <a:off x="11576557" y="1904702"/>
            <a:ext cx="1764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1576557" y="2090817"/>
            <a:ext cx="1764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576557" y="2312070"/>
            <a:ext cx="1764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1560081" y="3512107"/>
            <a:ext cx="1764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272583" y="1975805"/>
            <a:ext cx="275060" cy="280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1163568" y="1871740"/>
            <a:ext cx="378941" cy="17746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57" name="TextBox 56"/>
          <p:cNvSpPr txBox="1"/>
          <p:nvPr/>
        </p:nvSpPr>
        <p:spPr>
          <a:xfrm>
            <a:off x="10395243" y="3767189"/>
            <a:ext cx="668773" cy="246221"/>
          </a:xfrm>
          <a:prstGeom prst="rect">
            <a:avLst/>
          </a:prstGeom>
          <a:noFill/>
        </p:spPr>
        <p:txBody>
          <a:bodyPr wrap="none" rtlCol="0">
            <a:spAutoFit/>
          </a:bodyPr>
          <a:lstStyle/>
          <a:p>
            <a:r>
              <a:rPr lang="en-IN" sz="1000" dirty="0"/>
              <a:t>Dropout</a:t>
            </a:r>
          </a:p>
        </p:txBody>
      </p:sp>
      <p:cxnSp>
        <p:nvCxnSpPr>
          <p:cNvPr id="58" name="Straight Connector 57"/>
          <p:cNvCxnSpPr>
            <a:endCxn id="26" idx="1"/>
          </p:cNvCxnSpPr>
          <p:nvPr/>
        </p:nvCxnSpPr>
        <p:spPr>
          <a:xfrm>
            <a:off x="10266549" y="2405379"/>
            <a:ext cx="245321" cy="321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0272583" y="2462291"/>
            <a:ext cx="275060" cy="59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0272583" y="2962630"/>
            <a:ext cx="275060" cy="408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0272583" y="2056472"/>
            <a:ext cx="245321" cy="199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272583" y="2758884"/>
            <a:ext cx="275060" cy="598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p:cNvCxnSpPr>
          <p:nvPr/>
        </p:nvCxnSpPr>
        <p:spPr>
          <a:xfrm flipV="1">
            <a:off x="10892972" y="1900892"/>
            <a:ext cx="289208" cy="266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10272583" y="2314020"/>
            <a:ext cx="239287" cy="44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endCxn id="56" idx="1"/>
          </p:cNvCxnSpPr>
          <p:nvPr/>
        </p:nvCxnSpPr>
        <p:spPr>
          <a:xfrm flipV="1">
            <a:off x="10866972" y="2759053"/>
            <a:ext cx="296596" cy="386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10223935" y="2208110"/>
            <a:ext cx="304800" cy="233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cxnSpLocks/>
          </p:cNvCxnSpPr>
          <p:nvPr/>
        </p:nvCxnSpPr>
        <p:spPr>
          <a:xfrm flipV="1">
            <a:off x="10875724" y="2272157"/>
            <a:ext cx="324670" cy="163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10890810" y="2491172"/>
            <a:ext cx="265816" cy="276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flipV="1">
            <a:off x="10884430" y="3163137"/>
            <a:ext cx="295589" cy="374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cxnSpLocks/>
          </p:cNvCxnSpPr>
          <p:nvPr/>
        </p:nvCxnSpPr>
        <p:spPr>
          <a:xfrm>
            <a:off x="10890810" y="1921696"/>
            <a:ext cx="309584" cy="316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a:off x="10890810" y="3159668"/>
            <a:ext cx="295719" cy="383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p:cNvCxnSpPr>
          <p:nvPr/>
        </p:nvCxnSpPr>
        <p:spPr>
          <a:xfrm>
            <a:off x="10819484" y="2119342"/>
            <a:ext cx="325250" cy="309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cxnSpLocks/>
          </p:cNvCxnSpPr>
          <p:nvPr/>
        </p:nvCxnSpPr>
        <p:spPr>
          <a:xfrm>
            <a:off x="10897380" y="2767328"/>
            <a:ext cx="266188" cy="295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2A50AA8-8B3C-42E8-87DF-80655A67BD72}"/>
              </a:ext>
            </a:extLst>
          </p:cNvPr>
          <p:cNvCxnSpPr>
            <a:cxnSpLocks/>
          </p:cNvCxnSpPr>
          <p:nvPr/>
        </p:nvCxnSpPr>
        <p:spPr>
          <a:xfrm>
            <a:off x="10903008" y="2521792"/>
            <a:ext cx="266188" cy="295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68151"/>
      </p:ext>
    </p:extLst>
  </p:cSld>
  <p:clrMapOvr>
    <a:masterClrMapping/>
  </p:clrMapOvr>
</p:sld>
</file>

<file path=ppt/theme/theme1.xml><?xml version="1.0" encoding="utf-8"?>
<a:theme xmlns:a="http://schemas.openxmlformats.org/drawingml/2006/main" name="Galler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97</TotalTime>
  <Words>1274</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Nunito</vt:lpstr>
      <vt:lpstr>Rockwell</vt:lpstr>
      <vt:lpstr>Times New Roman</vt:lpstr>
      <vt:lpstr>Gallery</vt:lpstr>
      <vt:lpstr>Sign Language Alphabet Recognition using ANN and CNN</vt:lpstr>
      <vt:lpstr>Introduction</vt:lpstr>
      <vt:lpstr>Steps for model construction and validation</vt:lpstr>
      <vt:lpstr>Dataset Description and Exploration</vt:lpstr>
      <vt:lpstr>ANN  Model Description</vt:lpstr>
      <vt:lpstr>PowerPoint Presentation</vt:lpstr>
      <vt:lpstr>Results and Analysis FOR ANN</vt:lpstr>
      <vt:lpstr>CNN Model Description</vt:lpstr>
      <vt:lpstr>Architecture of cnn</vt:lpstr>
      <vt:lpstr>Performance measures and statistical method used  </vt:lpstr>
      <vt:lpstr>Results and Analysis FOR CNN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using CNN</dc:title>
  <dc:creator>Mayand Kumar</dc:creator>
  <cp:lastModifiedBy>Mayand Kumar</cp:lastModifiedBy>
  <cp:revision>55</cp:revision>
  <dcterms:created xsi:type="dcterms:W3CDTF">2020-11-07T12:39:39Z</dcterms:created>
  <dcterms:modified xsi:type="dcterms:W3CDTF">2021-05-08T10:57:10Z</dcterms:modified>
</cp:coreProperties>
</file>