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5" r:id="rId2"/>
    <p:sldId id="256"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and Kumar" initials="MK" lastIdx="2" clrIdx="0">
    <p:extLst>
      <p:ext uri="{19B8F6BF-5375-455C-9EA6-DF929625EA0E}">
        <p15:presenceInfo xmlns:p15="http://schemas.microsoft.com/office/powerpoint/2012/main" userId="cd03af4c0b65cc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0" autoAdjust="0"/>
  </p:normalViewPr>
  <p:slideViewPr>
    <p:cSldViewPr snapToGrid="0">
      <p:cViewPr varScale="1">
        <p:scale>
          <a:sx n="73" d="100"/>
          <a:sy n="73" d="100"/>
        </p:scale>
        <p:origin x="38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18-11-2020</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189006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09722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423740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71A8F-BAE9-4DC0-8FB3-379577D887D8}"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03204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071A8F-BAE9-4DC0-8FB3-379577D887D8}"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35557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71A8F-BAE9-4DC0-8FB3-379577D887D8}"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86429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071A8F-BAE9-4DC0-8FB3-379577D887D8}" type="datetimeFigureOut">
              <a:rPr lang="en-IN" smtClean="0"/>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07426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071A8F-BAE9-4DC0-8FB3-379577D887D8}" type="datetimeFigureOut">
              <a:rPr lang="en-IN" smtClean="0"/>
              <a:t>18-11-2020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172938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71A8F-BAE9-4DC0-8FB3-379577D887D8}" type="datetimeFigureOut">
              <a:rPr lang="en-IN" smtClean="0"/>
              <a:t>18-11-2020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385205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071A8F-BAE9-4DC0-8FB3-379577D887D8}"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17998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C071A8F-BAE9-4DC0-8FB3-379577D887D8}" type="datetimeFigureOut">
              <a:rPr lang="en-IN" smtClean="0"/>
              <a:t>18-11-2020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E99A71F-FDE2-4044-B473-D7715AAF344A}" type="slidenum">
              <a:rPr lang="en-IN" smtClean="0"/>
              <a:t>‹#›</a:t>
            </a:fld>
            <a:endParaRPr lang="en-IN"/>
          </a:p>
        </p:txBody>
      </p:sp>
    </p:spTree>
    <p:extLst>
      <p:ext uri="{BB962C8B-B14F-4D97-AF65-F5344CB8AC3E}">
        <p14:creationId xmlns:p14="http://schemas.microsoft.com/office/powerpoint/2010/main" val="275054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071A8F-BAE9-4DC0-8FB3-379577D887D8}" type="datetimeFigureOut">
              <a:rPr lang="en-IN" smtClean="0"/>
              <a:t>18-11-2020</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E99A71F-FDE2-4044-B473-D7715AAF344A}"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32568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78FA-505F-4DDB-9980-B8B2223DDCF8}"/>
              </a:ext>
            </a:extLst>
          </p:cNvPr>
          <p:cNvSpPr>
            <a:spLocks noGrp="1"/>
          </p:cNvSpPr>
          <p:nvPr>
            <p:ph type="title"/>
          </p:nvPr>
        </p:nvSpPr>
        <p:spPr>
          <a:xfrm>
            <a:off x="1450392" y="141402"/>
            <a:ext cx="9291215" cy="1049235"/>
          </a:xfrm>
        </p:spPr>
        <p:txBody>
          <a:bodyPr>
            <a:noAutofit/>
          </a:bodyPr>
          <a:lstStyle/>
          <a:p>
            <a:r>
              <a:rPr lang="en-US" sz="4800" b="1" i="0" u="none" strike="noStrike" dirty="0">
                <a:solidFill>
                  <a:srgbClr val="FFFFFF"/>
                </a:solidFill>
                <a:effectLst/>
                <a:latin typeface="Nunito"/>
              </a:rPr>
              <a:t>Sign Language Alphabet Recognition using CNN</a:t>
            </a:r>
            <a:endParaRPr lang="en-IN" sz="4800" dirty="0">
              <a:latin typeface="Nunito"/>
            </a:endParaRPr>
          </a:p>
        </p:txBody>
      </p:sp>
      <p:sp>
        <p:nvSpPr>
          <p:cNvPr id="3" name="Content Placeholder 2">
            <a:extLst>
              <a:ext uri="{FF2B5EF4-FFF2-40B4-BE49-F238E27FC236}">
                <a16:creationId xmlns:a16="http://schemas.microsoft.com/office/drawing/2014/main" id="{A217C817-A5DD-4135-93EC-899E5360D93F}"/>
              </a:ext>
            </a:extLst>
          </p:cNvPr>
          <p:cNvSpPr>
            <a:spLocks noGrp="1"/>
          </p:cNvSpPr>
          <p:nvPr>
            <p:ph idx="1"/>
          </p:nvPr>
        </p:nvSpPr>
        <p:spPr>
          <a:xfrm>
            <a:off x="1451579" y="2015732"/>
            <a:ext cx="2822247" cy="3450613"/>
          </a:xfrm>
        </p:spPr>
        <p:txBody>
          <a:bodyPr>
            <a:normAutofit fontScale="25000" lnSpcReduction="20000"/>
          </a:bodyPr>
          <a:lstStyle/>
          <a:p>
            <a:pPr marL="0" indent="0" rtl="0">
              <a:spcBef>
                <a:spcPts val="1000"/>
              </a:spcBef>
              <a:spcAft>
                <a:spcPts val="0"/>
              </a:spcAft>
              <a:buNone/>
            </a:pPr>
            <a:r>
              <a:rPr lang="en-IN" sz="8000" b="0" i="0" u="none" strike="noStrike" dirty="0">
                <a:effectLst/>
                <a:latin typeface="Nunito"/>
              </a:rPr>
              <a:t>Submitted By:</a:t>
            </a: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Mayand Kumar</a:t>
            </a: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2K18/SE/078</a:t>
            </a: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Piyush Gupta</a:t>
            </a: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2K18/SE/093</a:t>
            </a:r>
          </a:p>
          <a:p>
            <a:pPr marL="0" indent="0" rtl="0">
              <a:spcBef>
                <a:spcPts val="1000"/>
              </a:spcBef>
              <a:spcAft>
                <a:spcPts val="0"/>
              </a:spcAft>
              <a:buNone/>
            </a:pPr>
            <a:endParaRPr lang="en-IN" sz="8000" b="0" dirty="0">
              <a:effectLst/>
              <a:latin typeface="Nunito"/>
            </a:endParaRPr>
          </a:p>
          <a:p>
            <a:pPr marL="0" indent="0" rtl="0">
              <a:spcBef>
                <a:spcPts val="1000"/>
              </a:spcBef>
              <a:spcAft>
                <a:spcPts val="0"/>
              </a:spcAft>
              <a:buNone/>
            </a:pP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Submitted To:</a:t>
            </a:r>
            <a:endParaRPr lang="en-IN" sz="8000" b="0" dirty="0">
              <a:effectLst/>
              <a:latin typeface="Nunito"/>
            </a:endParaRPr>
          </a:p>
          <a:p>
            <a:pPr marL="0" indent="0" rtl="0">
              <a:spcBef>
                <a:spcPts val="1000"/>
              </a:spcBef>
              <a:spcAft>
                <a:spcPts val="0"/>
              </a:spcAft>
              <a:buNone/>
            </a:pPr>
            <a:r>
              <a:rPr lang="en-IN" sz="8000" b="0" i="0" u="none" strike="noStrike" dirty="0">
                <a:effectLst/>
                <a:latin typeface="Nunito"/>
              </a:rPr>
              <a:t>Dr . Ruchika Malhotra</a:t>
            </a:r>
            <a:endParaRPr lang="en-IN" sz="7200" b="0" dirty="0">
              <a:effectLst/>
              <a:latin typeface="Nunito"/>
            </a:endParaRPr>
          </a:p>
          <a:p>
            <a:pPr marL="0" indent="0">
              <a:buNone/>
            </a:pPr>
            <a:br>
              <a:rPr lang="en-IN" dirty="0"/>
            </a:br>
            <a:endParaRPr lang="en-IN" dirty="0"/>
          </a:p>
        </p:txBody>
      </p:sp>
      <p:pic>
        <p:nvPicPr>
          <p:cNvPr id="1026" name="Picture 2">
            <a:extLst>
              <a:ext uri="{FF2B5EF4-FFF2-40B4-BE49-F238E27FC236}">
                <a16:creationId xmlns:a16="http://schemas.microsoft.com/office/drawing/2014/main" id="{3A19A986-CCD5-407D-A95B-5A68D5510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268" y="1497900"/>
            <a:ext cx="633412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1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4CEE-E88C-4FD3-98CA-C96D80A20131}"/>
              </a:ext>
            </a:extLst>
          </p:cNvPr>
          <p:cNvSpPr>
            <a:spLocks noGrp="1"/>
          </p:cNvSpPr>
          <p:nvPr>
            <p:ph type="title"/>
          </p:nvPr>
        </p:nvSpPr>
        <p:spPr>
          <a:xfrm>
            <a:off x="1450392" y="0"/>
            <a:ext cx="9291215" cy="1049235"/>
          </a:xfrm>
        </p:spPr>
        <p:txBody>
          <a:bodyPr>
            <a:normAutofit/>
          </a:bodyPr>
          <a:lstStyle/>
          <a:p>
            <a:r>
              <a:rPr lang="en-IN" sz="4000" b="0" i="0" u="none" strike="noStrike" dirty="0">
                <a:solidFill>
                  <a:schemeClr val="tx1"/>
                </a:solidFill>
                <a:effectLst/>
                <a:latin typeface="Nunito"/>
              </a:rPr>
              <a:t>References</a:t>
            </a:r>
            <a:endParaRPr lang="en-IN" sz="6000" dirty="0">
              <a:solidFill>
                <a:schemeClr val="tx1"/>
              </a:solidFill>
              <a:latin typeface="Nunito"/>
            </a:endParaRPr>
          </a:p>
        </p:txBody>
      </p:sp>
      <p:pic>
        <p:nvPicPr>
          <p:cNvPr id="4" name="Picture 3">
            <a:extLst>
              <a:ext uri="{FF2B5EF4-FFF2-40B4-BE49-F238E27FC236}">
                <a16:creationId xmlns:a16="http://schemas.microsoft.com/office/drawing/2014/main" id="{BC242280-22E2-450D-BB7A-C568BFEE6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56" y="989390"/>
            <a:ext cx="11790686" cy="5657578"/>
          </a:xfrm>
          <a:prstGeom prst="rect">
            <a:avLst/>
          </a:prstGeom>
        </p:spPr>
      </p:pic>
    </p:spTree>
    <p:extLst>
      <p:ext uri="{BB962C8B-B14F-4D97-AF65-F5344CB8AC3E}">
        <p14:creationId xmlns:p14="http://schemas.microsoft.com/office/powerpoint/2010/main" val="151367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386184"/>
            <a:ext cx="9291215" cy="1049235"/>
          </a:xfrm>
        </p:spPr>
        <p:txBody>
          <a:bodyPr>
            <a:noAutofit/>
          </a:bodyPr>
          <a:lstStyle/>
          <a:p>
            <a:r>
              <a:rPr lang="en-IN" sz="9600" dirty="0">
                <a:solidFill>
                  <a:schemeClr val="tx1"/>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138960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0850-6EFD-4CB4-8C75-883E787BBE98}"/>
              </a:ext>
            </a:extLst>
          </p:cNvPr>
          <p:cNvSpPr>
            <a:spLocks noGrp="1"/>
          </p:cNvSpPr>
          <p:nvPr>
            <p:ph type="ctrTitle"/>
          </p:nvPr>
        </p:nvSpPr>
        <p:spPr>
          <a:xfrm>
            <a:off x="1774423" y="0"/>
            <a:ext cx="8637073" cy="790968"/>
          </a:xfrm>
        </p:spPr>
        <p:txBody>
          <a:bodyPr/>
          <a:lstStyle/>
          <a:p>
            <a:r>
              <a:rPr lang="en-IN" sz="4800" dirty="0">
                <a:solidFill>
                  <a:schemeClr val="tx1"/>
                </a:solidFill>
                <a:latin typeface="Nunito"/>
              </a:rPr>
              <a:t>Introduction</a:t>
            </a:r>
            <a:endParaRPr lang="en-IN" dirty="0">
              <a:solidFill>
                <a:schemeClr val="tx1"/>
              </a:solidFill>
              <a:latin typeface="Nunito"/>
            </a:endParaRPr>
          </a:p>
        </p:txBody>
      </p:sp>
      <p:sp>
        <p:nvSpPr>
          <p:cNvPr id="4" name="TextBox 3">
            <a:extLst>
              <a:ext uri="{FF2B5EF4-FFF2-40B4-BE49-F238E27FC236}">
                <a16:creationId xmlns:a16="http://schemas.microsoft.com/office/drawing/2014/main" id="{66E12D01-D8B3-48D5-9F0D-E65608C6A8DE}"/>
              </a:ext>
            </a:extLst>
          </p:cNvPr>
          <p:cNvSpPr txBox="1"/>
          <p:nvPr/>
        </p:nvSpPr>
        <p:spPr>
          <a:xfrm>
            <a:off x="815009" y="1087527"/>
            <a:ext cx="10942982" cy="5447645"/>
          </a:xfrm>
          <a:prstGeom prst="rect">
            <a:avLst/>
          </a:prstGeom>
          <a:noFill/>
        </p:spPr>
        <p:txBody>
          <a:bodyPr wrap="square" rtlCol="0">
            <a:spAutoFit/>
          </a:bodyPr>
          <a:lstStyle/>
          <a:p>
            <a:pPr marL="342900" indent="-342900" algn="just" rtl="0">
              <a:spcBef>
                <a:spcPts val="0"/>
              </a:spcBef>
              <a:spcAft>
                <a:spcPts val="0"/>
              </a:spcAft>
              <a:buFont typeface="Arial" pitchFamily="34" charset="0"/>
              <a:buChar char="•"/>
            </a:pPr>
            <a:r>
              <a:rPr lang="en-US" sz="2400" b="0" i="0" u="none" strike="noStrike" dirty="0">
                <a:effectLst/>
                <a:latin typeface="Nunito"/>
              </a:rPr>
              <a:t>The sign language (SL) is made by specifications of hand and facial idioms to express their views and thoughts of speech and hearing disabled persons with the normal (speech and hearing) people. Most normal persons may not clearly understand sign language. Therefore, there is a massive communication gap between deaf communities with the general public. </a:t>
            </a:r>
            <a:endParaRPr lang="en-US" sz="2400" b="0" dirty="0">
              <a:effectLst/>
              <a:latin typeface="Nunito"/>
            </a:endParaRPr>
          </a:p>
          <a:p>
            <a:pPr marL="342900" indent="-342900" algn="just" rtl="0">
              <a:spcBef>
                <a:spcPts val="0"/>
              </a:spcBef>
              <a:spcAft>
                <a:spcPts val="0"/>
              </a:spcAft>
              <a:buFont typeface="Arial" pitchFamily="34" charset="0"/>
              <a:buChar char="•"/>
            </a:pPr>
            <a:r>
              <a:rPr lang="en-US" sz="2400" b="0" i="0" u="none" strike="noStrike" dirty="0">
                <a:effectLst/>
                <a:latin typeface="Nunito"/>
              </a:rPr>
              <a:t>ASL is the most widely used SL in the world and fourth most usable linguistic in North America.</a:t>
            </a:r>
            <a:endParaRPr lang="en-US" sz="2400" b="0" dirty="0">
              <a:effectLst/>
              <a:latin typeface="Nunito"/>
            </a:endParaRPr>
          </a:p>
          <a:p>
            <a:pPr marL="342900" indent="-342900" algn="just" rtl="0">
              <a:spcBef>
                <a:spcPts val="0"/>
              </a:spcBef>
              <a:spcAft>
                <a:spcPts val="0"/>
              </a:spcAft>
              <a:buFont typeface="Arial" pitchFamily="34" charset="0"/>
              <a:buChar char="•"/>
            </a:pPr>
            <a:r>
              <a:rPr lang="en-US" sz="2400" b="0" i="0" u="none" strike="noStrike" dirty="0">
                <a:effectLst/>
                <a:latin typeface="Nunito"/>
              </a:rPr>
              <a:t>ASL includes a set of 26 gesture signs known as an American Manual Alphabet that can be used to spell out many of the English words available. The 19 various hand shapes of ASL are cast-off to make 26 American Manual Alphabets. The recognition of sign language will make communication easier if one of the person isn’t well versed with the language.</a:t>
            </a:r>
            <a:endParaRPr lang="en-US" sz="2400" b="0" dirty="0">
              <a:effectLst/>
              <a:latin typeface="Nunito"/>
            </a:endParaRPr>
          </a:p>
          <a:p>
            <a:br>
              <a:rPr lang="en-US" b="0" dirty="0">
                <a:effectLst/>
              </a:rPr>
            </a:br>
            <a:endParaRPr lang="en-IN" dirty="0"/>
          </a:p>
        </p:txBody>
      </p:sp>
    </p:spTree>
    <p:extLst>
      <p:ext uri="{BB962C8B-B14F-4D97-AF65-F5344CB8AC3E}">
        <p14:creationId xmlns:p14="http://schemas.microsoft.com/office/powerpoint/2010/main" val="422001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F2A4-E380-4227-B025-B5CDC57BC38F}"/>
              </a:ext>
            </a:extLst>
          </p:cNvPr>
          <p:cNvSpPr>
            <a:spLocks noGrp="1"/>
          </p:cNvSpPr>
          <p:nvPr>
            <p:ph type="title"/>
          </p:nvPr>
        </p:nvSpPr>
        <p:spPr>
          <a:xfrm>
            <a:off x="1450392" y="76883"/>
            <a:ext cx="9291215" cy="1049235"/>
          </a:xfrm>
        </p:spPr>
        <p:txBody>
          <a:bodyPr>
            <a:noAutofit/>
          </a:bodyPr>
          <a:lstStyle/>
          <a:p>
            <a:r>
              <a:rPr lang="en-IN" sz="3600" dirty="0">
                <a:solidFill>
                  <a:schemeClr val="tx1"/>
                </a:solidFill>
                <a:latin typeface="Nunito"/>
              </a:rPr>
              <a:t>Steps for model construction and validation</a:t>
            </a:r>
          </a:p>
        </p:txBody>
      </p:sp>
      <p:sp>
        <p:nvSpPr>
          <p:cNvPr id="4" name="Rectangle 3">
            <a:extLst>
              <a:ext uri="{FF2B5EF4-FFF2-40B4-BE49-F238E27FC236}">
                <a16:creationId xmlns:a16="http://schemas.microsoft.com/office/drawing/2014/main" id="{87680C90-8FC3-4178-A424-3F9AD7DE02B5}"/>
              </a:ext>
            </a:extLst>
          </p:cNvPr>
          <p:cNvSpPr/>
          <p:nvPr/>
        </p:nvSpPr>
        <p:spPr>
          <a:xfrm>
            <a:off x="3250093" y="1138243"/>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Exploring the dataset</a:t>
            </a:r>
          </a:p>
        </p:txBody>
      </p:sp>
      <p:sp>
        <p:nvSpPr>
          <p:cNvPr id="5" name="Arrow: Down 4">
            <a:extLst>
              <a:ext uri="{FF2B5EF4-FFF2-40B4-BE49-F238E27FC236}">
                <a16:creationId xmlns:a16="http://schemas.microsoft.com/office/drawing/2014/main" id="{9EC280C9-2A05-4A63-8900-BD20E7153E60}"/>
              </a:ext>
            </a:extLst>
          </p:cNvPr>
          <p:cNvSpPr/>
          <p:nvPr/>
        </p:nvSpPr>
        <p:spPr>
          <a:xfrm>
            <a:off x="5769658" y="3344648"/>
            <a:ext cx="467139" cy="715615"/>
          </a:xfrm>
          <a:prstGeom prst="downArrow">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742A397-B354-4469-9D63-8142589F7B9A}"/>
              </a:ext>
            </a:extLst>
          </p:cNvPr>
          <p:cNvSpPr/>
          <p:nvPr/>
        </p:nvSpPr>
        <p:spPr>
          <a:xfrm>
            <a:off x="3260028" y="2621358"/>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Building the CNN Model</a:t>
            </a:r>
          </a:p>
        </p:txBody>
      </p:sp>
      <p:sp>
        <p:nvSpPr>
          <p:cNvPr id="8" name="Arrow: Down 7">
            <a:extLst>
              <a:ext uri="{FF2B5EF4-FFF2-40B4-BE49-F238E27FC236}">
                <a16:creationId xmlns:a16="http://schemas.microsoft.com/office/drawing/2014/main" id="{DB159741-18CD-49B6-910B-3B5F53563F51}"/>
              </a:ext>
            </a:extLst>
          </p:cNvPr>
          <p:cNvSpPr/>
          <p:nvPr/>
        </p:nvSpPr>
        <p:spPr>
          <a:xfrm>
            <a:off x="5759723" y="1885863"/>
            <a:ext cx="467139" cy="735495"/>
          </a:xfrm>
          <a:prstGeom prst="downArrow">
            <a:avLst/>
          </a:prstGeom>
          <a:solidFill>
            <a:schemeClr val="tx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77305803-FCCD-4200-9A6A-60ED8805CCE6}"/>
              </a:ext>
            </a:extLst>
          </p:cNvPr>
          <p:cNvSpPr/>
          <p:nvPr/>
        </p:nvSpPr>
        <p:spPr>
          <a:xfrm>
            <a:off x="3260028" y="4092348"/>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Training and validating the model with the training dataset</a:t>
            </a:r>
          </a:p>
        </p:txBody>
      </p:sp>
      <p:sp>
        <p:nvSpPr>
          <p:cNvPr id="12" name="Rectangle 11">
            <a:extLst>
              <a:ext uri="{FF2B5EF4-FFF2-40B4-BE49-F238E27FC236}">
                <a16:creationId xmlns:a16="http://schemas.microsoft.com/office/drawing/2014/main" id="{19D4C04C-12FE-460A-8973-11225FCC4BB9}"/>
              </a:ext>
            </a:extLst>
          </p:cNvPr>
          <p:cNvSpPr/>
          <p:nvPr/>
        </p:nvSpPr>
        <p:spPr>
          <a:xfrm>
            <a:off x="3260028" y="5654952"/>
            <a:ext cx="5486400" cy="735495"/>
          </a:xfrm>
          <a:prstGeom prst="rect">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dirty="0"/>
              <a:t>Testing the model with testing dataset</a:t>
            </a:r>
          </a:p>
        </p:txBody>
      </p:sp>
      <p:sp>
        <p:nvSpPr>
          <p:cNvPr id="14" name="Arrow: Down 13">
            <a:extLst>
              <a:ext uri="{FF2B5EF4-FFF2-40B4-BE49-F238E27FC236}">
                <a16:creationId xmlns:a16="http://schemas.microsoft.com/office/drawing/2014/main" id="{B54CC3D7-736A-41C3-86B8-E440CFB51332}"/>
              </a:ext>
            </a:extLst>
          </p:cNvPr>
          <p:cNvSpPr/>
          <p:nvPr/>
        </p:nvSpPr>
        <p:spPr>
          <a:xfrm>
            <a:off x="5769658" y="4827843"/>
            <a:ext cx="467139" cy="827109"/>
          </a:xfrm>
          <a:prstGeom prst="downArrow">
            <a:avLst/>
          </a:prstGeom>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0531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1793-6E2E-49A2-B792-998B509B85A4}"/>
              </a:ext>
            </a:extLst>
          </p:cNvPr>
          <p:cNvSpPr>
            <a:spLocks noGrp="1"/>
          </p:cNvSpPr>
          <p:nvPr>
            <p:ph type="title"/>
          </p:nvPr>
        </p:nvSpPr>
        <p:spPr>
          <a:xfrm>
            <a:off x="1451579" y="72609"/>
            <a:ext cx="9291215" cy="1049235"/>
          </a:xfrm>
        </p:spPr>
        <p:txBody>
          <a:bodyPr>
            <a:normAutofit fontScale="90000"/>
          </a:bodyPr>
          <a:lstStyle/>
          <a:p>
            <a:r>
              <a:rPr lang="en-IN" sz="4400" dirty="0">
                <a:solidFill>
                  <a:schemeClr val="tx1"/>
                </a:solidFill>
                <a:latin typeface="Nunito"/>
              </a:rPr>
              <a:t>Dataset Description and Exploration</a:t>
            </a:r>
          </a:p>
        </p:txBody>
      </p:sp>
      <p:pic>
        <p:nvPicPr>
          <p:cNvPr id="4" name="image11.png" descr="Fig. 1">
            <a:extLst>
              <a:ext uri="{FF2B5EF4-FFF2-40B4-BE49-F238E27FC236}">
                <a16:creationId xmlns:a16="http://schemas.microsoft.com/office/drawing/2014/main" id="{14EB82B8-DAF0-4C2F-B5DF-1BB518C49D61}"/>
              </a:ext>
            </a:extLst>
          </p:cNvPr>
          <p:cNvPicPr/>
          <p:nvPr/>
        </p:nvPicPr>
        <p:blipFill>
          <a:blip r:embed="rId2"/>
          <a:srcRect/>
          <a:stretch>
            <a:fillRect/>
          </a:stretch>
        </p:blipFill>
        <p:spPr>
          <a:xfrm>
            <a:off x="347871" y="1187832"/>
            <a:ext cx="4979504" cy="4795525"/>
          </a:xfrm>
          <a:prstGeom prst="rect">
            <a:avLst/>
          </a:prstGeom>
          <a:ln/>
        </p:spPr>
      </p:pic>
      <p:sp>
        <p:nvSpPr>
          <p:cNvPr id="5" name="TextBox 4">
            <a:extLst>
              <a:ext uri="{FF2B5EF4-FFF2-40B4-BE49-F238E27FC236}">
                <a16:creationId xmlns:a16="http://schemas.microsoft.com/office/drawing/2014/main" id="{9D79575F-7902-4FED-BFFD-52A21EA6737F}"/>
              </a:ext>
            </a:extLst>
          </p:cNvPr>
          <p:cNvSpPr txBox="1"/>
          <p:nvPr/>
        </p:nvSpPr>
        <p:spPr>
          <a:xfrm>
            <a:off x="5715000" y="1121844"/>
            <a:ext cx="6129129" cy="5109091"/>
          </a:xfrm>
          <a:prstGeom prst="rect">
            <a:avLst/>
          </a:prstGeom>
          <a:noFill/>
        </p:spPr>
        <p:txBody>
          <a:bodyPr wrap="square" rtlCol="0">
            <a:spAutoFit/>
          </a:bodyPr>
          <a:lstStyle/>
          <a:p>
            <a:pPr marL="285750" indent="-285750" algn="just">
              <a:spcBef>
                <a:spcPts val="1200"/>
              </a:spcBef>
              <a:spcAft>
                <a:spcPts val="1200"/>
              </a:spcAft>
              <a:buClr>
                <a:schemeClr val="tx1"/>
              </a:buClr>
              <a:buFont typeface="Arial" panose="020B0604020202020204" pitchFamily="34" charset="0"/>
              <a:buChar char="•"/>
            </a:pPr>
            <a:r>
              <a:rPr lang="en-US" sz="1800" b="0" i="0" u="none" strike="noStrike" dirty="0">
                <a:effectLst/>
                <a:latin typeface="Nunito"/>
              </a:rPr>
              <a:t>The dataset format is patterned to match closely with the classic MNIST. Each training and test case marks a label from 0 to 25 as a matched map for every alphabetic letter A-Z (and no cases for  25=Z due to gesture motions). The training data (27,455 samples) and test data (7172 samples) are approximately half the size of the standard MNIST but otherwise similar with a header row of the label, pixel1, pixel2…. pixel784 which represents a single 28x28 pixel image with grayscale values ranging 0-255. The original hand gesture image data represented multiple users repeating the gesture against entirely different backgrounds. The Sign Language MNIST data came from greatly extending the tiny variety (1704) of the </a:t>
            </a:r>
            <a:r>
              <a:rPr lang="en-US" sz="1800" b="0" i="0" u="none" strike="noStrike" dirty="0" err="1">
                <a:effectLst/>
                <a:latin typeface="Nunito"/>
              </a:rPr>
              <a:t>colour</a:t>
            </a:r>
            <a:r>
              <a:rPr lang="en-US" sz="1800" b="0" i="0" u="none" strike="noStrike" dirty="0">
                <a:effectLst/>
                <a:latin typeface="Nunito"/>
              </a:rPr>
              <a:t> images enclosed as not cropped around the desired hand region .</a:t>
            </a:r>
          </a:p>
          <a:p>
            <a:pPr marL="285750" indent="-285750" algn="just">
              <a:spcBef>
                <a:spcPts val="1200"/>
              </a:spcBef>
              <a:spcAft>
                <a:spcPts val="1200"/>
              </a:spcAft>
              <a:buClr>
                <a:schemeClr val="tx1"/>
              </a:buClr>
              <a:buFont typeface="Arial" panose="020B0604020202020204" pitchFamily="34" charset="0"/>
              <a:buChar char="•"/>
            </a:pPr>
            <a:r>
              <a:rPr lang="en-US" sz="1800" b="0" i="0" u="none" strike="noStrike" dirty="0">
                <a:effectLst/>
                <a:latin typeface="Nunito"/>
              </a:rPr>
              <a:t>The dataset seems balanced as for each training label, and enough training examples exist shown in Figure on the left side that we obtained during the exploration of the dataset.</a:t>
            </a:r>
            <a:endParaRPr lang="en-US" sz="1800" b="0" dirty="0">
              <a:effectLst/>
              <a:latin typeface="Nunito"/>
            </a:endParaRPr>
          </a:p>
        </p:txBody>
      </p:sp>
    </p:spTree>
    <p:extLst>
      <p:ext uri="{BB962C8B-B14F-4D97-AF65-F5344CB8AC3E}">
        <p14:creationId xmlns:p14="http://schemas.microsoft.com/office/powerpoint/2010/main" val="385198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274D-795F-4082-B99A-6E2DCD107B99}"/>
              </a:ext>
            </a:extLst>
          </p:cNvPr>
          <p:cNvSpPr>
            <a:spLocks noGrp="1"/>
          </p:cNvSpPr>
          <p:nvPr>
            <p:ph type="title"/>
          </p:nvPr>
        </p:nvSpPr>
        <p:spPr>
          <a:xfrm>
            <a:off x="1451579" y="98841"/>
            <a:ext cx="9291215" cy="1049235"/>
          </a:xfrm>
        </p:spPr>
        <p:txBody>
          <a:bodyPr>
            <a:normAutofit/>
          </a:bodyPr>
          <a:lstStyle/>
          <a:p>
            <a:r>
              <a:rPr lang="en-IN" sz="4400" dirty="0">
                <a:solidFill>
                  <a:schemeClr val="tx1"/>
                </a:solidFill>
                <a:latin typeface="Nunito"/>
              </a:rPr>
              <a:t>Model Description</a:t>
            </a:r>
          </a:p>
        </p:txBody>
      </p:sp>
      <p:sp>
        <p:nvSpPr>
          <p:cNvPr id="98" name="TextBox 97"/>
          <p:cNvSpPr txBox="1"/>
          <p:nvPr/>
        </p:nvSpPr>
        <p:spPr>
          <a:xfrm>
            <a:off x="2850292" y="5058032"/>
            <a:ext cx="184731" cy="246221"/>
          </a:xfrm>
          <a:prstGeom prst="rect">
            <a:avLst/>
          </a:prstGeom>
          <a:noFill/>
        </p:spPr>
        <p:txBody>
          <a:bodyPr wrap="none" rtlCol="0">
            <a:spAutoFit/>
          </a:bodyPr>
          <a:lstStyle/>
          <a:p>
            <a:endParaRPr lang="en-IN" sz="1000" dirty="0"/>
          </a:p>
        </p:txBody>
      </p:sp>
      <p:sp>
        <p:nvSpPr>
          <p:cNvPr id="85" name="TextBox 84"/>
          <p:cNvSpPr txBox="1"/>
          <p:nvPr/>
        </p:nvSpPr>
        <p:spPr>
          <a:xfrm>
            <a:off x="889688" y="1296180"/>
            <a:ext cx="10573306" cy="4247317"/>
          </a:xfrm>
          <a:prstGeom prst="rect">
            <a:avLst/>
          </a:prstGeom>
          <a:noFill/>
        </p:spPr>
        <p:txBody>
          <a:bodyPr wrap="square" rtlCol="0">
            <a:spAutoFit/>
          </a:bodyPr>
          <a:lstStyle/>
          <a:p>
            <a:pPr marL="285750" indent="-285750" algn="just">
              <a:buFont typeface="Arial" pitchFamily="34" charset="0"/>
              <a:buChar char="•"/>
            </a:pPr>
            <a:r>
              <a:rPr lang="en-IN" dirty="0">
                <a:latin typeface="Nunito"/>
                <a:ea typeface="Times New Roman" panose="02020603050405020304" pitchFamily="18" charset="0"/>
              </a:rPr>
              <a:t>Our model is sequential in nature since we are initializing this deep learning model as sequence of layers . The information is propagated from input layer to hidden layer to output layer through the model. This network employs a mathematical operation called convolution. </a:t>
            </a:r>
          </a:p>
          <a:p>
            <a:pPr marL="285750" indent="-285750" algn="just">
              <a:buFont typeface="Arial" pitchFamily="34" charset="0"/>
              <a:buChar char="•"/>
            </a:pPr>
            <a:r>
              <a:rPr lang="en-US" dirty="0">
                <a:latin typeface="Nunito"/>
                <a:cs typeface="Times New Roman" pitchFamily="18" charset="0"/>
              </a:rPr>
              <a:t>After convolution operation </a:t>
            </a:r>
            <a:r>
              <a:rPr lang="en-US" dirty="0" err="1">
                <a:latin typeface="Nunito"/>
                <a:cs typeface="Times New Roman" pitchFamily="18" charset="0"/>
              </a:rPr>
              <a:t>ReLU</a:t>
            </a:r>
            <a:r>
              <a:rPr lang="en-US" dirty="0">
                <a:latin typeface="Nunito"/>
                <a:cs typeface="Times New Roman" pitchFamily="18" charset="0"/>
              </a:rPr>
              <a:t> activation function  is applied to increase non linearity in our CNN model.</a:t>
            </a:r>
          </a:p>
          <a:p>
            <a:pPr marL="285750" indent="-285750" algn="just">
              <a:buFont typeface="Arial" pitchFamily="34" charset="0"/>
              <a:buChar char="•"/>
            </a:pPr>
            <a:r>
              <a:rPr lang="en-US" dirty="0">
                <a:latin typeface="Nunito"/>
                <a:cs typeface="Times New Roman" pitchFamily="18" charset="0"/>
              </a:rPr>
              <a:t>Now  </a:t>
            </a:r>
            <a:r>
              <a:rPr lang="en-US" dirty="0" err="1">
                <a:latin typeface="Nunito"/>
                <a:cs typeface="Times New Roman" pitchFamily="18" charset="0"/>
              </a:rPr>
              <a:t>BatchNormalization</a:t>
            </a:r>
            <a:r>
              <a:rPr lang="en-US" dirty="0">
                <a:latin typeface="Nunito"/>
                <a:cs typeface="Times New Roman" pitchFamily="18" charset="0"/>
              </a:rPr>
              <a:t> is used  to keep the output of the layer of the same range to get an unbiased result.</a:t>
            </a:r>
          </a:p>
          <a:p>
            <a:pPr marL="285750" indent="-285750" algn="just">
              <a:buFont typeface="Arial" pitchFamily="34" charset="0"/>
              <a:buChar char="•"/>
            </a:pPr>
            <a:r>
              <a:rPr lang="en-US" dirty="0">
                <a:latin typeface="Nunito"/>
                <a:cs typeface="Times New Roman" pitchFamily="18" charset="0"/>
              </a:rPr>
              <a:t>After this max pooling operation is performed. Max pooling helps to get rid of unnecessary features and moreover account for their spatial or textual or any kind of distortion. </a:t>
            </a:r>
          </a:p>
          <a:p>
            <a:pPr marL="285750" indent="-285750" algn="just">
              <a:buFont typeface="Arial" pitchFamily="34" charset="0"/>
              <a:buChar char="•"/>
            </a:pPr>
            <a:r>
              <a:rPr lang="en-US" dirty="0">
                <a:latin typeface="Nunito"/>
                <a:cs typeface="Times New Roman" pitchFamily="18" charset="0"/>
              </a:rPr>
              <a:t>After first convolution network, the output was send to more convolution network in which number of feature detectors were 64 and 128 respectively.</a:t>
            </a:r>
          </a:p>
          <a:p>
            <a:pPr marL="285750" indent="-285750" algn="just">
              <a:buFont typeface="Arial" pitchFamily="34" charset="0"/>
              <a:buChar char="•"/>
            </a:pPr>
            <a:r>
              <a:rPr lang="en-US" dirty="0">
                <a:latin typeface="Nunito"/>
                <a:cs typeface="Times New Roman" pitchFamily="18" charset="0"/>
              </a:rPr>
              <a:t>After this  flattening operation is performed to make it suitable for CNN’s input.</a:t>
            </a:r>
          </a:p>
          <a:p>
            <a:pPr marL="285750" indent="-285750" algn="just">
              <a:buFont typeface="Arial" pitchFamily="34" charset="0"/>
              <a:buChar char="•"/>
            </a:pPr>
            <a:r>
              <a:rPr lang="en-US" dirty="0">
                <a:latin typeface="Nunito"/>
                <a:cs typeface="Times New Roman" pitchFamily="18" charset="0"/>
              </a:rPr>
              <a:t>The Dropout layer is applied with a dropping rate of 25% which is fed to the dense layer with 25 neurons for 25 different classes.</a:t>
            </a:r>
          </a:p>
          <a:p>
            <a:pPr marL="285750" indent="-285750" algn="just">
              <a:buFont typeface="Arial" pitchFamily="34" charset="0"/>
              <a:buChar char="•"/>
            </a:pPr>
            <a:r>
              <a:rPr lang="en-US" dirty="0">
                <a:latin typeface="Nunito"/>
                <a:cs typeface="Times New Roman" pitchFamily="18" charset="0"/>
              </a:rPr>
              <a:t>Now the output of this hidden or dense layer </a:t>
            </a:r>
            <a:r>
              <a:rPr lang="en-US" dirty="0" err="1">
                <a:latin typeface="Nunito"/>
                <a:cs typeface="Times New Roman" pitchFamily="18" charset="0"/>
              </a:rPr>
              <a:t>layer</a:t>
            </a:r>
            <a:r>
              <a:rPr lang="en-US" dirty="0">
                <a:latin typeface="Nunito"/>
                <a:cs typeface="Times New Roman" pitchFamily="18" charset="0"/>
              </a:rPr>
              <a:t> is passed through the </a:t>
            </a:r>
            <a:r>
              <a:rPr lang="en-US" dirty="0" err="1">
                <a:latin typeface="Nunito"/>
                <a:cs typeface="Times New Roman" pitchFamily="18" charset="0"/>
              </a:rPr>
              <a:t>softmax</a:t>
            </a:r>
            <a:r>
              <a:rPr lang="en-US" dirty="0">
                <a:latin typeface="Nunito"/>
                <a:cs typeface="Times New Roman" pitchFamily="18" charset="0"/>
              </a:rPr>
              <a:t> activation function which converts input linear data into probability array of 25 classes.</a:t>
            </a:r>
          </a:p>
        </p:txBody>
      </p:sp>
    </p:spTree>
    <p:extLst>
      <p:ext uri="{BB962C8B-B14F-4D97-AF65-F5344CB8AC3E}">
        <p14:creationId xmlns:p14="http://schemas.microsoft.com/office/powerpoint/2010/main" val="347689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6372-951D-426C-9D0E-5E99C9B98D63}"/>
              </a:ext>
            </a:extLst>
          </p:cNvPr>
          <p:cNvSpPr>
            <a:spLocks noGrp="1"/>
          </p:cNvSpPr>
          <p:nvPr>
            <p:ph type="title"/>
          </p:nvPr>
        </p:nvSpPr>
        <p:spPr>
          <a:xfrm>
            <a:off x="4197908" y="131976"/>
            <a:ext cx="3820893" cy="716932"/>
          </a:xfrm>
        </p:spPr>
        <p:txBody>
          <a:bodyPr>
            <a:noAutofit/>
          </a:bodyPr>
          <a:lstStyle/>
          <a:p>
            <a:r>
              <a:rPr lang="en-IN" sz="4000" dirty="0">
                <a:solidFill>
                  <a:schemeClr val="tx1"/>
                </a:solidFill>
                <a:latin typeface="Nunito"/>
              </a:rPr>
              <a:t>Architecture</a:t>
            </a:r>
          </a:p>
        </p:txBody>
      </p:sp>
      <p:sp>
        <p:nvSpPr>
          <p:cNvPr id="5" name="TextBox 4"/>
          <p:cNvSpPr txBox="1"/>
          <p:nvPr/>
        </p:nvSpPr>
        <p:spPr>
          <a:xfrm>
            <a:off x="729048" y="3956528"/>
            <a:ext cx="893193" cy="400110"/>
          </a:xfrm>
          <a:prstGeom prst="rect">
            <a:avLst/>
          </a:prstGeom>
          <a:noFill/>
        </p:spPr>
        <p:txBody>
          <a:bodyPr wrap="none" rtlCol="0">
            <a:spAutoFit/>
          </a:bodyPr>
          <a:lstStyle/>
          <a:p>
            <a:r>
              <a:rPr lang="en-IN" sz="1000" dirty="0"/>
              <a:t>Input Image</a:t>
            </a:r>
          </a:p>
          <a:p>
            <a:endParaRPr lang="en-IN" sz="1000" dirty="0"/>
          </a:p>
        </p:txBody>
      </p:sp>
      <p:sp>
        <p:nvSpPr>
          <p:cNvPr id="6" name="TextBox 5"/>
          <p:cNvSpPr txBox="1"/>
          <p:nvPr/>
        </p:nvSpPr>
        <p:spPr>
          <a:xfrm>
            <a:off x="4511893" y="3772949"/>
            <a:ext cx="1293944" cy="400110"/>
          </a:xfrm>
          <a:prstGeom prst="rect">
            <a:avLst/>
          </a:prstGeom>
          <a:noFill/>
        </p:spPr>
        <p:txBody>
          <a:bodyPr wrap="none" rtlCol="0">
            <a:spAutoFit/>
          </a:bodyPr>
          <a:lstStyle/>
          <a:p>
            <a:r>
              <a:rPr lang="en-IN" sz="1000" dirty="0" err="1"/>
              <a:t>Convolution+ReLU</a:t>
            </a:r>
            <a:endParaRPr lang="en-IN" sz="1000" dirty="0"/>
          </a:p>
          <a:p>
            <a:endParaRPr lang="en-IN" sz="1000" dirty="0"/>
          </a:p>
        </p:txBody>
      </p:sp>
      <p:sp>
        <p:nvSpPr>
          <p:cNvPr id="7" name="TextBox 6"/>
          <p:cNvSpPr txBox="1"/>
          <p:nvPr/>
        </p:nvSpPr>
        <p:spPr>
          <a:xfrm>
            <a:off x="7887920" y="3488372"/>
            <a:ext cx="1085914" cy="861774"/>
          </a:xfrm>
          <a:prstGeom prst="rect">
            <a:avLst/>
          </a:prstGeom>
          <a:noFill/>
        </p:spPr>
        <p:txBody>
          <a:bodyPr wrap="square" rtlCol="0">
            <a:spAutoFit/>
          </a:bodyPr>
          <a:lstStyle/>
          <a:p>
            <a:r>
              <a:rPr lang="en-IN" sz="1000" dirty="0"/>
              <a:t>Batch Normalisation</a:t>
            </a:r>
          </a:p>
          <a:p>
            <a:r>
              <a:rPr lang="en-IN" sz="1000" dirty="0"/>
              <a:t>+</a:t>
            </a:r>
          </a:p>
          <a:p>
            <a:r>
              <a:rPr lang="en-IN" sz="1000" dirty="0"/>
              <a:t> Max Pooling</a:t>
            </a:r>
          </a:p>
          <a:p>
            <a:endParaRPr lang="en-IN" sz="1000" dirty="0"/>
          </a:p>
        </p:txBody>
      </p:sp>
      <p:sp>
        <p:nvSpPr>
          <p:cNvPr id="8" name="TextBox 7"/>
          <p:cNvSpPr txBox="1"/>
          <p:nvPr/>
        </p:nvSpPr>
        <p:spPr>
          <a:xfrm>
            <a:off x="3484607" y="3660442"/>
            <a:ext cx="1120344" cy="861774"/>
          </a:xfrm>
          <a:prstGeom prst="rect">
            <a:avLst/>
          </a:prstGeom>
          <a:noFill/>
        </p:spPr>
        <p:txBody>
          <a:bodyPr wrap="square" rtlCol="0">
            <a:spAutoFit/>
          </a:bodyPr>
          <a:lstStyle/>
          <a:p>
            <a:r>
              <a:rPr lang="en-IN" sz="1000" dirty="0"/>
              <a:t>Batch Normalisation</a:t>
            </a:r>
          </a:p>
          <a:p>
            <a:r>
              <a:rPr lang="en-IN" sz="1000" dirty="0"/>
              <a:t>+</a:t>
            </a:r>
          </a:p>
          <a:p>
            <a:r>
              <a:rPr lang="en-IN" sz="1000" dirty="0"/>
              <a:t> Max Pooling</a:t>
            </a:r>
          </a:p>
          <a:p>
            <a:endParaRPr lang="en-IN" sz="1000" dirty="0"/>
          </a:p>
        </p:txBody>
      </p:sp>
      <p:sp>
        <p:nvSpPr>
          <p:cNvPr id="9" name="TextBox 8"/>
          <p:cNvSpPr txBox="1"/>
          <p:nvPr/>
        </p:nvSpPr>
        <p:spPr>
          <a:xfrm>
            <a:off x="5760953" y="3582523"/>
            <a:ext cx="1168452" cy="861774"/>
          </a:xfrm>
          <a:prstGeom prst="rect">
            <a:avLst/>
          </a:prstGeom>
          <a:noFill/>
        </p:spPr>
        <p:txBody>
          <a:bodyPr wrap="square" rtlCol="0">
            <a:spAutoFit/>
          </a:bodyPr>
          <a:lstStyle/>
          <a:p>
            <a:r>
              <a:rPr lang="en-IN" sz="1000" dirty="0"/>
              <a:t>Batch Normalisation</a:t>
            </a:r>
          </a:p>
          <a:p>
            <a:r>
              <a:rPr lang="en-IN" sz="1000" dirty="0"/>
              <a:t>+</a:t>
            </a:r>
          </a:p>
          <a:p>
            <a:r>
              <a:rPr lang="en-IN" sz="1000" dirty="0"/>
              <a:t> Max Pooling</a:t>
            </a:r>
          </a:p>
          <a:p>
            <a:endParaRPr lang="en-IN" sz="1000" dirty="0"/>
          </a:p>
        </p:txBody>
      </p:sp>
      <p:sp>
        <p:nvSpPr>
          <p:cNvPr id="10" name="TextBox 9"/>
          <p:cNvSpPr txBox="1"/>
          <p:nvPr/>
        </p:nvSpPr>
        <p:spPr>
          <a:xfrm>
            <a:off x="9687063" y="3813355"/>
            <a:ext cx="837089" cy="553998"/>
          </a:xfrm>
          <a:prstGeom prst="rect">
            <a:avLst/>
          </a:prstGeom>
          <a:noFill/>
        </p:spPr>
        <p:txBody>
          <a:bodyPr wrap="none" rtlCol="0">
            <a:spAutoFit/>
          </a:bodyPr>
          <a:lstStyle/>
          <a:p>
            <a:r>
              <a:rPr lang="en-IN" sz="1000" dirty="0"/>
              <a:t>Fully </a:t>
            </a:r>
          </a:p>
          <a:p>
            <a:r>
              <a:rPr lang="en-IN" sz="1000" dirty="0"/>
              <a:t>Connected</a:t>
            </a:r>
          </a:p>
          <a:p>
            <a:endParaRPr lang="en-IN" sz="1000" dirty="0"/>
          </a:p>
        </p:txBody>
      </p:sp>
      <p:sp>
        <p:nvSpPr>
          <p:cNvPr id="11" name="TextBox 10"/>
          <p:cNvSpPr txBox="1"/>
          <p:nvPr/>
        </p:nvSpPr>
        <p:spPr>
          <a:xfrm>
            <a:off x="11813105" y="1688634"/>
            <a:ext cx="274434" cy="246221"/>
          </a:xfrm>
          <a:prstGeom prst="rect">
            <a:avLst/>
          </a:prstGeom>
          <a:noFill/>
        </p:spPr>
        <p:txBody>
          <a:bodyPr wrap="none" rtlCol="0">
            <a:spAutoFit/>
          </a:bodyPr>
          <a:lstStyle/>
          <a:p>
            <a:r>
              <a:rPr lang="en-IN" sz="1000" dirty="0"/>
              <a:t>A</a:t>
            </a:r>
          </a:p>
        </p:txBody>
      </p:sp>
      <p:sp>
        <p:nvSpPr>
          <p:cNvPr id="12" name="TextBox 11"/>
          <p:cNvSpPr txBox="1"/>
          <p:nvPr/>
        </p:nvSpPr>
        <p:spPr>
          <a:xfrm>
            <a:off x="11808697" y="1933362"/>
            <a:ext cx="260008" cy="246221"/>
          </a:xfrm>
          <a:prstGeom prst="rect">
            <a:avLst/>
          </a:prstGeom>
          <a:noFill/>
        </p:spPr>
        <p:txBody>
          <a:bodyPr wrap="none" rtlCol="0">
            <a:spAutoFit/>
          </a:bodyPr>
          <a:lstStyle/>
          <a:p>
            <a:r>
              <a:rPr lang="en-IN" sz="1000" dirty="0"/>
              <a:t>B</a:t>
            </a:r>
          </a:p>
        </p:txBody>
      </p:sp>
      <p:sp>
        <p:nvSpPr>
          <p:cNvPr id="13" name="TextBox 12"/>
          <p:cNvSpPr txBox="1"/>
          <p:nvPr/>
        </p:nvSpPr>
        <p:spPr>
          <a:xfrm>
            <a:off x="11786255" y="2190910"/>
            <a:ext cx="282450" cy="246221"/>
          </a:xfrm>
          <a:prstGeom prst="rect">
            <a:avLst/>
          </a:prstGeom>
          <a:noFill/>
        </p:spPr>
        <p:txBody>
          <a:bodyPr wrap="none" rtlCol="0">
            <a:spAutoFit/>
          </a:bodyPr>
          <a:lstStyle/>
          <a:p>
            <a:r>
              <a:rPr lang="en-IN" sz="1000" dirty="0"/>
              <a:t>C</a:t>
            </a:r>
          </a:p>
        </p:txBody>
      </p:sp>
      <p:sp>
        <p:nvSpPr>
          <p:cNvPr id="14" name="TextBox 13"/>
          <p:cNvSpPr txBox="1"/>
          <p:nvPr/>
        </p:nvSpPr>
        <p:spPr>
          <a:xfrm>
            <a:off x="11855048" y="3357540"/>
            <a:ext cx="268022" cy="246221"/>
          </a:xfrm>
          <a:prstGeom prst="rect">
            <a:avLst/>
          </a:prstGeom>
          <a:noFill/>
        </p:spPr>
        <p:txBody>
          <a:bodyPr wrap="none" rtlCol="0">
            <a:spAutoFit/>
          </a:bodyPr>
          <a:lstStyle/>
          <a:p>
            <a:r>
              <a:rPr lang="en-IN" sz="1000" dirty="0"/>
              <a:t>Y</a:t>
            </a:r>
          </a:p>
        </p:txBody>
      </p:sp>
      <p:sp>
        <p:nvSpPr>
          <p:cNvPr id="15" name="Rectangle 14"/>
          <p:cNvSpPr/>
          <p:nvPr/>
        </p:nvSpPr>
        <p:spPr>
          <a:xfrm>
            <a:off x="823555" y="1859381"/>
            <a:ext cx="914400" cy="2113623"/>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6" name="Rectangle 15"/>
          <p:cNvSpPr/>
          <p:nvPr/>
        </p:nvSpPr>
        <p:spPr>
          <a:xfrm>
            <a:off x="2028257" y="2082831"/>
            <a:ext cx="914400" cy="1600820"/>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7" name="Rectangle 16"/>
          <p:cNvSpPr/>
          <p:nvPr/>
        </p:nvSpPr>
        <p:spPr>
          <a:xfrm>
            <a:off x="3361038" y="2179583"/>
            <a:ext cx="914400" cy="1346887"/>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8" name="Rectangle 17"/>
          <p:cNvSpPr/>
          <p:nvPr/>
        </p:nvSpPr>
        <p:spPr>
          <a:xfrm>
            <a:off x="4604951" y="2254654"/>
            <a:ext cx="914400" cy="1163598"/>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19" name="Rectangle 18"/>
          <p:cNvSpPr/>
          <p:nvPr/>
        </p:nvSpPr>
        <p:spPr>
          <a:xfrm>
            <a:off x="5713599" y="2553881"/>
            <a:ext cx="914400" cy="817498"/>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0" name="Rectangle 19"/>
          <p:cNvSpPr/>
          <p:nvPr/>
        </p:nvSpPr>
        <p:spPr>
          <a:xfrm>
            <a:off x="6669187" y="2596949"/>
            <a:ext cx="914400" cy="631494"/>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cxnSp>
        <p:nvCxnSpPr>
          <p:cNvPr id="21" name="Straight Connector 20"/>
          <p:cNvCxnSpPr/>
          <p:nvPr/>
        </p:nvCxnSpPr>
        <p:spPr>
          <a:xfrm>
            <a:off x="1457869" y="1926220"/>
            <a:ext cx="1186022" cy="856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457869" y="2912696"/>
            <a:ext cx="1186022" cy="669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10305" y="2684006"/>
            <a:ext cx="914400" cy="499280"/>
          </a:xfrm>
          <a:prstGeom prst="rect">
            <a:avLst/>
          </a:prstGeom>
          <a:solidFill>
            <a:schemeClr val="accent1">
              <a:lumMod val="20000"/>
              <a:lumOff val="80000"/>
            </a:schemeClr>
          </a:solidFill>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4" name="Rectangle 23"/>
          <p:cNvSpPr/>
          <p:nvPr/>
        </p:nvSpPr>
        <p:spPr>
          <a:xfrm>
            <a:off x="9022216" y="1871740"/>
            <a:ext cx="378941" cy="17107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5" name="Rectangle 24"/>
          <p:cNvSpPr/>
          <p:nvPr/>
        </p:nvSpPr>
        <p:spPr>
          <a:xfrm>
            <a:off x="9893642" y="1903492"/>
            <a:ext cx="378941" cy="17107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26" name="Rectangle 25"/>
          <p:cNvSpPr/>
          <p:nvPr/>
        </p:nvSpPr>
        <p:spPr>
          <a:xfrm>
            <a:off x="10511870" y="1871740"/>
            <a:ext cx="378941" cy="17107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cxnSp>
        <p:nvCxnSpPr>
          <p:cNvPr id="27" name="Straight Connector 26"/>
          <p:cNvCxnSpPr/>
          <p:nvPr/>
        </p:nvCxnSpPr>
        <p:spPr>
          <a:xfrm>
            <a:off x="2639152" y="2103274"/>
            <a:ext cx="1299520" cy="718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605172" y="2900127"/>
            <a:ext cx="1367480" cy="412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3589" y="2213128"/>
            <a:ext cx="1202723" cy="657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003589" y="2933646"/>
            <a:ext cx="1231555" cy="28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24348" y="2215871"/>
            <a:ext cx="873211" cy="631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35144" y="3007947"/>
            <a:ext cx="873211" cy="104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99053" y="2491172"/>
            <a:ext cx="866720" cy="33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227805" y="2933646"/>
            <a:ext cx="972065" cy="203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40545" y="2576345"/>
            <a:ext cx="830768" cy="215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276072" y="2916192"/>
            <a:ext cx="868465" cy="90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4" idx="0"/>
          </p:cNvCxnSpPr>
          <p:nvPr/>
        </p:nvCxnSpPr>
        <p:spPr>
          <a:xfrm flipV="1">
            <a:off x="8420856" y="1871740"/>
            <a:ext cx="790831" cy="768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430877" y="2933646"/>
            <a:ext cx="899090" cy="601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387594" y="2127729"/>
            <a:ext cx="485452" cy="256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414096" y="1914523"/>
            <a:ext cx="479546" cy="301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4" idx="3"/>
          </p:cNvCxnSpPr>
          <p:nvPr/>
        </p:nvCxnSpPr>
        <p:spPr>
          <a:xfrm>
            <a:off x="9401157" y="2727132"/>
            <a:ext cx="473676" cy="31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411725" y="2933949"/>
            <a:ext cx="461321" cy="313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387594" y="3035279"/>
            <a:ext cx="485452" cy="463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9346828" y="2746498"/>
            <a:ext cx="518403" cy="565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5" idx="1"/>
          </p:cNvCxnSpPr>
          <p:nvPr/>
        </p:nvCxnSpPr>
        <p:spPr>
          <a:xfrm>
            <a:off x="9395835" y="2475158"/>
            <a:ext cx="497807" cy="283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401157" y="2028891"/>
            <a:ext cx="518403" cy="656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871691" y="3845108"/>
            <a:ext cx="1293945" cy="246221"/>
          </a:xfrm>
          <a:prstGeom prst="rect">
            <a:avLst/>
          </a:prstGeom>
          <a:noFill/>
        </p:spPr>
        <p:txBody>
          <a:bodyPr wrap="none" rtlCol="0">
            <a:spAutoFit/>
          </a:bodyPr>
          <a:lstStyle/>
          <a:p>
            <a:pPr algn="r"/>
            <a:r>
              <a:rPr lang="en-IN" sz="1000" dirty="0" err="1"/>
              <a:t>Convolution+ReLU</a:t>
            </a:r>
            <a:endParaRPr lang="en-IN" sz="1000" dirty="0"/>
          </a:p>
        </p:txBody>
      </p:sp>
      <p:sp>
        <p:nvSpPr>
          <p:cNvPr id="48" name="TextBox 47"/>
          <p:cNvSpPr txBox="1"/>
          <p:nvPr/>
        </p:nvSpPr>
        <p:spPr>
          <a:xfrm>
            <a:off x="6671067" y="3613300"/>
            <a:ext cx="1358064" cy="400110"/>
          </a:xfrm>
          <a:prstGeom prst="rect">
            <a:avLst/>
          </a:prstGeom>
          <a:noFill/>
        </p:spPr>
        <p:txBody>
          <a:bodyPr wrap="square" rtlCol="0">
            <a:spAutoFit/>
          </a:bodyPr>
          <a:lstStyle/>
          <a:p>
            <a:r>
              <a:rPr lang="en-IN" sz="1000" dirty="0" err="1"/>
              <a:t>Convolution+ReLU</a:t>
            </a:r>
            <a:endParaRPr lang="en-IN" sz="1000" dirty="0"/>
          </a:p>
          <a:p>
            <a:endParaRPr lang="en-IN" sz="1000" dirty="0"/>
          </a:p>
        </p:txBody>
      </p:sp>
      <p:sp>
        <p:nvSpPr>
          <p:cNvPr id="49" name="TextBox 48"/>
          <p:cNvSpPr txBox="1"/>
          <p:nvPr/>
        </p:nvSpPr>
        <p:spPr>
          <a:xfrm>
            <a:off x="9022216" y="3768164"/>
            <a:ext cx="583814" cy="246221"/>
          </a:xfrm>
          <a:prstGeom prst="rect">
            <a:avLst/>
          </a:prstGeom>
          <a:noFill/>
        </p:spPr>
        <p:txBody>
          <a:bodyPr wrap="none" rtlCol="0">
            <a:spAutoFit/>
          </a:bodyPr>
          <a:lstStyle/>
          <a:p>
            <a:pPr algn="r"/>
            <a:r>
              <a:rPr lang="en-IN" sz="1000" dirty="0"/>
              <a:t>Flatten</a:t>
            </a:r>
          </a:p>
        </p:txBody>
      </p:sp>
      <p:sp>
        <p:nvSpPr>
          <p:cNvPr id="50" name="TextBox 49"/>
          <p:cNvSpPr txBox="1"/>
          <p:nvPr/>
        </p:nvSpPr>
        <p:spPr>
          <a:xfrm>
            <a:off x="11086986" y="3701173"/>
            <a:ext cx="649537" cy="246221"/>
          </a:xfrm>
          <a:prstGeom prst="rect">
            <a:avLst/>
          </a:prstGeom>
          <a:noFill/>
        </p:spPr>
        <p:txBody>
          <a:bodyPr wrap="none" rtlCol="0">
            <a:spAutoFit/>
          </a:bodyPr>
          <a:lstStyle/>
          <a:p>
            <a:pPr algn="r"/>
            <a:r>
              <a:rPr lang="en-IN" sz="1000" dirty="0" err="1"/>
              <a:t>Softmax</a:t>
            </a:r>
            <a:endParaRPr lang="en-IN" sz="1000" dirty="0"/>
          </a:p>
        </p:txBody>
      </p:sp>
      <p:cxnSp>
        <p:nvCxnSpPr>
          <p:cNvPr id="51" name="Straight Connector 50"/>
          <p:cNvCxnSpPr/>
          <p:nvPr/>
        </p:nvCxnSpPr>
        <p:spPr>
          <a:xfrm>
            <a:off x="11576557" y="1904702"/>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1576557" y="2090817"/>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576557" y="2312070"/>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1560081" y="3512107"/>
            <a:ext cx="1764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272583" y="1975805"/>
            <a:ext cx="275060" cy="280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1163568" y="1871740"/>
            <a:ext cx="378941" cy="17746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000"/>
          </a:p>
        </p:txBody>
      </p:sp>
      <p:sp>
        <p:nvSpPr>
          <p:cNvPr id="57" name="TextBox 56"/>
          <p:cNvSpPr txBox="1"/>
          <p:nvPr/>
        </p:nvSpPr>
        <p:spPr>
          <a:xfrm>
            <a:off x="10395243" y="3767189"/>
            <a:ext cx="668773" cy="246221"/>
          </a:xfrm>
          <a:prstGeom prst="rect">
            <a:avLst/>
          </a:prstGeom>
          <a:noFill/>
        </p:spPr>
        <p:txBody>
          <a:bodyPr wrap="none" rtlCol="0">
            <a:spAutoFit/>
          </a:bodyPr>
          <a:lstStyle/>
          <a:p>
            <a:r>
              <a:rPr lang="en-IN" sz="1000" dirty="0"/>
              <a:t>Dropout</a:t>
            </a:r>
          </a:p>
        </p:txBody>
      </p:sp>
      <p:cxnSp>
        <p:nvCxnSpPr>
          <p:cNvPr id="58" name="Straight Connector 57"/>
          <p:cNvCxnSpPr>
            <a:endCxn id="26" idx="1"/>
          </p:cNvCxnSpPr>
          <p:nvPr/>
        </p:nvCxnSpPr>
        <p:spPr>
          <a:xfrm>
            <a:off x="10266549" y="2405379"/>
            <a:ext cx="245321" cy="321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0272583" y="2462291"/>
            <a:ext cx="275060" cy="59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272583" y="2962630"/>
            <a:ext cx="275060" cy="408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0272583" y="2056472"/>
            <a:ext cx="245321" cy="199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272583" y="2758884"/>
            <a:ext cx="275060" cy="598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0890811" y="2127729"/>
            <a:ext cx="272757" cy="110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10272583" y="2314020"/>
            <a:ext cx="239287" cy="444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56" idx="1"/>
          </p:cNvCxnSpPr>
          <p:nvPr/>
        </p:nvCxnSpPr>
        <p:spPr>
          <a:xfrm flipV="1">
            <a:off x="10850075" y="2759053"/>
            <a:ext cx="313493" cy="194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10223935" y="2208110"/>
            <a:ext cx="304800" cy="233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0817943" y="2350324"/>
            <a:ext cx="382451" cy="140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10890810" y="2491172"/>
            <a:ext cx="265816" cy="276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0883869" y="2870310"/>
            <a:ext cx="316525" cy="487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890810" y="1975805"/>
            <a:ext cx="309584" cy="151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890811" y="3029416"/>
            <a:ext cx="293918" cy="56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817943" y="2206450"/>
            <a:ext cx="309584" cy="151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6" idx="1"/>
          </p:cNvCxnSpPr>
          <p:nvPr/>
        </p:nvCxnSpPr>
        <p:spPr>
          <a:xfrm>
            <a:off x="10872396" y="2539797"/>
            <a:ext cx="291172" cy="21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6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0885-06C9-4947-8089-D62C30F5D1A9}"/>
              </a:ext>
            </a:extLst>
          </p:cNvPr>
          <p:cNvSpPr>
            <a:spLocks noGrp="1"/>
          </p:cNvSpPr>
          <p:nvPr>
            <p:ph type="title"/>
          </p:nvPr>
        </p:nvSpPr>
        <p:spPr>
          <a:xfrm>
            <a:off x="1450392" y="585859"/>
            <a:ext cx="9291215" cy="915127"/>
          </a:xfrm>
        </p:spPr>
        <p:txBody>
          <a:bodyPr>
            <a:normAutofit fontScale="90000"/>
          </a:bodyPr>
          <a:lstStyle/>
          <a:p>
            <a:pPr rtl="0">
              <a:spcBef>
                <a:spcPts val="0"/>
              </a:spcBef>
              <a:spcAft>
                <a:spcPts val="0"/>
              </a:spcAft>
            </a:pPr>
            <a:r>
              <a:rPr lang="en-US" sz="4400" b="0" i="0" u="none" strike="noStrike" dirty="0">
                <a:solidFill>
                  <a:schemeClr val="tx1"/>
                </a:solidFill>
                <a:effectLst/>
                <a:latin typeface="Nunito"/>
              </a:rPr>
              <a:t>Performance measures and statistical method used</a:t>
            </a:r>
            <a:br>
              <a:rPr lang="en-US" b="0" dirty="0">
                <a:effectLst/>
              </a:rPr>
            </a:br>
            <a:br>
              <a:rPr lang="en-US" dirty="0"/>
            </a:br>
            <a:endParaRPr lang="en-IN" dirty="0"/>
          </a:p>
        </p:txBody>
      </p:sp>
      <p:sp>
        <p:nvSpPr>
          <p:cNvPr id="5" name="TextBox 4">
            <a:extLst>
              <a:ext uri="{FF2B5EF4-FFF2-40B4-BE49-F238E27FC236}">
                <a16:creationId xmlns:a16="http://schemas.microsoft.com/office/drawing/2014/main" id="{35BEFDDB-D301-493C-AED7-6C97FF2F6570}"/>
              </a:ext>
            </a:extLst>
          </p:cNvPr>
          <p:cNvSpPr txBox="1"/>
          <p:nvPr/>
        </p:nvSpPr>
        <p:spPr>
          <a:xfrm>
            <a:off x="904462" y="2072239"/>
            <a:ext cx="4621696" cy="3170099"/>
          </a:xfrm>
          <a:prstGeom prst="rect">
            <a:avLst/>
          </a:prstGeom>
          <a:solidFill>
            <a:schemeClr val="bg1"/>
          </a:solidFill>
        </p:spPr>
        <p:txBody>
          <a:bodyPr wrap="square">
            <a:spAutoFit/>
          </a:bodyPr>
          <a:lstStyle/>
          <a:p>
            <a:pPr rtl="0">
              <a:spcBef>
                <a:spcPts val="0"/>
              </a:spcBef>
              <a:spcAft>
                <a:spcPts val="0"/>
              </a:spcAft>
            </a:pPr>
            <a:r>
              <a:rPr lang="en-US" sz="2000" b="0" i="0" u="none" strike="noStrike" dirty="0">
                <a:effectLst/>
                <a:latin typeface="Nunito"/>
              </a:rPr>
              <a:t>Performance Measures used:</a:t>
            </a:r>
            <a:endParaRPr lang="en-US" sz="2000" b="0" dirty="0">
              <a:effectLst/>
              <a:latin typeface="Nunito"/>
            </a:endParaRPr>
          </a:p>
          <a:p>
            <a:pPr rtl="0" fontAlgn="base">
              <a:spcBef>
                <a:spcPts val="0"/>
              </a:spcBef>
              <a:spcAft>
                <a:spcPts val="0"/>
              </a:spcAft>
              <a:buFont typeface="Arial" panose="020B0604020202020204" pitchFamily="34" charset="0"/>
              <a:buChar char="•"/>
            </a:pPr>
            <a:r>
              <a:rPr lang="en-US" sz="2000" b="0" i="0" u="none" strike="noStrike" dirty="0">
                <a:effectLst/>
                <a:latin typeface="Nunito"/>
              </a:rPr>
              <a:t>Accuracy</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Precision</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Recall</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F1 score</a:t>
            </a:r>
          </a:p>
          <a:p>
            <a:pPr rtl="0" fontAlgn="base">
              <a:spcBef>
                <a:spcPts val="0"/>
              </a:spcBef>
              <a:spcAft>
                <a:spcPts val="0"/>
              </a:spcAft>
              <a:buFont typeface="Arial" panose="020B0604020202020204" pitchFamily="34" charset="0"/>
              <a:buChar char="•"/>
            </a:pPr>
            <a:r>
              <a:rPr lang="en-US" sz="2000" b="0" i="0" u="none" strike="noStrike" dirty="0">
                <a:effectLst/>
                <a:latin typeface="Nunito"/>
              </a:rPr>
              <a:t>AUC Score</a:t>
            </a:r>
          </a:p>
          <a:p>
            <a:pPr rtl="0" fontAlgn="base">
              <a:spcBef>
                <a:spcPts val="0"/>
              </a:spcBef>
              <a:spcAft>
                <a:spcPts val="0"/>
              </a:spcAft>
              <a:buFont typeface="Arial" panose="020B0604020202020204" pitchFamily="34" charset="0"/>
              <a:buChar char="•"/>
            </a:pPr>
            <a:endParaRPr lang="en-US" sz="2000" dirty="0">
              <a:latin typeface="Nunito"/>
            </a:endParaRPr>
          </a:p>
          <a:p>
            <a:pPr rtl="0" fontAlgn="base">
              <a:spcBef>
                <a:spcPts val="0"/>
              </a:spcBef>
              <a:spcAft>
                <a:spcPts val="0"/>
              </a:spcAft>
              <a:buFont typeface="Arial" panose="020B0604020202020204" pitchFamily="34" charset="0"/>
              <a:buChar char="•"/>
            </a:pPr>
            <a:endParaRPr lang="en-US" sz="2000" dirty="0">
              <a:latin typeface="Nunito"/>
            </a:endParaRPr>
          </a:p>
          <a:p>
            <a:pPr rtl="0" fontAlgn="base">
              <a:spcBef>
                <a:spcPts val="0"/>
              </a:spcBef>
              <a:spcAft>
                <a:spcPts val="0"/>
              </a:spcAft>
              <a:buFont typeface="Arial" panose="020B0604020202020204" pitchFamily="34" charset="0"/>
              <a:buChar char="•"/>
            </a:pPr>
            <a:endParaRPr lang="en-US" sz="2000" dirty="0">
              <a:latin typeface="Nunito"/>
            </a:endParaRPr>
          </a:p>
          <a:p>
            <a:pPr rtl="0" fontAlgn="base">
              <a:spcBef>
                <a:spcPts val="0"/>
              </a:spcBef>
              <a:spcAft>
                <a:spcPts val="0"/>
              </a:spcAft>
            </a:pPr>
            <a:endParaRPr lang="en-US" sz="2000" b="0" i="0" u="none" strike="noStrike" dirty="0">
              <a:effectLst/>
              <a:latin typeface="Nunito"/>
            </a:endParaRPr>
          </a:p>
        </p:txBody>
      </p:sp>
      <p:sp>
        <p:nvSpPr>
          <p:cNvPr id="7" name="TextBox 6">
            <a:extLst>
              <a:ext uri="{FF2B5EF4-FFF2-40B4-BE49-F238E27FC236}">
                <a16:creationId xmlns:a16="http://schemas.microsoft.com/office/drawing/2014/main" id="{8351214E-1C70-4064-8BED-8B17D6F2647F}"/>
              </a:ext>
            </a:extLst>
          </p:cNvPr>
          <p:cNvSpPr txBox="1"/>
          <p:nvPr/>
        </p:nvSpPr>
        <p:spPr>
          <a:xfrm>
            <a:off x="6095999" y="2072238"/>
            <a:ext cx="4976192" cy="3170099"/>
          </a:xfrm>
          <a:prstGeom prst="rect">
            <a:avLst/>
          </a:prstGeom>
          <a:solidFill>
            <a:schemeClr val="bg1"/>
          </a:solidFill>
        </p:spPr>
        <p:txBody>
          <a:bodyPr wrap="square">
            <a:spAutoFit/>
          </a:bodyPr>
          <a:lstStyle/>
          <a:p>
            <a:pPr algn="just" rtl="0">
              <a:spcBef>
                <a:spcPts val="0"/>
              </a:spcBef>
              <a:spcAft>
                <a:spcPts val="0"/>
              </a:spcAft>
            </a:pPr>
            <a:r>
              <a:rPr lang="en-US" sz="2000" b="0" i="0" u="none" strike="noStrike" dirty="0">
                <a:effectLst/>
                <a:latin typeface="Nunito"/>
              </a:rPr>
              <a:t>Statistical method Used:</a:t>
            </a:r>
            <a:endParaRPr lang="en-US" sz="2000" b="0" dirty="0">
              <a:effectLst/>
            </a:endParaRPr>
          </a:p>
          <a:p>
            <a:pPr algn="just" rtl="0" fontAlgn="base">
              <a:spcBef>
                <a:spcPts val="0"/>
              </a:spcBef>
              <a:spcAft>
                <a:spcPts val="0"/>
              </a:spcAft>
              <a:buFont typeface="Arial" panose="020B0604020202020204" pitchFamily="34" charset="0"/>
              <a:buChar char="•"/>
            </a:pPr>
            <a:r>
              <a:rPr lang="en-US" sz="2000" b="0" i="0" u="none" strike="noStrike" dirty="0" err="1">
                <a:effectLst/>
                <a:latin typeface="Nunito"/>
              </a:rPr>
              <a:t>ReLU</a:t>
            </a:r>
            <a:r>
              <a:rPr lang="en-US" sz="2000" b="0" i="0" u="none" strike="noStrike" dirty="0">
                <a:effectLst/>
                <a:latin typeface="Nunito"/>
              </a:rPr>
              <a:t> Activation Function for input and hidden layers</a:t>
            </a:r>
          </a:p>
          <a:p>
            <a:pPr algn="just" rtl="0" fontAlgn="base">
              <a:spcBef>
                <a:spcPts val="0"/>
              </a:spcBef>
              <a:spcAft>
                <a:spcPts val="0"/>
              </a:spcAft>
              <a:buFont typeface="Arial" panose="020B0604020202020204" pitchFamily="34" charset="0"/>
              <a:buChar char="•"/>
            </a:pPr>
            <a:r>
              <a:rPr lang="en-US" sz="2000" b="0" i="0" u="none" strike="noStrike" dirty="0" err="1">
                <a:effectLst/>
                <a:latin typeface="Nunito"/>
              </a:rPr>
              <a:t>Softmax</a:t>
            </a:r>
            <a:r>
              <a:rPr lang="en-US" sz="2000" b="0" i="0" u="none" strike="noStrike" dirty="0">
                <a:effectLst/>
                <a:latin typeface="Nunito"/>
              </a:rPr>
              <a:t> Activation Function for Output layer.</a:t>
            </a:r>
          </a:p>
          <a:p>
            <a:pPr algn="just" rtl="0" fontAlgn="base">
              <a:spcBef>
                <a:spcPts val="0"/>
              </a:spcBef>
              <a:spcAft>
                <a:spcPts val="0"/>
              </a:spcAft>
              <a:buFont typeface="Arial" panose="020B0604020202020204" pitchFamily="34" charset="0"/>
              <a:buChar char="•"/>
            </a:pPr>
            <a:r>
              <a:rPr lang="en-US" sz="2000" b="0" i="0" u="none" strike="noStrike" dirty="0" err="1">
                <a:effectLst/>
                <a:latin typeface="Nunito"/>
              </a:rPr>
              <a:t>adam</a:t>
            </a:r>
            <a:r>
              <a:rPr lang="en-US" sz="2000" b="0" i="0" u="none" strike="noStrike" dirty="0">
                <a:effectLst/>
                <a:latin typeface="Nunito"/>
              </a:rPr>
              <a:t> optimizer with learning rate of 0.001 and B1=0.9 and B2=0.999</a:t>
            </a: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Input is of shape 28x28x1</a:t>
            </a: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Feature Detector of size 3x3</a:t>
            </a: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Max pooling with 2x2 filter size</a:t>
            </a:r>
          </a:p>
          <a:p>
            <a:pPr algn="just" rtl="0" fontAlgn="base">
              <a:spcBef>
                <a:spcPts val="0"/>
              </a:spcBef>
              <a:spcAft>
                <a:spcPts val="0"/>
              </a:spcAft>
              <a:buFont typeface="Arial" panose="020B0604020202020204" pitchFamily="34" charset="0"/>
              <a:buChar char="•"/>
            </a:pPr>
            <a:r>
              <a:rPr lang="en-US" sz="2000" b="0" i="0" u="none" strike="noStrike" dirty="0">
                <a:effectLst/>
                <a:latin typeface="Nunito"/>
              </a:rPr>
              <a:t>32, 64, and 128 size feature detector is </a:t>
            </a:r>
            <a:r>
              <a:rPr lang="en-US" sz="1800" b="0" i="0" u="none" strike="noStrike" dirty="0">
                <a:effectLst/>
                <a:latin typeface="Nunito"/>
              </a:rPr>
              <a:t>used.</a:t>
            </a:r>
          </a:p>
        </p:txBody>
      </p:sp>
    </p:spTree>
    <p:extLst>
      <p:ext uri="{BB962C8B-B14F-4D97-AF65-F5344CB8AC3E}">
        <p14:creationId xmlns:p14="http://schemas.microsoft.com/office/powerpoint/2010/main" val="308205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9DF6-885F-4AAF-B54B-CCB87B1BE919}"/>
              </a:ext>
            </a:extLst>
          </p:cNvPr>
          <p:cNvSpPr>
            <a:spLocks noGrp="1"/>
          </p:cNvSpPr>
          <p:nvPr>
            <p:ph type="title"/>
          </p:nvPr>
        </p:nvSpPr>
        <p:spPr>
          <a:xfrm>
            <a:off x="1450392" y="238539"/>
            <a:ext cx="9291215" cy="586409"/>
          </a:xfrm>
        </p:spPr>
        <p:txBody>
          <a:bodyPr>
            <a:normAutofit fontScale="90000"/>
          </a:bodyPr>
          <a:lstStyle/>
          <a:p>
            <a:r>
              <a:rPr lang="en-IN" sz="4400" b="0" i="0" u="none" strike="noStrike" dirty="0">
                <a:solidFill>
                  <a:schemeClr val="tx1"/>
                </a:solidFill>
                <a:effectLst/>
                <a:latin typeface="Nunito"/>
              </a:rPr>
              <a:t>Results and Analysis</a:t>
            </a:r>
            <a:br>
              <a:rPr lang="en-IN" sz="3200" b="0" dirty="0">
                <a:effectLst/>
                <a:latin typeface="Nunito"/>
              </a:rPr>
            </a:br>
            <a:endParaRPr lang="en-IN" dirty="0"/>
          </a:p>
        </p:txBody>
      </p:sp>
      <p:sp>
        <p:nvSpPr>
          <p:cNvPr id="7" name="TextBox 6">
            <a:extLst>
              <a:ext uri="{FF2B5EF4-FFF2-40B4-BE49-F238E27FC236}">
                <a16:creationId xmlns:a16="http://schemas.microsoft.com/office/drawing/2014/main" id="{4CC1E66C-CFB7-4DFB-8690-BAD0420EDD22}"/>
              </a:ext>
            </a:extLst>
          </p:cNvPr>
          <p:cNvSpPr txBox="1"/>
          <p:nvPr/>
        </p:nvSpPr>
        <p:spPr>
          <a:xfrm>
            <a:off x="536714" y="824948"/>
            <a:ext cx="10952921" cy="1938992"/>
          </a:xfrm>
          <a:prstGeom prst="rect">
            <a:avLst/>
          </a:prstGeom>
          <a:noFill/>
        </p:spPr>
        <p:txBody>
          <a:bodyPr wrap="square">
            <a:spAutoFit/>
          </a:bodyPr>
          <a:lstStyle/>
          <a:p>
            <a:pPr marL="342900" indent="-342900" algn="just" rtl="0" fontAlgn="base">
              <a:spcBef>
                <a:spcPts val="0"/>
              </a:spcBef>
              <a:spcAft>
                <a:spcPts val="0"/>
              </a:spcAft>
              <a:buFont typeface="Arial" panose="020B0604020202020204" pitchFamily="34" charset="0"/>
              <a:buChar char="•"/>
            </a:pPr>
            <a:r>
              <a:rPr lang="en-US" sz="2000" b="0" i="0" u="none" strike="noStrike" dirty="0">
                <a:effectLst/>
                <a:latin typeface="Nunito"/>
              </a:rPr>
              <a:t>After training our model on 20 epochs with a batch size of 512.The maximum accuracy obtained on the training set was 99.60% and in validating set was 99.95%.</a:t>
            </a:r>
            <a:endParaRPr lang="en-US" sz="2000" i="0" u="none" strike="noStrike" dirty="0">
              <a:latin typeface="Nunito"/>
            </a:endParaRPr>
          </a:p>
          <a:p>
            <a:pPr marL="342900" indent="-342900" algn="just" rtl="0" fontAlgn="base">
              <a:spcBef>
                <a:spcPts val="0"/>
              </a:spcBef>
              <a:spcAft>
                <a:spcPts val="0"/>
              </a:spcAft>
              <a:buFont typeface="Arial" panose="020B0604020202020204" pitchFamily="34" charset="0"/>
              <a:buChar char="•"/>
            </a:pPr>
            <a:r>
              <a:rPr lang="en-US" sz="2000" b="0" i="0" u="none" strike="noStrike" dirty="0">
                <a:effectLst/>
                <a:latin typeface="Nunito"/>
              </a:rPr>
              <a:t>Some letters had difficulty in prediction, particularly due to the similarity in the appearances of the letters. For example, O and S are confused with each other since the fingers are positioned in the same way with only a slight difference in the way the fingers are clenched, and the position of the thumb.</a:t>
            </a:r>
          </a:p>
        </p:txBody>
      </p:sp>
      <p:graphicFrame>
        <p:nvGraphicFramePr>
          <p:cNvPr id="3" name="Table 2">
            <a:extLst>
              <a:ext uri="{FF2B5EF4-FFF2-40B4-BE49-F238E27FC236}">
                <a16:creationId xmlns:a16="http://schemas.microsoft.com/office/drawing/2014/main" id="{3EC7A8F0-E1DC-4789-85B3-71126C33B26B}"/>
              </a:ext>
            </a:extLst>
          </p:cNvPr>
          <p:cNvGraphicFramePr>
            <a:graphicFrameLocks noGrp="1"/>
          </p:cNvGraphicFramePr>
          <p:nvPr>
            <p:extLst>
              <p:ext uri="{D42A27DB-BD31-4B8C-83A1-F6EECF244321}">
                <p14:modId xmlns:p14="http://schemas.microsoft.com/office/powerpoint/2010/main" val="919088642"/>
              </p:ext>
            </p:extLst>
          </p:nvPr>
        </p:nvGraphicFramePr>
        <p:xfrm>
          <a:off x="3738937" y="2763940"/>
          <a:ext cx="4827319" cy="1014522"/>
        </p:xfrm>
        <a:graphic>
          <a:graphicData uri="http://schemas.openxmlformats.org/drawingml/2006/table">
            <a:tbl>
              <a:tblPr firstRow="1" firstCol="1" bandRow="1">
                <a:tableStyleId>{5C22544A-7EE6-4342-B048-85BDC9FD1C3A}</a:tableStyleId>
              </a:tblPr>
              <a:tblGrid>
                <a:gridCol w="591735">
                  <a:extLst>
                    <a:ext uri="{9D8B030D-6E8A-4147-A177-3AD203B41FA5}">
                      <a16:colId xmlns:a16="http://schemas.microsoft.com/office/drawing/2014/main" val="351162136"/>
                    </a:ext>
                  </a:extLst>
                </a:gridCol>
                <a:gridCol w="971491">
                  <a:extLst>
                    <a:ext uri="{9D8B030D-6E8A-4147-A177-3AD203B41FA5}">
                      <a16:colId xmlns:a16="http://schemas.microsoft.com/office/drawing/2014/main" val="1386825243"/>
                    </a:ext>
                  </a:extLst>
                </a:gridCol>
                <a:gridCol w="949391">
                  <a:extLst>
                    <a:ext uri="{9D8B030D-6E8A-4147-A177-3AD203B41FA5}">
                      <a16:colId xmlns:a16="http://schemas.microsoft.com/office/drawing/2014/main" val="1522573348"/>
                    </a:ext>
                  </a:extLst>
                </a:gridCol>
                <a:gridCol w="714303">
                  <a:extLst>
                    <a:ext uri="{9D8B030D-6E8A-4147-A177-3AD203B41FA5}">
                      <a16:colId xmlns:a16="http://schemas.microsoft.com/office/drawing/2014/main" val="3325525797"/>
                    </a:ext>
                  </a:extLst>
                </a:gridCol>
                <a:gridCol w="745446">
                  <a:extLst>
                    <a:ext uri="{9D8B030D-6E8A-4147-A177-3AD203B41FA5}">
                      <a16:colId xmlns:a16="http://schemas.microsoft.com/office/drawing/2014/main" val="4122401762"/>
                    </a:ext>
                  </a:extLst>
                </a:gridCol>
                <a:gridCol w="854953">
                  <a:extLst>
                    <a:ext uri="{9D8B030D-6E8A-4147-A177-3AD203B41FA5}">
                      <a16:colId xmlns:a16="http://schemas.microsoft.com/office/drawing/2014/main" val="1677040575"/>
                    </a:ext>
                  </a:extLst>
                </a:gridCol>
              </a:tblGrid>
              <a:tr h="559892">
                <a:tc>
                  <a:txBody>
                    <a:bodyPr/>
                    <a:lstStyle/>
                    <a:p>
                      <a:pPr algn="ctr">
                        <a:lnSpc>
                          <a:spcPct val="115000"/>
                        </a:lnSpc>
                      </a:pPr>
                      <a:endParaRPr lang="en-IN" sz="1100" dirty="0">
                        <a:effectLst/>
                        <a:latin typeface="Arial" panose="020B0604020202020204" pitchFamily="34" charset="0"/>
                      </a:endParaRPr>
                    </a:p>
                  </a:txBody>
                  <a:tcPr marL="63500" marR="63500" marT="63500" marB="63500"/>
                </a:tc>
                <a:tc>
                  <a:txBody>
                    <a:bodyPr/>
                    <a:lstStyle/>
                    <a:p>
                      <a:pPr algn="ctr">
                        <a:lnSpc>
                          <a:spcPct val="150000"/>
                        </a:lnSpc>
                      </a:pPr>
                      <a:r>
                        <a:rPr lang="en-IN" sz="1000" dirty="0">
                          <a:effectLst/>
                        </a:rPr>
                        <a:t>Accuracy</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Precision</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Recall</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200000"/>
                        </a:lnSpc>
                      </a:pPr>
                      <a:r>
                        <a:rPr lang="en-IN" sz="1000" dirty="0">
                          <a:effectLst/>
                        </a:rPr>
                        <a:t>AUC Score</a:t>
                      </a:r>
                      <a:endParaRPr lang="en-IN" sz="1100" dirty="0">
                        <a:effectLst/>
                        <a:latin typeface="Arial" panose="020B0604020202020204" pitchFamily="34" charset="0"/>
                        <a:ea typeface="Times New Roman" panose="02020603050405020304" pitchFamily="18" charset="0"/>
                      </a:endParaRPr>
                    </a:p>
                  </a:txBody>
                  <a:tcPr marL="9525" marR="9525" marT="9525" marB="9525"/>
                </a:tc>
                <a:tc>
                  <a:txBody>
                    <a:bodyPr/>
                    <a:lstStyle/>
                    <a:p>
                      <a:pPr algn="ctr">
                        <a:lnSpc>
                          <a:spcPct val="150000"/>
                        </a:lnSpc>
                      </a:pPr>
                      <a:r>
                        <a:rPr lang="en-IN" sz="1000" dirty="0">
                          <a:effectLst/>
                        </a:rPr>
                        <a:t>F1 Score</a:t>
                      </a:r>
                      <a:endParaRPr lang="en-IN" sz="1100" dirty="0">
                        <a:effectLst/>
                        <a:latin typeface="Arial" panose="020B0604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4160791150"/>
                  </a:ext>
                </a:extLst>
              </a:tr>
              <a:tr h="454630">
                <a:tc>
                  <a:txBody>
                    <a:bodyPr/>
                    <a:lstStyle/>
                    <a:p>
                      <a:pPr algn="ctr">
                        <a:lnSpc>
                          <a:spcPct val="115000"/>
                        </a:lnSpc>
                      </a:pPr>
                      <a:r>
                        <a:rPr lang="en-IN" sz="1000">
                          <a:effectLst/>
                        </a:rPr>
                        <a:t>Ours</a:t>
                      </a:r>
                      <a:endParaRPr lang="en-IN" sz="110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15000"/>
                        </a:lnSpc>
                      </a:pPr>
                      <a:r>
                        <a:rPr lang="en-IN" sz="1000">
                          <a:effectLst/>
                        </a:rPr>
                        <a:t>0.9963</a:t>
                      </a:r>
                      <a:endParaRPr lang="en-IN" sz="110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15000"/>
                        </a:lnSpc>
                      </a:pPr>
                      <a:r>
                        <a:rPr lang="en-IN" sz="1000" dirty="0">
                          <a:effectLst/>
                        </a:rPr>
                        <a:t>0.99</a:t>
                      </a:r>
                      <a:endParaRPr lang="en-IN" sz="1100" dirty="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15000"/>
                        </a:lnSpc>
                      </a:pPr>
                      <a:r>
                        <a:rPr lang="en-IN" sz="1000">
                          <a:effectLst/>
                        </a:rPr>
                        <a:t>1.00</a:t>
                      </a:r>
                      <a:endParaRPr lang="en-IN" sz="1100">
                        <a:effectLst/>
                        <a:latin typeface="Arial" panose="020B0604020202020204" pitchFamily="34" charset="0"/>
                        <a:ea typeface="Times New Roman" panose="02020603050405020304" pitchFamily="18" charset="0"/>
                      </a:endParaRPr>
                    </a:p>
                  </a:txBody>
                  <a:tcPr marL="63500" marR="63500" marT="63500" marB="63500"/>
                </a:tc>
                <a:tc>
                  <a:txBody>
                    <a:bodyPr/>
                    <a:lstStyle/>
                    <a:p>
                      <a:pPr algn="ctr">
                        <a:lnSpc>
                          <a:spcPct val="150000"/>
                        </a:lnSpc>
                      </a:pPr>
                      <a:r>
                        <a:rPr lang="en-IN" sz="1000" dirty="0">
                          <a:effectLst/>
                        </a:rPr>
                        <a:t>0.9981</a:t>
                      </a:r>
                      <a:endParaRPr lang="en-IN" sz="1100" dirty="0">
                        <a:effectLst/>
                        <a:latin typeface="Arial" panose="020B0604020202020204" pitchFamily="34" charset="0"/>
                        <a:ea typeface="Times New Roman" panose="02020603050405020304" pitchFamily="18" charset="0"/>
                      </a:endParaRPr>
                    </a:p>
                  </a:txBody>
                  <a:tcPr marL="9525" marR="9525" marT="9525" marB="9525"/>
                </a:tc>
                <a:tc>
                  <a:txBody>
                    <a:bodyPr/>
                    <a:lstStyle/>
                    <a:p>
                      <a:pPr algn="ctr">
                        <a:lnSpc>
                          <a:spcPct val="115000"/>
                        </a:lnSpc>
                      </a:pPr>
                      <a:r>
                        <a:rPr lang="en-IN" sz="1000" dirty="0">
                          <a:effectLst/>
                        </a:rPr>
                        <a:t>1.00</a:t>
                      </a:r>
                      <a:endParaRPr lang="en-IN" sz="1100" dirty="0">
                        <a:effectLst/>
                        <a:latin typeface="Arial" panose="020B0604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3369882567"/>
                  </a:ext>
                </a:extLst>
              </a:tr>
            </a:tbl>
          </a:graphicData>
        </a:graphic>
      </p:graphicFrame>
      <p:pic>
        <p:nvPicPr>
          <p:cNvPr id="5" name="Picture 4">
            <a:extLst>
              <a:ext uri="{FF2B5EF4-FFF2-40B4-BE49-F238E27FC236}">
                <a16:creationId xmlns:a16="http://schemas.microsoft.com/office/drawing/2014/main" id="{931ED138-9848-4E98-8857-BDEFDFDC89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239" y="3833412"/>
            <a:ext cx="3090545" cy="2199640"/>
          </a:xfrm>
          <a:prstGeom prst="rect">
            <a:avLst/>
          </a:prstGeom>
          <a:noFill/>
          <a:ln>
            <a:noFill/>
          </a:ln>
        </p:spPr>
      </p:pic>
      <p:pic>
        <p:nvPicPr>
          <p:cNvPr id="6" name="Picture 5">
            <a:extLst>
              <a:ext uri="{FF2B5EF4-FFF2-40B4-BE49-F238E27FC236}">
                <a16:creationId xmlns:a16="http://schemas.microsoft.com/office/drawing/2014/main" id="{9E0966D0-B56A-48C3-B784-647F5E095C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68275" y="3778462"/>
            <a:ext cx="3091180" cy="2299335"/>
          </a:xfrm>
          <a:prstGeom prst="rect">
            <a:avLst/>
          </a:prstGeom>
          <a:noFill/>
          <a:ln>
            <a:noFill/>
          </a:ln>
        </p:spPr>
      </p:pic>
    </p:spTree>
    <p:extLst>
      <p:ext uri="{BB962C8B-B14F-4D97-AF65-F5344CB8AC3E}">
        <p14:creationId xmlns:p14="http://schemas.microsoft.com/office/powerpoint/2010/main" val="48543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7615-54F9-40A0-BFE6-614454E1D7C8}"/>
              </a:ext>
            </a:extLst>
          </p:cNvPr>
          <p:cNvSpPr>
            <a:spLocks noGrp="1"/>
          </p:cNvSpPr>
          <p:nvPr>
            <p:ph type="title"/>
          </p:nvPr>
        </p:nvSpPr>
        <p:spPr>
          <a:xfrm>
            <a:off x="1451579" y="0"/>
            <a:ext cx="9291215" cy="1049235"/>
          </a:xfrm>
        </p:spPr>
        <p:txBody>
          <a:bodyPr/>
          <a:lstStyle/>
          <a:p>
            <a:r>
              <a:rPr lang="en-IN" sz="4000" b="0" i="0" u="none" strike="noStrike" dirty="0">
                <a:solidFill>
                  <a:schemeClr val="tx1"/>
                </a:solidFill>
                <a:effectLst/>
                <a:latin typeface="Nunito"/>
              </a:rPr>
              <a:t>Conclusion</a:t>
            </a:r>
            <a:endParaRPr lang="en-IN" dirty="0">
              <a:solidFill>
                <a:schemeClr val="tx1"/>
              </a:solidFill>
              <a:latin typeface="Nunito"/>
            </a:endParaRPr>
          </a:p>
        </p:txBody>
      </p:sp>
      <p:sp>
        <p:nvSpPr>
          <p:cNvPr id="5" name="TextBox 4">
            <a:extLst>
              <a:ext uri="{FF2B5EF4-FFF2-40B4-BE49-F238E27FC236}">
                <a16:creationId xmlns:a16="http://schemas.microsoft.com/office/drawing/2014/main" id="{57DDD13B-8322-432D-9D62-775BA0A51BDC}"/>
              </a:ext>
            </a:extLst>
          </p:cNvPr>
          <p:cNvSpPr txBox="1"/>
          <p:nvPr/>
        </p:nvSpPr>
        <p:spPr>
          <a:xfrm>
            <a:off x="679174" y="870330"/>
            <a:ext cx="10833652" cy="5262979"/>
          </a:xfrm>
          <a:prstGeom prst="rect">
            <a:avLst/>
          </a:prstGeom>
          <a:noFill/>
        </p:spPr>
        <p:txBody>
          <a:bodyPr wrap="square">
            <a:spAutoFit/>
          </a:bodyPr>
          <a:lstStyle/>
          <a:p>
            <a:pPr marL="342900" indent="-342900" algn="just" rtl="0" fontAlgn="base">
              <a:spcBef>
                <a:spcPts val="0"/>
              </a:spcBef>
              <a:spcAft>
                <a:spcPts val="0"/>
              </a:spcAft>
              <a:buFont typeface="Arial" pitchFamily="34" charset="0"/>
              <a:buChar char="•"/>
            </a:pPr>
            <a:r>
              <a:rPr lang="en-US" sz="2400" b="0" i="0" u="none" strike="noStrike" dirty="0">
                <a:effectLst/>
                <a:latin typeface="Nunito"/>
              </a:rPr>
              <a:t>This report exhibits an approach based on convolutional neural networks for recognizing sign language alphabet. Our proposed CNN Model was able to perform with 99.63% accuracy on our test dataset.</a:t>
            </a:r>
            <a:endParaRPr lang="en-US" sz="3200" b="0" i="0" u="none" strike="noStrike" dirty="0">
              <a:effectLst/>
              <a:latin typeface="Nunito"/>
            </a:endParaRPr>
          </a:p>
          <a:p>
            <a:pPr marL="342900" indent="-342900" algn="just" rtl="0" fontAlgn="base">
              <a:spcBef>
                <a:spcPts val="0"/>
              </a:spcBef>
              <a:spcAft>
                <a:spcPts val="0"/>
              </a:spcAft>
              <a:buFont typeface="Arial" pitchFamily="34" charset="0"/>
              <a:buChar char="•"/>
            </a:pPr>
            <a:r>
              <a:rPr lang="en-US" sz="2400" dirty="0">
                <a:latin typeface="Nunito"/>
              </a:rPr>
              <a:t>W</a:t>
            </a:r>
            <a:r>
              <a:rPr lang="en-US" sz="2400" b="0" i="0" u="none" strike="noStrike" dirty="0">
                <a:effectLst/>
                <a:latin typeface="Nunito"/>
              </a:rPr>
              <a:t>hen using only one convolutional layer there was overfitting in the dataset and to overcome this issue of overfitting, adding two more layers so that we dropped some parameters and still preserve the essential features of images.</a:t>
            </a:r>
            <a:endParaRPr lang="en-US" sz="3200" b="0" i="0" u="none" strike="noStrike" dirty="0">
              <a:effectLst/>
              <a:latin typeface="Nunito"/>
            </a:endParaRPr>
          </a:p>
          <a:p>
            <a:pPr marL="342900" indent="-342900" algn="just" rtl="0" fontAlgn="base">
              <a:spcBef>
                <a:spcPts val="0"/>
              </a:spcBef>
              <a:spcAft>
                <a:spcPts val="0"/>
              </a:spcAft>
              <a:buFont typeface="Arial" pitchFamily="34" charset="0"/>
              <a:buChar char="•"/>
            </a:pPr>
            <a:r>
              <a:rPr lang="en-US" sz="2400" b="0" i="0" u="none" strike="noStrike" dirty="0">
                <a:effectLst/>
                <a:latin typeface="Nunito"/>
              </a:rPr>
              <a:t>Moreover, dropout layer, </a:t>
            </a:r>
            <a:r>
              <a:rPr lang="en-US" sz="2400" b="0" i="0" u="none" strike="noStrike" dirty="0" err="1">
                <a:effectLst/>
                <a:latin typeface="Nunito"/>
              </a:rPr>
              <a:t>BatchNormalization</a:t>
            </a:r>
            <a:r>
              <a:rPr lang="en-US" sz="2400" b="0" i="0" u="none" strike="noStrike" dirty="0">
                <a:effectLst/>
                <a:latin typeface="Nunito"/>
              </a:rPr>
              <a:t> and data augmentation was used to overcome the same and achieve a better performance of our network.</a:t>
            </a:r>
            <a:endParaRPr lang="en-US" sz="3200" b="0" i="0" u="none" strike="noStrike" dirty="0">
              <a:effectLst/>
              <a:latin typeface="Nunito"/>
            </a:endParaRPr>
          </a:p>
          <a:p>
            <a:pPr marL="342900" indent="-342900" algn="just" rtl="0" fontAlgn="base">
              <a:spcBef>
                <a:spcPts val="0"/>
              </a:spcBef>
              <a:spcAft>
                <a:spcPts val="0"/>
              </a:spcAft>
              <a:buFont typeface="Arial" pitchFamily="34" charset="0"/>
              <a:buChar char="•"/>
            </a:pPr>
            <a:r>
              <a:rPr lang="en-US" sz="2400" b="0" i="0" u="none" strike="noStrike" dirty="0">
                <a:effectLst/>
                <a:latin typeface="Nunito"/>
              </a:rPr>
              <a:t>Future study may extend our work to accept video frames to include letters j and z in the classification so that more varied inputs can be processed and understood by the network. </a:t>
            </a:r>
            <a:endParaRPr lang="en-US" sz="3200" b="0" i="0" u="none" strike="noStrike" dirty="0">
              <a:effectLst/>
              <a:latin typeface="Nunito"/>
            </a:endParaRPr>
          </a:p>
          <a:p>
            <a:pPr marL="342900" indent="-342900" algn="just" rtl="0" fontAlgn="base">
              <a:spcBef>
                <a:spcPts val="0"/>
              </a:spcBef>
              <a:spcAft>
                <a:spcPts val="0"/>
              </a:spcAft>
              <a:buFont typeface="Arial" pitchFamily="34" charset="0"/>
              <a:buChar char="•"/>
            </a:pPr>
            <a:r>
              <a:rPr lang="en-US" sz="2400" b="0" i="0" u="none" strike="noStrike" dirty="0">
                <a:effectLst/>
                <a:latin typeface="Nunito"/>
              </a:rPr>
              <a:t>Furthermore, there is a need for a large public dataset for automatic sign language recognition to utilize new deep learning techniques and a better way to benchmark performance.</a:t>
            </a:r>
          </a:p>
        </p:txBody>
      </p:sp>
    </p:spTree>
    <p:extLst>
      <p:ext uri="{BB962C8B-B14F-4D97-AF65-F5344CB8AC3E}">
        <p14:creationId xmlns:p14="http://schemas.microsoft.com/office/powerpoint/2010/main" val="744500678"/>
      </p:ext>
    </p:extLst>
  </p:cSld>
  <p:clrMapOvr>
    <a:masterClrMapping/>
  </p:clrMapOvr>
</p:sld>
</file>

<file path=ppt/theme/theme1.xml><?xml version="1.0" encoding="utf-8"?>
<a:theme xmlns:a="http://schemas.openxmlformats.org/drawingml/2006/main" name="Galler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448</TotalTime>
  <Words>987</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Nunito</vt:lpstr>
      <vt:lpstr>Rockwell</vt:lpstr>
      <vt:lpstr>Times New Roman</vt:lpstr>
      <vt:lpstr>Gallery</vt:lpstr>
      <vt:lpstr>Sign Language Alphabet Recognition using CNN</vt:lpstr>
      <vt:lpstr>Introduction</vt:lpstr>
      <vt:lpstr>Steps for model construction and validation</vt:lpstr>
      <vt:lpstr>Dataset Description and Exploration</vt:lpstr>
      <vt:lpstr>Model Description</vt:lpstr>
      <vt:lpstr>Architecture</vt:lpstr>
      <vt:lpstr>Performance measures and statistical method used  </vt:lpstr>
      <vt:lpstr>Results and Analysis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using CNN</dc:title>
  <dc:creator>Mayand Kumar</dc:creator>
  <cp:lastModifiedBy>Mayand Kumar</cp:lastModifiedBy>
  <cp:revision>31</cp:revision>
  <dcterms:created xsi:type="dcterms:W3CDTF">2020-11-07T12:39:39Z</dcterms:created>
  <dcterms:modified xsi:type="dcterms:W3CDTF">2020-11-18T08:21:49Z</dcterms:modified>
</cp:coreProperties>
</file>