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4" r:id="rId7"/>
    <p:sldId id="263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62" autoAdjust="0"/>
  </p:normalViewPr>
  <p:slideViewPr>
    <p:cSldViewPr snapToGrid="0" snapToObjects="1">
      <p:cViewPr>
        <p:scale>
          <a:sx n="75" d="100"/>
          <a:sy n="75" d="100"/>
        </p:scale>
        <p:origin x="-196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F2E13-DDAD-D64D-869F-EB17B58244D7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65E8-1F44-0F48-BF0D-831D36B1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short: Looks correctly from 1 perspective, and distorted</a:t>
            </a:r>
            <a:r>
              <a:rPr lang="en-US" baseline="0" dirty="0" smtClean="0"/>
              <a:t> from other perspectives.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65E8-1F44-0F48-BF0D-831D36B1D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5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motivation: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single and two view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tries, both of which have potential applications in visual and performance arts</a:t>
            </a:r>
            <a:r>
              <a:rPr lang="en-US" baseline="0" dirty="0" smtClean="0"/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This project, however, takes a different approach in that it not only uses the cameras to recon-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information about the scene, but also optimizes the projections for the camera views.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 simple </a:t>
            </a:r>
            <a:r>
              <a:rPr lang="en-US" dirty="0" err="1" smtClean="0"/>
              <a:t>proj</a:t>
            </a:r>
            <a:r>
              <a:rPr lang="en-US" dirty="0" smtClean="0"/>
              <a:t>/camera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65E8-1F44-0F48-BF0D-831D36B1D6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  <a:r>
              <a:rPr lang="en-US" baseline="0" dirty="0" smtClean="0"/>
              <a:t> develop software that generates anamorphic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for specific viewer</a:t>
            </a:r>
            <a:endParaRPr lang="en-US" dirty="0" smtClean="0"/>
          </a:p>
          <a:p>
            <a:r>
              <a:rPr lang="en-US" dirty="0" smtClean="0"/>
              <a:t>Basic: e.g. minimum #</a:t>
            </a:r>
            <a:r>
              <a:rPr lang="en-US" baseline="0" dirty="0" smtClean="0"/>
              <a:t> point correspondences to generate an anamorphic images - limitations</a:t>
            </a:r>
          </a:p>
          <a:p>
            <a:r>
              <a:rPr lang="en-US" baseline="0" dirty="0" smtClean="0"/>
              <a:t>Improved: propose some improvements minimize the limitations</a:t>
            </a:r>
          </a:p>
          <a:p>
            <a:r>
              <a:rPr lang="en-US" baseline="0" dirty="0" smtClean="0"/>
              <a:t>2-View: rather than anamorphic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-&gt; optimize for 2 viewers; THIS is for performance and optimizing for a large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65E8-1F44-0F48-BF0D-831D36B1D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8B91AC-88AF-354A-A097-D0FDB6547CB4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0B3063-1923-FF4C-8AA0-F06DFE8C77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cap="none" dirty="0" smtClean="0"/>
              <a:t>Development And Optimization Of A Two-view Model For Anamorphic Projections On Planar Surfaces </a:t>
            </a:r>
            <a:endParaRPr lang="en-US" sz="3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Van Mai Nguyen </a:t>
            </a:r>
            <a:r>
              <a:rPr lang="en-US" sz="2000" dirty="0" err="1" smtClean="0"/>
              <a:t>Thi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Joint Senior Project: Mathematics &amp; Computer Science</a:t>
            </a:r>
          </a:p>
          <a:p>
            <a:r>
              <a:rPr lang="en-US" sz="2000" dirty="0" smtClean="0"/>
              <a:t>Advisers: Keith O’Hara and Jim Belk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9399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ubic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0" y="1710815"/>
            <a:ext cx="4109442" cy="3082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rubic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16" y="1710815"/>
            <a:ext cx="4109443" cy="3082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350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sejarvis_TracyleeStum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k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0" y="380445"/>
            <a:ext cx="3826371" cy="2865200"/>
          </a:xfrm>
          <a:prstGeom prst="rect">
            <a:avLst/>
          </a:prstGeom>
        </p:spPr>
      </p:pic>
      <p:pic>
        <p:nvPicPr>
          <p:cNvPr id="5" name="Picture 4" descr="frog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0" y="439070"/>
            <a:ext cx="4085899" cy="2718980"/>
          </a:xfrm>
          <a:prstGeom prst="rect">
            <a:avLst/>
          </a:prstGeom>
        </p:spPr>
      </p:pic>
      <p:pic>
        <p:nvPicPr>
          <p:cNvPr id="6" name="Picture 5" descr="plensa4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0" y="3245644"/>
            <a:ext cx="7912269" cy="35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7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Keystone correction</a:t>
            </a:r>
          </a:p>
          <a:p>
            <a:endParaRPr lang="en-US" dirty="0" smtClean="0"/>
          </a:p>
          <a:p>
            <a:r>
              <a:rPr lang="en-US" dirty="0" smtClean="0"/>
              <a:t>Principles of planar, conical, cylindrical anamorphosis</a:t>
            </a:r>
          </a:p>
          <a:p>
            <a:endParaRPr lang="en-US" dirty="0" smtClean="0"/>
          </a:p>
          <a:p>
            <a:r>
              <a:rPr lang="en-US" dirty="0" smtClean="0"/>
              <a:t>Dynamic anamorphosis</a:t>
            </a:r>
          </a:p>
          <a:p>
            <a:endParaRPr lang="en-US" dirty="0" smtClean="0"/>
          </a:p>
          <a:p>
            <a:r>
              <a:rPr lang="en-US" dirty="0" smtClean="0"/>
              <a:t>Reconstructing the 3D scene using the </a:t>
            </a:r>
            <a:r>
              <a:rPr lang="en-US" dirty="0" err="1" smtClean="0"/>
              <a:t>Kinect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74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Single View Models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800" dirty="0" smtClean="0"/>
              <a:t>Basic Model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800" dirty="0" smtClean="0"/>
              <a:t>Improved Model</a:t>
            </a:r>
          </a:p>
          <a:p>
            <a:pPr marL="400050" lvl="1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Two View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46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Setup</a:t>
            </a:r>
            <a:endParaRPr lang="en-US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009497" y="1517996"/>
            <a:ext cx="7100888" cy="4678164"/>
            <a:chOff x="19248423" y="18974983"/>
            <a:chExt cx="14015147" cy="9232898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9248423" y="23819637"/>
              <a:ext cx="3997113" cy="4388244"/>
              <a:chOff x="23274337" y="24988037"/>
              <a:chExt cx="3997113" cy="4388244"/>
            </a:xfrm>
          </p:grpSpPr>
          <p:grpSp>
            <p:nvGrpSpPr>
              <p:cNvPr id="36" name="Group 27"/>
              <p:cNvGrpSpPr>
                <a:grpSpLocks/>
              </p:cNvGrpSpPr>
              <p:nvPr/>
            </p:nvGrpSpPr>
            <p:grpSpPr bwMode="auto">
              <a:xfrm>
                <a:off x="23372108" y="24988037"/>
                <a:ext cx="3878285" cy="2617740"/>
                <a:chOff x="28712931" y="19653974"/>
                <a:chExt cx="3393293" cy="2290841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28713508" y="19657449"/>
                  <a:ext cx="3393442" cy="2290878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Freeform 20"/>
                <p:cNvSpPr>
                  <a:spLocks/>
                </p:cNvSpPr>
                <p:nvPr/>
              </p:nvSpPr>
              <p:spPr bwMode="auto">
                <a:xfrm>
                  <a:off x="29835563" y="20125213"/>
                  <a:ext cx="1660788" cy="1172342"/>
                </a:xfrm>
                <a:custGeom>
                  <a:avLst/>
                  <a:gdLst>
                    <a:gd name="T0" fmla="*/ 136771 w 1660788"/>
                    <a:gd name="T1" fmla="*/ 957413 h 1172342"/>
                    <a:gd name="T2" fmla="*/ 0 w 1660788"/>
                    <a:gd name="T3" fmla="*/ 0 h 1172342"/>
                    <a:gd name="T4" fmla="*/ 1660788 w 1660788"/>
                    <a:gd name="T5" fmla="*/ 195390 h 1172342"/>
                    <a:gd name="T6" fmla="*/ 1289553 w 1660788"/>
                    <a:gd name="T7" fmla="*/ 1172342 h 1172342"/>
                    <a:gd name="T8" fmla="*/ 136771 w 1660788"/>
                    <a:gd name="T9" fmla="*/ 957413 h 11723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60788" h="1172342">
                      <a:moveTo>
                        <a:pt x="136771" y="957413"/>
                      </a:moveTo>
                      <a:lnTo>
                        <a:pt x="0" y="0"/>
                      </a:lnTo>
                      <a:lnTo>
                        <a:pt x="1660788" y="195390"/>
                      </a:lnTo>
                      <a:lnTo>
                        <a:pt x="1289553" y="1172342"/>
                      </a:lnTo>
                      <a:lnTo>
                        <a:pt x="136771" y="957413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FFD10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0" name="Group 15"/>
                <p:cNvGrpSpPr>
                  <a:grpSpLocks/>
                </p:cNvGrpSpPr>
                <p:nvPr/>
              </p:nvGrpSpPr>
              <p:grpSpPr bwMode="auto">
                <a:xfrm>
                  <a:off x="29786588" y="20089925"/>
                  <a:ext cx="1763504" cy="1247589"/>
                  <a:chOff x="29786588" y="20089925"/>
                  <a:chExt cx="1763504" cy="1247589"/>
                </a:xfrm>
              </p:grpSpPr>
              <p:sp>
                <p:nvSpPr>
                  <p:cNvPr id="4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9786588" y="20089925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42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9921798" y="21023497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43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31454840" y="20289148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44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1082036" y="21242259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</p:grpSp>
          </p:grpSp>
          <p:sp>
            <p:nvSpPr>
              <p:cNvPr id="37" name="TextBox 84"/>
              <p:cNvSpPr txBox="1">
                <a:spLocks noChangeArrowheads="1"/>
              </p:cNvSpPr>
              <p:nvPr/>
            </p:nvSpPr>
            <p:spPr bwMode="auto">
              <a:xfrm>
                <a:off x="23274337" y="27736212"/>
                <a:ext cx="3997113" cy="1640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i="1" dirty="0"/>
                  <a:t>Camera image (C)</a:t>
                </a:r>
                <a:endParaRPr lang="es-ES_tradnl" sz="2000" i="1" dirty="0"/>
              </a:p>
            </p:txBody>
          </p:sp>
        </p:grp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23533819" y="18974983"/>
              <a:ext cx="6656328" cy="3548063"/>
              <a:chOff x="23533819" y="18974983"/>
              <a:chExt cx="6656328" cy="3548063"/>
            </a:xfrm>
          </p:grpSpPr>
          <p:grpSp>
            <p:nvGrpSpPr>
              <p:cNvPr id="27" name="Group 28"/>
              <p:cNvGrpSpPr>
                <a:grpSpLocks/>
              </p:cNvGrpSpPr>
              <p:nvPr/>
            </p:nvGrpSpPr>
            <p:grpSpPr bwMode="auto">
              <a:xfrm>
                <a:off x="24372316" y="19905396"/>
                <a:ext cx="3877364" cy="2617650"/>
                <a:chOff x="33454975" y="19651663"/>
                <a:chExt cx="3392488" cy="2290762"/>
              </a:xfrm>
            </p:grpSpPr>
            <p:sp>
              <p:nvSpPr>
                <p:cNvPr id="29" name="Rectangle 28"/>
                <p:cNvSpPr/>
                <p:nvPr/>
              </p:nvSpPr>
              <p:spPr bwMode="auto">
                <a:xfrm>
                  <a:off x="33454295" y="19651898"/>
                  <a:ext cx="3394832" cy="2290878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34433498" y="20446753"/>
                  <a:ext cx="1412901" cy="650868"/>
                </a:xfrm>
                <a:prstGeom prst="rect">
                  <a:avLst/>
                </a:prstGeom>
                <a:noFill/>
                <a:ln w="28575">
                  <a:solidFill>
                    <a:srgbClr val="FFD10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4702175"/>
                  <a:endParaRPr lang="en-US"/>
                </a:p>
              </p:txBody>
            </p:sp>
            <p:grpSp>
              <p:nvGrpSpPr>
                <p:cNvPr id="31" name="Group 3"/>
                <p:cNvGrpSpPr>
                  <a:grpSpLocks/>
                </p:cNvGrpSpPr>
                <p:nvPr/>
              </p:nvGrpSpPr>
              <p:grpSpPr bwMode="auto">
                <a:xfrm>
                  <a:off x="34400071" y="20426001"/>
                  <a:ext cx="1471982" cy="720036"/>
                  <a:chOff x="34400071" y="20426001"/>
                  <a:chExt cx="1471982" cy="720036"/>
                </a:xfrm>
              </p:grpSpPr>
              <p:sp>
                <p:nvSpPr>
                  <p:cNvPr id="32" name="Oval 1"/>
                  <p:cNvSpPr>
                    <a:spLocks noChangeArrowheads="1"/>
                  </p:cNvSpPr>
                  <p:nvPr/>
                </p:nvSpPr>
                <p:spPr bwMode="auto">
                  <a:xfrm>
                    <a:off x="34401634" y="20426001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33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4400071" y="21046949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34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35776801" y="20429834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35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35775238" y="21050782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</p:grpSp>
          </p:grpSp>
          <p:sp>
            <p:nvSpPr>
              <p:cNvPr id="28" name="TextBox 84"/>
              <p:cNvSpPr txBox="1">
                <a:spLocks noChangeArrowheads="1"/>
              </p:cNvSpPr>
              <p:nvPr/>
            </p:nvSpPr>
            <p:spPr bwMode="auto">
              <a:xfrm>
                <a:off x="23533819" y="18974983"/>
                <a:ext cx="6656328" cy="91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i="1" dirty="0"/>
                  <a:t>Projection surface (S)</a:t>
                </a:r>
                <a:endParaRPr lang="es-ES_tradnl" sz="2000" i="1" dirty="0"/>
              </a:p>
            </p:txBody>
          </p:sp>
        </p:grpSp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29257283" y="23809208"/>
              <a:ext cx="4006287" cy="4368980"/>
              <a:chOff x="24247118" y="23910808"/>
              <a:chExt cx="4006287" cy="4368980"/>
            </a:xfrm>
          </p:grpSpPr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24376041" y="23910808"/>
                <a:ext cx="3877364" cy="2617650"/>
                <a:chOff x="33458234" y="23156885"/>
                <a:chExt cx="3392488" cy="2290762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33457279" y="23156983"/>
                  <a:ext cx="3393443" cy="2290878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" name="Freeform 19"/>
                <p:cNvSpPr>
                  <a:spLocks/>
                </p:cNvSpPr>
                <p:nvPr/>
              </p:nvSpPr>
              <p:spPr bwMode="auto">
                <a:xfrm>
                  <a:off x="33840992" y="23818091"/>
                  <a:ext cx="2305564" cy="1035570"/>
                </a:xfrm>
                <a:custGeom>
                  <a:avLst/>
                  <a:gdLst>
                    <a:gd name="T0" fmla="*/ 0 w 2305564"/>
                    <a:gd name="T1" fmla="*/ 879257 h 1035570"/>
                    <a:gd name="T2" fmla="*/ 449390 w 2305564"/>
                    <a:gd name="T3" fmla="*/ 0 h 1035570"/>
                    <a:gd name="T4" fmla="*/ 1817097 w 2305564"/>
                    <a:gd name="T5" fmla="*/ 175852 h 1035570"/>
                    <a:gd name="T6" fmla="*/ 2305564 w 2305564"/>
                    <a:gd name="T7" fmla="*/ 1035570 h 1035570"/>
                    <a:gd name="T8" fmla="*/ 0 w 2305564"/>
                    <a:gd name="T9" fmla="*/ 879257 h 1035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05564" h="1035570">
                      <a:moveTo>
                        <a:pt x="0" y="879257"/>
                      </a:moveTo>
                      <a:lnTo>
                        <a:pt x="449390" y="0"/>
                      </a:lnTo>
                      <a:lnTo>
                        <a:pt x="1817097" y="175852"/>
                      </a:lnTo>
                      <a:lnTo>
                        <a:pt x="2305564" y="1035570"/>
                      </a:lnTo>
                      <a:lnTo>
                        <a:pt x="0" y="87925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FFD10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" name="Group 4"/>
                <p:cNvGrpSpPr>
                  <a:grpSpLocks/>
                </p:cNvGrpSpPr>
                <p:nvPr/>
              </p:nvGrpSpPr>
              <p:grpSpPr bwMode="auto">
                <a:xfrm>
                  <a:off x="33825630" y="23798429"/>
                  <a:ext cx="2388736" cy="1110817"/>
                  <a:chOff x="33825630" y="23544422"/>
                  <a:chExt cx="2388736" cy="1110817"/>
                </a:xfrm>
              </p:grpSpPr>
              <p:sp>
                <p:nvSpPr>
                  <p:cNvPr id="2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34257046" y="23544422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2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825630" y="24380299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2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35612674" y="23704567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  <p:sp>
                <p:nvSpPr>
                  <p:cNvPr id="2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36119114" y="24559984"/>
                    <a:ext cx="95252" cy="95255"/>
                  </a:xfrm>
                  <a:prstGeom prst="ellipse">
                    <a:avLst/>
                  </a:prstGeom>
                  <a:solidFill>
                    <a:srgbClr val="FD6C37"/>
                  </a:solidFill>
                  <a:ln w="9525">
                    <a:solidFill>
                      <a:srgbClr val="FD6C3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702175"/>
                    <a:endParaRPr lang="en-US"/>
                  </a:p>
                </p:txBody>
              </p:sp>
            </p:grpSp>
          </p:grpSp>
          <p:sp>
            <p:nvSpPr>
              <p:cNvPr id="19" name="TextBox 84"/>
              <p:cNvSpPr txBox="1">
                <a:spLocks noChangeArrowheads="1"/>
              </p:cNvSpPr>
              <p:nvPr/>
            </p:nvSpPr>
            <p:spPr bwMode="auto">
              <a:xfrm>
                <a:off x="24247118" y="26639719"/>
                <a:ext cx="3997113" cy="1640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3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i="1" dirty="0"/>
                  <a:t>Projector image (P)</a:t>
                </a:r>
                <a:endParaRPr lang="es-ES_tradnl" sz="2000" i="1" dirty="0"/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24073157" y="24415239"/>
              <a:ext cx="4572000" cy="1101479"/>
              <a:chOff x="24073157" y="24415239"/>
              <a:chExt cx="4572000" cy="1101479"/>
            </a:xfrm>
          </p:grpSpPr>
          <p:sp>
            <p:nvSpPr>
              <p:cNvPr id="16" name="Right Arrow 15"/>
              <p:cNvSpPr/>
              <p:nvPr/>
            </p:nvSpPr>
            <p:spPr bwMode="auto">
              <a:xfrm flipH="1">
                <a:off x="24073075" y="25092018"/>
                <a:ext cx="4572227" cy="425449"/>
              </a:xfrm>
              <a:prstGeom prst="rightArrow">
                <a:avLst/>
              </a:prstGeom>
              <a:solidFill>
                <a:schemeClr val="accent6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7" name="Picture 13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10587" y="24415239"/>
                <a:ext cx="1373243" cy="58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21062491" y="20551989"/>
              <a:ext cx="1851327" cy="2743200"/>
              <a:chOff x="21062491" y="20551989"/>
              <a:chExt cx="1851327" cy="2743200"/>
            </a:xfrm>
          </p:grpSpPr>
          <p:sp>
            <p:nvSpPr>
              <p:cNvPr id="14" name="Right Arrow 13"/>
              <p:cNvSpPr/>
              <p:nvPr/>
            </p:nvSpPr>
            <p:spPr bwMode="auto">
              <a:xfrm rot="7743400" flipH="1">
                <a:off x="21329809" y="21710638"/>
                <a:ext cx="2743195" cy="425471"/>
              </a:xfrm>
              <a:prstGeom prst="rightArrow">
                <a:avLst/>
              </a:prstGeom>
              <a:solidFill>
                <a:schemeClr val="accent6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5" name="Picture 14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62491" y="21254258"/>
                <a:ext cx="1352545" cy="60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29854368" y="20551988"/>
              <a:ext cx="1736229" cy="2743200"/>
              <a:chOff x="29854368" y="20551988"/>
              <a:chExt cx="1736229" cy="2743200"/>
            </a:xfrm>
          </p:grpSpPr>
          <p:sp>
            <p:nvSpPr>
              <p:cNvPr id="12" name="Right Arrow 11"/>
              <p:cNvSpPr/>
              <p:nvPr/>
            </p:nvSpPr>
            <p:spPr bwMode="auto">
              <a:xfrm rot="3056600">
                <a:off x="28696175" y="21710638"/>
                <a:ext cx="2743195" cy="425471"/>
              </a:xfrm>
              <a:prstGeom prst="rightArrow">
                <a:avLst/>
              </a:prstGeom>
              <a:solidFill>
                <a:schemeClr val="accent6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3" name="Picture 15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25375" y="21164998"/>
                <a:ext cx="1365222" cy="61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4630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8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113</TotalTime>
  <Words>234</Words>
  <Application>Microsoft Macintosh PowerPoint</Application>
  <PresentationFormat>On-screen Show (4:3)</PresentationFormat>
  <Paragraphs>39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Development And Optimization Of A Two-view Model For Anamorphic Projections On Planar Surfaces </vt:lpstr>
      <vt:lpstr>PowerPoint Presentation</vt:lpstr>
      <vt:lpstr>PowerPoint Presentation</vt:lpstr>
      <vt:lpstr>PowerPoint Presentation</vt:lpstr>
      <vt:lpstr>Previous Work</vt:lpstr>
      <vt:lpstr>Summary of Project</vt:lpstr>
      <vt:lpstr>Basic Setup</vt:lpstr>
      <vt:lpstr>Homogeneous coordinates</vt:lpstr>
      <vt:lpstr>Homography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Optimization of a Two-View Model for Anamorphic Projections on Planar Surfaces  </dc:title>
  <dc:creator>Maya</dc:creator>
  <cp:lastModifiedBy>Maya</cp:lastModifiedBy>
  <cp:revision>8</cp:revision>
  <dcterms:created xsi:type="dcterms:W3CDTF">2015-05-14T21:49:48Z</dcterms:created>
  <dcterms:modified xsi:type="dcterms:W3CDTF">2015-05-14T23:43:45Z</dcterms:modified>
</cp:coreProperties>
</file>