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475aa0d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475aa0d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475aa0d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475aa0d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3cbd12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3cbd12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475aa0d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475aa0d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3aea839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3aea839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summarizer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Project by Mayank Bhansali &amp; Megh Chavan</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In today’s hectic life people don’t have time to read long news articles. To tackle this problem and to make everyone’s life easier we have decided to summarize news articles so it is easy for people to read news quickly and for new people to start reading.</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732975" y="1096725"/>
            <a:ext cx="3212625" cy="268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742650" y="2081025"/>
            <a:ext cx="1658700" cy="86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We scraped data from Hindustan Times using Beautiful Soup &amp; HTML Scraping. We </a:t>
            </a:r>
            <a:r>
              <a:rPr lang="en" sz="1500"/>
              <a:t>scraped</a:t>
            </a:r>
            <a:r>
              <a:rPr lang="en" sz="1500"/>
              <a:t> the data from website and used spacy’s summarizer model to generate a summary to </a:t>
            </a:r>
            <a:r>
              <a:rPr lang="en" sz="1500"/>
              <a:t>compare</a:t>
            </a:r>
            <a:r>
              <a:rPr lang="en" sz="1500"/>
              <a:t> with.</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Models Used</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8"/>
          <p:cNvSpPr txBox="1"/>
          <p:nvPr/>
        </p:nvSpPr>
        <p:spPr>
          <a:xfrm>
            <a:off x="280550" y="317950"/>
            <a:ext cx="8603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BERT &amp; GPT-2 </a:t>
            </a:r>
            <a:endParaRPr sz="2900">
              <a:latin typeface="Lato"/>
              <a:ea typeface="Lato"/>
              <a:cs typeface="Lato"/>
              <a:sym typeface="Lato"/>
            </a:endParaRPr>
          </a:p>
        </p:txBody>
      </p:sp>
      <p:sp>
        <p:nvSpPr>
          <p:cNvPr id="101" name="Google Shape;101;p18"/>
          <p:cNvSpPr txBox="1"/>
          <p:nvPr/>
        </p:nvSpPr>
        <p:spPr>
          <a:xfrm>
            <a:off x="392775" y="1010000"/>
            <a:ext cx="84072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BERT and GPT-2 are both Transformer models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GPT-2 consists of solely stacked decoder blocks from the transformer architecture. In the standard transformer architecture, the decoder is fed a word embedding concatenated with a context vector, both generated by the encoder.</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BERT, like GPT-2, uses the transformer architecture. However, it uses the encoder part instead of the decoder part.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GPT-2 learns on the "predict next" task directly, BERT learns on the task "learn the word in a sentence in which 15% of the words are masked out"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GPT-2 uses the left-to-right language objective and operates autoregressively.</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BERT is trained with the masked language-modeling objective and operates non-autoregressively</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589175" y="575950"/>
            <a:ext cx="8132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XLNET</a:t>
            </a:r>
            <a:endParaRPr/>
          </a:p>
        </p:txBody>
      </p:sp>
      <p:sp>
        <p:nvSpPr>
          <p:cNvPr id="107" name="Google Shape;107;p19"/>
          <p:cNvSpPr txBox="1"/>
          <p:nvPr>
            <p:ph idx="1" type="body"/>
          </p:nvPr>
        </p:nvSpPr>
        <p:spPr>
          <a:xfrm>
            <a:off x="598996" y="1595775"/>
            <a:ext cx="813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XLnet is an extension of the Transformer-XL model pre-trained using an autoregressive method to learn bidirectional contexts by maximizing the expected likelihood over all permutations of the input sequence factorization order.</a:t>
            </a:r>
            <a:endParaRPr sz="1400"/>
          </a:p>
          <a:p>
            <a:pPr indent="0" lvl="0" marL="0" rtl="0" algn="l">
              <a:spcBef>
                <a:spcPts val="1600"/>
              </a:spcBef>
              <a:spcAft>
                <a:spcPts val="0"/>
              </a:spcAft>
              <a:buNone/>
            </a:pPr>
            <a:r>
              <a:rPr lang="en" sz="1400"/>
              <a:t>Transformer looks at the hidden representation of the entire sentence to make predictions. </a:t>
            </a:r>
            <a:endParaRPr sz="1400"/>
          </a:p>
          <a:p>
            <a:pPr indent="0" lvl="0" marL="0" rtl="0" algn="l">
              <a:spcBef>
                <a:spcPts val="1600"/>
              </a:spcBef>
              <a:spcAft>
                <a:spcPts val="1600"/>
              </a:spcAft>
              <a:buNone/>
            </a:pPr>
            <a:r>
              <a:rPr lang="en" sz="1400"/>
              <a:t>To implement XLNET, the transformer is tweaked to look only at the hidden representation of tokens preceding the token to be predicted.</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0"/>
          <p:cNvSpPr/>
          <p:nvPr/>
        </p:nvSpPr>
        <p:spPr>
          <a:xfrm>
            <a:off x="0" y="2222975"/>
            <a:ext cx="1885200" cy="1634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7258800" y="2222975"/>
            <a:ext cx="1885200" cy="1634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2157500" y="2533475"/>
            <a:ext cx="1438500" cy="10137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3852750" y="2533475"/>
            <a:ext cx="1438500" cy="1013700"/>
          </a:xfrm>
          <a:prstGeom prst="rect">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5555775" y="2533475"/>
            <a:ext cx="1438500" cy="10137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294225" y="261525"/>
            <a:ext cx="575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Sequence to Sequence (encoder - decoder) basic idea</a:t>
            </a:r>
            <a:endParaRPr b="1" sz="1800">
              <a:latin typeface="Lato"/>
              <a:ea typeface="Lato"/>
              <a:cs typeface="Lato"/>
              <a:sym typeface="Lato"/>
            </a:endParaRPr>
          </a:p>
        </p:txBody>
      </p:sp>
      <p:sp>
        <p:nvSpPr>
          <p:cNvPr id="118" name="Google Shape;118;p20"/>
          <p:cNvSpPr txBox="1"/>
          <p:nvPr/>
        </p:nvSpPr>
        <p:spPr>
          <a:xfrm>
            <a:off x="288750" y="723225"/>
            <a:ext cx="311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“Variable” size input (</a:t>
            </a:r>
            <a:r>
              <a:rPr b="1" lang="en" sz="1600">
                <a:latin typeface="Lato"/>
                <a:ea typeface="Lato"/>
                <a:cs typeface="Lato"/>
                <a:sym typeface="Lato"/>
              </a:rPr>
              <a:t>encoder</a:t>
            </a:r>
            <a:r>
              <a:rPr lang="en" sz="1600">
                <a:latin typeface="Lato"/>
                <a:ea typeface="Lato"/>
                <a:cs typeface="Lato"/>
                <a:sym typeface="Lato"/>
              </a:rPr>
              <a:t>) →</a:t>
            </a:r>
            <a:endParaRPr sz="1600">
              <a:latin typeface="Lato"/>
              <a:ea typeface="Lato"/>
              <a:cs typeface="Lato"/>
              <a:sym typeface="Lato"/>
            </a:endParaRPr>
          </a:p>
        </p:txBody>
      </p:sp>
      <p:sp>
        <p:nvSpPr>
          <p:cNvPr id="119" name="Google Shape;119;p20"/>
          <p:cNvSpPr txBox="1"/>
          <p:nvPr/>
        </p:nvSpPr>
        <p:spPr>
          <a:xfrm>
            <a:off x="5126250" y="1105000"/>
            <a:ext cx="336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“Variable” size output (</a:t>
            </a:r>
            <a:r>
              <a:rPr b="1" lang="en" sz="1600">
                <a:latin typeface="Lato"/>
                <a:ea typeface="Lato"/>
                <a:cs typeface="Lato"/>
                <a:sym typeface="Lato"/>
              </a:rPr>
              <a:t>decoder</a:t>
            </a:r>
            <a:r>
              <a:rPr lang="en" sz="1600">
                <a:latin typeface="Lato"/>
                <a:ea typeface="Lato"/>
                <a:cs typeface="Lato"/>
                <a:sym typeface="Lato"/>
              </a:rPr>
              <a:t>) </a:t>
            </a:r>
            <a:endParaRPr sz="1600">
              <a:latin typeface="Lato"/>
              <a:ea typeface="Lato"/>
              <a:cs typeface="Lato"/>
              <a:sym typeface="Lato"/>
            </a:endParaRPr>
          </a:p>
        </p:txBody>
      </p:sp>
      <p:sp>
        <p:nvSpPr>
          <p:cNvPr id="120" name="Google Shape;120;p20"/>
          <p:cNvSpPr txBox="1"/>
          <p:nvPr/>
        </p:nvSpPr>
        <p:spPr>
          <a:xfrm>
            <a:off x="2495475" y="931050"/>
            <a:ext cx="342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Fixed size vector representation → </a:t>
            </a:r>
            <a:endParaRPr sz="1600">
              <a:latin typeface="Lato"/>
              <a:ea typeface="Lato"/>
              <a:cs typeface="Lato"/>
              <a:sym typeface="Lato"/>
            </a:endParaRPr>
          </a:p>
        </p:txBody>
      </p:sp>
      <p:sp>
        <p:nvSpPr>
          <p:cNvPr id="121" name="Google Shape;121;p20"/>
          <p:cNvSpPr txBox="1"/>
          <p:nvPr/>
        </p:nvSpPr>
        <p:spPr>
          <a:xfrm>
            <a:off x="76200" y="1460225"/>
            <a:ext cx="173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Input</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One word at a time</a:t>
            </a:r>
            <a:endParaRPr>
              <a:latin typeface="Lato"/>
              <a:ea typeface="Lato"/>
              <a:cs typeface="Lato"/>
              <a:sym typeface="Lato"/>
            </a:endParaRPr>
          </a:p>
        </p:txBody>
      </p:sp>
      <p:sp>
        <p:nvSpPr>
          <p:cNvPr id="122" name="Google Shape;122;p20"/>
          <p:cNvSpPr txBox="1"/>
          <p:nvPr/>
        </p:nvSpPr>
        <p:spPr>
          <a:xfrm>
            <a:off x="7335000" y="1547250"/>
            <a:ext cx="173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Out</a:t>
            </a:r>
            <a:r>
              <a:rPr b="1" lang="en">
                <a:latin typeface="Lato"/>
                <a:ea typeface="Lato"/>
                <a:cs typeface="Lato"/>
                <a:sym typeface="Lato"/>
              </a:rPr>
              <a:t>put</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One word at a time</a:t>
            </a:r>
            <a:endParaRPr>
              <a:latin typeface="Lato"/>
              <a:ea typeface="Lato"/>
              <a:cs typeface="Lato"/>
              <a:sym typeface="Lato"/>
            </a:endParaRPr>
          </a:p>
        </p:txBody>
      </p:sp>
      <p:sp>
        <p:nvSpPr>
          <p:cNvPr id="123" name="Google Shape;123;p20"/>
          <p:cNvSpPr txBox="1"/>
          <p:nvPr/>
        </p:nvSpPr>
        <p:spPr>
          <a:xfrm>
            <a:off x="2271950" y="1917875"/>
            <a:ext cx="120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Stateful Model</a:t>
            </a:r>
            <a:endParaRPr>
              <a:latin typeface="Lato"/>
              <a:ea typeface="Lato"/>
              <a:cs typeface="Lato"/>
              <a:sym typeface="Lato"/>
            </a:endParaRPr>
          </a:p>
        </p:txBody>
      </p:sp>
      <p:sp>
        <p:nvSpPr>
          <p:cNvPr id="124" name="Google Shape;124;p20"/>
          <p:cNvSpPr txBox="1"/>
          <p:nvPr/>
        </p:nvSpPr>
        <p:spPr>
          <a:xfrm>
            <a:off x="5670225" y="1917875"/>
            <a:ext cx="120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Stateful Model</a:t>
            </a:r>
            <a:endParaRPr>
              <a:latin typeface="Lato"/>
              <a:ea typeface="Lato"/>
              <a:cs typeface="Lato"/>
              <a:sym typeface="Lato"/>
            </a:endParaRPr>
          </a:p>
        </p:txBody>
      </p:sp>
      <p:sp>
        <p:nvSpPr>
          <p:cNvPr id="125" name="Google Shape;125;p20"/>
          <p:cNvSpPr txBox="1"/>
          <p:nvPr/>
        </p:nvSpPr>
        <p:spPr>
          <a:xfrm>
            <a:off x="4025538" y="1917875"/>
            <a:ext cx="110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Encoded Sequence</a:t>
            </a:r>
            <a:endParaRPr>
              <a:latin typeface="Lato"/>
              <a:ea typeface="Lato"/>
              <a:cs typeface="Lato"/>
              <a:sym typeface="Lato"/>
            </a:endParaRPr>
          </a:p>
        </p:txBody>
      </p:sp>
      <p:sp>
        <p:nvSpPr>
          <p:cNvPr id="126" name="Google Shape;126;p20"/>
          <p:cNvSpPr txBox="1"/>
          <p:nvPr/>
        </p:nvSpPr>
        <p:spPr>
          <a:xfrm>
            <a:off x="288750" y="2293775"/>
            <a:ext cx="1307700" cy="149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Lato"/>
                <a:ea typeface="Lato"/>
                <a:cs typeface="Lato"/>
                <a:sym typeface="Lato"/>
              </a:rPr>
              <a:t>“This”,</a:t>
            </a:r>
            <a:endParaRPr sz="1700">
              <a:latin typeface="Lato"/>
              <a:ea typeface="Lato"/>
              <a:cs typeface="Lato"/>
              <a:sym typeface="Lato"/>
            </a:endParaRPr>
          </a:p>
          <a:p>
            <a:pPr indent="0" lvl="0" marL="0" rtl="0" algn="ctr">
              <a:spcBef>
                <a:spcPts val="0"/>
              </a:spcBef>
              <a:spcAft>
                <a:spcPts val="0"/>
              </a:spcAft>
              <a:buNone/>
            </a:pPr>
            <a:r>
              <a:rPr lang="en" sz="1700">
                <a:latin typeface="Lato"/>
                <a:ea typeface="Lato"/>
                <a:cs typeface="Lato"/>
                <a:sym typeface="Lato"/>
              </a:rPr>
              <a:t>“is”,</a:t>
            </a:r>
            <a:endParaRPr sz="1700">
              <a:latin typeface="Lato"/>
              <a:ea typeface="Lato"/>
              <a:cs typeface="Lato"/>
              <a:sym typeface="Lato"/>
            </a:endParaRPr>
          </a:p>
          <a:p>
            <a:pPr indent="0" lvl="0" marL="0" rtl="0" algn="ctr">
              <a:spcBef>
                <a:spcPts val="0"/>
              </a:spcBef>
              <a:spcAft>
                <a:spcPts val="0"/>
              </a:spcAft>
              <a:buNone/>
            </a:pPr>
            <a:r>
              <a:rPr lang="en" sz="1700">
                <a:latin typeface="Lato"/>
                <a:ea typeface="Lato"/>
                <a:cs typeface="Lato"/>
                <a:sym typeface="Lato"/>
              </a:rPr>
              <a:t>“a”,</a:t>
            </a:r>
            <a:endParaRPr sz="1700">
              <a:latin typeface="Lato"/>
              <a:ea typeface="Lato"/>
              <a:cs typeface="Lato"/>
              <a:sym typeface="Lato"/>
            </a:endParaRPr>
          </a:p>
          <a:p>
            <a:pPr indent="0" lvl="0" marL="0" rtl="0" algn="ctr">
              <a:spcBef>
                <a:spcPts val="0"/>
              </a:spcBef>
              <a:spcAft>
                <a:spcPts val="0"/>
              </a:spcAft>
              <a:buNone/>
            </a:pPr>
            <a:r>
              <a:rPr lang="en" sz="1700">
                <a:latin typeface="Lato"/>
                <a:ea typeface="Lato"/>
                <a:cs typeface="Lato"/>
                <a:sym typeface="Lato"/>
              </a:rPr>
              <a:t>“huge”,</a:t>
            </a:r>
            <a:endParaRPr sz="1700">
              <a:latin typeface="Lato"/>
              <a:ea typeface="Lato"/>
              <a:cs typeface="Lato"/>
              <a:sym typeface="Lato"/>
            </a:endParaRPr>
          </a:p>
          <a:p>
            <a:pPr indent="0" lvl="0" marL="0" rtl="0" algn="ctr">
              <a:spcBef>
                <a:spcPts val="0"/>
              </a:spcBef>
              <a:spcAft>
                <a:spcPts val="0"/>
              </a:spcAft>
              <a:buNone/>
            </a:pPr>
            <a:r>
              <a:rPr lang="en" sz="1700">
                <a:latin typeface="Lato"/>
                <a:ea typeface="Lato"/>
                <a:cs typeface="Lato"/>
                <a:sym typeface="Lato"/>
              </a:rPr>
              <a:t>“text”</a:t>
            </a:r>
            <a:endParaRPr sz="1700">
              <a:latin typeface="Lato"/>
              <a:ea typeface="Lato"/>
              <a:cs typeface="Lato"/>
              <a:sym typeface="Lato"/>
            </a:endParaRPr>
          </a:p>
        </p:txBody>
      </p:sp>
      <p:sp>
        <p:nvSpPr>
          <p:cNvPr id="127" name="Google Shape;127;p20"/>
          <p:cNvSpPr txBox="1"/>
          <p:nvPr/>
        </p:nvSpPr>
        <p:spPr>
          <a:xfrm>
            <a:off x="2379350" y="2840225"/>
            <a:ext cx="9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Encoder</a:t>
            </a:r>
            <a:endParaRPr>
              <a:latin typeface="Lato"/>
              <a:ea typeface="Lato"/>
              <a:cs typeface="Lato"/>
              <a:sym typeface="Lato"/>
            </a:endParaRPr>
          </a:p>
        </p:txBody>
      </p:sp>
      <p:sp>
        <p:nvSpPr>
          <p:cNvPr id="128" name="Google Shape;128;p20"/>
          <p:cNvSpPr txBox="1"/>
          <p:nvPr/>
        </p:nvSpPr>
        <p:spPr>
          <a:xfrm>
            <a:off x="5777625" y="2840225"/>
            <a:ext cx="9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Decoder</a:t>
            </a:r>
            <a:endParaRPr>
              <a:latin typeface="Lato"/>
              <a:ea typeface="Lato"/>
              <a:cs typeface="Lato"/>
              <a:sym typeface="Lato"/>
            </a:endParaRPr>
          </a:p>
        </p:txBody>
      </p:sp>
      <p:sp>
        <p:nvSpPr>
          <p:cNvPr id="129" name="Google Shape;129;p20"/>
          <p:cNvSpPr txBox="1"/>
          <p:nvPr/>
        </p:nvSpPr>
        <p:spPr>
          <a:xfrm>
            <a:off x="4189488" y="2624675"/>
            <a:ext cx="772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0.636</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0.122</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0.981</a:t>
            </a:r>
            <a:endParaRPr>
              <a:latin typeface="Lato"/>
              <a:ea typeface="Lato"/>
              <a:cs typeface="Lato"/>
              <a:sym typeface="Lato"/>
            </a:endParaRPr>
          </a:p>
        </p:txBody>
      </p:sp>
      <p:sp>
        <p:nvSpPr>
          <p:cNvPr id="130" name="Google Shape;130;p20"/>
          <p:cNvSpPr txBox="1"/>
          <p:nvPr/>
        </p:nvSpPr>
        <p:spPr>
          <a:xfrm>
            <a:off x="7547550" y="2409275"/>
            <a:ext cx="1373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lang="en">
                <a:latin typeface="Lato"/>
                <a:ea typeface="Lato"/>
                <a:cs typeface="Lato"/>
                <a:sym typeface="Lato"/>
              </a:rPr>
              <a:t>"Aprendizado",</a:t>
            </a:r>
            <a:endParaRPr>
              <a:latin typeface="Lato"/>
              <a:ea typeface="Lato"/>
              <a:cs typeface="Lato"/>
              <a:sym typeface="Lato"/>
            </a:endParaRPr>
          </a:p>
          <a:p>
            <a:pPr indent="0" lvl="0" marL="0" rtl="0" algn="ctr">
              <a:spcBef>
                <a:spcPts val="0"/>
              </a:spcBef>
              <a:spcAft>
                <a:spcPts val="0"/>
              </a:spcAft>
              <a:buClr>
                <a:schemeClr val="dk2"/>
              </a:buClr>
              <a:buSzPts val="1100"/>
              <a:buFont typeface="Arial"/>
              <a:buNone/>
            </a:pPr>
            <a:r>
              <a:rPr lang="en">
                <a:latin typeface="Lato"/>
                <a:ea typeface="Lato"/>
                <a:cs typeface="Lato"/>
                <a:sym typeface="Lato"/>
              </a:rPr>
              <a:t>"de"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"Måquina",</a:t>
            </a:r>
            <a:endParaRPr>
              <a:latin typeface="Lato"/>
              <a:ea typeface="Lato"/>
              <a:cs typeface="Lato"/>
              <a:sym typeface="Lato"/>
            </a:endParaRPr>
          </a:p>
          <a:p>
            <a:pPr indent="0" lvl="0" marL="0" rtl="0" algn="ctr">
              <a:spcBef>
                <a:spcPts val="0"/>
              </a:spcBef>
              <a:spcAft>
                <a:spcPts val="0"/>
              </a:spcAft>
              <a:buClr>
                <a:schemeClr val="dk2"/>
              </a:buClr>
              <a:buSzPts val="1100"/>
              <a:buFont typeface="Arial"/>
              <a:buNone/>
            </a:pPr>
            <a:r>
              <a:rPr lang="en">
                <a:latin typeface="Lato"/>
                <a:ea typeface="Lato"/>
                <a:cs typeface="Lato"/>
                <a:sym typeface="Lato"/>
              </a:rPr>
              <a:t>“e”,</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"divertido"</a:t>
            </a:r>
            <a:endParaRPr>
              <a:latin typeface="Lato"/>
              <a:ea typeface="Lato"/>
              <a:cs typeface="Lato"/>
              <a:sym typeface="Lato"/>
            </a:endParaRPr>
          </a:p>
        </p:txBody>
      </p:sp>
      <p:cxnSp>
        <p:nvCxnSpPr>
          <p:cNvPr id="131" name="Google Shape;131;p20"/>
          <p:cNvCxnSpPr>
            <a:stCxn id="112" idx="3"/>
            <a:endCxn id="114" idx="1"/>
          </p:cNvCxnSpPr>
          <p:nvPr/>
        </p:nvCxnSpPr>
        <p:spPr>
          <a:xfrm>
            <a:off x="1885200" y="3040325"/>
            <a:ext cx="2724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0"/>
          <p:cNvCxnSpPr/>
          <p:nvPr/>
        </p:nvCxnSpPr>
        <p:spPr>
          <a:xfrm>
            <a:off x="3584288" y="3040325"/>
            <a:ext cx="272400" cy="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0"/>
          <p:cNvCxnSpPr/>
          <p:nvPr/>
        </p:nvCxnSpPr>
        <p:spPr>
          <a:xfrm>
            <a:off x="5291200" y="3040325"/>
            <a:ext cx="272400" cy="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0"/>
          <p:cNvCxnSpPr/>
          <p:nvPr/>
        </p:nvCxnSpPr>
        <p:spPr>
          <a:xfrm>
            <a:off x="6994275" y="3040325"/>
            <a:ext cx="2724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0"/>
          <p:cNvCxnSpPr/>
          <p:nvPr/>
        </p:nvCxnSpPr>
        <p:spPr>
          <a:xfrm rot="5400000">
            <a:off x="2266625" y="3759450"/>
            <a:ext cx="849900" cy="392400"/>
          </a:xfrm>
          <a:prstGeom prst="curvedConnector3">
            <a:avLst>
              <a:gd fmla="val 120526" name="adj1"/>
            </a:avLst>
          </a:prstGeom>
          <a:noFill/>
          <a:ln cap="flat" cmpd="sng" w="9525">
            <a:solidFill>
              <a:schemeClr val="dk2"/>
            </a:solidFill>
            <a:prstDash val="solid"/>
            <a:round/>
            <a:headEnd len="med" w="med" type="none"/>
            <a:tailEnd len="med" w="med" type="none"/>
          </a:ln>
        </p:spPr>
      </p:cxnSp>
      <p:cxnSp>
        <p:nvCxnSpPr>
          <p:cNvPr id="136" name="Google Shape;136;p20"/>
          <p:cNvCxnSpPr/>
          <p:nvPr/>
        </p:nvCxnSpPr>
        <p:spPr>
          <a:xfrm flipH="1" rot="5400000">
            <a:off x="1917975" y="3814100"/>
            <a:ext cx="839100" cy="31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37" name="Google Shape;137;p20"/>
          <p:cNvCxnSpPr/>
          <p:nvPr/>
        </p:nvCxnSpPr>
        <p:spPr>
          <a:xfrm rot="5400000">
            <a:off x="5642825" y="3775925"/>
            <a:ext cx="849900" cy="392400"/>
          </a:xfrm>
          <a:prstGeom prst="curvedConnector3">
            <a:avLst>
              <a:gd fmla="val 120526" name="adj1"/>
            </a:avLst>
          </a:prstGeom>
          <a:noFill/>
          <a:ln cap="flat" cmpd="sng" w="9525">
            <a:solidFill>
              <a:schemeClr val="dk2"/>
            </a:solidFill>
            <a:prstDash val="solid"/>
            <a:round/>
            <a:headEnd len="med" w="med" type="none"/>
            <a:tailEnd len="med" w="med" type="none"/>
          </a:ln>
        </p:spPr>
      </p:cxnSp>
      <p:cxnSp>
        <p:nvCxnSpPr>
          <p:cNvPr id="138" name="Google Shape;138;p20"/>
          <p:cNvCxnSpPr/>
          <p:nvPr/>
        </p:nvCxnSpPr>
        <p:spPr>
          <a:xfrm flipH="1" rot="5400000">
            <a:off x="5294175" y="3830575"/>
            <a:ext cx="839100" cy="3159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39" name="Google Shape;139;p20"/>
          <p:cNvSpPr txBox="1"/>
          <p:nvPr/>
        </p:nvSpPr>
        <p:spPr>
          <a:xfrm>
            <a:off x="2608500" y="4226725"/>
            <a:ext cx="235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Memory of previous word influence next result</a:t>
            </a:r>
            <a:endParaRPr>
              <a:latin typeface="Lato"/>
              <a:ea typeface="Lato"/>
              <a:cs typeface="Lato"/>
              <a:sym typeface="Lato"/>
            </a:endParaRPr>
          </a:p>
        </p:txBody>
      </p:sp>
      <p:sp>
        <p:nvSpPr>
          <p:cNvPr id="140" name="Google Shape;140;p20"/>
          <p:cNvSpPr txBox="1"/>
          <p:nvPr/>
        </p:nvSpPr>
        <p:spPr>
          <a:xfrm>
            <a:off x="6051650" y="4293525"/>
            <a:ext cx="235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Memory of previous word influence next result</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