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9" r:id="rId1"/>
  </p:sldMasterIdLst>
  <p:sldIdLst>
    <p:sldId id="256" r:id="rId2"/>
    <p:sldId id="257" r:id="rId3"/>
    <p:sldId id="258" r:id="rId4"/>
    <p:sldId id="259" r:id="rId5"/>
    <p:sldId id="261" r:id="rId6"/>
    <p:sldId id="262" r:id="rId7"/>
    <p:sldId id="263" r:id="rId8"/>
    <p:sldId id="264" r:id="rId9"/>
    <p:sldId id="265" r:id="rId10"/>
    <p:sldId id="266" r:id="rId11"/>
    <p:sldId id="267"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8484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EE6BDA4-5F95-41D0-A538-E290FF697C3B}" type="datetimeFigureOut">
              <a:rPr lang="en-IN" smtClean="0"/>
              <a:t>01-12-2020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39881AE-FF27-4445-833D-69DC82BCF317}" type="slidenum">
              <a:rPr lang="en-IN" smtClean="0"/>
              <a:t>‹#›</a:t>
            </a:fld>
            <a:endParaRPr lang="en-IN"/>
          </a:p>
        </p:txBody>
      </p:sp>
    </p:spTree>
    <p:extLst>
      <p:ext uri="{BB962C8B-B14F-4D97-AF65-F5344CB8AC3E}">
        <p14:creationId xmlns:p14="http://schemas.microsoft.com/office/powerpoint/2010/main" val="28255161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EE6BDA4-5F95-41D0-A538-E290FF697C3B}" type="datetimeFigureOut">
              <a:rPr lang="en-IN" smtClean="0"/>
              <a:t>01-12-2020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39881AE-FF27-4445-833D-69DC82BCF317}" type="slidenum">
              <a:rPr lang="en-IN" smtClean="0"/>
              <a:t>‹#›</a:t>
            </a:fld>
            <a:endParaRPr lang="en-IN"/>
          </a:p>
        </p:txBody>
      </p:sp>
    </p:spTree>
    <p:extLst>
      <p:ext uri="{BB962C8B-B14F-4D97-AF65-F5344CB8AC3E}">
        <p14:creationId xmlns:p14="http://schemas.microsoft.com/office/powerpoint/2010/main" val="11372282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EE6BDA4-5F95-41D0-A538-E290FF697C3B}" type="datetimeFigureOut">
              <a:rPr lang="en-IN" smtClean="0"/>
              <a:t>01-12-2020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39881AE-FF27-4445-833D-69DC82BCF317}" type="slidenum">
              <a:rPr lang="en-IN" smtClean="0"/>
              <a:t>‹#›</a:t>
            </a:fld>
            <a:endParaRPr lang="en-IN"/>
          </a:p>
        </p:txBody>
      </p:sp>
    </p:spTree>
    <p:extLst>
      <p:ext uri="{BB962C8B-B14F-4D97-AF65-F5344CB8AC3E}">
        <p14:creationId xmlns:p14="http://schemas.microsoft.com/office/powerpoint/2010/main" val="30944973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EE6BDA4-5F95-41D0-A538-E290FF697C3B}" type="datetimeFigureOut">
              <a:rPr lang="en-IN" smtClean="0"/>
              <a:t>01-12-2020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39881AE-FF27-4445-833D-69DC82BCF317}" type="slidenum">
              <a:rPr lang="en-IN" smtClean="0"/>
              <a:t>‹#›</a:t>
            </a:fld>
            <a:endParaRPr lang="en-IN"/>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7049798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EE6BDA4-5F95-41D0-A538-E290FF697C3B}" type="datetimeFigureOut">
              <a:rPr lang="en-IN" smtClean="0"/>
              <a:t>01-12-2020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39881AE-FF27-4445-833D-69DC82BCF317}" type="slidenum">
              <a:rPr lang="en-IN" smtClean="0"/>
              <a:t>‹#›</a:t>
            </a:fld>
            <a:endParaRPr lang="en-IN"/>
          </a:p>
        </p:txBody>
      </p:sp>
    </p:spTree>
    <p:extLst>
      <p:ext uri="{BB962C8B-B14F-4D97-AF65-F5344CB8AC3E}">
        <p14:creationId xmlns:p14="http://schemas.microsoft.com/office/powerpoint/2010/main" val="34486683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EE6BDA4-5F95-41D0-A538-E290FF697C3B}" type="datetimeFigureOut">
              <a:rPr lang="en-IN" smtClean="0"/>
              <a:t>01-12-2020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39881AE-FF27-4445-833D-69DC82BCF317}" type="slidenum">
              <a:rPr lang="en-IN" smtClean="0"/>
              <a:t>‹#›</a:t>
            </a:fld>
            <a:endParaRPr lang="en-IN"/>
          </a:p>
        </p:txBody>
      </p:sp>
    </p:spTree>
    <p:extLst>
      <p:ext uri="{BB962C8B-B14F-4D97-AF65-F5344CB8AC3E}">
        <p14:creationId xmlns:p14="http://schemas.microsoft.com/office/powerpoint/2010/main" val="31621685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EE6BDA4-5F95-41D0-A538-E290FF697C3B}" type="datetimeFigureOut">
              <a:rPr lang="en-IN" smtClean="0"/>
              <a:t>01-12-2020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39881AE-FF27-4445-833D-69DC82BCF317}" type="slidenum">
              <a:rPr lang="en-IN" smtClean="0"/>
              <a:t>‹#›</a:t>
            </a:fld>
            <a:endParaRPr lang="en-IN"/>
          </a:p>
        </p:txBody>
      </p:sp>
    </p:spTree>
    <p:extLst>
      <p:ext uri="{BB962C8B-B14F-4D97-AF65-F5344CB8AC3E}">
        <p14:creationId xmlns:p14="http://schemas.microsoft.com/office/powerpoint/2010/main" val="833979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EE6BDA4-5F95-41D0-A538-E290FF697C3B}" type="datetimeFigureOut">
              <a:rPr lang="en-IN" smtClean="0"/>
              <a:t>01-12-2020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39881AE-FF27-4445-833D-69DC82BCF317}" type="slidenum">
              <a:rPr lang="en-IN" smtClean="0"/>
              <a:t>‹#›</a:t>
            </a:fld>
            <a:endParaRPr lang="en-IN"/>
          </a:p>
        </p:txBody>
      </p:sp>
    </p:spTree>
    <p:extLst>
      <p:ext uri="{BB962C8B-B14F-4D97-AF65-F5344CB8AC3E}">
        <p14:creationId xmlns:p14="http://schemas.microsoft.com/office/powerpoint/2010/main" val="226390766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EE6BDA4-5F95-41D0-A538-E290FF697C3B}" type="datetimeFigureOut">
              <a:rPr lang="en-IN" smtClean="0"/>
              <a:t>01-12-2020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39881AE-FF27-4445-833D-69DC82BCF317}" type="slidenum">
              <a:rPr lang="en-IN" smtClean="0"/>
              <a:t>‹#›</a:t>
            </a:fld>
            <a:endParaRPr lang="en-IN"/>
          </a:p>
        </p:txBody>
      </p:sp>
    </p:spTree>
    <p:extLst>
      <p:ext uri="{BB962C8B-B14F-4D97-AF65-F5344CB8AC3E}">
        <p14:creationId xmlns:p14="http://schemas.microsoft.com/office/powerpoint/2010/main" val="24066949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EE6BDA4-5F95-41D0-A538-E290FF697C3B}" type="datetimeFigureOut">
              <a:rPr lang="en-IN" smtClean="0"/>
              <a:t>01-12-2020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39881AE-FF27-4445-833D-69DC82BCF317}" type="slidenum">
              <a:rPr lang="en-IN" smtClean="0"/>
              <a:t>‹#›</a:t>
            </a:fld>
            <a:endParaRPr lang="en-IN"/>
          </a:p>
        </p:txBody>
      </p:sp>
    </p:spTree>
    <p:extLst>
      <p:ext uri="{BB962C8B-B14F-4D97-AF65-F5344CB8AC3E}">
        <p14:creationId xmlns:p14="http://schemas.microsoft.com/office/powerpoint/2010/main" val="36862464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EE6BDA4-5F95-41D0-A538-E290FF697C3B}" type="datetimeFigureOut">
              <a:rPr lang="en-IN" smtClean="0"/>
              <a:t>01-12-2020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39881AE-FF27-4445-833D-69DC82BCF317}" type="slidenum">
              <a:rPr lang="en-IN" smtClean="0"/>
              <a:t>‹#›</a:t>
            </a:fld>
            <a:endParaRPr lang="en-IN"/>
          </a:p>
        </p:txBody>
      </p:sp>
    </p:spTree>
    <p:extLst>
      <p:ext uri="{BB962C8B-B14F-4D97-AF65-F5344CB8AC3E}">
        <p14:creationId xmlns:p14="http://schemas.microsoft.com/office/powerpoint/2010/main" val="5365292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EE6BDA4-5F95-41D0-A538-E290FF697C3B}" type="datetimeFigureOut">
              <a:rPr lang="en-IN" smtClean="0"/>
              <a:t>01-12-2020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39881AE-FF27-4445-833D-69DC82BCF317}" type="slidenum">
              <a:rPr lang="en-IN" smtClean="0"/>
              <a:t>‹#›</a:t>
            </a:fld>
            <a:endParaRPr lang="en-IN"/>
          </a:p>
        </p:txBody>
      </p:sp>
    </p:spTree>
    <p:extLst>
      <p:ext uri="{BB962C8B-B14F-4D97-AF65-F5344CB8AC3E}">
        <p14:creationId xmlns:p14="http://schemas.microsoft.com/office/powerpoint/2010/main" val="19204183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EE6BDA4-5F95-41D0-A538-E290FF697C3B}" type="datetimeFigureOut">
              <a:rPr lang="en-IN" smtClean="0"/>
              <a:t>01-12-2020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39881AE-FF27-4445-833D-69DC82BCF317}" type="slidenum">
              <a:rPr lang="en-IN" smtClean="0"/>
              <a:t>‹#›</a:t>
            </a:fld>
            <a:endParaRPr lang="en-IN"/>
          </a:p>
        </p:txBody>
      </p:sp>
    </p:spTree>
    <p:extLst>
      <p:ext uri="{BB962C8B-B14F-4D97-AF65-F5344CB8AC3E}">
        <p14:creationId xmlns:p14="http://schemas.microsoft.com/office/powerpoint/2010/main" val="22691906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EE6BDA4-5F95-41D0-A538-E290FF697C3B}" type="datetimeFigureOut">
              <a:rPr lang="en-IN" smtClean="0"/>
              <a:t>01-12-2020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39881AE-FF27-4445-833D-69DC82BCF317}" type="slidenum">
              <a:rPr lang="en-IN" smtClean="0"/>
              <a:t>‹#›</a:t>
            </a:fld>
            <a:endParaRPr lang="en-IN"/>
          </a:p>
        </p:txBody>
      </p:sp>
    </p:spTree>
    <p:extLst>
      <p:ext uri="{BB962C8B-B14F-4D97-AF65-F5344CB8AC3E}">
        <p14:creationId xmlns:p14="http://schemas.microsoft.com/office/powerpoint/2010/main" val="34834810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EE6BDA4-5F95-41D0-A538-E290FF697C3B}" type="datetimeFigureOut">
              <a:rPr lang="en-IN" smtClean="0"/>
              <a:t>01-12-2020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39881AE-FF27-4445-833D-69DC82BCF317}" type="slidenum">
              <a:rPr lang="en-IN" smtClean="0"/>
              <a:t>‹#›</a:t>
            </a:fld>
            <a:endParaRPr lang="en-IN"/>
          </a:p>
        </p:txBody>
      </p:sp>
    </p:spTree>
    <p:extLst>
      <p:ext uri="{BB962C8B-B14F-4D97-AF65-F5344CB8AC3E}">
        <p14:creationId xmlns:p14="http://schemas.microsoft.com/office/powerpoint/2010/main" val="15528355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EE6BDA4-5F95-41D0-A538-E290FF697C3B}" type="datetimeFigureOut">
              <a:rPr lang="en-IN" smtClean="0"/>
              <a:t>01-12-2020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39881AE-FF27-4445-833D-69DC82BCF317}" type="slidenum">
              <a:rPr lang="en-IN" smtClean="0"/>
              <a:t>‹#›</a:t>
            </a:fld>
            <a:endParaRPr lang="en-IN"/>
          </a:p>
        </p:txBody>
      </p:sp>
    </p:spTree>
    <p:extLst>
      <p:ext uri="{BB962C8B-B14F-4D97-AF65-F5344CB8AC3E}">
        <p14:creationId xmlns:p14="http://schemas.microsoft.com/office/powerpoint/2010/main" val="5845135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EE6BDA4-5F95-41D0-A538-E290FF697C3B}" type="datetimeFigureOut">
              <a:rPr lang="en-IN" smtClean="0"/>
              <a:t>01-12-2020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39881AE-FF27-4445-833D-69DC82BCF317}" type="slidenum">
              <a:rPr lang="en-IN" smtClean="0"/>
              <a:t>‹#›</a:t>
            </a:fld>
            <a:endParaRPr lang="en-IN"/>
          </a:p>
        </p:txBody>
      </p:sp>
    </p:spTree>
    <p:extLst>
      <p:ext uri="{BB962C8B-B14F-4D97-AF65-F5344CB8AC3E}">
        <p14:creationId xmlns:p14="http://schemas.microsoft.com/office/powerpoint/2010/main" val="11457526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BEE6BDA4-5F95-41D0-A538-E290FF697C3B}" type="datetimeFigureOut">
              <a:rPr lang="en-IN" smtClean="0"/>
              <a:t>01-12-2020</a:t>
            </a:fld>
            <a:endParaRPr lang="en-IN"/>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E39881AE-FF27-4445-833D-69DC82BCF317}" type="slidenum">
              <a:rPr lang="en-IN" smtClean="0"/>
              <a:t>‹#›</a:t>
            </a:fld>
            <a:endParaRPr lang="en-IN"/>
          </a:p>
        </p:txBody>
      </p:sp>
    </p:spTree>
    <p:extLst>
      <p:ext uri="{BB962C8B-B14F-4D97-AF65-F5344CB8AC3E}">
        <p14:creationId xmlns:p14="http://schemas.microsoft.com/office/powerpoint/2010/main" val="963505215"/>
      </p:ext>
    </p:extLst>
  </p:cSld>
  <p:clrMap bg1="dk1" tx1="lt1" bg2="dk2" tx2="lt2" accent1="accent1" accent2="accent2" accent3="accent3" accent4="accent4" accent5="accent5" accent6="accent6" hlink="hlink" folHlink="folHlink"/>
  <p:sldLayoutIdLst>
    <p:sldLayoutId id="2147483850" r:id="rId1"/>
    <p:sldLayoutId id="2147483851" r:id="rId2"/>
    <p:sldLayoutId id="2147483852" r:id="rId3"/>
    <p:sldLayoutId id="2147483853" r:id="rId4"/>
    <p:sldLayoutId id="2147483854" r:id="rId5"/>
    <p:sldLayoutId id="2147483855" r:id="rId6"/>
    <p:sldLayoutId id="2147483856" r:id="rId7"/>
    <p:sldLayoutId id="2147483857" r:id="rId8"/>
    <p:sldLayoutId id="2147483858" r:id="rId9"/>
    <p:sldLayoutId id="2147483859" r:id="rId10"/>
    <p:sldLayoutId id="2147483860" r:id="rId11"/>
    <p:sldLayoutId id="2147483861" r:id="rId12"/>
    <p:sldLayoutId id="2147483862" r:id="rId13"/>
    <p:sldLayoutId id="2147483863" r:id="rId14"/>
    <p:sldLayoutId id="2147483864" r:id="rId15"/>
    <p:sldLayoutId id="2147483865" r:id="rId16"/>
    <p:sldLayoutId id="2147483866"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pypi.org/project/stockfish/" TargetMode="External"/><Relationship Id="rId2" Type="http://schemas.openxmlformats.org/officeDocument/2006/relationships/hyperlink" Target="https://chessboardjs.com/" TargetMode="External"/><Relationship Id="rId1" Type="http://schemas.openxmlformats.org/officeDocument/2006/relationships/slideLayout" Target="../slideLayouts/slideLayout2.xml"/><Relationship Id="rId5" Type="http://schemas.openxmlformats.org/officeDocument/2006/relationships/hyperlink" Target="https://www.chessprogramming.org/Pawn_Advantage,_Win_Percentage,_and_Elo" TargetMode="External"/><Relationship Id="rId4" Type="http://schemas.openxmlformats.org/officeDocument/2006/relationships/hyperlink" Target="https://pypi.org/project/chess/"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chessboardjs.com/"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B9D58D-75D5-402E-A27C-9937C32CAE70}"/>
              </a:ext>
            </a:extLst>
          </p:cNvPr>
          <p:cNvSpPr>
            <a:spLocks noGrp="1"/>
          </p:cNvSpPr>
          <p:nvPr>
            <p:ph type="ctrTitle"/>
          </p:nvPr>
        </p:nvSpPr>
        <p:spPr/>
        <p:txBody>
          <a:bodyPr>
            <a:normAutofit/>
          </a:bodyPr>
          <a:lstStyle/>
          <a:p>
            <a:r>
              <a:rPr lang="en-IN" dirty="0">
                <a:latin typeface="Bahnschrift" panose="020B0502040204020203" pitchFamily="34" charset="0"/>
              </a:rPr>
              <a:t>HACKATHON</a:t>
            </a:r>
            <a:br>
              <a:rPr lang="en-IN" dirty="0">
                <a:latin typeface="Bahnschrift" panose="020B0502040204020203" pitchFamily="34" charset="0"/>
              </a:rPr>
            </a:br>
            <a:r>
              <a:rPr lang="en-IN" dirty="0">
                <a:solidFill>
                  <a:schemeClr val="bg1">
                    <a:lumMod val="50000"/>
                    <a:lumOff val="50000"/>
                  </a:schemeClr>
                </a:solidFill>
                <a:latin typeface="Bahnschrift" panose="020B0502040204020203" pitchFamily="34" charset="0"/>
              </a:rPr>
              <a:t>TECH ADRISHTA</a:t>
            </a:r>
          </a:p>
        </p:txBody>
      </p:sp>
      <p:sp>
        <p:nvSpPr>
          <p:cNvPr id="3" name="Subtitle 2">
            <a:extLst>
              <a:ext uri="{FF2B5EF4-FFF2-40B4-BE49-F238E27FC236}">
                <a16:creationId xmlns:a16="http://schemas.microsoft.com/office/drawing/2014/main" id="{072F3370-6030-4B2F-9538-288C52F839E8}"/>
              </a:ext>
            </a:extLst>
          </p:cNvPr>
          <p:cNvSpPr>
            <a:spLocks noGrp="1"/>
          </p:cNvSpPr>
          <p:nvPr>
            <p:ph type="subTitle" idx="1"/>
          </p:nvPr>
        </p:nvSpPr>
        <p:spPr>
          <a:xfrm>
            <a:off x="1375983" y="4148754"/>
            <a:ext cx="9440034" cy="1506321"/>
          </a:xfrm>
        </p:spPr>
        <p:txBody>
          <a:bodyPr>
            <a:normAutofit/>
          </a:bodyPr>
          <a:lstStyle/>
          <a:p>
            <a:r>
              <a:rPr lang="en-IN" sz="3200" dirty="0">
                <a:latin typeface="Bahnschrift" panose="020B0502040204020203" pitchFamily="34" charset="0"/>
              </a:rPr>
              <a:t>Check &amp; Mate</a:t>
            </a:r>
          </a:p>
          <a:p>
            <a:r>
              <a:rPr lang="en-IN" sz="2200" dirty="0">
                <a:latin typeface="Bahnschrift" panose="020B0502040204020203" pitchFamily="34" charset="0"/>
              </a:rPr>
              <a:t>Team Number : 29</a:t>
            </a:r>
          </a:p>
        </p:txBody>
      </p:sp>
    </p:spTree>
    <p:extLst>
      <p:ext uri="{BB962C8B-B14F-4D97-AF65-F5344CB8AC3E}">
        <p14:creationId xmlns:p14="http://schemas.microsoft.com/office/powerpoint/2010/main" val="36346360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071A18-92ED-422C-9C46-58680B3F3CA0}"/>
              </a:ext>
            </a:extLst>
          </p:cNvPr>
          <p:cNvSpPr>
            <a:spLocks noGrp="1"/>
          </p:cNvSpPr>
          <p:nvPr>
            <p:ph type="title"/>
          </p:nvPr>
        </p:nvSpPr>
        <p:spPr/>
        <p:txBody>
          <a:bodyPr>
            <a:normAutofit/>
          </a:bodyPr>
          <a:lstStyle/>
          <a:p>
            <a:pPr algn="l"/>
            <a:r>
              <a:rPr lang="en-IN" kern="100" dirty="0">
                <a:effectLst/>
                <a:latin typeface="Bahnschrift" panose="020B0502040204020203" pitchFamily="34" charset="0"/>
                <a:ea typeface="NSimSun" panose="02010609030101010101" pitchFamily="49" charset="-122"/>
                <a:cs typeface="Arial" panose="020B0604020202020204" pitchFamily="34" charset="0"/>
              </a:rPr>
              <a:t>References</a:t>
            </a:r>
            <a:endParaRPr lang="en-IN" dirty="0">
              <a:latin typeface="Bahnschrift" panose="020B0502040204020203" pitchFamily="34" charset="0"/>
            </a:endParaRPr>
          </a:p>
        </p:txBody>
      </p:sp>
      <p:sp>
        <p:nvSpPr>
          <p:cNvPr id="3" name="Content Placeholder 2">
            <a:extLst>
              <a:ext uri="{FF2B5EF4-FFF2-40B4-BE49-F238E27FC236}">
                <a16:creationId xmlns:a16="http://schemas.microsoft.com/office/drawing/2014/main" id="{89C826CF-EA41-487B-AF3B-3271879AE876}"/>
              </a:ext>
            </a:extLst>
          </p:cNvPr>
          <p:cNvSpPr>
            <a:spLocks noGrp="1"/>
          </p:cNvSpPr>
          <p:nvPr>
            <p:ph idx="1"/>
          </p:nvPr>
        </p:nvSpPr>
        <p:spPr>
          <a:xfrm>
            <a:off x="913795" y="1918880"/>
            <a:ext cx="10353762" cy="4058751"/>
          </a:xfrm>
        </p:spPr>
        <p:txBody>
          <a:bodyPr>
            <a:normAutofit/>
          </a:bodyPr>
          <a:lstStyle/>
          <a:p>
            <a:pPr>
              <a:lnSpc>
                <a:spcPct val="150000"/>
              </a:lnSpc>
            </a:pPr>
            <a:r>
              <a:rPr lang="en-IN" sz="1800" dirty="0">
                <a:latin typeface="Bahnschrift" panose="020B0502040204020203" pitchFamily="34" charset="0"/>
                <a:hlinkClick r:id="rId2"/>
              </a:rPr>
              <a:t>https://chessboardjs.com/</a:t>
            </a:r>
            <a:r>
              <a:rPr lang="en-IN" sz="1800" dirty="0">
                <a:latin typeface="Bahnschrift" panose="020B0502040204020203" pitchFamily="34" charset="0"/>
              </a:rPr>
              <a:t> - for drawing the board</a:t>
            </a:r>
          </a:p>
          <a:p>
            <a:pPr>
              <a:lnSpc>
                <a:spcPct val="150000"/>
              </a:lnSpc>
            </a:pPr>
            <a:r>
              <a:rPr lang="en-IN" sz="1800" dirty="0">
                <a:latin typeface="Bahnschrift" panose="020B0502040204020203" pitchFamily="34" charset="0"/>
                <a:hlinkClick r:id="rId3"/>
              </a:rPr>
              <a:t>https://pypi.org/project/stockfish/</a:t>
            </a:r>
            <a:r>
              <a:rPr lang="en-IN" sz="1800" dirty="0">
                <a:latin typeface="Bahnschrift" panose="020B0502040204020203" pitchFamily="34" charset="0"/>
              </a:rPr>
              <a:t> </a:t>
            </a:r>
            <a:r>
              <a:rPr lang="en-US" sz="1800" dirty="0">
                <a:latin typeface="Bahnschrift" panose="020B0502040204020203" pitchFamily="34" charset="0"/>
              </a:rPr>
              <a:t>- for calculating and evaluating moves</a:t>
            </a:r>
          </a:p>
          <a:p>
            <a:pPr>
              <a:lnSpc>
                <a:spcPct val="150000"/>
              </a:lnSpc>
            </a:pPr>
            <a:r>
              <a:rPr lang="en-IN" sz="1800" dirty="0">
                <a:latin typeface="Bahnschrift" panose="020B0502040204020203" pitchFamily="34" charset="0"/>
                <a:hlinkClick r:id="rId4"/>
              </a:rPr>
              <a:t>https://pypi.org/project/chess/</a:t>
            </a:r>
            <a:r>
              <a:rPr lang="en-IN" sz="1800" dirty="0">
                <a:latin typeface="Bahnschrift" panose="020B0502040204020203" pitchFamily="34" charset="0"/>
              </a:rPr>
              <a:t> </a:t>
            </a:r>
            <a:r>
              <a:rPr lang="en-US" sz="1800" dirty="0">
                <a:latin typeface="Bahnschrift" panose="020B0502040204020203" pitchFamily="34" charset="0"/>
              </a:rPr>
              <a:t>- for Board Parsing and manipulation</a:t>
            </a:r>
          </a:p>
          <a:p>
            <a:pPr>
              <a:lnSpc>
                <a:spcPct val="150000"/>
              </a:lnSpc>
            </a:pPr>
            <a:r>
              <a:rPr lang="en-IN" sz="1800" dirty="0">
                <a:latin typeface="Bahnschrift" panose="020B0502040204020203" pitchFamily="34" charset="0"/>
                <a:hlinkClick r:id="rId5"/>
              </a:rPr>
              <a:t>https://www.chessprogramming.org/Pawn_Advantage,_Win_Percentage,_and_Elo</a:t>
            </a:r>
            <a:r>
              <a:rPr lang="en-IN" sz="1800" dirty="0">
                <a:latin typeface="Bahnschrift" panose="020B0502040204020203" pitchFamily="34" charset="0"/>
              </a:rPr>
              <a:t> </a:t>
            </a:r>
            <a:r>
              <a:rPr lang="en-US" sz="1800" dirty="0">
                <a:latin typeface="Bahnschrift" panose="020B0502040204020203" pitchFamily="34" charset="0"/>
              </a:rPr>
              <a:t>- for providing very useful insights on calculating Win probability and Pawn Advantage</a:t>
            </a:r>
            <a:endParaRPr lang="en-IN" sz="1800" dirty="0">
              <a:latin typeface="Bahnschrift" panose="020B0502040204020203" pitchFamily="34" charset="0"/>
            </a:endParaRPr>
          </a:p>
        </p:txBody>
      </p:sp>
    </p:spTree>
    <p:extLst>
      <p:ext uri="{BB962C8B-B14F-4D97-AF65-F5344CB8AC3E}">
        <p14:creationId xmlns:p14="http://schemas.microsoft.com/office/powerpoint/2010/main" val="7285545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A86CA4-4409-4846-AE94-325E5D94DD14}"/>
              </a:ext>
            </a:extLst>
          </p:cNvPr>
          <p:cNvSpPr>
            <a:spLocks noGrp="1"/>
          </p:cNvSpPr>
          <p:nvPr>
            <p:ph type="title"/>
          </p:nvPr>
        </p:nvSpPr>
        <p:spPr>
          <a:xfrm>
            <a:off x="919119" y="2943775"/>
            <a:ext cx="10353762" cy="970450"/>
          </a:xfrm>
        </p:spPr>
        <p:txBody>
          <a:bodyPr/>
          <a:lstStyle/>
          <a:p>
            <a:r>
              <a:rPr lang="en-IN" dirty="0">
                <a:latin typeface="Bahnschrift" panose="020B0502040204020203" pitchFamily="34" charset="0"/>
              </a:rPr>
              <a:t>Thank You !</a:t>
            </a:r>
          </a:p>
        </p:txBody>
      </p:sp>
    </p:spTree>
    <p:extLst>
      <p:ext uri="{BB962C8B-B14F-4D97-AF65-F5344CB8AC3E}">
        <p14:creationId xmlns:p14="http://schemas.microsoft.com/office/powerpoint/2010/main" val="21828606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D9A259-BAB6-4FEE-9BAA-F1DDFA982032}"/>
              </a:ext>
            </a:extLst>
          </p:cNvPr>
          <p:cNvSpPr>
            <a:spLocks noGrp="1"/>
          </p:cNvSpPr>
          <p:nvPr>
            <p:ph type="title"/>
          </p:nvPr>
        </p:nvSpPr>
        <p:spPr/>
        <p:txBody>
          <a:bodyPr/>
          <a:lstStyle/>
          <a:p>
            <a:pPr algn="l"/>
            <a:r>
              <a:rPr lang="en-IN" dirty="0">
                <a:latin typeface="Bahnschrift" panose="020B0502040204020203" pitchFamily="34" charset="0"/>
              </a:rPr>
              <a:t>Team Members </a:t>
            </a:r>
          </a:p>
        </p:txBody>
      </p:sp>
      <p:sp>
        <p:nvSpPr>
          <p:cNvPr id="3" name="Content Placeholder 2">
            <a:extLst>
              <a:ext uri="{FF2B5EF4-FFF2-40B4-BE49-F238E27FC236}">
                <a16:creationId xmlns:a16="http://schemas.microsoft.com/office/drawing/2014/main" id="{743997E7-C905-4087-AB49-A4316747FAD7}"/>
              </a:ext>
            </a:extLst>
          </p:cNvPr>
          <p:cNvSpPr>
            <a:spLocks noGrp="1"/>
          </p:cNvSpPr>
          <p:nvPr>
            <p:ph idx="1"/>
          </p:nvPr>
        </p:nvSpPr>
        <p:spPr>
          <a:xfrm>
            <a:off x="919119" y="2114189"/>
            <a:ext cx="10353762" cy="1696551"/>
          </a:xfrm>
        </p:spPr>
        <p:txBody>
          <a:bodyPr/>
          <a:lstStyle/>
          <a:p>
            <a:r>
              <a:rPr lang="en-IN" dirty="0">
                <a:latin typeface="Bahnschrift" panose="020B0502040204020203" pitchFamily="34" charset="0"/>
              </a:rPr>
              <a:t>Mayank Sunil Pagar</a:t>
            </a:r>
          </a:p>
          <a:p>
            <a:r>
              <a:rPr lang="en-IN" dirty="0">
                <a:latin typeface="Bahnschrift" panose="020B0502040204020203" pitchFamily="34" charset="0"/>
              </a:rPr>
              <a:t>Annirudh VSP</a:t>
            </a:r>
          </a:p>
          <a:p>
            <a:r>
              <a:rPr lang="en-IN" dirty="0">
                <a:latin typeface="Bahnschrift" panose="020B0502040204020203" pitchFamily="34" charset="0"/>
              </a:rPr>
              <a:t>Harsh Kumar Pandey</a:t>
            </a:r>
          </a:p>
        </p:txBody>
      </p:sp>
    </p:spTree>
    <p:extLst>
      <p:ext uri="{BB962C8B-B14F-4D97-AF65-F5344CB8AC3E}">
        <p14:creationId xmlns:p14="http://schemas.microsoft.com/office/powerpoint/2010/main" val="13356448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CF39A6-C067-4140-BD54-6BA590688730}"/>
              </a:ext>
            </a:extLst>
          </p:cNvPr>
          <p:cNvSpPr>
            <a:spLocks noGrp="1"/>
          </p:cNvSpPr>
          <p:nvPr>
            <p:ph type="title"/>
          </p:nvPr>
        </p:nvSpPr>
        <p:spPr/>
        <p:txBody>
          <a:bodyPr/>
          <a:lstStyle/>
          <a:p>
            <a:pPr algn="l"/>
            <a:r>
              <a:rPr lang="en-IN" dirty="0">
                <a:latin typeface="Bahnschrift" panose="020B0502040204020203" pitchFamily="34" charset="0"/>
              </a:rPr>
              <a:t>Introduction</a:t>
            </a:r>
          </a:p>
        </p:txBody>
      </p:sp>
      <p:sp>
        <p:nvSpPr>
          <p:cNvPr id="3" name="Content Placeholder 2">
            <a:extLst>
              <a:ext uri="{FF2B5EF4-FFF2-40B4-BE49-F238E27FC236}">
                <a16:creationId xmlns:a16="http://schemas.microsoft.com/office/drawing/2014/main" id="{25F46FE5-2E7F-404B-B652-040DC736E7FC}"/>
              </a:ext>
            </a:extLst>
          </p:cNvPr>
          <p:cNvSpPr>
            <a:spLocks noGrp="1"/>
          </p:cNvSpPr>
          <p:nvPr>
            <p:ph idx="1"/>
          </p:nvPr>
        </p:nvSpPr>
        <p:spPr>
          <a:xfrm>
            <a:off x="913795" y="1981023"/>
            <a:ext cx="10353762" cy="4058751"/>
          </a:xfrm>
        </p:spPr>
        <p:txBody>
          <a:bodyPr/>
          <a:lstStyle/>
          <a:p>
            <a:pPr>
              <a:lnSpc>
                <a:spcPct val="150000"/>
              </a:lnSpc>
            </a:pPr>
            <a:r>
              <a:rPr lang="en-IN" sz="1800" kern="100" dirty="0">
                <a:effectLst/>
                <a:latin typeface="Bahnschrift" panose="020B0502040204020203" pitchFamily="34" charset="0"/>
                <a:ea typeface="NSimSun" panose="02010609030101010101" pitchFamily="49" charset="-122"/>
                <a:cs typeface="Arial" panose="020B0604020202020204" pitchFamily="34" charset="0"/>
              </a:rPr>
              <a:t>We chose the problem Check &amp; Mate due to our shared enthusiasm for chess as we have also started playing a lot of chess this lockdown. We also were thrilled to make an application that would help us get better at the game.</a:t>
            </a:r>
            <a:endParaRPr lang="en-IN" sz="1600" kern="100" dirty="0">
              <a:effectLst/>
              <a:latin typeface="Bahnschrift" panose="020B0502040204020203" pitchFamily="34" charset="0"/>
              <a:ea typeface="NSimSun" panose="02010609030101010101" pitchFamily="49" charset="-122"/>
              <a:cs typeface="Arial" panose="020B0604020202020204" pitchFamily="34" charset="0"/>
            </a:endParaRPr>
          </a:p>
          <a:p>
            <a:pPr>
              <a:lnSpc>
                <a:spcPct val="150000"/>
              </a:lnSpc>
            </a:pPr>
            <a:r>
              <a:rPr lang="en-IN" sz="1800" kern="100" dirty="0">
                <a:effectLst/>
                <a:latin typeface="Bahnschrift" panose="020B0502040204020203" pitchFamily="34" charset="0"/>
                <a:ea typeface="NSimSun" panose="02010609030101010101" pitchFamily="49" charset="-122"/>
                <a:cs typeface="Arial" panose="020B0604020202020204" pitchFamily="34" charset="0"/>
              </a:rPr>
              <a:t>For this application we used the Flask Framework as it is a very lightweight and powerful tool for building web apps and we could also integrate the python backend, a language with which we are very comfortable with.</a:t>
            </a:r>
          </a:p>
          <a:p>
            <a:endParaRPr lang="en-IN" sz="1800" kern="100" dirty="0">
              <a:effectLst/>
              <a:latin typeface="Bahnschrift" panose="020B0502040204020203" pitchFamily="34" charset="0"/>
              <a:ea typeface="NSimSun" panose="02010609030101010101" pitchFamily="49" charset="-122"/>
              <a:cs typeface="Arial" panose="020B0604020202020204" pitchFamily="34" charset="0"/>
            </a:endParaRPr>
          </a:p>
          <a:p>
            <a:endParaRPr lang="en-IN" dirty="0"/>
          </a:p>
        </p:txBody>
      </p:sp>
    </p:spTree>
    <p:extLst>
      <p:ext uri="{BB962C8B-B14F-4D97-AF65-F5344CB8AC3E}">
        <p14:creationId xmlns:p14="http://schemas.microsoft.com/office/powerpoint/2010/main" val="20859091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071A18-92ED-422C-9C46-58680B3F3CA0}"/>
              </a:ext>
            </a:extLst>
          </p:cNvPr>
          <p:cNvSpPr>
            <a:spLocks noGrp="1"/>
          </p:cNvSpPr>
          <p:nvPr>
            <p:ph type="title"/>
          </p:nvPr>
        </p:nvSpPr>
        <p:spPr/>
        <p:txBody>
          <a:bodyPr>
            <a:normAutofit/>
          </a:bodyPr>
          <a:lstStyle/>
          <a:p>
            <a:pPr algn="l"/>
            <a:r>
              <a:rPr lang="en-IN" kern="100" dirty="0">
                <a:effectLst/>
                <a:latin typeface="Bahnschrift" panose="020B0502040204020203" pitchFamily="34" charset="0"/>
                <a:ea typeface="NSimSun" panose="02010609030101010101" pitchFamily="49" charset="-122"/>
                <a:cs typeface="Arial" panose="020B0604020202020204" pitchFamily="34" charset="0"/>
              </a:rPr>
              <a:t>Project Overview</a:t>
            </a:r>
            <a:endParaRPr lang="en-IN" dirty="0">
              <a:latin typeface="Bahnschrift" panose="020B0502040204020203" pitchFamily="34" charset="0"/>
            </a:endParaRPr>
          </a:p>
        </p:txBody>
      </p:sp>
      <p:sp>
        <p:nvSpPr>
          <p:cNvPr id="3" name="Content Placeholder 2">
            <a:extLst>
              <a:ext uri="{FF2B5EF4-FFF2-40B4-BE49-F238E27FC236}">
                <a16:creationId xmlns:a16="http://schemas.microsoft.com/office/drawing/2014/main" id="{89C826CF-EA41-487B-AF3B-3271879AE876}"/>
              </a:ext>
            </a:extLst>
          </p:cNvPr>
          <p:cNvSpPr>
            <a:spLocks noGrp="1"/>
          </p:cNvSpPr>
          <p:nvPr>
            <p:ph idx="1"/>
          </p:nvPr>
        </p:nvSpPr>
        <p:spPr>
          <a:xfrm>
            <a:off x="913795" y="1918880"/>
            <a:ext cx="10353762" cy="4058751"/>
          </a:xfrm>
        </p:spPr>
        <p:txBody>
          <a:bodyPr/>
          <a:lstStyle/>
          <a:p>
            <a:pPr>
              <a:lnSpc>
                <a:spcPct val="150000"/>
              </a:lnSpc>
            </a:pPr>
            <a:r>
              <a:rPr lang="en-IN" sz="1800" kern="100" dirty="0">
                <a:effectLst/>
                <a:latin typeface="Bahnschrift" panose="020B0502040204020203" pitchFamily="34" charset="0"/>
                <a:ea typeface="NSimSun" panose="02010609030101010101" pitchFamily="49" charset="-122"/>
                <a:cs typeface="Arial" panose="020B0604020202020204" pitchFamily="34" charset="0"/>
              </a:rPr>
              <a:t>We have tried to create an application that helps chess players newbies and seasoned veterans alike to improve their game.</a:t>
            </a:r>
          </a:p>
          <a:p>
            <a:pPr>
              <a:lnSpc>
                <a:spcPct val="150000"/>
              </a:lnSpc>
            </a:pPr>
            <a:r>
              <a:rPr lang="en-IN" sz="1800" kern="100" dirty="0">
                <a:effectLst/>
                <a:latin typeface="Bahnschrift" panose="020B0502040204020203" pitchFamily="34" charset="0"/>
                <a:ea typeface="NSimSun" panose="02010609030101010101" pitchFamily="49" charset="-122"/>
                <a:cs typeface="Arial" panose="020B0604020202020204" pitchFamily="34" charset="0"/>
              </a:rPr>
              <a:t>We have created a web app that allows the users to play against a bot and analyse their every move to get better.</a:t>
            </a:r>
          </a:p>
          <a:p>
            <a:pPr marL="36900" indent="0">
              <a:buNone/>
            </a:pPr>
            <a:endParaRPr lang="en-IN" sz="1800" kern="100" dirty="0">
              <a:effectLst/>
              <a:latin typeface="Bahnschrift" panose="020B0502040204020203" pitchFamily="34" charset="0"/>
              <a:ea typeface="NSimSun" panose="02010609030101010101" pitchFamily="49" charset="-122"/>
              <a:cs typeface="Arial" panose="020B0604020202020204" pitchFamily="34" charset="0"/>
            </a:endParaRPr>
          </a:p>
          <a:p>
            <a:endParaRPr lang="en-IN" dirty="0"/>
          </a:p>
        </p:txBody>
      </p:sp>
    </p:spTree>
    <p:extLst>
      <p:ext uri="{BB962C8B-B14F-4D97-AF65-F5344CB8AC3E}">
        <p14:creationId xmlns:p14="http://schemas.microsoft.com/office/powerpoint/2010/main" val="22740154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071A18-92ED-422C-9C46-58680B3F3CA0}"/>
              </a:ext>
            </a:extLst>
          </p:cNvPr>
          <p:cNvSpPr>
            <a:spLocks noGrp="1"/>
          </p:cNvSpPr>
          <p:nvPr>
            <p:ph type="title"/>
          </p:nvPr>
        </p:nvSpPr>
        <p:spPr/>
        <p:txBody>
          <a:bodyPr>
            <a:normAutofit/>
          </a:bodyPr>
          <a:lstStyle/>
          <a:p>
            <a:pPr algn="l"/>
            <a:r>
              <a:rPr lang="en-IN" dirty="0">
                <a:latin typeface="Bahnschrift" panose="020B0502040204020203" pitchFamily="34" charset="0"/>
              </a:rPr>
              <a:t>Solution Description</a:t>
            </a:r>
          </a:p>
        </p:txBody>
      </p:sp>
      <p:sp>
        <p:nvSpPr>
          <p:cNvPr id="3" name="Content Placeholder 2">
            <a:extLst>
              <a:ext uri="{FF2B5EF4-FFF2-40B4-BE49-F238E27FC236}">
                <a16:creationId xmlns:a16="http://schemas.microsoft.com/office/drawing/2014/main" id="{89C826CF-EA41-487B-AF3B-3271879AE876}"/>
              </a:ext>
            </a:extLst>
          </p:cNvPr>
          <p:cNvSpPr>
            <a:spLocks noGrp="1"/>
          </p:cNvSpPr>
          <p:nvPr>
            <p:ph idx="1"/>
          </p:nvPr>
        </p:nvSpPr>
        <p:spPr>
          <a:xfrm>
            <a:off x="913795" y="1918880"/>
            <a:ext cx="10353762" cy="4058751"/>
          </a:xfrm>
        </p:spPr>
        <p:txBody>
          <a:bodyPr/>
          <a:lstStyle/>
          <a:p>
            <a:pPr>
              <a:lnSpc>
                <a:spcPct val="150000"/>
              </a:lnSpc>
            </a:pPr>
            <a:r>
              <a:rPr lang="en-US" sz="1800" kern="100" dirty="0">
                <a:effectLst/>
                <a:latin typeface="Bahnschrift" panose="020B0502040204020203" pitchFamily="34" charset="0"/>
                <a:ea typeface="NSimSun" panose="02010609030101010101" pitchFamily="49" charset="-122"/>
                <a:cs typeface="Arial" panose="020B0604020202020204" pitchFamily="34" charset="0"/>
              </a:rPr>
              <a:t>We use the Stockfish Chess engine to provide the user with a bot with difficulty levels ranging from a 1200 rating bot to a Grandmaster Level bot.</a:t>
            </a:r>
          </a:p>
          <a:p>
            <a:pPr>
              <a:lnSpc>
                <a:spcPct val="150000"/>
              </a:lnSpc>
            </a:pPr>
            <a:r>
              <a:rPr lang="en-US" sz="1800" kern="100" dirty="0">
                <a:effectLst/>
                <a:latin typeface="Bahnschrift" panose="020B0502040204020203" pitchFamily="34" charset="0"/>
                <a:ea typeface="NSimSun" panose="02010609030101010101" pitchFamily="49" charset="-122"/>
                <a:cs typeface="Arial" panose="020B0604020202020204" pitchFamily="34" charset="0"/>
              </a:rPr>
              <a:t>The Web App shows various information regarding the game as it progresses like the current winning probability, Mistakes, Inaccuracies, Blunders and Also an option to get the best possible move at the given Board State.</a:t>
            </a:r>
            <a:endParaRPr lang="en-IN" sz="1800" kern="100" dirty="0">
              <a:effectLst/>
              <a:latin typeface="Bahnschrift" panose="020B0502040204020203" pitchFamily="34" charset="0"/>
              <a:ea typeface="NSimSun" panose="02010609030101010101" pitchFamily="49" charset="-122"/>
              <a:cs typeface="Arial" panose="020B0604020202020204" pitchFamily="34" charset="0"/>
            </a:endParaRPr>
          </a:p>
          <a:p>
            <a:endParaRPr lang="en-IN" dirty="0"/>
          </a:p>
        </p:txBody>
      </p:sp>
    </p:spTree>
    <p:extLst>
      <p:ext uri="{BB962C8B-B14F-4D97-AF65-F5344CB8AC3E}">
        <p14:creationId xmlns:p14="http://schemas.microsoft.com/office/powerpoint/2010/main" val="40358153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071A18-92ED-422C-9C46-58680B3F3CA0}"/>
              </a:ext>
            </a:extLst>
          </p:cNvPr>
          <p:cNvSpPr>
            <a:spLocks noGrp="1"/>
          </p:cNvSpPr>
          <p:nvPr>
            <p:ph type="title"/>
          </p:nvPr>
        </p:nvSpPr>
        <p:spPr/>
        <p:txBody>
          <a:bodyPr>
            <a:normAutofit/>
          </a:bodyPr>
          <a:lstStyle/>
          <a:p>
            <a:pPr algn="l"/>
            <a:r>
              <a:rPr lang="en-IN" dirty="0">
                <a:latin typeface="Bahnschrift" panose="020B0502040204020203" pitchFamily="34" charset="0"/>
              </a:rPr>
              <a:t>Architecture Diagram</a:t>
            </a:r>
          </a:p>
        </p:txBody>
      </p:sp>
      <p:pic>
        <p:nvPicPr>
          <p:cNvPr id="5" name="Content Placeholder 4">
            <a:extLst>
              <a:ext uri="{FF2B5EF4-FFF2-40B4-BE49-F238E27FC236}">
                <a16:creationId xmlns:a16="http://schemas.microsoft.com/office/drawing/2014/main" id="{91CD2F29-CB02-4EA4-B918-8A89793A2AB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91423" y="1986221"/>
            <a:ext cx="9409154" cy="4137817"/>
          </a:xfrm>
        </p:spPr>
      </p:pic>
    </p:spTree>
    <p:extLst>
      <p:ext uri="{BB962C8B-B14F-4D97-AF65-F5344CB8AC3E}">
        <p14:creationId xmlns:p14="http://schemas.microsoft.com/office/powerpoint/2010/main" val="39504858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071A18-92ED-422C-9C46-58680B3F3CA0}"/>
              </a:ext>
            </a:extLst>
          </p:cNvPr>
          <p:cNvSpPr>
            <a:spLocks noGrp="1"/>
          </p:cNvSpPr>
          <p:nvPr>
            <p:ph type="title"/>
          </p:nvPr>
        </p:nvSpPr>
        <p:spPr/>
        <p:txBody>
          <a:bodyPr>
            <a:normAutofit/>
          </a:bodyPr>
          <a:lstStyle/>
          <a:p>
            <a:pPr algn="l"/>
            <a:r>
              <a:rPr lang="en-IN" dirty="0">
                <a:latin typeface="Bahnschrift" panose="020B0502040204020203" pitchFamily="34" charset="0"/>
              </a:rPr>
              <a:t>Technical Description</a:t>
            </a:r>
          </a:p>
        </p:txBody>
      </p:sp>
      <p:sp>
        <p:nvSpPr>
          <p:cNvPr id="3" name="Content Placeholder 2">
            <a:extLst>
              <a:ext uri="{FF2B5EF4-FFF2-40B4-BE49-F238E27FC236}">
                <a16:creationId xmlns:a16="http://schemas.microsoft.com/office/drawing/2014/main" id="{89C826CF-EA41-487B-AF3B-3271879AE876}"/>
              </a:ext>
            </a:extLst>
          </p:cNvPr>
          <p:cNvSpPr>
            <a:spLocks noGrp="1"/>
          </p:cNvSpPr>
          <p:nvPr>
            <p:ph idx="1"/>
          </p:nvPr>
        </p:nvSpPr>
        <p:spPr>
          <a:xfrm>
            <a:off x="913795" y="1918880"/>
            <a:ext cx="10353762" cy="4810394"/>
          </a:xfrm>
        </p:spPr>
        <p:txBody>
          <a:bodyPr>
            <a:normAutofit/>
          </a:bodyPr>
          <a:lstStyle/>
          <a:p>
            <a:pPr marL="36900" indent="0">
              <a:lnSpc>
                <a:spcPct val="150000"/>
              </a:lnSpc>
              <a:buNone/>
            </a:pPr>
            <a:r>
              <a:rPr lang="en-US" sz="1800" kern="100" dirty="0">
                <a:effectLst/>
                <a:latin typeface="Bahnschrift" panose="020B0502040204020203" pitchFamily="34" charset="0"/>
                <a:ea typeface="NSimSun" panose="02010609030101010101" pitchFamily="49" charset="-122"/>
                <a:cs typeface="Arial" panose="020B0604020202020204" pitchFamily="34" charset="0"/>
              </a:rPr>
              <a:t>     </a:t>
            </a:r>
            <a:r>
              <a:rPr lang="en-IN" sz="2400" b="1" kern="100" dirty="0">
                <a:effectLst/>
                <a:latin typeface="Calibri" panose="020F0502020204030204" pitchFamily="34" charset="0"/>
                <a:ea typeface="NSimSun" panose="02010609030101010101" pitchFamily="49" charset="-122"/>
                <a:cs typeface="Arial" panose="020B0604020202020204" pitchFamily="34" charset="0"/>
              </a:rPr>
              <a:t>Frontend</a:t>
            </a:r>
            <a:endParaRPr lang="en-US" sz="2400" kern="100" dirty="0">
              <a:effectLst/>
              <a:latin typeface="Bahnschrift" panose="020B0502040204020203" pitchFamily="34" charset="0"/>
              <a:ea typeface="NSimSun" panose="02010609030101010101" pitchFamily="49" charset="-122"/>
              <a:cs typeface="Arial" panose="020B0604020202020204" pitchFamily="34" charset="0"/>
            </a:endParaRPr>
          </a:p>
          <a:p>
            <a:pPr>
              <a:lnSpc>
                <a:spcPct val="150000"/>
              </a:lnSpc>
            </a:pPr>
            <a:r>
              <a:rPr lang="en-US" sz="1800" kern="100" dirty="0">
                <a:effectLst/>
                <a:latin typeface="Bahnschrift" panose="020B0502040204020203" pitchFamily="34" charset="0"/>
                <a:ea typeface="NSimSun" panose="02010609030101010101" pitchFamily="49" charset="-122"/>
                <a:cs typeface="Arial" panose="020B0604020202020204" pitchFamily="34" charset="0"/>
              </a:rPr>
              <a:t>The frontend of this application is built with HTML, CSS and JavaScript. Integrating seamlessly with a very popular framework for drawing Chess boards, </a:t>
            </a:r>
            <a:r>
              <a:rPr lang="en-US" sz="1800" kern="100" dirty="0" err="1">
                <a:effectLst/>
                <a:latin typeface="Bahnschrift" panose="020B0502040204020203" pitchFamily="34" charset="0"/>
                <a:ea typeface="NSimSun" panose="02010609030101010101" pitchFamily="49" charset="-122"/>
                <a:cs typeface="Arial" panose="020B0604020202020204" pitchFamily="34" charset="0"/>
              </a:rPr>
              <a:t>Chessboardjs</a:t>
            </a:r>
            <a:r>
              <a:rPr lang="en-US" sz="1800" kern="100" dirty="0">
                <a:effectLst/>
                <a:latin typeface="Bahnschrift" panose="020B0502040204020203" pitchFamily="34" charset="0"/>
                <a:ea typeface="NSimSun" panose="02010609030101010101" pitchFamily="49" charset="-122"/>
                <a:cs typeface="Arial" panose="020B0604020202020204" pitchFamily="34" charset="0"/>
              </a:rPr>
              <a:t> (</a:t>
            </a:r>
            <a:r>
              <a:rPr lang="en-US" sz="1800" kern="100" dirty="0">
                <a:effectLst/>
                <a:latin typeface="Bahnschrift" panose="020B0502040204020203" pitchFamily="34" charset="0"/>
                <a:ea typeface="NSimSun" panose="02010609030101010101" pitchFamily="49" charset="-122"/>
                <a:cs typeface="Arial" panose="020B0604020202020204" pitchFamily="34" charset="0"/>
                <a:hlinkClick r:id="rId2"/>
              </a:rPr>
              <a:t>http://chessboardjs.com/</a:t>
            </a:r>
            <a:r>
              <a:rPr lang="en-US" sz="1800" kern="100" dirty="0">
                <a:effectLst/>
                <a:latin typeface="Bahnschrift" panose="020B0502040204020203" pitchFamily="34" charset="0"/>
                <a:ea typeface="NSimSun" panose="02010609030101010101" pitchFamily="49" charset="-122"/>
                <a:cs typeface="Arial" panose="020B0604020202020204" pitchFamily="34" charset="0"/>
              </a:rPr>
              <a:t>)</a:t>
            </a:r>
          </a:p>
          <a:p>
            <a:pPr>
              <a:lnSpc>
                <a:spcPct val="150000"/>
              </a:lnSpc>
            </a:pPr>
            <a:r>
              <a:rPr lang="en-US" sz="1800" kern="100" dirty="0">
                <a:effectLst/>
                <a:latin typeface="Bahnschrift" panose="020B0502040204020203" pitchFamily="34" charset="0"/>
                <a:ea typeface="NSimSun" panose="02010609030101010101" pitchFamily="49" charset="-122"/>
                <a:cs typeface="Arial" panose="020B0604020202020204" pitchFamily="34" charset="0"/>
              </a:rPr>
              <a:t>The Web App shows various information regarding the game as it progresses like the current winning probability, Mistakes, Inaccuracies, Blunders and Also an option to get the best possible move at the given Board State.</a:t>
            </a:r>
            <a:endParaRPr lang="en-IN" sz="1800" kern="100" dirty="0">
              <a:effectLst/>
              <a:latin typeface="Bahnschrift" panose="020B0502040204020203" pitchFamily="34" charset="0"/>
              <a:ea typeface="NSimSun" panose="02010609030101010101" pitchFamily="49" charset="-122"/>
              <a:cs typeface="Arial" panose="020B0604020202020204" pitchFamily="34" charset="0"/>
            </a:endParaRPr>
          </a:p>
          <a:p>
            <a:endParaRPr lang="en-IN" dirty="0"/>
          </a:p>
        </p:txBody>
      </p:sp>
    </p:spTree>
    <p:extLst>
      <p:ext uri="{BB962C8B-B14F-4D97-AF65-F5344CB8AC3E}">
        <p14:creationId xmlns:p14="http://schemas.microsoft.com/office/powerpoint/2010/main" val="972676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071A18-92ED-422C-9C46-58680B3F3CA0}"/>
              </a:ext>
            </a:extLst>
          </p:cNvPr>
          <p:cNvSpPr>
            <a:spLocks noGrp="1"/>
          </p:cNvSpPr>
          <p:nvPr>
            <p:ph type="title"/>
          </p:nvPr>
        </p:nvSpPr>
        <p:spPr/>
        <p:txBody>
          <a:bodyPr>
            <a:normAutofit/>
          </a:bodyPr>
          <a:lstStyle/>
          <a:p>
            <a:pPr algn="l"/>
            <a:r>
              <a:rPr lang="en-IN" dirty="0">
                <a:latin typeface="Bahnschrift" panose="020B0502040204020203" pitchFamily="34" charset="0"/>
              </a:rPr>
              <a:t>Technical Description</a:t>
            </a:r>
          </a:p>
        </p:txBody>
      </p:sp>
      <p:sp>
        <p:nvSpPr>
          <p:cNvPr id="3" name="Content Placeholder 2">
            <a:extLst>
              <a:ext uri="{FF2B5EF4-FFF2-40B4-BE49-F238E27FC236}">
                <a16:creationId xmlns:a16="http://schemas.microsoft.com/office/drawing/2014/main" id="{89C826CF-EA41-487B-AF3B-3271879AE876}"/>
              </a:ext>
            </a:extLst>
          </p:cNvPr>
          <p:cNvSpPr>
            <a:spLocks noGrp="1"/>
          </p:cNvSpPr>
          <p:nvPr>
            <p:ph idx="1"/>
          </p:nvPr>
        </p:nvSpPr>
        <p:spPr>
          <a:xfrm>
            <a:off x="913795" y="1918880"/>
            <a:ext cx="10353762" cy="4810394"/>
          </a:xfrm>
        </p:spPr>
        <p:txBody>
          <a:bodyPr>
            <a:normAutofit/>
          </a:bodyPr>
          <a:lstStyle/>
          <a:p>
            <a:pPr marL="36900" indent="0">
              <a:lnSpc>
                <a:spcPct val="150000"/>
              </a:lnSpc>
              <a:buNone/>
            </a:pPr>
            <a:r>
              <a:rPr lang="en-US" sz="1800" kern="100" dirty="0">
                <a:effectLst/>
                <a:latin typeface="Bahnschrift" panose="020B0502040204020203" pitchFamily="34" charset="0"/>
                <a:ea typeface="NSimSun" panose="02010609030101010101" pitchFamily="49" charset="-122"/>
                <a:cs typeface="Arial" panose="020B0604020202020204" pitchFamily="34" charset="0"/>
              </a:rPr>
              <a:t>     </a:t>
            </a:r>
            <a:r>
              <a:rPr lang="en-IN" sz="2400" b="1" kern="100" dirty="0">
                <a:effectLst/>
                <a:latin typeface="Calibri" panose="020F0502020204030204" pitchFamily="34" charset="0"/>
                <a:ea typeface="NSimSun" panose="02010609030101010101" pitchFamily="49" charset="-122"/>
                <a:cs typeface="Arial" panose="020B0604020202020204" pitchFamily="34" charset="0"/>
              </a:rPr>
              <a:t>Backend</a:t>
            </a:r>
            <a:endParaRPr lang="en-US" sz="2400" kern="100" dirty="0">
              <a:effectLst/>
              <a:latin typeface="Bahnschrift" panose="020B0502040204020203" pitchFamily="34" charset="0"/>
              <a:ea typeface="NSimSun" panose="02010609030101010101" pitchFamily="49" charset="-122"/>
              <a:cs typeface="Arial" panose="020B0604020202020204" pitchFamily="34" charset="0"/>
            </a:endParaRPr>
          </a:p>
          <a:p>
            <a:pPr>
              <a:lnSpc>
                <a:spcPct val="150000"/>
              </a:lnSpc>
            </a:pPr>
            <a:r>
              <a:rPr lang="en-US" sz="1800" kern="100" dirty="0">
                <a:effectLst/>
                <a:latin typeface="Bahnschrift" panose="020B0502040204020203" pitchFamily="34" charset="0"/>
                <a:ea typeface="NSimSun" panose="02010609030101010101" pitchFamily="49" charset="-122"/>
                <a:cs typeface="Arial" panose="020B0604020202020204" pitchFamily="34" charset="0"/>
              </a:rPr>
              <a:t>For the backend, Flask was our best option as it allowed us to integrate a really powerful chess engine that is Stockfish</a:t>
            </a:r>
          </a:p>
          <a:p>
            <a:pPr>
              <a:lnSpc>
                <a:spcPct val="150000"/>
              </a:lnSpc>
            </a:pPr>
            <a:r>
              <a:rPr lang="en-US" sz="1800" kern="100" dirty="0">
                <a:effectLst/>
                <a:latin typeface="Bahnschrift" panose="020B0502040204020203" pitchFamily="34" charset="0"/>
                <a:ea typeface="NSimSun" panose="02010609030101010101" pitchFamily="49" charset="-122"/>
                <a:cs typeface="Arial" panose="020B0604020202020204" pitchFamily="34" charset="0"/>
              </a:rPr>
              <a:t>The Python Chess library was a cherry on top as it allowed us to manipulate the board and convert it into a FEN(Forsyth–Edwards Notation ).</a:t>
            </a:r>
          </a:p>
          <a:p>
            <a:pPr>
              <a:lnSpc>
                <a:spcPct val="150000"/>
              </a:lnSpc>
            </a:pPr>
            <a:r>
              <a:rPr lang="en-US" sz="1800" dirty="0">
                <a:latin typeface="Bahnschrift" panose="020B0502040204020203" pitchFamily="34" charset="0"/>
              </a:rPr>
              <a:t>After all the information is calculated it is then communicated through the flask framework to the frontend JavaScript and then displayed on the Page for the user to disseminate.</a:t>
            </a:r>
            <a:endParaRPr lang="en-IN" sz="1800" dirty="0">
              <a:latin typeface="Bahnschrift" panose="020B0502040204020203" pitchFamily="34" charset="0"/>
            </a:endParaRPr>
          </a:p>
        </p:txBody>
      </p:sp>
    </p:spTree>
    <p:extLst>
      <p:ext uri="{BB962C8B-B14F-4D97-AF65-F5344CB8AC3E}">
        <p14:creationId xmlns:p14="http://schemas.microsoft.com/office/powerpoint/2010/main" val="5644854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071A18-92ED-422C-9C46-58680B3F3CA0}"/>
              </a:ext>
            </a:extLst>
          </p:cNvPr>
          <p:cNvSpPr>
            <a:spLocks noGrp="1"/>
          </p:cNvSpPr>
          <p:nvPr>
            <p:ph type="title"/>
          </p:nvPr>
        </p:nvSpPr>
        <p:spPr/>
        <p:txBody>
          <a:bodyPr>
            <a:normAutofit/>
          </a:bodyPr>
          <a:lstStyle/>
          <a:p>
            <a:pPr algn="l"/>
            <a:r>
              <a:rPr lang="en-IN" kern="100" dirty="0">
                <a:effectLst/>
                <a:latin typeface="Bahnschrift" panose="020B0502040204020203" pitchFamily="34" charset="0"/>
                <a:ea typeface="NSimSun" panose="02010609030101010101" pitchFamily="49" charset="-122"/>
                <a:cs typeface="Arial" panose="020B0604020202020204" pitchFamily="34" charset="0"/>
              </a:rPr>
              <a:t>Screenshot</a:t>
            </a:r>
            <a:endParaRPr lang="en-IN" dirty="0">
              <a:latin typeface="Bahnschrift" panose="020B0502040204020203" pitchFamily="34" charset="0"/>
            </a:endParaRPr>
          </a:p>
        </p:txBody>
      </p:sp>
      <p:sp>
        <p:nvSpPr>
          <p:cNvPr id="3" name="Content Placeholder 2">
            <a:extLst>
              <a:ext uri="{FF2B5EF4-FFF2-40B4-BE49-F238E27FC236}">
                <a16:creationId xmlns:a16="http://schemas.microsoft.com/office/drawing/2014/main" id="{89C826CF-EA41-487B-AF3B-3271879AE876}"/>
              </a:ext>
            </a:extLst>
          </p:cNvPr>
          <p:cNvSpPr>
            <a:spLocks noGrp="1"/>
          </p:cNvSpPr>
          <p:nvPr>
            <p:ph idx="1"/>
          </p:nvPr>
        </p:nvSpPr>
        <p:spPr>
          <a:xfrm>
            <a:off x="913795" y="1918880"/>
            <a:ext cx="10353762" cy="4058751"/>
          </a:xfrm>
        </p:spPr>
        <p:txBody>
          <a:bodyPr/>
          <a:lstStyle/>
          <a:p>
            <a:pPr marL="36900" indent="0">
              <a:buNone/>
            </a:pPr>
            <a:endParaRPr lang="en-IN" sz="1800" kern="100" dirty="0">
              <a:effectLst/>
              <a:latin typeface="Bahnschrift" panose="020B0502040204020203" pitchFamily="34" charset="0"/>
              <a:ea typeface="NSimSun" panose="02010609030101010101" pitchFamily="49" charset="-122"/>
              <a:cs typeface="Arial" panose="020B0604020202020204" pitchFamily="34" charset="0"/>
            </a:endParaRPr>
          </a:p>
          <a:p>
            <a:endParaRPr lang="en-IN" dirty="0"/>
          </a:p>
        </p:txBody>
      </p:sp>
      <p:pic>
        <p:nvPicPr>
          <p:cNvPr id="5" name="Picture 4">
            <a:extLst>
              <a:ext uri="{FF2B5EF4-FFF2-40B4-BE49-F238E27FC236}">
                <a16:creationId xmlns:a16="http://schemas.microsoft.com/office/drawing/2014/main" id="{48A8FF0B-42A3-42A8-8291-7DA2007547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64652" y="1792655"/>
            <a:ext cx="8052047" cy="4311200"/>
          </a:xfrm>
          <a:prstGeom prst="rect">
            <a:avLst/>
          </a:prstGeom>
        </p:spPr>
      </p:pic>
    </p:spTree>
    <p:extLst>
      <p:ext uri="{BB962C8B-B14F-4D97-AF65-F5344CB8AC3E}">
        <p14:creationId xmlns:p14="http://schemas.microsoft.com/office/powerpoint/2010/main" val="149378322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docProps/app.xml><?xml version="1.0" encoding="utf-8"?>
<Properties xmlns="http://schemas.openxmlformats.org/officeDocument/2006/extended-properties" xmlns:vt="http://schemas.openxmlformats.org/officeDocument/2006/docPropsVTypes">
  <Template>TM04033929[[fn=Slate]]</Template>
  <TotalTime>32</TotalTime>
  <Words>468</Words>
  <Application>Microsoft Office PowerPoint</Application>
  <PresentationFormat>Widescreen</PresentationFormat>
  <Paragraphs>33</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Bahnschrift</vt:lpstr>
      <vt:lpstr>Calibri</vt:lpstr>
      <vt:lpstr>Calisto MT</vt:lpstr>
      <vt:lpstr>Wingdings 2</vt:lpstr>
      <vt:lpstr>Slate</vt:lpstr>
      <vt:lpstr>HACKATHON TECH ADRISHTA</vt:lpstr>
      <vt:lpstr>Team Members </vt:lpstr>
      <vt:lpstr>Introduction</vt:lpstr>
      <vt:lpstr>Project Overview</vt:lpstr>
      <vt:lpstr>Solution Description</vt:lpstr>
      <vt:lpstr>Architecture Diagram</vt:lpstr>
      <vt:lpstr>Technical Description</vt:lpstr>
      <vt:lpstr>Technical Description</vt:lpstr>
      <vt:lpstr>Screenshot</vt:lpstr>
      <vt:lpstr>References</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HACKATHON TECH ADRISHTA</dc:title>
  <dc:creator>MAYANK PAGAR</dc:creator>
  <cp:lastModifiedBy>MAYANK PAGAR</cp:lastModifiedBy>
  <cp:revision>5</cp:revision>
  <dcterms:created xsi:type="dcterms:W3CDTF">2020-12-01T14:43:04Z</dcterms:created>
  <dcterms:modified xsi:type="dcterms:W3CDTF">2020-12-01T16:10:36Z</dcterms:modified>
</cp:coreProperties>
</file>