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71" r:id="rId4"/>
    <p:sldId id="258" r:id="rId5"/>
    <p:sldId id="259" r:id="rId6"/>
    <p:sldId id="260" r:id="rId7"/>
    <p:sldId id="275" r:id="rId8"/>
    <p:sldId id="269" r:id="rId9"/>
    <p:sldId id="273" r:id="rId10"/>
    <p:sldId id="261" r:id="rId11"/>
    <p:sldId id="262" r:id="rId12"/>
    <p:sldId id="263" r:id="rId13"/>
    <p:sldId id="264" r:id="rId14"/>
    <p:sldId id="265" r:id="rId15"/>
    <p:sldId id="266" r:id="rId16"/>
    <p:sldId id="267" r:id="rId17"/>
    <p:sldId id="277" r:id="rId18"/>
  </p:sldIdLst>
  <p:sldSz cx="18288000" cy="10287000"/>
  <p:notesSz cx="6858000" cy="9144000"/>
  <p:embeddedFontLst>
    <p:embeddedFont>
      <p:font typeface="Lato Light" panose="020F0502020204030203" pitchFamily="34" charset="0"/>
      <p:regular r:id="rId20"/>
      <p:italic r:id="rId21"/>
    </p:embeddedFont>
    <p:embeddedFont>
      <p:font typeface="Open Sans" panose="020B0606030504020204" pitchFamily="3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Open Sans Extrabold" panose="020B0906030804020204" pitchFamily="34" charset="0"/>
      <p:bold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25" d="100"/>
          <a:sy n="25" d="100"/>
        </p:scale>
        <p:origin x="-1736" y="-6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148D6-1817-4026-BA0B-DB6B4E1AF564}"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824AD-E3BC-4B7D-9819-8DA0AA794555}" type="slidenum">
              <a:rPr lang="en-IN" smtClean="0"/>
              <a:t>‹#›</a:t>
            </a:fld>
            <a:endParaRPr lang="en-IN"/>
          </a:p>
        </p:txBody>
      </p:sp>
    </p:spTree>
    <p:extLst>
      <p:ext uri="{BB962C8B-B14F-4D97-AF65-F5344CB8AC3E}">
        <p14:creationId xmlns:p14="http://schemas.microsoft.com/office/powerpoint/2010/main" val="3782171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 Id="rId35"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7" Type="http://schemas.openxmlformats.org/officeDocument/2006/relationships/image" Target="../media/image46.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iq.opengenus.org/resnet/" TargetMode="External"/><Relationship Id="rId3" Type="http://schemas.openxmlformats.org/officeDocument/2006/relationships/image" Target="../media/image9.svg"/><Relationship Id="rId7" Type="http://schemas.openxmlformats.org/officeDocument/2006/relationships/hyperlink" Target="https://arsfutura.com/magazine/face-recognition-with-facenet-and-mtcnn/" TargetMode="Externa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hyperlink" Target="file:///C:\Users\vulk\Documents\VIT\EDA\Project\%20https:\www.kaggle.com\datasets\srbhshinde\flickr8k-sau" TargetMode="External"/><Relationship Id="rId5" Type="http://schemas.openxmlformats.org/officeDocument/2006/relationships/hyperlink" Target="https://github.com/timesler/facenet-pytorch" TargetMode="External"/><Relationship Id="rId15" Type="http://schemas.openxmlformats.org/officeDocument/2006/relationships/image" Target="../media/image14.svg"/><Relationship Id="rId4" Type="http://schemas.openxmlformats.org/officeDocument/2006/relationships/hyperlink" Target="https://www.kaggle.com/datasets/greatgamedota/vggface2-test" TargetMode="External"/><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11" Type="http://schemas.openxmlformats.org/officeDocument/2006/relationships/image" Target="../media/image10.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41" Type="http://schemas.openxmlformats.org/officeDocument/2006/relationships/image" Target="../media/image40.sv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4" name="Rounded Rectangle 23"/>
          <p:cNvSpPr/>
          <p:nvPr/>
        </p:nvSpPr>
        <p:spPr>
          <a:xfrm rot="19016290">
            <a:off x="8630396" y="561654"/>
            <a:ext cx="6509356" cy="1352324"/>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grpSp>
        <p:nvGrpSpPr>
          <p:cNvPr id="25" name="Group 24"/>
          <p:cNvGrpSpPr/>
          <p:nvPr/>
        </p:nvGrpSpPr>
        <p:grpSpPr>
          <a:xfrm>
            <a:off x="4853185" y="3078139"/>
            <a:ext cx="15857278" cy="4512766"/>
            <a:chOff x="3235456" y="2001292"/>
            <a:chExt cx="10571518" cy="3008510"/>
          </a:xfrm>
          <a:blipFill dpi="0" rotWithShape="1">
            <a:blip r:embed="rId2"/>
            <a:srcRect/>
            <a:stretch>
              <a:fillRect t="11000"/>
            </a:stretch>
          </a:blipFill>
        </p:grpSpPr>
        <p:sp>
          <p:nvSpPr>
            <p:cNvPr id="26" name="Rounded Rectangle 25"/>
            <p:cNvSpPr/>
            <p:nvPr/>
          </p:nvSpPr>
          <p:spPr>
            <a:xfrm rot="18970178">
              <a:off x="3235456" y="2095153"/>
              <a:ext cx="8963400" cy="9015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7" name="Rounded Rectangle 26"/>
            <p:cNvSpPr/>
            <p:nvPr/>
          </p:nvSpPr>
          <p:spPr>
            <a:xfrm rot="18970178">
              <a:off x="5172475" y="2001292"/>
              <a:ext cx="8500514"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8" name="Rounded Rectangle 27"/>
            <p:cNvSpPr/>
            <p:nvPr/>
          </p:nvSpPr>
          <p:spPr>
            <a:xfrm rot="18970178">
              <a:off x="7651845" y="2775311"/>
              <a:ext cx="6155129"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9" name="Rounded Rectangle 28"/>
            <p:cNvSpPr/>
            <p:nvPr/>
          </p:nvSpPr>
          <p:spPr>
            <a:xfrm rot="18970178">
              <a:off x="10096850" y="3710468"/>
              <a:ext cx="3509434" cy="12993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grpSp>
      <p:sp>
        <p:nvSpPr>
          <p:cNvPr id="30" name="Title 1"/>
          <p:cNvSpPr txBox="1">
            <a:spLocks/>
          </p:cNvSpPr>
          <p:nvPr/>
        </p:nvSpPr>
        <p:spPr>
          <a:xfrm>
            <a:off x="-259593" y="3350142"/>
            <a:ext cx="10432734" cy="1207886"/>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Open Sans" panose="020B0606030504020204" pitchFamily="34" charset="0"/>
                <a:ea typeface="Open Sans" panose="020B0606030504020204" pitchFamily="34" charset="0"/>
                <a:cs typeface="Open Sans" panose="020B0606030504020204" pitchFamily="34" charset="0"/>
              </a:rPr>
              <a:t>DEV – CCTV Footage </a:t>
            </a:r>
            <a:r>
              <a:rPr lang="en-US" b="1" dirty="0" smtClean="0">
                <a:latin typeface="Open Sans" panose="020B0606030504020204" pitchFamily="34" charset="0"/>
                <a:ea typeface="Open Sans" panose="020B0606030504020204" pitchFamily="34" charset="0"/>
                <a:cs typeface="Open Sans" panose="020B0606030504020204" pitchFamily="34" charset="0"/>
              </a:rPr>
              <a:t>Analyzer</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31" name="Picture 30"/>
          <p:cNvPicPr/>
          <p:nvPr/>
        </p:nvPicPr>
        <p:blipFill>
          <a:blip r:embed="rId3">
            <a:extLst>
              <a:ext uri="{28A0092B-C50C-407E-A947-70E740481C1C}">
                <a14:useLocalDpi xmlns:a14="http://schemas.microsoft.com/office/drawing/2010/main" val="0"/>
              </a:ext>
            </a:extLst>
          </a:blip>
          <a:srcRect/>
          <a:stretch>
            <a:fillRect/>
          </a:stretch>
        </p:blipFill>
        <p:spPr bwMode="auto">
          <a:xfrm>
            <a:off x="2240046" y="629697"/>
            <a:ext cx="5411628" cy="160523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423950" y="4558028"/>
            <a:ext cx="3065647" cy="1015663"/>
          </a:xfrm>
          <a:prstGeom prst="rect">
            <a:avLst/>
          </a:prstGeom>
          <a:noFill/>
        </p:spPr>
        <p:txBody>
          <a:bodyPr wrap="none" rtlCol="0">
            <a:spAutoFit/>
          </a:bodyPr>
          <a:lstStyle/>
          <a:p>
            <a:r>
              <a:rPr lang="en-US" sz="6000" b="1" dirty="0">
                <a:solidFill>
                  <a:schemeClr val="bg2">
                    <a:lumMod val="50000"/>
                  </a:schemeClr>
                </a:solidFill>
              </a:rPr>
              <a:t>Review 3</a:t>
            </a:r>
            <a:endParaRPr lang="en-IN" sz="6000" b="1" dirty="0">
              <a:solidFill>
                <a:schemeClr val="bg2">
                  <a:lumMod val="50000"/>
                </a:schemeClr>
              </a:solidFill>
            </a:endParaRPr>
          </a:p>
        </p:txBody>
      </p:sp>
      <p:sp>
        <p:nvSpPr>
          <p:cNvPr id="33" name="Rectangle 32"/>
          <p:cNvSpPr/>
          <p:nvPr/>
        </p:nvSpPr>
        <p:spPr>
          <a:xfrm>
            <a:off x="417487" y="6169000"/>
            <a:ext cx="5149329" cy="2092881"/>
          </a:xfrm>
          <a:prstGeom prst="rect">
            <a:avLst/>
          </a:prstGeom>
        </p:spPr>
        <p:txBody>
          <a:bodyPr wrap="square">
            <a:spAutoFit/>
          </a:bodyPr>
          <a:lstStyle/>
          <a:p>
            <a:pPr>
              <a:lnSpc>
                <a:spcPts val="3899"/>
              </a:lnSpc>
            </a:pPr>
            <a:r>
              <a:rPr lang="en-US" sz="4000" b="1" dirty="0" smtClean="0">
                <a:solidFill>
                  <a:srgbClr val="000000"/>
                </a:solidFill>
                <a:latin typeface="Open Sauce SemiBold" panose="020B0604020202020204" charset="0"/>
              </a:rPr>
              <a:t>Team Members:</a:t>
            </a:r>
          </a:p>
          <a:p>
            <a:pPr>
              <a:lnSpc>
                <a:spcPts val="3899"/>
              </a:lnSpc>
            </a:pPr>
            <a:endParaRPr lang="en-US" sz="3200" b="1" dirty="0" smtClean="0">
              <a:solidFill>
                <a:srgbClr val="000000"/>
              </a:solidFill>
              <a:latin typeface="Open Sauce SemiBold" panose="020B0604020202020204" charset="0"/>
            </a:endParaRPr>
          </a:p>
          <a:p>
            <a:pPr>
              <a:lnSpc>
                <a:spcPts val="3899"/>
              </a:lnSpc>
            </a:pPr>
            <a:r>
              <a:rPr lang="en-US" sz="2400" dirty="0" err="1" smtClean="0">
                <a:solidFill>
                  <a:srgbClr val="000000"/>
                </a:solidFill>
                <a:latin typeface="Open Sauce SemiBold" panose="020B0604020202020204" charset="0"/>
              </a:rPr>
              <a:t>Mayank</a:t>
            </a:r>
            <a:r>
              <a:rPr lang="en-US" sz="2400" dirty="0" smtClean="0">
                <a:solidFill>
                  <a:srgbClr val="000000"/>
                </a:solidFill>
                <a:latin typeface="Open Sauce SemiBold" panose="020B0604020202020204" charset="0"/>
              </a:rPr>
              <a:t> Gupta </a:t>
            </a:r>
            <a:r>
              <a:rPr lang="en-US" sz="2400" dirty="0" smtClean="0">
                <a:solidFill>
                  <a:srgbClr val="000000"/>
                </a:solidFill>
                <a:latin typeface="Open Sauce"/>
              </a:rPr>
              <a:t>– </a:t>
            </a:r>
            <a:r>
              <a:rPr lang="en-US" sz="2400" dirty="0" smtClean="0">
                <a:solidFill>
                  <a:schemeClr val="bg2">
                    <a:lumMod val="50000"/>
                  </a:schemeClr>
                </a:solidFill>
                <a:latin typeface="Open Sauce"/>
              </a:rPr>
              <a:t>20BCE1538</a:t>
            </a:r>
          </a:p>
          <a:p>
            <a:pPr>
              <a:lnSpc>
                <a:spcPts val="3899"/>
              </a:lnSpc>
            </a:pPr>
            <a:endParaRPr lang="en-US" sz="2400" dirty="0">
              <a:solidFill>
                <a:schemeClr val="bg2">
                  <a:lumMod val="50000"/>
                </a:schemeClr>
              </a:solidFill>
              <a:latin typeface="Open Sauc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8043814" y="3053557"/>
            <a:ext cx="10234661" cy="0"/>
          </a:xfrm>
          <a:prstGeom prst="line">
            <a:avLst/>
          </a:prstGeom>
          <a:ln w="9525" cap="rnd">
            <a:solidFill>
              <a:srgbClr val="000000">
                <a:alpha val="40000"/>
              </a:srgbClr>
            </a:solidFill>
            <a:prstDash val="solid"/>
            <a:headEnd type="none" w="sm" len="sm"/>
            <a:tailEnd type="none" w="sm" len="sm"/>
          </a:ln>
        </p:spPr>
      </p:sp>
      <p:sp>
        <p:nvSpPr>
          <p:cNvPr id="4" name="AutoShape 4"/>
          <p:cNvSpPr/>
          <p:nvPr/>
        </p:nvSpPr>
        <p:spPr>
          <a:xfrm>
            <a:off x="8043814" y="4993068"/>
            <a:ext cx="10234661" cy="0"/>
          </a:xfrm>
          <a:prstGeom prst="line">
            <a:avLst/>
          </a:prstGeom>
          <a:ln w="9525" cap="rnd">
            <a:solidFill>
              <a:srgbClr val="000000">
                <a:alpha val="40000"/>
              </a:srgbClr>
            </a:solidFill>
            <a:prstDash val="solid"/>
            <a:headEnd type="none" w="sm" len="sm"/>
            <a:tailEnd type="none" w="sm" len="sm"/>
          </a:ln>
        </p:spPr>
      </p:sp>
      <p:sp>
        <p:nvSpPr>
          <p:cNvPr id="5" name="AutoShape 5"/>
          <p:cNvSpPr/>
          <p:nvPr/>
        </p:nvSpPr>
        <p:spPr>
          <a:xfrm>
            <a:off x="8043814" y="6932579"/>
            <a:ext cx="10234661" cy="0"/>
          </a:xfrm>
          <a:prstGeom prst="line">
            <a:avLst/>
          </a:prstGeom>
          <a:ln w="9525" cap="rnd">
            <a:solidFill>
              <a:srgbClr val="000000">
                <a:alpha val="40000"/>
              </a:srgbClr>
            </a:solidFill>
            <a:prstDash val="solid"/>
            <a:headEnd type="none" w="sm" len="sm"/>
            <a:tailEnd type="none" w="sm" len="sm"/>
          </a:ln>
        </p:spPr>
      </p:sp>
      <p:sp>
        <p:nvSpPr>
          <p:cNvPr id="6" name="AutoShape 6"/>
          <p:cNvSpPr/>
          <p:nvPr/>
        </p:nvSpPr>
        <p:spPr>
          <a:xfrm>
            <a:off x="8043814" y="8872090"/>
            <a:ext cx="10234661" cy="0"/>
          </a:xfrm>
          <a:prstGeom prst="line">
            <a:avLst/>
          </a:prstGeom>
          <a:ln w="9525" cap="rnd">
            <a:solidFill>
              <a:srgbClr val="000000">
                <a:alpha val="40000"/>
              </a:srgbClr>
            </a:solidFill>
            <a:prstDash val="solid"/>
            <a:headEnd type="none" w="sm" len="sm"/>
            <a:tailEnd type="none" w="sm" len="sm"/>
          </a:ln>
        </p:spPr>
      </p:sp>
      <p:sp>
        <p:nvSpPr>
          <p:cNvPr id="7" name="AutoShape 7"/>
          <p:cNvSpPr/>
          <p:nvPr/>
        </p:nvSpPr>
        <p:spPr>
          <a:xfrm rot="5400000">
            <a:off x="3560522" y="5818136"/>
            <a:ext cx="8956686" cy="0"/>
          </a:xfrm>
          <a:prstGeom prst="line">
            <a:avLst/>
          </a:prstGeom>
          <a:ln w="9525" cap="rnd">
            <a:solidFill>
              <a:srgbClr val="000000">
                <a:alpha val="40000"/>
              </a:srgbClr>
            </a:solidFill>
            <a:prstDash val="solid"/>
            <a:headEnd type="none" w="sm" len="sm"/>
            <a:tailEnd type="none" w="sm" len="sm"/>
          </a:ln>
        </p:spPr>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477734" y="1889479"/>
            <a:ext cx="700614" cy="700614"/>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572984" y="5579203"/>
            <a:ext cx="605364" cy="605364"/>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572984" y="7486877"/>
            <a:ext cx="605364" cy="605364"/>
          </a:xfrm>
          <a:prstGeom prst="rect">
            <a:avLst/>
          </a:prstGeom>
        </p:spPr>
      </p:pic>
      <p:sp>
        <p:nvSpPr>
          <p:cNvPr id="11" name="TextBox 11"/>
          <p:cNvSpPr txBox="1"/>
          <p:nvPr/>
        </p:nvSpPr>
        <p:spPr>
          <a:xfrm>
            <a:off x="803863" y="3146373"/>
            <a:ext cx="6146498" cy="2676525"/>
          </a:xfrm>
          <a:prstGeom prst="rect">
            <a:avLst/>
          </a:prstGeom>
        </p:spPr>
        <p:txBody>
          <a:bodyPr lIns="0" tIns="0" rIns="0" bIns="0" rtlCol="0" anchor="t">
            <a:spAutoFit/>
          </a:bodyPr>
          <a:lstStyle/>
          <a:p>
            <a:pPr>
              <a:lnSpc>
                <a:spcPts val="10559"/>
              </a:lnSpc>
            </a:pPr>
            <a:r>
              <a:rPr lang="en-US" sz="8799" dirty="0" smtClean="0">
                <a:solidFill>
                  <a:srgbClr val="000000"/>
                </a:solidFill>
                <a:latin typeface="Open Sauce SemiBold"/>
              </a:rPr>
              <a:t>Image Captioning</a:t>
            </a:r>
            <a:endParaRPr lang="en-US" sz="8799" dirty="0">
              <a:solidFill>
                <a:srgbClr val="000000"/>
              </a:solidFill>
              <a:latin typeface="Open Sauce SemiBold"/>
            </a:endParaRPr>
          </a:p>
        </p:txBody>
      </p:sp>
      <p:sp>
        <p:nvSpPr>
          <p:cNvPr id="12" name="TextBox 12"/>
          <p:cNvSpPr txBox="1"/>
          <p:nvPr/>
        </p:nvSpPr>
        <p:spPr>
          <a:xfrm>
            <a:off x="10720297" y="1586371"/>
            <a:ext cx="3973897" cy="1173481"/>
          </a:xfrm>
          <a:prstGeom prst="rect">
            <a:avLst/>
          </a:prstGeom>
        </p:spPr>
        <p:txBody>
          <a:bodyPr lIns="0" tIns="0" rIns="0" bIns="0" rtlCol="0" anchor="t">
            <a:spAutoFit/>
          </a:bodyPr>
          <a:lstStyle/>
          <a:p>
            <a:pPr>
              <a:lnSpc>
                <a:spcPts val="4679"/>
              </a:lnSpc>
            </a:pPr>
            <a:r>
              <a:rPr lang="en-US" sz="3599">
                <a:solidFill>
                  <a:srgbClr val="000000"/>
                </a:solidFill>
                <a:latin typeface="Open Sauce"/>
              </a:rPr>
              <a:t>Image feature extractor</a:t>
            </a:r>
          </a:p>
        </p:txBody>
      </p:sp>
      <p:sp>
        <p:nvSpPr>
          <p:cNvPr id="13" name="TextBox 13"/>
          <p:cNvSpPr txBox="1"/>
          <p:nvPr/>
        </p:nvSpPr>
        <p:spPr>
          <a:xfrm>
            <a:off x="10720297" y="3496189"/>
            <a:ext cx="3328232" cy="1173481"/>
          </a:xfrm>
          <a:prstGeom prst="rect">
            <a:avLst/>
          </a:prstGeom>
        </p:spPr>
        <p:txBody>
          <a:bodyPr lIns="0" tIns="0" rIns="0" bIns="0" rtlCol="0" anchor="t">
            <a:spAutoFit/>
          </a:bodyPr>
          <a:lstStyle/>
          <a:p>
            <a:pPr>
              <a:lnSpc>
                <a:spcPts val="4679"/>
              </a:lnSpc>
            </a:pPr>
            <a:r>
              <a:rPr lang="en-US" sz="3599">
                <a:solidFill>
                  <a:srgbClr val="000000"/>
                </a:solidFill>
                <a:latin typeface="Open Sauce"/>
              </a:rPr>
              <a:t>Text Preprocessor</a:t>
            </a:r>
          </a:p>
        </p:txBody>
      </p:sp>
      <p:sp>
        <p:nvSpPr>
          <p:cNvPr id="14" name="TextBox 14"/>
          <p:cNvSpPr txBox="1"/>
          <p:nvPr/>
        </p:nvSpPr>
        <p:spPr>
          <a:xfrm>
            <a:off x="10720297" y="5431670"/>
            <a:ext cx="2959349" cy="1173481"/>
          </a:xfrm>
          <a:prstGeom prst="rect">
            <a:avLst/>
          </a:prstGeom>
        </p:spPr>
        <p:txBody>
          <a:bodyPr lIns="0" tIns="0" rIns="0" bIns="0" rtlCol="0" anchor="t">
            <a:spAutoFit/>
          </a:bodyPr>
          <a:lstStyle/>
          <a:p>
            <a:pPr>
              <a:lnSpc>
                <a:spcPts val="4679"/>
              </a:lnSpc>
            </a:pPr>
            <a:r>
              <a:rPr lang="en-US" sz="3599">
                <a:solidFill>
                  <a:srgbClr val="000000"/>
                </a:solidFill>
                <a:latin typeface="Open Sauce"/>
              </a:rPr>
              <a:t>Output predictor</a:t>
            </a:r>
          </a:p>
        </p:txBody>
      </p:sp>
      <p:sp>
        <p:nvSpPr>
          <p:cNvPr id="15" name="TextBox 15"/>
          <p:cNvSpPr txBox="1"/>
          <p:nvPr/>
        </p:nvSpPr>
        <p:spPr>
          <a:xfrm>
            <a:off x="10809847" y="7301759"/>
            <a:ext cx="2780249" cy="1173481"/>
          </a:xfrm>
          <a:prstGeom prst="rect">
            <a:avLst/>
          </a:prstGeom>
        </p:spPr>
        <p:txBody>
          <a:bodyPr lIns="0" tIns="0" rIns="0" bIns="0" rtlCol="0" anchor="t">
            <a:spAutoFit/>
          </a:bodyPr>
          <a:lstStyle/>
          <a:p>
            <a:pPr>
              <a:lnSpc>
                <a:spcPts val="4679"/>
              </a:lnSpc>
            </a:pPr>
            <a:r>
              <a:rPr lang="en-US" sz="3599">
                <a:solidFill>
                  <a:srgbClr val="000000"/>
                </a:solidFill>
                <a:latin typeface="Open Sauce"/>
              </a:rPr>
              <a:t>Fitting the Model</a:t>
            </a:r>
          </a:p>
        </p:txBody>
      </p:sp>
      <p:sp>
        <p:nvSpPr>
          <p:cNvPr id="16" name="TextBox 16"/>
          <p:cNvSpPr txBox="1"/>
          <p:nvPr/>
        </p:nvSpPr>
        <p:spPr>
          <a:xfrm>
            <a:off x="10720297" y="9310692"/>
            <a:ext cx="5918698" cy="582931"/>
          </a:xfrm>
          <a:prstGeom prst="rect">
            <a:avLst/>
          </a:prstGeom>
        </p:spPr>
        <p:txBody>
          <a:bodyPr lIns="0" tIns="0" rIns="0" bIns="0" rtlCol="0" anchor="t">
            <a:spAutoFit/>
          </a:bodyPr>
          <a:lstStyle/>
          <a:p>
            <a:pPr>
              <a:lnSpc>
                <a:spcPts val="4679"/>
              </a:lnSpc>
            </a:pPr>
            <a:r>
              <a:rPr lang="en-US" sz="3599">
                <a:solidFill>
                  <a:srgbClr val="000000"/>
                </a:solidFill>
                <a:latin typeface="Open Sauce"/>
              </a:rPr>
              <a:t>Caption Generation</a:t>
            </a:r>
          </a:p>
        </p:txBody>
      </p:sp>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572984" y="3725845"/>
            <a:ext cx="605364" cy="605364"/>
          </a:xfrm>
          <a:prstGeom prst="rect">
            <a:avLst/>
          </a:prstGeom>
        </p:spPr>
      </p:pic>
      <p:pic>
        <p:nvPicPr>
          <p:cNvPr id="18" name="Picture 1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572984" y="9258300"/>
            <a:ext cx="605364" cy="605364"/>
          </a:xfrm>
          <a:prstGeom prst="rect">
            <a:avLst/>
          </a:prstGeom>
        </p:spPr>
      </p:pic>
      <p:sp>
        <p:nvSpPr>
          <p:cNvPr id="19" name="TextBox 19"/>
          <p:cNvSpPr txBox="1"/>
          <p:nvPr/>
        </p:nvSpPr>
        <p:spPr>
          <a:xfrm>
            <a:off x="9660105" y="1939584"/>
            <a:ext cx="335874" cy="542925"/>
          </a:xfrm>
          <a:prstGeom prst="rect">
            <a:avLst/>
          </a:prstGeom>
        </p:spPr>
        <p:txBody>
          <a:bodyPr lIns="0" tIns="0" rIns="0" bIns="0" rtlCol="0" anchor="t">
            <a:spAutoFit/>
          </a:bodyPr>
          <a:lstStyle/>
          <a:p>
            <a:pPr algn="ctr">
              <a:lnSpc>
                <a:spcPts val="4320"/>
              </a:lnSpc>
              <a:spcBef>
                <a:spcPct val="0"/>
              </a:spcBef>
            </a:pPr>
            <a:r>
              <a:rPr lang="en-US" sz="3600">
                <a:solidFill>
                  <a:srgbClr val="F1F0E9"/>
                </a:solidFill>
                <a:latin typeface="Open Sauce SemiBold"/>
              </a:rPr>
              <a:t>1</a:t>
            </a:r>
          </a:p>
        </p:txBody>
      </p:sp>
      <p:sp>
        <p:nvSpPr>
          <p:cNvPr id="20" name="TextBox 20"/>
          <p:cNvSpPr txBox="1"/>
          <p:nvPr/>
        </p:nvSpPr>
        <p:spPr>
          <a:xfrm>
            <a:off x="9707730" y="3757065"/>
            <a:ext cx="335874" cy="542925"/>
          </a:xfrm>
          <a:prstGeom prst="rect">
            <a:avLst/>
          </a:prstGeom>
        </p:spPr>
        <p:txBody>
          <a:bodyPr lIns="0" tIns="0" rIns="0" bIns="0" rtlCol="0" anchor="t">
            <a:spAutoFit/>
          </a:bodyPr>
          <a:lstStyle/>
          <a:p>
            <a:pPr algn="ctr">
              <a:lnSpc>
                <a:spcPts val="4320"/>
              </a:lnSpc>
              <a:spcBef>
                <a:spcPct val="0"/>
              </a:spcBef>
            </a:pPr>
            <a:r>
              <a:rPr lang="en-US" sz="3600">
                <a:solidFill>
                  <a:srgbClr val="F1F0E9"/>
                </a:solidFill>
                <a:latin typeface="Open Sauce SemiBold"/>
              </a:rPr>
              <a:t>2</a:t>
            </a:r>
          </a:p>
        </p:txBody>
      </p:sp>
      <p:sp>
        <p:nvSpPr>
          <p:cNvPr id="21" name="TextBox 21"/>
          <p:cNvSpPr txBox="1"/>
          <p:nvPr/>
        </p:nvSpPr>
        <p:spPr>
          <a:xfrm>
            <a:off x="9707730" y="5610422"/>
            <a:ext cx="335874" cy="542925"/>
          </a:xfrm>
          <a:prstGeom prst="rect">
            <a:avLst/>
          </a:prstGeom>
        </p:spPr>
        <p:txBody>
          <a:bodyPr lIns="0" tIns="0" rIns="0" bIns="0" rtlCol="0" anchor="t">
            <a:spAutoFit/>
          </a:bodyPr>
          <a:lstStyle/>
          <a:p>
            <a:pPr algn="ctr">
              <a:lnSpc>
                <a:spcPts val="4320"/>
              </a:lnSpc>
              <a:spcBef>
                <a:spcPct val="0"/>
              </a:spcBef>
            </a:pPr>
            <a:r>
              <a:rPr lang="en-US" sz="3600">
                <a:solidFill>
                  <a:srgbClr val="F1F0E9"/>
                </a:solidFill>
                <a:latin typeface="Open Sauce SemiBold"/>
              </a:rPr>
              <a:t>3</a:t>
            </a:r>
          </a:p>
        </p:txBody>
      </p:sp>
      <p:sp>
        <p:nvSpPr>
          <p:cNvPr id="22" name="TextBox 22"/>
          <p:cNvSpPr txBox="1"/>
          <p:nvPr/>
        </p:nvSpPr>
        <p:spPr>
          <a:xfrm>
            <a:off x="9707730" y="7504531"/>
            <a:ext cx="335874" cy="542925"/>
          </a:xfrm>
          <a:prstGeom prst="rect">
            <a:avLst/>
          </a:prstGeom>
        </p:spPr>
        <p:txBody>
          <a:bodyPr lIns="0" tIns="0" rIns="0" bIns="0" rtlCol="0" anchor="t">
            <a:spAutoFit/>
          </a:bodyPr>
          <a:lstStyle/>
          <a:p>
            <a:pPr algn="ctr">
              <a:lnSpc>
                <a:spcPts val="4320"/>
              </a:lnSpc>
              <a:spcBef>
                <a:spcPct val="0"/>
              </a:spcBef>
            </a:pPr>
            <a:r>
              <a:rPr lang="en-US" sz="3600">
                <a:solidFill>
                  <a:srgbClr val="F1F0E9"/>
                </a:solidFill>
                <a:latin typeface="Open Sauce SemiBold"/>
              </a:rPr>
              <a:t>4</a:t>
            </a:r>
          </a:p>
        </p:txBody>
      </p:sp>
      <p:sp>
        <p:nvSpPr>
          <p:cNvPr id="23" name="TextBox 23"/>
          <p:cNvSpPr txBox="1"/>
          <p:nvPr/>
        </p:nvSpPr>
        <p:spPr>
          <a:xfrm>
            <a:off x="9707730" y="9258300"/>
            <a:ext cx="335874" cy="542925"/>
          </a:xfrm>
          <a:prstGeom prst="rect">
            <a:avLst/>
          </a:prstGeom>
        </p:spPr>
        <p:txBody>
          <a:bodyPr lIns="0" tIns="0" rIns="0" bIns="0" rtlCol="0" anchor="t">
            <a:spAutoFit/>
          </a:bodyPr>
          <a:lstStyle/>
          <a:p>
            <a:pPr algn="ctr">
              <a:lnSpc>
                <a:spcPts val="4320"/>
              </a:lnSpc>
              <a:spcBef>
                <a:spcPct val="0"/>
              </a:spcBef>
            </a:pPr>
            <a:r>
              <a:rPr lang="en-US" sz="3600">
                <a:solidFill>
                  <a:srgbClr val="F1F0E9"/>
                </a:solidFill>
                <a:latin typeface="Open Sauce SemiBold"/>
              </a:rPr>
              <a:t>5</a:t>
            </a:r>
          </a:p>
        </p:txBody>
      </p:sp>
      <p:sp>
        <p:nvSpPr>
          <p:cNvPr id="26" name="TextBox 11"/>
          <p:cNvSpPr txBox="1"/>
          <p:nvPr/>
        </p:nvSpPr>
        <p:spPr>
          <a:xfrm>
            <a:off x="428098" y="83327"/>
            <a:ext cx="9144885" cy="1149289"/>
          </a:xfrm>
          <a:prstGeom prst="rect">
            <a:avLst/>
          </a:prstGeom>
        </p:spPr>
        <p:txBody>
          <a:bodyPr wrap="square" lIns="0" tIns="0" rIns="0" bIns="0" rtlCol="0" anchor="t">
            <a:spAutoFit/>
          </a:bodyPr>
          <a:lstStyle/>
          <a:p>
            <a:pPr>
              <a:lnSpc>
                <a:spcPts val="10559"/>
              </a:lnSpc>
            </a:pPr>
            <a:r>
              <a:rPr lang="en-US" sz="4400" dirty="0" smtClean="0">
                <a:solidFill>
                  <a:srgbClr val="000000"/>
                </a:solidFill>
                <a:latin typeface="Open Sauce SemiBold"/>
              </a:rPr>
              <a:t>Part 2: Describing Image</a:t>
            </a:r>
            <a:endParaRPr lang="en-US" sz="4400" dirty="0">
              <a:solidFill>
                <a:srgbClr val="000000"/>
              </a:solidFill>
              <a:latin typeface="Open Sauce SemiBold"/>
            </a:endParaRPr>
          </a:p>
        </p:txBody>
      </p:sp>
      <p:pic>
        <p:nvPicPr>
          <p:cNvPr id="28" name="Picture 2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35"/>
              </a:ext>
            </a:extLst>
          </a:blip>
          <a:srcRect/>
          <a:stretch>
            <a:fillRect/>
          </a:stretch>
        </p:blipFill>
        <p:spPr>
          <a:xfrm>
            <a:off x="7236951" y="166053"/>
            <a:ext cx="838200" cy="73609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4" name="AutoShape 4"/>
          <p:cNvSpPr/>
          <p:nvPr/>
        </p:nvSpPr>
        <p:spPr>
          <a:xfrm rot="-313">
            <a:off x="61" y="3713517"/>
            <a:ext cx="9221306" cy="0"/>
          </a:xfrm>
          <a:prstGeom prst="line">
            <a:avLst/>
          </a:prstGeom>
          <a:ln w="9525" cap="rnd">
            <a:solidFill>
              <a:srgbClr val="000000">
                <a:alpha val="40000"/>
              </a:srgbClr>
            </a:solidFill>
            <a:prstDash val="solid"/>
            <a:headEnd type="none" w="sm" len="sm"/>
            <a:tailEnd type="none" w="sm" len="sm"/>
          </a:ln>
        </p:spPr>
      </p:sp>
      <p:pic>
        <p:nvPicPr>
          <p:cNvPr id="5" name="Picture 5"/>
          <p:cNvPicPr>
            <a:picLocks noChangeAspect="1"/>
          </p:cNvPicPr>
          <p:nvPr/>
        </p:nvPicPr>
        <p:blipFill>
          <a:blip r:embed="rId2"/>
          <a:srcRect l="5918" r="5918" b="2406"/>
          <a:stretch>
            <a:fillRect/>
          </a:stretch>
        </p:blipFill>
        <p:spPr>
          <a:xfrm>
            <a:off x="9221368" y="2852105"/>
            <a:ext cx="9066632" cy="4582790"/>
          </a:xfrm>
          <a:prstGeom prst="rect">
            <a:avLst/>
          </a:prstGeom>
        </p:spPr>
      </p:pic>
      <p:sp>
        <p:nvSpPr>
          <p:cNvPr id="6" name="TextBox 6"/>
          <p:cNvSpPr txBox="1"/>
          <p:nvPr/>
        </p:nvSpPr>
        <p:spPr>
          <a:xfrm>
            <a:off x="1003129" y="1401948"/>
            <a:ext cx="6043726" cy="2645322"/>
          </a:xfrm>
          <a:prstGeom prst="rect">
            <a:avLst/>
          </a:prstGeom>
        </p:spPr>
        <p:txBody>
          <a:bodyPr lIns="0" tIns="0" rIns="0" bIns="0" rtlCol="0" anchor="t">
            <a:spAutoFit/>
          </a:bodyPr>
          <a:lstStyle/>
          <a:p>
            <a:pPr>
              <a:lnSpc>
                <a:spcPts val="6957"/>
              </a:lnSpc>
            </a:pPr>
            <a:r>
              <a:rPr lang="en-US" sz="5798">
                <a:solidFill>
                  <a:srgbClr val="000000"/>
                </a:solidFill>
                <a:latin typeface="Open Sauce SemiBold"/>
              </a:rPr>
              <a:t>Image Feature Extraction</a:t>
            </a:r>
          </a:p>
          <a:p>
            <a:pPr>
              <a:lnSpc>
                <a:spcPts val="6957"/>
              </a:lnSpc>
            </a:pPr>
            <a:endParaRPr lang="en-US" sz="5798">
              <a:solidFill>
                <a:srgbClr val="000000"/>
              </a:solidFill>
              <a:latin typeface="Open Sauce SemiBold"/>
            </a:endParaRPr>
          </a:p>
        </p:txBody>
      </p:sp>
      <p:sp>
        <p:nvSpPr>
          <p:cNvPr id="7" name="TextBox 7"/>
          <p:cNvSpPr txBox="1"/>
          <p:nvPr/>
        </p:nvSpPr>
        <p:spPr>
          <a:xfrm>
            <a:off x="1003129" y="4261386"/>
            <a:ext cx="7069301" cy="5516769"/>
          </a:xfrm>
          <a:prstGeom prst="rect">
            <a:avLst/>
          </a:prstGeom>
        </p:spPr>
        <p:txBody>
          <a:bodyPr lIns="0" tIns="0" rIns="0" bIns="0" rtlCol="0" anchor="t">
            <a:spAutoFit/>
          </a:bodyPr>
          <a:lstStyle/>
          <a:p>
            <a:pPr>
              <a:lnSpc>
                <a:spcPts val="4908"/>
              </a:lnSpc>
            </a:pPr>
            <a:r>
              <a:rPr lang="en-US" sz="3272">
                <a:solidFill>
                  <a:srgbClr val="000000"/>
                </a:solidFill>
                <a:latin typeface="Open Sauce"/>
              </a:rPr>
              <a:t>The feature extractor needs an image 224x224x3 size. The model uses ResNet50 pretrained on ImageNet dataset where the features of the image are extracted just before the last layer of classification. Another dense layer is added and converted to get a vector of length 2048.</a:t>
            </a:r>
          </a:p>
        </p:txBody>
      </p:sp>
      <p:grpSp>
        <p:nvGrpSpPr>
          <p:cNvPr id="8" name="Group 8"/>
          <p:cNvGrpSpPr/>
          <p:nvPr/>
        </p:nvGrpSpPr>
        <p:grpSpPr>
          <a:xfrm>
            <a:off x="223446" y="0"/>
            <a:ext cx="1235064" cy="1235064"/>
            <a:chOff x="0" y="0"/>
            <a:chExt cx="1646751" cy="1646751"/>
          </a:xfrm>
        </p:grpSpPr>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1646751" cy="1646751"/>
            </a:xfrm>
            <a:prstGeom prst="rect">
              <a:avLst/>
            </a:prstGeom>
          </p:spPr>
        </p:pic>
        <p:sp>
          <p:nvSpPr>
            <p:cNvPr id="10" name="TextBox 10"/>
            <p:cNvSpPr txBox="1"/>
            <p:nvPr/>
          </p:nvSpPr>
          <p:spPr>
            <a:xfrm>
              <a:off x="428651" y="117769"/>
              <a:ext cx="789450" cy="1276112"/>
            </a:xfrm>
            <a:prstGeom prst="rect">
              <a:avLst/>
            </a:prstGeom>
          </p:spPr>
          <p:txBody>
            <a:bodyPr lIns="0" tIns="0" rIns="0" bIns="0" rtlCol="0" anchor="t">
              <a:spAutoFit/>
            </a:bodyPr>
            <a:lstStyle/>
            <a:p>
              <a:pPr algn="ctr">
                <a:lnSpc>
                  <a:spcPts val="7615"/>
                </a:lnSpc>
                <a:spcBef>
                  <a:spcPct val="0"/>
                </a:spcBef>
              </a:pPr>
              <a:r>
                <a:rPr lang="en-US" sz="6346">
                  <a:solidFill>
                    <a:srgbClr val="F1F0E9"/>
                  </a:solidFill>
                  <a:latin typeface="Open Sauce SemiBold"/>
                </a:rPr>
                <a:t>1</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4" name="AutoShape 4"/>
          <p:cNvSpPr/>
          <p:nvPr/>
        </p:nvSpPr>
        <p:spPr>
          <a:xfrm rot="-313">
            <a:off x="61" y="3663700"/>
            <a:ext cx="9221306" cy="0"/>
          </a:xfrm>
          <a:prstGeom prst="line">
            <a:avLst/>
          </a:prstGeom>
          <a:ln w="9525" cap="rnd">
            <a:solidFill>
              <a:srgbClr val="000000">
                <a:alpha val="40000"/>
              </a:srgbClr>
            </a:solidFill>
            <a:prstDash val="solid"/>
            <a:headEnd type="none" w="sm" len="sm"/>
            <a:tailEnd type="none" w="sm" len="sm"/>
          </a:ln>
        </p:spPr>
      </p:sp>
      <p:grpSp>
        <p:nvGrpSpPr>
          <p:cNvPr id="5" name="Group 5"/>
          <p:cNvGrpSpPr/>
          <p:nvPr/>
        </p:nvGrpSpPr>
        <p:grpSpPr>
          <a:xfrm>
            <a:off x="223446" y="0"/>
            <a:ext cx="1235064" cy="1235064"/>
            <a:chOff x="0" y="0"/>
            <a:chExt cx="1646751" cy="1646751"/>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0" y="0"/>
              <a:ext cx="1646751" cy="1646751"/>
            </a:xfrm>
            <a:prstGeom prst="rect">
              <a:avLst/>
            </a:prstGeom>
          </p:spPr>
        </p:pic>
        <p:sp>
          <p:nvSpPr>
            <p:cNvPr id="7" name="TextBox 7"/>
            <p:cNvSpPr txBox="1"/>
            <p:nvPr/>
          </p:nvSpPr>
          <p:spPr>
            <a:xfrm>
              <a:off x="428651" y="117769"/>
              <a:ext cx="789450" cy="1276112"/>
            </a:xfrm>
            <a:prstGeom prst="rect">
              <a:avLst/>
            </a:prstGeom>
          </p:spPr>
          <p:txBody>
            <a:bodyPr lIns="0" tIns="0" rIns="0" bIns="0" rtlCol="0" anchor="t">
              <a:spAutoFit/>
            </a:bodyPr>
            <a:lstStyle/>
            <a:p>
              <a:pPr algn="ctr">
                <a:lnSpc>
                  <a:spcPts val="7615"/>
                </a:lnSpc>
                <a:spcBef>
                  <a:spcPct val="0"/>
                </a:spcBef>
              </a:pPr>
              <a:r>
                <a:rPr lang="en-US" sz="6346">
                  <a:solidFill>
                    <a:srgbClr val="F1F0E9"/>
                  </a:solidFill>
                  <a:latin typeface="Open Sauce SemiBold"/>
                </a:rPr>
                <a:t>2</a:t>
              </a:r>
            </a:p>
          </p:txBody>
        </p:sp>
      </p:grpSp>
      <p:pic>
        <p:nvPicPr>
          <p:cNvPr id="8" name="Picture 8"/>
          <p:cNvPicPr>
            <a:picLocks noChangeAspect="1"/>
          </p:cNvPicPr>
          <p:nvPr/>
        </p:nvPicPr>
        <p:blipFill>
          <a:blip r:embed="rId4"/>
          <a:srcRect/>
          <a:stretch>
            <a:fillRect/>
          </a:stretch>
        </p:blipFill>
        <p:spPr>
          <a:xfrm>
            <a:off x="9324663" y="2447856"/>
            <a:ext cx="8963337" cy="6090252"/>
          </a:xfrm>
          <a:prstGeom prst="rect">
            <a:avLst/>
          </a:prstGeom>
        </p:spPr>
      </p:pic>
      <p:sp>
        <p:nvSpPr>
          <p:cNvPr id="9" name="TextBox 9"/>
          <p:cNvSpPr txBox="1"/>
          <p:nvPr/>
        </p:nvSpPr>
        <p:spPr>
          <a:xfrm>
            <a:off x="1003129" y="1401948"/>
            <a:ext cx="6043726" cy="2645322"/>
          </a:xfrm>
          <a:prstGeom prst="rect">
            <a:avLst/>
          </a:prstGeom>
        </p:spPr>
        <p:txBody>
          <a:bodyPr lIns="0" tIns="0" rIns="0" bIns="0" rtlCol="0" anchor="t">
            <a:spAutoFit/>
          </a:bodyPr>
          <a:lstStyle/>
          <a:p>
            <a:pPr>
              <a:lnSpc>
                <a:spcPts val="6957"/>
              </a:lnSpc>
            </a:pPr>
            <a:r>
              <a:rPr lang="en-US" sz="5798">
                <a:solidFill>
                  <a:srgbClr val="000000"/>
                </a:solidFill>
                <a:latin typeface="Open Sauce SemiBold"/>
              </a:rPr>
              <a:t>Text Preprocessor</a:t>
            </a:r>
          </a:p>
          <a:p>
            <a:pPr>
              <a:lnSpc>
                <a:spcPts val="6957"/>
              </a:lnSpc>
            </a:pPr>
            <a:endParaRPr lang="en-US" sz="5798">
              <a:solidFill>
                <a:srgbClr val="000000"/>
              </a:solidFill>
              <a:latin typeface="Open Sauce SemiBold"/>
            </a:endParaRPr>
          </a:p>
        </p:txBody>
      </p:sp>
      <p:sp>
        <p:nvSpPr>
          <p:cNvPr id="10" name="TextBox 10"/>
          <p:cNvSpPr txBox="1"/>
          <p:nvPr/>
        </p:nvSpPr>
        <p:spPr>
          <a:xfrm>
            <a:off x="1003129" y="4037746"/>
            <a:ext cx="6802742" cy="5895164"/>
          </a:xfrm>
          <a:prstGeom prst="rect">
            <a:avLst/>
          </a:prstGeom>
        </p:spPr>
        <p:txBody>
          <a:bodyPr lIns="0" tIns="0" rIns="0" bIns="0" rtlCol="0" anchor="t">
            <a:spAutoFit/>
          </a:bodyPr>
          <a:lstStyle/>
          <a:p>
            <a:pPr>
              <a:lnSpc>
                <a:spcPts val="4722"/>
              </a:lnSpc>
            </a:pPr>
            <a:r>
              <a:rPr lang="en-US" sz="3148">
                <a:solidFill>
                  <a:srgbClr val="000000"/>
                </a:solidFill>
                <a:latin typeface="Open Sauce"/>
              </a:rPr>
              <a:t>Unique words are tokenized from the training dataset. As computers do not understand English words, we have represented them with numbers and mapped each word of the vocabulary with a unique index value and we encoded each word into a fixed sized vector and represented each word as a number.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4" name="AutoShape 4"/>
          <p:cNvSpPr/>
          <p:nvPr/>
        </p:nvSpPr>
        <p:spPr>
          <a:xfrm rot="-313">
            <a:off x="62" y="3663631"/>
            <a:ext cx="10744136" cy="32558"/>
          </a:xfrm>
          <a:prstGeom prst="line">
            <a:avLst/>
          </a:prstGeom>
          <a:ln w="9525" cap="rnd">
            <a:solidFill>
              <a:srgbClr val="000000">
                <a:alpha val="40000"/>
              </a:srgbClr>
            </a:solidFill>
            <a:prstDash val="solid"/>
            <a:headEnd type="none" w="sm" len="sm"/>
            <a:tailEnd type="none" w="sm" len="sm"/>
          </a:ln>
        </p:spPr>
      </p:sp>
      <p:grpSp>
        <p:nvGrpSpPr>
          <p:cNvPr id="5" name="Group 5"/>
          <p:cNvGrpSpPr/>
          <p:nvPr/>
        </p:nvGrpSpPr>
        <p:grpSpPr>
          <a:xfrm>
            <a:off x="223446" y="0"/>
            <a:ext cx="1235064" cy="1235064"/>
            <a:chOff x="0" y="0"/>
            <a:chExt cx="1646751" cy="1646751"/>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0" y="0"/>
              <a:ext cx="1646751" cy="1646751"/>
            </a:xfrm>
            <a:prstGeom prst="rect">
              <a:avLst/>
            </a:prstGeom>
          </p:spPr>
        </p:pic>
        <p:sp>
          <p:nvSpPr>
            <p:cNvPr id="7" name="TextBox 7"/>
            <p:cNvSpPr txBox="1"/>
            <p:nvPr/>
          </p:nvSpPr>
          <p:spPr>
            <a:xfrm>
              <a:off x="428651" y="117769"/>
              <a:ext cx="789450" cy="1276112"/>
            </a:xfrm>
            <a:prstGeom prst="rect">
              <a:avLst/>
            </a:prstGeom>
          </p:spPr>
          <p:txBody>
            <a:bodyPr lIns="0" tIns="0" rIns="0" bIns="0" rtlCol="0" anchor="t">
              <a:spAutoFit/>
            </a:bodyPr>
            <a:lstStyle/>
            <a:p>
              <a:pPr algn="ctr">
                <a:lnSpc>
                  <a:spcPts val="7615"/>
                </a:lnSpc>
                <a:spcBef>
                  <a:spcPct val="0"/>
                </a:spcBef>
              </a:pPr>
              <a:r>
                <a:rPr lang="en-US" sz="6346">
                  <a:solidFill>
                    <a:srgbClr val="F1F0E9"/>
                  </a:solidFill>
                  <a:latin typeface="Open Sauce SemiBold"/>
                </a:rPr>
                <a:t>3</a:t>
              </a:r>
            </a:p>
          </p:txBody>
        </p:sp>
      </p:grpSp>
      <p:sp>
        <p:nvSpPr>
          <p:cNvPr id="9" name="TextBox 9"/>
          <p:cNvSpPr txBox="1"/>
          <p:nvPr/>
        </p:nvSpPr>
        <p:spPr>
          <a:xfrm>
            <a:off x="1003129" y="1401948"/>
            <a:ext cx="6043726" cy="2645322"/>
          </a:xfrm>
          <a:prstGeom prst="rect">
            <a:avLst/>
          </a:prstGeom>
        </p:spPr>
        <p:txBody>
          <a:bodyPr lIns="0" tIns="0" rIns="0" bIns="0" rtlCol="0" anchor="t">
            <a:spAutoFit/>
          </a:bodyPr>
          <a:lstStyle/>
          <a:p>
            <a:pPr>
              <a:lnSpc>
                <a:spcPts val="6957"/>
              </a:lnSpc>
            </a:pPr>
            <a:r>
              <a:rPr lang="en-US" sz="5798">
                <a:solidFill>
                  <a:srgbClr val="000000"/>
                </a:solidFill>
                <a:latin typeface="Open Sauce SemiBold"/>
              </a:rPr>
              <a:t>Output Predictor</a:t>
            </a:r>
          </a:p>
          <a:p>
            <a:pPr>
              <a:lnSpc>
                <a:spcPts val="6957"/>
              </a:lnSpc>
            </a:pPr>
            <a:endParaRPr lang="en-US" sz="5798">
              <a:solidFill>
                <a:srgbClr val="000000"/>
              </a:solidFill>
              <a:latin typeface="Open Sauce SemiBold"/>
            </a:endParaRPr>
          </a:p>
        </p:txBody>
      </p:sp>
      <p:sp>
        <p:nvSpPr>
          <p:cNvPr id="10" name="TextBox 10"/>
          <p:cNvSpPr txBox="1"/>
          <p:nvPr/>
        </p:nvSpPr>
        <p:spPr>
          <a:xfrm>
            <a:off x="1003129" y="4047271"/>
            <a:ext cx="6549554" cy="6239729"/>
          </a:xfrm>
          <a:prstGeom prst="rect">
            <a:avLst/>
          </a:prstGeom>
        </p:spPr>
        <p:txBody>
          <a:bodyPr lIns="0" tIns="0" rIns="0" bIns="0" rtlCol="0" anchor="t">
            <a:spAutoFit/>
          </a:bodyPr>
          <a:lstStyle/>
          <a:p>
            <a:pPr>
              <a:lnSpc>
                <a:spcPts val="4547"/>
              </a:lnSpc>
            </a:pPr>
            <a:r>
              <a:rPr lang="en-US" sz="3031">
                <a:solidFill>
                  <a:srgbClr val="000000"/>
                </a:solidFill>
                <a:latin typeface="Open Sauce"/>
              </a:rPr>
              <a:t>Output vector from both the image feature extractor and the text processor are of same length (128) and a decoder merges both the vectors using an addition operation. This is then fed into two dense layers. This layer uses softmax activation function to predict the most probable next word in the vocabulary.</a:t>
            </a:r>
          </a:p>
          <a:p>
            <a:pPr>
              <a:lnSpc>
                <a:spcPts val="4547"/>
              </a:lnSpc>
            </a:pPr>
            <a:endParaRPr lang="en-US" sz="3031">
              <a:solidFill>
                <a:srgbClr val="000000"/>
              </a:solidFill>
              <a:latin typeface="Open Sauce"/>
            </a:endParaRPr>
          </a:p>
        </p:txBody>
      </p:sp>
      <p:pic>
        <p:nvPicPr>
          <p:cNvPr id="11" name="Picture 10"/>
          <p:cNvPicPr>
            <a:picLocks noChangeAspect="1"/>
          </p:cNvPicPr>
          <p:nvPr/>
        </p:nvPicPr>
        <p:blipFill>
          <a:blip r:embed="rId4"/>
          <a:stretch>
            <a:fillRect/>
          </a:stretch>
        </p:blipFill>
        <p:spPr>
          <a:xfrm>
            <a:off x="10744200" y="1562100"/>
            <a:ext cx="6858000" cy="82585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4" name="AutoShape 4"/>
          <p:cNvSpPr/>
          <p:nvPr/>
        </p:nvSpPr>
        <p:spPr>
          <a:xfrm rot="-313">
            <a:off x="61" y="3663700"/>
            <a:ext cx="9221306" cy="0"/>
          </a:xfrm>
          <a:prstGeom prst="line">
            <a:avLst/>
          </a:prstGeom>
          <a:ln w="9525" cap="rnd">
            <a:solidFill>
              <a:srgbClr val="000000">
                <a:alpha val="40000"/>
              </a:srgbClr>
            </a:solidFill>
            <a:prstDash val="solid"/>
            <a:headEnd type="none" w="sm" len="sm"/>
            <a:tailEnd type="none" w="sm" len="sm"/>
          </a:ln>
        </p:spPr>
      </p:sp>
      <p:grpSp>
        <p:nvGrpSpPr>
          <p:cNvPr id="5" name="Group 5"/>
          <p:cNvGrpSpPr/>
          <p:nvPr/>
        </p:nvGrpSpPr>
        <p:grpSpPr>
          <a:xfrm>
            <a:off x="223446" y="0"/>
            <a:ext cx="1235064" cy="1235064"/>
            <a:chOff x="0" y="0"/>
            <a:chExt cx="1646751" cy="1646751"/>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0" y="0"/>
              <a:ext cx="1646751" cy="1646751"/>
            </a:xfrm>
            <a:prstGeom prst="rect">
              <a:avLst/>
            </a:prstGeom>
          </p:spPr>
        </p:pic>
        <p:sp>
          <p:nvSpPr>
            <p:cNvPr id="7" name="TextBox 7"/>
            <p:cNvSpPr txBox="1"/>
            <p:nvPr/>
          </p:nvSpPr>
          <p:spPr>
            <a:xfrm>
              <a:off x="428651" y="117769"/>
              <a:ext cx="789450" cy="1276112"/>
            </a:xfrm>
            <a:prstGeom prst="rect">
              <a:avLst/>
            </a:prstGeom>
          </p:spPr>
          <p:txBody>
            <a:bodyPr lIns="0" tIns="0" rIns="0" bIns="0" rtlCol="0" anchor="t">
              <a:spAutoFit/>
            </a:bodyPr>
            <a:lstStyle/>
            <a:p>
              <a:pPr algn="ctr">
                <a:lnSpc>
                  <a:spcPts val="7615"/>
                </a:lnSpc>
                <a:spcBef>
                  <a:spcPct val="0"/>
                </a:spcBef>
              </a:pPr>
              <a:r>
                <a:rPr lang="en-US" sz="6346">
                  <a:solidFill>
                    <a:srgbClr val="F1F0E9"/>
                  </a:solidFill>
                  <a:latin typeface="Open Sauce SemiBold"/>
                </a:rPr>
                <a:t>4</a:t>
              </a:r>
            </a:p>
          </p:txBody>
        </p:sp>
      </p:grpSp>
      <p:pic>
        <p:nvPicPr>
          <p:cNvPr id="8" name="Picture 8"/>
          <p:cNvPicPr>
            <a:picLocks noChangeAspect="1"/>
          </p:cNvPicPr>
          <p:nvPr/>
        </p:nvPicPr>
        <p:blipFill>
          <a:blip r:embed="rId4"/>
          <a:srcRect/>
          <a:stretch>
            <a:fillRect/>
          </a:stretch>
        </p:blipFill>
        <p:spPr>
          <a:xfrm>
            <a:off x="8810937" y="2508342"/>
            <a:ext cx="9477063" cy="4041223"/>
          </a:xfrm>
          <a:prstGeom prst="rect">
            <a:avLst/>
          </a:prstGeom>
        </p:spPr>
      </p:pic>
      <p:sp>
        <p:nvSpPr>
          <p:cNvPr id="9" name="TextBox 9"/>
          <p:cNvSpPr txBox="1"/>
          <p:nvPr/>
        </p:nvSpPr>
        <p:spPr>
          <a:xfrm>
            <a:off x="1003129" y="1401948"/>
            <a:ext cx="6043726" cy="2645322"/>
          </a:xfrm>
          <a:prstGeom prst="rect">
            <a:avLst/>
          </a:prstGeom>
        </p:spPr>
        <p:txBody>
          <a:bodyPr lIns="0" tIns="0" rIns="0" bIns="0" rtlCol="0" anchor="t">
            <a:spAutoFit/>
          </a:bodyPr>
          <a:lstStyle/>
          <a:p>
            <a:pPr>
              <a:lnSpc>
                <a:spcPts val="6957"/>
              </a:lnSpc>
            </a:pPr>
            <a:r>
              <a:rPr lang="en-US" sz="5798">
                <a:solidFill>
                  <a:srgbClr val="000000"/>
                </a:solidFill>
                <a:latin typeface="Open Sauce SemiBold"/>
              </a:rPr>
              <a:t>Fitting the Model</a:t>
            </a:r>
          </a:p>
          <a:p>
            <a:pPr>
              <a:lnSpc>
                <a:spcPts val="6957"/>
              </a:lnSpc>
            </a:pPr>
            <a:endParaRPr lang="en-US" sz="5798">
              <a:solidFill>
                <a:srgbClr val="000000"/>
              </a:solidFill>
              <a:latin typeface="Open Sauce SemiBold"/>
            </a:endParaRPr>
          </a:p>
        </p:txBody>
      </p:sp>
      <p:sp>
        <p:nvSpPr>
          <p:cNvPr id="10" name="TextBox 10"/>
          <p:cNvSpPr txBox="1"/>
          <p:nvPr/>
        </p:nvSpPr>
        <p:spPr>
          <a:xfrm>
            <a:off x="1003129" y="4047271"/>
            <a:ext cx="6549554" cy="6239729"/>
          </a:xfrm>
          <a:prstGeom prst="rect">
            <a:avLst/>
          </a:prstGeom>
        </p:spPr>
        <p:txBody>
          <a:bodyPr lIns="0" tIns="0" rIns="0" bIns="0" rtlCol="0" anchor="t">
            <a:spAutoFit/>
          </a:bodyPr>
          <a:lstStyle/>
          <a:p>
            <a:pPr>
              <a:lnSpc>
                <a:spcPts val="4547"/>
              </a:lnSpc>
            </a:pPr>
            <a:r>
              <a:rPr lang="en-US" sz="3031">
                <a:solidFill>
                  <a:srgbClr val="000000"/>
                </a:solidFill>
                <a:latin typeface="Open Sauce"/>
              </a:rPr>
              <a:t>After building the model, the model is fit using the training dataset. The model is made to run for 200 epochs and the best model is chosen among the 200 epochs by computing loss function on Flickr8k development dataset. The model with the lowest loss function is chosen for generating captions.</a:t>
            </a:r>
          </a:p>
          <a:p>
            <a:pPr>
              <a:lnSpc>
                <a:spcPts val="4547"/>
              </a:lnSpc>
            </a:pPr>
            <a:endParaRPr lang="en-US" sz="3031">
              <a:solidFill>
                <a:srgbClr val="000000"/>
              </a:solidFill>
              <a:latin typeface="Open Sauce"/>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E8477"/>
        </a:solidFill>
        <a:effectLst/>
      </p:bgPr>
    </p:bg>
    <p:spTree>
      <p:nvGrpSpPr>
        <p:cNvPr id="1" name=""/>
        <p:cNvGrpSpPr/>
        <p:nvPr/>
      </p:nvGrpSpPr>
      <p:grpSpPr>
        <a:xfrm>
          <a:off x="0" y="0"/>
          <a:ext cx="0" cy="0"/>
          <a:chOff x="0" y="0"/>
          <a:chExt cx="0" cy="0"/>
        </a:xfrm>
      </p:grpSpPr>
      <p:sp>
        <p:nvSpPr>
          <p:cNvPr id="2" name="AutoShape 2"/>
          <p:cNvSpPr/>
          <p:nvPr/>
        </p:nvSpPr>
        <p:spPr>
          <a:xfrm>
            <a:off x="0" y="1650948"/>
            <a:ext cx="18288000" cy="0"/>
          </a:xfrm>
          <a:prstGeom prst="line">
            <a:avLst/>
          </a:prstGeom>
          <a:ln w="171450" cap="rnd">
            <a:solidFill>
              <a:srgbClr val="F1F0E9">
                <a:alpha val="40000"/>
              </a:srgbClr>
            </a:solidFill>
            <a:prstDash val="solid"/>
            <a:headEnd type="none" w="sm" len="sm"/>
            <a:tailEnd type="none" w="sm" len="sm"/>
          </a:ln>
        </p:spPr>
      </p:sp>
      <p:pic>
        <p:nvPicPr>
          <p:cNvPr id="3" name="Picture 3"/>
          <p:cNvPicPr>
            <a:picLocks noChangeAspect="1"/>
          </p:cNvPicPr>
          <p:nvPr/>
        </p:nvPicPr>
        <p:blipFill>
          <a:blip r:embed="rId2"/>
          <a:srcRect/>
          <a:stretch>
            <a:fillRect/>
          </a:stretch>
        </p:blipFill>
        <p:spPr>
          <a:xfrm>
            <a:off x="3487747" y="1955748"/>
            <a:ext cx="11312505" cy="8464602"/>
          </a:xfrm>
          <a:prstGeom prst="rect">
            <a:avLst/>
          </a:prstGeom>
        </p:spPr>
      </p:pic>
      <p:sp>
        <p:nvSpPr>
          <p:cNvPr id="4" name="TextBox 4"/>
          <p:cNvSpPr txBox="1"/>
          <p:nvPr/>
        </p:nvSpPr>
        <p:spPr>
          <a:xfrm>
            <a:off x="4967537" y="542925"/>
            <a:ext cx="8352927" cy="971550"/>
          </a:xfrm>
          <a:prstGeom prst="rect">
            <a:avLst/>
          </a:prstGeom>
        </p:spPr>
        <p:txBody>
          <a:bodyPr lIns="0" tIns="0" rIns="0" bIns="0" rtlCol="0" anchor="t">
            <a:spAutoFit/>
          </a:bodyPr>
          <a:lstStyle/>
          <a:p>
            <a:pPr>
              <a:lnSpc>
                <a:spcPts val="7679"/>
              </a:lnSpc>
            </a:pPr>
            <a:r>
              <a:rPr lang="en-US" sz="6399">
                <a:solidFill>
                  <a:srgbClr val="F1F0E9"/>
                </a:solidFill>
                <a:latin typeface="Open Sauce SemiBold"/>
              </a:rPr>
              <a:t>Model Architecture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0" y="5143500"/>
            <a:ext cx="18288000" cy="0"/>
          </a:xfrm>
          <a:prstGeom prst="line">
            <a:avLst/>
          </a:prstGeom>
          <a:ln w="9525" cap="rnd">
            <a:solidFill>
              <a:srgbClr val="000000">
                <a:alpha val="40000"/>
              </a:srgbClr>
            </a:solidFill>
            <a:prstDash val="solid"/>
            <a:headEnd type="none" w="sm" len="sm"/>
            <a:tailEnd type="none" w="sm" len="sm"/>
          </a:ln>
        </p:spPr>
      </p:sp>
      <p:sp>
        <p:nvSpPr>
          <p:cNvPr id="4" name="TextBox 4"/>
          <p:cNvSpPr txBox="1"/>
          <p:nvPr/>
        </p:nvSpPr>
        <p:spPr>
          <a:xfrm>
            <a:off x="10913700" y="1525971"/>
            <a:ext cx="7374300" cy="3927791"/>
          </a:xfrm>
          <a:prstGeom prst="rect">
            <a:avLst/>
          </a:prstGeom>
        </p:spPr>
        <p:txBody>
          <a:bodyPr lIns="0" tIns="0" rIns="0" bIns="0" rtlCol="0" anchor="t">
            <a:spAutoFit/>
          </a:bodyPr>
          <a:lstStyle/>
          <a:p>
            <a:pPr>
              <a:lnSpc>
                <a:spcPts val="3931"/>
              </a:lnSpc>
            </a:pPr>
            <a:r>
              <a:rPr lang="en-US" sz="2299">
                <a:solidFill>
                  <a:srgbClr val="000000"/>
                </a:solidFill>
                <a:latin typeface="Open Sauce SemiBold"/>
              </a:rPr>
              <a:t>We use BLUE score It is an algorithm, which has been used for evaluating the quality of machine translated text. </a:t>
            </a:r>
          </a:p>
          <a:p>
            <a:pPr>
              <a:lnSpc>
                <a:spcPts val="3931"/>
              </a:lnSpc>
            </a:pPr>
            <a:r>
              <a:rPr lang="en-US" sz="2299">
                <a:solidFill>
                  <a:srgbClr val="000000"/>
                </a:solidFill>
                <a:latin typeface="Open Sauce SemiBold"/>
              </a:rPr>
              <a:t>We can use BLUE to check the quality of our generated caption. </a:t>
            </a:r>
          </a:p>
          <a:p>
            <a:pPr>
              <a:lnSpc>
                <a:spcPts val="3931"/>
              </a:lnSpc>
            </a:pPr>
            <a:r>
              <a:rPr lang="en-US" sz="2299">
                <a:solidFill>
                  <a:srgbClr val="000000"/>
                </a:solidFill>
                <a:latin typeface="Open Sauce SemiBold"/>
              </a:rPr>
              <a:t>BLUE is language independent . It lies between [0,1]. Higher the score better the quality of caption </a:t>
            </a:r>
          </a:p>
          <a:p>
            <a:pPr>
              <a:lnSpc>
                <a:spcPts val="3931"/>
              </a:lnSpc>
            </a:pPr>
            <a:endParaRPr lang="en-US" sz="2299">
              <a:solidFill>
                <a:srgbClr val="000000"/>
              </a:solidFill>
              <a:latin typeface="Open Sauce SemiBold"/>
            </a:endParaRPr>
          </a:p>
        </p:txBody>
      </p:sp>
      <p:sp>
        <p:nvSpPr>
          <p:cNvPr id="5" name="TextBox 5"/>
          <p:cNvSpPr txBox="1"/>
          <p:nvPr/>
        </p:nvSpPr>
        <p:spPr>
          <a:xfrm>
            <a:off x="1003129" y="1812873"/>
            <a:ext cx="9212249" cy="2676525"/>
          </a:xfrm>
          <a:prstGeom prst="rect">
            <a:avLst/>
          </a:prstGeom>
        </p:spPr>
        <p:txBody>
          <a:bodyPr lIns="0" tIns="0" rIns="0" bIns="0" rtlCol="0" anchor="t">
            <a:spAutoFit/>
          </a:bodyPr>
          <a:lstStyle/>
          <a:p>
            <a:pPr>
              <a:lnSpc>
                <a:spcPts val="10559"/>
              </a:lnSpc>
            </a:pPr>
            <a:r>
              <a:rPr lang="en-US" sz="8799">
                <a:solidFill>
                  <a:srgbClr val="000000"/>
                </a:solidFill>
                <a:latin typeface="Open Sauce SemiBold"/>
              </a:rPr>
              <a:t>Performance Analysis</a:t>
            </a:r>
          </a:p>
        </p:txBody>
      </p:sp>
      <p:sp>
        <p:nvSpPr>
          <p:cNvPr id="6" name="AutoShape 6"/>
          <p:cNvSpPr/>
          <p:nvPr/>
        </p:nvSpPr>
        <p:spPr>
          <a:xfrm rot="5400000">
            <a:off x="8649919" y="3232144"/>
            <a:ext cx="3832236" cy="0"/>
          </a:xfrm>
          <a:prstGeom prst="line">
            <a:avLst/>
          </a:prstGeom>
          <a:ln w="9525" cap="rnd">
            <a:solidFill>
              <a:srgbClr val="000000">
                <a:alpha val="40000"/>
              </a:srgbClr>
            </a:solidFill>
            <a:prstDash val="solid"/>
            <a:headEnd type="none" w="sm" len="sm"/>
            <a:tailEnd type="none" w="sm" len="sm"/>
          </a:ln>
        </p:spPr>
      </p:sp>
      <p:graphicFrame>
        <p:nvGraphicFramePr>
          <p:cNvPr id="8" name="Table 7">
            <a:extLst>
              <a:ext uri="{FF2B5EF4-FFF2-40B4-BE49-F238E27FC236}">
                <a16:creationId xmlns:a16="http://schemas.microsoft.com/office/drawing/2014/main" xmlns="" id="{19D29891-F10D-55F9-6514-84DBAA25182A}"/>
              </a:ext>
            </a:extLst>
          </p:cNvPr>
          <p:cNvGraphicFramePr>
            <a:graphicFrameLocks noGrp="1"/>
          </p:cNvGraphicFramePr>
          <p:nvPr>
            <p:extLst>
              <p:ext uri="{D42A27DB-BD31-4B8C-83A1-F6EECF244321}">
                <p14:modId xmlns:p14="http://schemas.microsoft.com/office/powerpoint/2010/main" val="3602761739"/>
              </p:ext>
            </p:extLst>
          </p:nvPr>
        </p:nvGraphicFramePr>
        <p:xfrm>
          <a:off x="5334000" y="6396885"/>
          <a:ext cx="7543800" cy="3420083"/>
        </p:xfrm>
        <a:graphic>
          <a:graphicData uri="http://schemas.openxmlformats.org/drawingml/2006/table">
            <a:tbl>
              <a:tblPr firstRow="1" firstCol="1" bandRow="1">
                <a:tableStyleId>{073A0DAA-6AF3-43AB-8588-CEC1D06C72B9}</a:tableStyleId>
              </a:tblPr>
              <a:tblGrid>
                <a:gridCol w="3244328">
                  <a:extLst>
                    <a:ext uri="{9D8B030D-6E8A-4147-A177-3AD203B41FA5}">
                      <a16:colId xmlns:a16="http://schemas.microsoft.com/office/drawing/2014/main" xmlns="" val="1260201798"/>
                    </a:ext>
                  </a:extLst>
                </a:gridCol>
                <a:gridCol w="4299472">
                  <a:extLst>
                    <a:ext uri="{9D8B030D-6E8A-4147-A177-3AD203B41FA5}">
                      <a16:colId xmlns:a16="http://schemas.microsoft.com/office/drawing/2014/main" xmlns="" val="213585196"/>
                    </a:ext>
                  </a:extLst>
                </a:gridCol>
              </a:tblGrid>
              <a:tr h="1003834">
                <a:tc>
                  <a:txBody>
                    <a:bodyPr/>
                    <a:lstStyle/>
                    <a:p>
                      <a:pPr marL="0" marR="2540" algn="ctr">
                        <a:lnSpc>
                          <a:spcPct val="300000"/>
                        </a:lnSpc>
                        <a:spcBef>
                          <a:spcPts val="0"/>
                        </a:spcBef>
                        <a:spcAft>
                          <a:spcPts val="0"/>
                        </a:spcAft>
                      </a:pPr>
                      <a:r>
                        <a:rPr lang="en-US" sz="2000" dirty="0">
                          <a:effectLst/>
                          <a:latin typeface="Open Sauce SemiBold" panose="020B0604020202020204" charset="0"/>
                        </a:rPr>
                        <a:t>Metric </a:t>
                      </a:r>
                      <a:endParaRPr lang="en-US" sz="1600" dirty="0">
                        <a:solidFill>
                          <a:srgbClr val="000000"/>
                        </a:solidFill>
                        <a:effectLst/>
                        <a:latin typeface="Open Sauce SemiBold" panose="020B0604020202020204" charset="0"/>
                        <a:ea typeface="Calibri" panose="020F0502020204030204" pitchFamily="34" charset="0"/>
                        <a:cs typeface="Mangal" panose="02040503050203030202" pitchFamily="18" charset="0"/>
                      </a:endParaRPr>
                    </a:p>
                  </a:txBody>
                  <a:tcPr marL="73025" marR="73025" marT="7620" marB="0"/>
                </a:tc>
                <a:tc>
                  <a:txBody>
                    <a:bodyPr/>
                    <a:lstStyle/>
                    <a:p>
                      <a:pPr marL="0" marR="635" algn="ctr">
                        <a:lnSpc>
                          <a:spcPct val="300000"/>
                        </a:lnSpc>
                        <a:spcBef>
                          <a:spcPts val="0"/>
                        </a:spcBef>
                        <a:spcAft>
                          <a:spcPts val="0"/>
                        </a:spcAft>
                      </a:pPr>
                      <a:r>
                        <a:rPr lang="en-US" sz="1600" dirty="0" smtClean="0">
                          <a:effectLst/>
                          <a:latin typeface="Open Sauce SemiBold" panose="020B0604020202020204" charset="0"/>
                        </a:rPr>
                        <a:t>SCORE</a:t>
                      </a:r>
                      <a:endParaRPr lang="en-US" sz="1600" dirty="0">
                        <a:solidFill>
                          <a:srgbClr val="000000"/>
                        </a:solidFill>
                        <a:effectLst/>
                        <a:latin typeface="Open Sauce SemiBold" panose="020B0604020202020204" charset="0"/>
                        <a:ea typeface="Calibri" panose="020F0502020204030204" pitchFamily="34" charset="0"/>
                        <a:cs typeface="Mangal" panose="02040503050203030202" pitchFamily="18" charset="0"/>
                      </a:endParaRPr>
                    </a:p>
                  </a:txBody>
                  <a:tcPr marL="73025" marR="73025" marT="7620" marB="0"/>
                </a:tc>
                <a:extLst>
                  <a:ext uri="{0D108BD9-81ED-4DB2-BD59-A6C34878D82A}">
                    <a16:rowId xmlns:a16="http://schemas.microsoft.com/office/drawing/2014/main" xmlns="" val="88578279"/>
                  </a:ext>
                </a:extLst>
              </a:tr>
              <a:tr h="1197575">
                <a:tc>
                  <a:txBody>
                    <a:bodyPr/>
                    <a:lstStyle/>
                    <a:p>
                      <a:pPr marL="0" marR="1270" algn="ctr">
                        <a:lnSpc>
                          <a:spcPct val="300000"/>
                        </a:lnSpc>
                        <a:spcBef>
                          <a:spcPts val="0"/>
                        </a:spcBef>
                        <a:spcAft>
                          <a:spcPts val="0"/>
                        </a:spcAft>
                      </a:pPr>
                      <a:r>
                        <a:rPr lang="en-US" sz="2000" dirty="0">
                          <a:effectLst/>
                          <a:latin typeface="Open Sauce SemiBold" panose="020B0604020202020204" charset="0"/>
                        </a:rPr>
                        <a:t>BLUE-1 </a:t>
                      </a:r>
                      <a:endParaRPr lang="en-US" sz="1600" dirty="0">
                        <a:solidFill>
                          <a:srgbClr val="000000"/>
                        </a:solidFill>
                        <a:effectLst/>
                        <a:latin typeface="Open Sauce SemiBold" panose="020B0604020202020204" charset="0"/>
                        <a:ea typeface="Calibri" panose="020F0502020204030204" pitchFamily="34" charset="0"/>
                        <a:cs typeface="Mangal" panose="02040503050203030202" pitchFamily="18" charset="0"/>
                      </a:endParaRPr>
                    </a:p>
                  </a:txBody>
                  <a:tcPr marL="73025" marR="73025" marT="7620" marB="0"/>
                </a:tc>
                <a:tc>
                  <a:txBody>
                    <a:bodyPr/>
                    <a:lstStyle/>
                    <a:p>
                      <a:pPr marL="0" marR="1270" algn="ctr">
                        <a:lnSpc>
                          <a:spcPct val="300000"/>
                        </a:lnSpc>
                        <a:spcBef>
                          <a:spcPts val="0"/>
                        </a:spcBef>
                        <a:spcAft>
                          <a:spcPts val="0"/>
                        </a:spcAft>
                      </a:pPr>
                      <a:r>
                        <a:rPr lang="en-US" sz="2000" dirty="0" smtClean="0">
                          <a:effectLst/>
                          <a:latin typeface="Open Sauce SemiBold" panose="020B0604020202020204" charset="0"/>
                        </a:rPr>
                        <a:t>0.2518196</a:t>
                      </a:r>
                      <a:endParaRPr lang="en-US" sz="1600" dirty="0">
                        <a:solidFill>
                          <a:srgbClr val="000000"/>
                        </a:solidFill>
                        <a:effectLst/>
                        <a:latin typeface="Open Sauce SemiBold" panose="020B0604020202020204" charset="0"/>
                        <a:ea typeface="Calibri" panose="020F0502020204030204" pitchFamily="34" charset="0"/>
                        <a:cs typeface="Mangal" panose="02040503050203030202" pitchFamily="18" charset="0"/>
                      </a:endParaRPr>
                    </a:p>
                  </a:txBody>
                  <a:tcPr marL="73025" marR="73025" marT="7620" marB="0"/>
                </a:tc>
                <a:extLst>
                  <a:ext uri="{0D108BD9-81ED-4DB2-BD59-A6C34878D82A}">
                    <a16:rowId xmlns:a16="http://schemas.microsoft.com/office/drawing/2014/main" xmlns="" val="1346697424"/>
                  </a:ext>
                </a:extLst>
              </a:tr>
              <a:tr h="1218674">
                <a:tc>
                  <a:txBody>
                    <a:bodyPr/>
                    <a:lstStyle/>
                    <a:p>
                      <a:pPr marL="0" marR="1270" algn="ctr">
                        <a:lnSpc>
                          <a:spcPct val="300000"/>
                        </a:lnSpc>
                        <a:spcBef>
                          <a:spcPts val="0"/>
                        </a:spcBef>
                        <a:spcAft>
                          <a:spcPts val="0"/>
                        </a:spcAft>
                      </a:pPr>
                      <a:r>
                        <a:rPr lang="en-US" sz="2000" dirty="0">
                          <a:effectLst/>
                          <a:latin typeface="Open Sauce SemiBold" panose="020B0604020202020204" charset="0"/>
                        </a:rPr>
                        <a:t>BLUE-2 </a:t>
                      </a:r>
                      <a:endParaRPr lang="en-US" sz="1600" dirty="0">
                        <a:solidFill>
                          <a:srgbClr val="000000"/>
                        </a:solidFill>
                        <a:effectLst/>
                        <a:latin typeface="Open Sauce SemiBold" panose="020B0604020202020204" charset="0"/>
                        <a:ea typeface="Calibri" panose="020F0502020204030204" pitchFamily="34" charset="0"/>
                        <a:cs typeface="Mangal" panose="02040503050203030202" pitchFamily="18" charset="0"/>
                      </a:endParaRPr>
                    </a:p>
                  </a:txBody>
                  <a:tcPr marL="73025" marR="73025" marT="7620" marB="0"/>
                </a:tc>
                <a:tc>
                  <a:txBody>
                    <a:bodyPr/>
                    <a:lstStyle/>
                    <a:p>
                      <a:pPr marL="0" marR="1270" algn="ctr">
                        <a:lnSpc>
                          <a:spcPct val="300000"/>
                        </a:lnSpc>
                        <a:spcBef>
                          <a:spcPts val="0"/>
                        </a:spcBef>
                        <a:spcAft>
                          <a:spcPts val="0"/>
                        </a:spcAft>
                      </a:pPr>
                      <a:r>
                        <a:rPr lang="en-US" sz="2000" dirty="0" smtClean="0">
                          <a:effectLst/>
                          <a:latin typeface="Open Sauce SemiBold" panose="020B0604020202020204" charset="0"/>
                        </a:rPr>
                        <a:t>0.0898582</a:t>
                      </a:r>
                      <a:endParaRPr lang="en-US" sz="1600" dirty="0">
                        <a:solidFill>
                          <a:srgbClr val="000000"/>
                        </a:solidFill>
                        <a:effectLst/>
                        <a:latin typeface="Open Sauce SemiBold" panose="020B0604020202020204" charset="0"/>
                        <a:ea typeface="Calibri" panose="020F0502020204030204" pitchFamily="34" charset="0"/>
                        <a:cs typeface="Mangal" panose="02040503050203030202" pitchFamily="18" charset="0"/>
                      </a:endParaRPr>
                    </a:p>
                  </a:txBody>
                  <a:tcPr marL="73025" marR="73025" marT="7620" marB="0"/>
                </a:tc>
                <a:extLst>
                  <a:ext uri="{0D108BD9-81ED-4DB2-BD59-A6C34878D82A}">
                    <a16:rowId xmlns:a16="http://schemas.microsoft.com/office/drawing/2014/main" xmlns="" val="1092036729"/>
                  </a:ext>
                </a:extLst>
              </a:tr>
            </a:tbl>
          </a:graphicData>
        </a:graphic>
      </p:graphicFrame>
      <p:sp>
        <p:nvSpPr>
          <p:cNvPr id="9" name="TextBox 8"/>
          <p:cNvSpPr txBox="1"/>
          <p:nvPr/>
        </p:nvSpPr>
        <p:spPr>
          <a:xfrm>
            <a:off x="5228877" y="5476411"/>
            <a:ext cx="7754046" cy="523220"/>
          </a:xfrm>
          <a:prstGeom prst="rect">
            <a:avLst/>
          </a:prstGeom>
          <a:noFill/>
        </p:spPr>
        <p:txBody>
          <a:bodyPr wrap="none" rtlCol="0">
            <a:spAutoFit/>
          </a:bodyPr>
          <a:lstStyle/>
          <a:p>
            <a:r>
              <a:rPr lang="en-IN" sz="2800" dirty="0" smtClean="0">
                <a:solidFill>
                  <a:schemeClr val="accent6">
                    <a:lumMod val="50000"/>
                  </a:schemeClr>
                </a:solidFill>
                <a:latin typeface="Open Sauce SemiBold" panose="020B0604020202020204" charset="0"/>
              </a:rPr>
              <a:t>Blue Scores obtained for image captioning</a:t>
            </a:r>
            <a:endParaRPr lang="en-IN" sz="2800" dirty="0">
              <a:solidFill>
                <a:schemeClr val="accent6">
                  <a:lumMod val="50000"/>
                </a:schemeClr>
              </a:solidFill>
              <a:latin typeface="Open Sauce SemiBold" panose="020B0604020202020204" charset="0"/>
            </a:endParaRPr>
          </a:p>
        </p:txBody>
      </p:sp>
      <p:pic>
        <p:nvPicPr>
          <p:cNvPr id="10" name="Picture 2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7"/>
              </a:ext>
            </a:extLst>
          </a:blip>
          <a:srcRect/>
          <a:stretch>
            <a:fillRect/>
          </a:stretch>
        </p:blipFill>
        <p:spPr>
          <a:xfrm>
            <a:off x="304800" y="8801358"/>
            <a:ext cx="1130471" cy="101742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1320789"/>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8043814" y="3053557"/>
            <a:ext cx="10234661" cy="0"/>
          </a:xfrm>
          <a:prstGeom prst="line">
            <a:avLst/>
          </a:prstGeom>
          <a:ln w="9525" cap="rnd">
            <a:solidFill>
              <a:srgbClr val="000000">
                <a:alpha val="40000"/>
              </a:srgbClr>
            </a:solidFill>
            <a:prstDash val="solid"/>
            <a:headEnd type="none" w="sm" len="sm"/>
            <a:tailEnd type="none" w="sm" len="sm"/>
          </a:ln>
        </p:spPr>
      </p:sp>
      <p:sp>
        <p:nvSpPr>
          <p:cNvPr id="4" name="AutoShape 4"/>
          <p:cNvSpPr/>
          <p:nvPr/>
        </p:nvSpPr>
        <p:spPr>
          <a:xfrm>
            <a:off x="8053339" y="4762500"/>
            <a:ext cx="10234661" cy="0"/>
          </a:xfrm>
          <a:prstGeom prst="line">
            <a:avLst/>
          </a:prstGeom>
          <a:ln w="9525" cap="rnd">
            <a:solidFill>
              <a:srgbClr val="000000">
                <a:alpha val="40000"/>
              </a:srgbClr>
            </a:solidFill>
            <a:prstDash val="solid"/>
            <a:headEnd type="none" w="sm" len="sm"/>
            <a:tailEnd type="none" w="sm" len="sm"/>
          </a:ln>
        </p:spPr>
      </p:sp>
      <p:sp>
        <p:nvSpPr>
          <p:cNvPr id="5" name="AutoShape 5"/>
          <p:cNvSpPr/>
          <p:nvPr/>
        </p:nvSpPr>
        <p:spPr>
          <a:xfrm>
            <a:off x="8043814" y="6667500"/>
            <a:ext cx="10234661" cy="0"/>
          </a:xfrm>
          <a:prstGeom prst="line">
            <a:avLst/>
          </a:prstGeom>
          <a:ln w="9525" cap="rnd">
            <a:solidFill>
              <a:srgbClr val="000000">
                <a:alpha val="40000"/>
              </a:srgbClr>
            </a:solidFill>
            <a:prstDash val="solid"/>
            <a:headEnd type="none" w="sm" len="sm"/>
            <a:tailEnd type="none" w="sm" len="sm"/>
          </a:ln>
        </p:spPr>
      </p:sp>
      <p:sp>
        <p:nvSpPr>
          <p:cNvPr id="6" name="AutoShape 6"/>
          <p:cNvSpPr/>
          <p:nvPr/>
        </p:nvSpPr>
        <p:spPr>
          <a:xfrm>
            <a:off x="8053339" y="8572500"/>
            <a:ext cx="10234661" cy="0"/>
          </a:xfrm>
          <a:prstGeom prst="line">
            <a:avLst/>
          </a:prstGeom>
          <a:ln w="9525" cap="rnd">
            <a:solidFill>
              <a:srgbClr val="000000">
                <a:alpha val="40000"/>
              </a:srgbClr>
            </a:solidFill>
            <a:prstDash val="solid"/>
            <a:headEnd type="none" w="sm" len="sm"/>
            <a:tailEnd type="none" w="sm" len="sm"/>
          </a:ln>
        </p:spPr>
      </p:sp>
      <p:sp>
        <p:nvSpPr>
          <p:cNvPr id="7" name="AutoShape 7"/>
          <p:cNvSpPr/>
          <p:nvPr/>
        </p:nvSpPr>
        <p:spPr>
          <a:xfrm rot="5400000">
            <a:off x="3560522" y="5818136"/>
            <a:ext cx="8956686" cy="0"/>
          </a:xfrm>
          <a:prstGeom prst="line">
            <a:avLst/>
          </a:prstGeom>
          <a:ln w="9525" cap="rnd">
            <a:solidFill>
              <a:srgbClr val="000000">
                <a:alpha val="40000"/>
              </a:srgbClr>
            </a:solidFill>
            <a:prstDash val="solid"/>
            <a:headEnd type="none" w="sm" len="sm"/>
            <a:tailEnd type="none" w="sm" len="sm"/>
          </a:ln>
        </p:spPr>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504187" y="1424904"/>
            <a:ext cx="674161" cy="674161"/>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608000" y="4912342"/>
            <a:ext cx="605364" cy="605364"/>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593450" y="6811672"/>
            <a:ext cx="605364" cy="605364"/>
          </a:xfrm>
          <a:prstGeom prst="rect">
            <a:avLst/>
          </a:prstGeom>
        </p:spPr>
      </p:pic>
      <p:sp>
        <p:nvSpPr>
          <p:cNvPr id="11" name="TextBox 11"/>
          <p:cNvSpPr txBox="1"/>
          <p:nvPr/>
        </p:nvSpPr>
        <p:spPr>
          <a:xfrm>
            <a:off x="803863" y="3146373"/>
            <a:ext cx="6146498" cy="2638286"/>
          </a:xfrm>
          <a:prstGeom prst="rect">
            <a:avLst/>
          </a:prstGeom>
        </p:spPr>
        <p:txBody>
          <a:bodyPr lIns="0" tIns="0" rIns="0" bIns="0" rtlCol="0" anchor="t">
            <a:spAutoFit/>
          </a:bodyPr>
          <a:lstStyle/>
          <a:p>
            <a:pPr>
              <a:lnSpc>
                <a:spcPts val="10559"/>
              </a:lnSpc>
            </a:pPr>
            <a:r>
              <a:rPr lang="en-US" sz="8799" dirty="0" smtClean="0">
                <a:solidFill>
                  <a:srgbClr val="000000"/>
                </a:solidFill>
                <a:latin typeface="Open Sauce SemiBold"/>
              </a:rPr>
              <a:t>Datasets Used</a:t>
            </a:r>
            <a:endParaRPr lang="en-US" sz="8799" dirty="0">
              <a:solidFill>
                <a:srgbClr val="000000"/>
              </a:solidFill>
              <a:latin typeface="Open Sauce SemiBold"/>
            </a:endParaRPr>
          </a:p>
        </p:txBody>
      </p:sp>
      <p:sp>
        <p:nvSpPr>
          <p:cNvPr id="12" name="TextBox 12"/>
          <p:cNvSpPr txBox="1"/>
          <p:nvPr/>
        </p:nvSpPr>
        <p:spPr>
          <a:xfrm>
            <a:off x="10630747" y="1424904"/>
            <a:ext cx="3973897" cy="558166"/>
          </a:xfrm>
          <a:prstGeom prst="rect">
            <a:avLst/>
          </a:prstGeom>
        </p:spPr>
        <p:txBody>
          <a:bodyPr lIns="0" tIns="0" rIns="0" bIns="0" rtlCol="0" anchor="t">
            <a:spAutoFit/>
          </a:bodyPr>
          <a:lstStyle/>
          <a:p>
            <a:pPr>
              <a:lnSpc>
                <a:spcPts val="4679"/>
              </a:lnSpc>
            </a:pPr>
            <a:r>
              <a:rPr lang="en-US" sz="3599" dirty="0" smtClean="0">
                <a:solidFill>
                  <a:srgbClr val="000000"/>
                </a:solidFill>
                <a:latin typeface="Open Sauce"/>
              </a:rPr>
              <a:t>VGGFace2</a:t>
            </a:r>
            <a:endParaRPr lang="en-US" sz="3599" dirty="0">
              <a:solidFill>
                <a:srgbClr val="000000"/>
              </a:solidFill>
              <a:latin typeface="Open Sauce"/>
            </a:endParaRPr>
          </a:p>
        </p:txBody>
      </p:sp>
      <p:sp>
        <p:nvSpPr>
          <p:cNvPr id="13" name="TextBox 13"/>
          <p:cNvSpPr txBox="1"/>
          <p:nvPr/>
        </p:nvSpPr>
        <p:spPr>
          <a:xfrm>
            <a:off x="10702756" y="3095860"/>
            <a:ext cx="3328232" cy="558166"/>
          </a:xfrm>
          <a:prstGeom prst="rect">
            <a:avLst/>
          </a:prstGeom>
        </p:spPr>
        <p:txBody>
          <a:bodyPr lIns="0" tIns="0" rIns="0" bIns="0" rtlCol="0" anchor="t">
            <a:spAutoFit/>
          </a:bodyPr>
          <a:lstStyle/>
          <a:p>
            <a:pPr>
              <a:lnSpc>
                <a:spcPts val="4679"/>
              </a:lnSpc>
            </a:pPr>
            <a:r>
              <a:rPr lang="en-US" sz="3599" dirty="0" err="1" smtClean="0">
                <a:solidFill>
                  <a:srgbClr val="000000"/>
                </a:solidFill>
                <a:latin typeface="Open Sauce"/>
              </a:rPr>
              <a:t>PyTorch</a:t>
            </a:r>
            <a:endParaRPr lang="en-US" sz="3599" dirty="0">
              <a:solidFill>
                <a:srgbClr val="000000"/>
              </a:solidFill>
              <a:latin typeface="Open Sauce"/>
            </a:endParaRPr>
          </a:p>
        </p:txBody>
      </p:sp>
      <p:sp>
        <p:nvSpPr>
          <p:cNvPr id="14" name="TextBox 14"/>
          <p:cNvSpPr txBox="1"/>
          <p:nvPr/>
        </p:nvSpPr>
        <p:spPr>
          <a:xfrm>
            <a:off x="10630747" y="4877751"/>
            <a:ext cx="2959349" cy="558166"/>
          </a:xfrm>
          <a:prstGeom prst="rect">
            <a:avLst/>
          </a:prstGeom>
        </p:spPr>
        <p:txBody>
          <a:bodyPr lIns="0" tIns="0" rIns="0" bIns="0" rtlCol="0" anchor="t">
            <a:spAutoFit/>
          </a:bodyPr>
          <a:lstStyle/>
          <a:p>
            <a:pPr>
              <a:lnSpc>
                <a:spcPts val="4679"/>
              </a:lnSpc>
            </a:pPr>
            <a:r>
              <a:rPr lang="en-US" sz="3599" dirty="0" smtClean="0">
                <a:solidFill>
                  <a:srgbClr val="000000"/>
                </a:solidFill>
                <a:latin typeface="Open Sauce"/>
              </a:rPr>
              <a:t>Flickr8k</a:t>
            </a:r>
            <a:endParaRPr lang="en-US" sz="3599" dirty="0">
              <a:solidFill>
                <a:srgbClr val="000000"/>
              </a:solidFill>
              <a:latin typeface="Open Sauce"/>
            </a:endParaRPr>
          </a:p>
        </p:txBody>
      </p:sp>
      <p:sp>
        <p:nvSpPr>
          <p:cNvPr id="15" name="TextBox 15"/>
          <p:cNvSpPr txBox="1"/>
          <p:nvPr/>
        </p:nvSpPr>
        <p:spPr>
          <a:xfrm>
            <a:off x="10630747" y="6782750"/>
            <a:ext cx="2780249" cy="558166"/>
          </a:xfrm>
          <a:prstGeom prst="rect">
            <a:avLst/>
          </a:prstGeom>
        </p:spPr>
        <p:txBody>
          <a:bodyPr lIns="0" tIns="0" rIns="0" bIns="0" rtlCol="0" anchor="t">
            <a:spAutoFit/>
          </a:bodyPr>
          <a:lstStyle/>
          <a:p>
            <a:pPr>
              <a:lnSpc>
                <a:spcPts val="4679"/>
              </a:lnSpc>
            </a:pPr>
            <a:r>
              <a:rPr lang="en-US" sz="3599" dirty="0" smtClean="0">
                <a:solidFill>
                  <a:srgbClr val="000000"/>
                </a:solidFill>
                <a:latin typeface="Open Sauce"/>
              </a:rPr>
              <a:t>MTCNN</a:t>
            </a:r>
            <a:endParaRPr lang="en-US" sz="3599" dirty="0">
              <a:solidFill>
                <a:srgbClr val="000000"/>
              </a:solidFill>
              <a:latin typeface="Open Sauce"/>
            </a:endParaRPr>
          </a:p>
        </p:txBody>
      </p:sp>
      <p:sp>
        <p:nvSpPr>
          <p:cNvPr id="16" name="TextBox 16"/>
          <p:cNvSpPr txBox="1"/>
          <p:nvPr/>
        </p:nvSpPr>
        <p:spPr>
          <a:xfrm>
            <a:off x="10630747" y="8687749"/>
            <a:ext cx="2247053" cy="602729"/>
          </a:xfrm>
          <a:prstGeom prst="rect">
            <a:avLst/>
          </a:prstGeom>
        </p:spPr>
        <p:txBody>
          <a:bodyPr wrap="square" lIns="0" tIns="0" rIns="0" bIns="0" rtlCol="0" anchor="t">
            <a:spAutoFit/>
          </a:bodyPr>
          <a:lstStyle/>
          <a:p>
            <a:pPr>
              <a:lnSpc>
                <a:spcPts val="4679"/>
              </a:lnSpc>
            </a:pPr>
            <a:r>
              <a:rPr lang="en-US" sz="3599" dirty="0" smtClean="0">
                <a:solidFill>
                  <a:srgbClr val="000000"/>
                </a:solidFill>
                <a:latin typeface="Open Sauce"/>
              </a:rPr>
              <a:t>Resnet50</a:t>
            </a:r>
            <a:endParaRPr lang="en-US" sz="3599" dirty="0">
              <a:solidFill>
                <a:srgbClr val="000000"/>
              </a:solidFill>
              <a:latin typeface="Open Sauce"/>
            </a:endParaRPr>
          </a:p>
        </p:txBody>
      </p:sp>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572984" y="3160769"/>
            <a:ext cx="605364" cy="605364"/>
          </a:xfrm>
          <a:prstGeom prst="rect">
            <a:avLst/>
          </a:prstGeom>
        </p:spPr>
      </p:pic>
      <p:pic>
        <p:nvPicPr>
          <p:cNvPr id="18" name="Picture 1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9572984" y="8778040"/>
            <a:ext cx="605364" cy="605364"/>
          </a:xfrm>
          <a:prstGeom prst="rect">
            <a:avLst/>
          </a:prstGeom>
        </p:spPr>
      </p:pic>
      <p:sp>
        <p:nvSpPr>
          <p:cNvPr id="24" name="Rectangle 23"/>
          <p:cNvSpPr/>
          <p:nvPr/>
        </p:nvSpPr>
        <p:spPr>
          <a:xfrm>
            <a:off x="10594461" y="2182690"/>
            <a:ext cx="7361046"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u="sng" dirty="0">
                <a:latin typeface="Open Sauce" panose="020B0604020202020204" charset="0"/>
                <a:ea typeface="Calibri" panose="020F0502020204030204" pitchFamily="34" charset="0"/>
                <a:cs typeface="Calibri" panose="020F0502020204030204" pitchFamily="34" charset="0"/>
                <a:hlinkClick r:id="rId4"/>
              </a:rPr>
              <a:t>https://www.kaggle.com/datasets/greatgamedota/vggface2-test</a:t>
            </a:r>
            <a:endParaRPr lang="en-IN" sz="2000" dirty="0">
              <a:latin typeface="Open Sauce" panose="020B0604020202020204" charset="0"/>
              <a:ea typeface="Calibri" panose="020F0502020204030204" pitchFamily="34" charset="0"/>
              <a:cs typeface="Calibri" panose="020F0502020204030204" pitchFamily="34" charset="0"/>
            </a:endParaRPr>
          </a:p>
        </p:txBody>
      </p:sp>
      <p:sp>
        <p:nvSpPr>
          <p:cNvPr id="25" name="Rectangle 24"/>
          <p:cNvSpPr/>
          <p:nvPr/>
        </p:nvSpPr>
        <p:spPr>
          <a:xfrm>
            <a:off x="10594461" y="3899909"/>
            <a:ext cx="5731056" cy="40011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sz="2000" u="sng" dirty="0">
                <a:solidFill>
                  <a:srgbClr val="0563C1"/>
                </a:solidFill>
                <a:latin typeface="Open Sauce" panose="020B0604020202020204" charset="0"/>
                <a:ea typeface="Calibri" panose="020F0502020204030204" pitchFamily="34" charset="0"/>
                <a:cs typeface="Calibri" panose="020F0502020204030204" pitchFamily="34" charset="0"/>
                <a:hlinkClick r:id="rId5"/>
              </a:rPr>
              <a:t>https://github.com/timesler/facenet-pytorch</a:t>
            </a:r>
            <a:endParaRPr lang="en-IN" sz="2000" dirty="0">
              <a:latin typeface="Open Sauce" panose="020B0604020202020204" charset="0"/>
            </a:endParaRPr>
          </a:p>
        </p:txBody>
      </p:sp>
      <p:sp>
        <p:nvSpPr>
          <p:cNvPr id="27" name="Rectangle 26"/>
          <p:cNvSpPr/>
          <p:nvPr/>
        </p:nvSpPr>
        <p:spPr>
          <a:xfrm>
            <a:off x="10594461" y="5758868"/>
            <a:ext cx="7577715" cy="421654"/>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nSpc>
                <a:spcPct val="107000"/>
              </a:lnSpc>
              <a:spcAft>
                <a:spcPts val="800"/>
              </a:spcAft>
            </a:pPr>
            <a:r>
              <a:rPr lang="en-US" sz="2000" u="sng" dirty="0">
                <a:solidFill>
                  <a:srgbClr val="0563C1"/>
                </a:solidFill>
                <a:latin typeface="Open Sauce" panose="020B0604020202020204" charset="0"/>
                <a:ea typeface="Calibri" panose="020F0502020204030204" pitchFamily="34" charset="0"/>
                <a:cs typeface="Calibri" panose="020F0502020204030204" pitchFamily="34" charset="0"/>
                <a:hlinkClick r:id="rId6"/>
              </a:rPr>
              <a:t> https://www.kaggle.com/datasets/srbhshinde/flickr8k-sau</a:t>
            </a:r>
            <a:endParaRPr lang="en-IN" sz="2000" dirty="0">
              <a:effectLst/>
              <a:latin typeface="Open Sauce" panose="020B0604020202020204" charset="0"/>
              <a:ea typeface="Calibri" panose="020F0502020204030204" pitchFamily="34" charset="0"/>
              <a:cs typeface="Times New Roman" panose="02020603050405020304" pitchFamily="18" charset="0"/>
            </a:endParaRPr>
          </a:p>
        </p:txBody>
      </p:sp>
      <p:sp>
        <p:nvSpPr>
          <p:cNvPr id="28" name="Rectangle 27"/>
          <p:cNvSpPr/>
          <p:nvPr/>
        </p:nvSpPr>
        <p:spPr>
          <a:xfrm>
            <a:off x="10630747" y="7466499"/>
            <a:ext cx="6827646"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u="sng" dirty="0">
                <a:solidFill>
                  <a:srgbClr val="0563C1"/>
                </a:solidFill>
                <a:latin typeface="Open Sauce" panose="020B0604020202020204" charset="0"/>
                <a:ea typeface="Calibri" panose="020F0502020204030204" pitchFamily="34" charset="0"/>
                <a:cs typeface="Calibri" panose="020F0502020204030204" pitchFamily="34" charset="0"/>
                <a:hlinkClick r:id="rId7"/>
              </a:rPr>
              <a:t>https://arsfutura.com/magazine/face-recognition-with-facenet-and-mtcnn/</a:t>
            </a:r>
            <a:endParaRPr lang="en-IN" sz="2000" dirty="0">
              <a:latin typeface="Open Sauce" panose="020B0604020202020204" charset="0"/>
            </a:endParaRPr>
          </a:p>
        </p:txBody>
      </p:sp>
      <p:sp>
        <p:nvSpPr>
          <p:cNvPr id="29" name="Rectangle 28"/>
          <p:cNvSpPr/>
          <p:nvPr/>
        </p:nvSpPr>
        <p:spPr>
          <a:xfrm>
            <a:off x="10630747" y="9527910"/>
            <a:ext cx="4301177"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2000" u="sng" dirty="0">
                <a:solidFill>
                  <a:srgbClr val="0563C1"/>
                </a:solidFill>
                <a:latin typeface="Open Sauce" panose="020B0604020202020204" charset="0"/>
                <a:ea typeface="Calibri" panose="020F0502020204030204" pitchFamily="34" charset="0"/>
                <a:cs typeface="Calibri" panose="020F0502020204030204" pitchFamily="34" charset="0"/>
                <a:hlinkClick r:id="rId8"/>
              </a:rPr>
              <a:t>https://iq.opengenus.org/resnet/</a:t>
            </a:r>
            <a:endParaRPr lang="en-IN" sz="2000" dirty="0">
              <a:latin typeface="Open Sauce" panose="020B0604020202020204" charset="0"/>
            </a:endParaRPr>
          </a:p>
        </p:txBody>
      </p:sp>
      <p:pic>
        <p:nvPicPr>
          <p:cNvPr id="30" name="Picture 10"/>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rcRect/>
          <a:stretch>
            <a:fillRect/>
          </a:stretch>
        </p:blipFill>
        <p:spPr>
          <a:xfrm>
            <a:off x="558489" y="9095360"/>
            <a:ext cx="490748" cy="865100"/>
          </a:xfrm>
          <a:prstGeom prst="rect">
            <a:avLst/>
          </a:prstGeom>
        </p:spPr>
      </p:pic>
    </p:spTree>
    <p:extLst>
      <p:ext uri="{BB962C8B-B14F-4D97-AF65-F5344CB8AC3E}">
        <p14:creationId xmlns:p14="http://schemas.microsoft.com/office/powerpoint/2010/main" val="3180602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9525"/>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97481" y="0"/>
            <a:ext cx="18288000" cy="0"/>
          </a:xfrm>
          <a:prstGeom prst="line">
            <a:avLst/>
          </a:prstGeom>
          <a:ln w="9525" cap="rnd">
            <a:solidFill>
              <a:srgbClr val="000000">
                <a:alpha val="40000"/>
              </a:srgbClr>
            </a:solidFill>
            <a:prstDash val="solid"/>
            <a:headEnd type="none" w="sm" len="sm"/>
            <a:tailEnd type="none" w="sm" len="sm"/>
          </a:ln>
        </p:spPr>
      </p:sp>
      <p:sp>
        <p:nvSpPr>
          <p:cNvPr id="4" name="AutoShape 4"/>
          <p:cNvSpPr/>
          <p:nvPr/>
        </p:nvSpPr>
        <p:spPr>
          <a:xfrm>
            <a:off x="97481" y="2247139"/>
            <a:ext cx="10393840" cy="0"/>
          </a:xfrm>
          <a:prstGeom prst="line">
            <a:avLst/>
          </a:prstGeom>
          <a:ln w="9525" cap="rnd">
            <a:solidFill>
              <a:srgbClr val="000000">
                <a:alpha val="40000"/>
              </a:srgbClr>
            </a:solidFill>
            <a:prstDash val="solid"/>
            <a:headEnd type="none" w="sm" len="sm"/>
            <a:tailEnd type="none" w="sm" len="sm"/>
          </a:ln>
        </p:spPr>
      </p:sp>
      <p:grpSp>
        <p:nvGrpSpPr>
          <p:cNvPr id="5" name="Group 5"/>
          <p:cNvGrpSpPr/>
          <p:nvPr/>
        </p:nvGrpSpPr>
        <p:grpSpPr>
          <a:xfrm>
            <a:off x="10393840" y="0"/>
            <a:ext cx="7894160" cy="10296525"/>
            <a:chOff x="0" y="0"/>
            <a:chExt cx="10525547" cy="13728700"/>
          </a:xfrm>
        </p:grpSpPr>
        <p:pic>
          <p:nvPicPr>
            <p:cNvPr id="6" name="Picture 6"/>
            <p:cNvPicPr>
              <a:picLocks noChangeAspect="1"/>
            </p:cNvPicPr>
            <p:nvPr/>
          </p:nvPicPr>
          <p:blipFill>
            <a:blip r:embed="rId2"/>
            <a:srcRect l="11706" r="11706"/>
            <a:stretch>
              <a:fillRect/>
            </a:stretch>
          </p:blipFill>
          <p:spPr>
            <a:xfrm>
              <a:off x="0" y="0"/>
              <a:ext cx="10525547" cy="13728700"/>
            </a:xfrm>
            <a:prstGeom prst="rect">
              <a:avLst/>
            </a:prstGeom>
          </p:spPr>
        </p:pic>
      </p:grpSp>
      <p:sp>
        <p:nvSpPr>
          <p:cNvPr id="7" name="TextBox 7"/>
          <p:cNvSpPr txBox="1"/>
          <p:nvPr/>
        </p:nvSpPr>
        <p:spPr>
          <a:xfrm>
            <a:off x="707946" y="456819"/>
            <a:ext cx="9172908" cy="1343025"/>
          </a:xfrm>
          <a:prstGeom prst="rect">
            <a:avLst/>
          </a:prstGeom>
        </p:spPr>
        <p:txBody>
          <a:bodyPr lIns="0" tIns="0" rIns="0" bIns="0" rtlCol="0" anchor="t">
            <a:spAutoFit/>
          </a:bodyPr>
          <a:lstStyle/>
          <a:p>
            <a:pPr>
              <a:lnSpc>
                <a:spcPts val="10559"/>
              </a:lnSpc>
            </a:pPr>
            <a:r>
              <a:rPr lang="en-US" sz="8799">
                <a:solidFill>
                  <a:srgbClr val="000000"/>
                </a:solidFill>
                <a:latin typeface="Open Sauce SemiBold"/>
              </a:rPr>
              <a:t>Introduction</a:t>
            </a:r>
          </a:p>
        </p:txBody>
      </p:sp>
      <p:sp>
        <p:nvSpPr>
          <p:cNvPr id="8" name="TextBox 8"/>
          <p:cNvSpPr txBox="1"/>
          <p:nvPr/>
        </p:nvSpPr>
        <p:spPr>
          <a:xfrm>
            <a:off x="707946" y="2552700"/>
            <a:ext cx="8533534" cy="7456144"/>
          </a:xfrm>
          <a:prstGeom prst="rect">
            <a:avLst/>
          </a:prstGeom>
        </p:spPr>
        <p:txBody>
          <a:bodyPr lIns="0" tIns="0" rIns="0" bIns="0" rtlCol="0" anchor="t">
            <a:spAutoFit/>
          </a:bodyPr>
          <a:lstStyle/>
          <a:p>
            <a:pPr>
              <a:lnSpc>
                <a:spcPts val="3865"/>
              </a:lnSpc>
            </a:pPr>
            <a:r>
              <a:rPr lang="en-US" sz="2684" dirty="0">
                <a:solidFill>
                  <a:srgbClr val="000000"/>
                </a:solidFill>
                <a:latin typeface="Open Sauce"/>
              </a:rPr>
              <a:t>• In this project, we aim to develop an algorithm that can automatically analyze CCTV footage and generate captions for selected images. The selected image can be any important event or activity captured by the CCTV camera. The algorithm will analyze the image and generate a caption that accurately describes the activity or event in the image. </a:t>
            </a:r>
          </a:p>
          <a:p>
            <a:pPr>
              <a:lnSpc>
                <a:spcPts val="3865"/>
              </a:lnSpc>
            </a:pPr>
            <a:r>
              <a:rPr lang="en-US" sz="2684" dirty="0">
                <a:solidFill>
                  <a:srgbClr val="000000"/>
                </a:solidFill>
                <a:latin typeface="Open Sauce"/>
              </a:rPr>
              <a:t>• The developed system will be highly </a:t>
            </a:r>
            <a:r>
              <a:rPr lang="en-US" sz="2684" b="1" dirty="0">
                <a:solidFill>
                  <a:schemeClr val="accent6">
                    <a:lumMod val="75000"/>
                  </a:schemeClr>
                </a:solidFill>
                <a:latin typeface="Open Sauce"/>
              </a:rPr>
              <a:t>beneficial for security and surveillance purposes</a:t>
            </a:r>
            <a:r>
              <a:rPr lang="en-US" sz="2684" dirty="0">
                <a:solidFill>
                  <a:srgbClr val="000000"/>
                </a:solidFill>
                <a:latin typeface="Open Sauce"/>
              </a:rPr>
              <a:t>, as it will enable security personnel to quickly and accurately understand the events captured in the CCTV footage. The system will also be useful for law enforcement agencies, as it will assist in identifying suspects and tracking their movements.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9525"/>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97481" y="0"/>
            <a:ext cx="18288000" cy="0"/>
          </a:xfrm>
          <a:prstGeom prst="line">
            <a:avLst/>
          </a:prstGeom>
          <a:ln w="9525" cap="rnd">
            <a:solidFill>
              <a:srgbClr val="000000">
                <a:alpha val="40000"/>
              </a:srgbClr>
            </a:solidFill>
            <a:prstDash val="solid"/>
            <a:headEnd type="none" w="sm" len="sm"/>
            <a:tailEnd type="none" w="sm" len="sm"/>
          </a:ln>
        </p:spPr>
      </p:sp>
      <p:grpSp>
        <p:nvGrpSpPr>
          <p:cNvPr id="9" name="Group 8"/>
          <p:cNvGrpSpPr/>
          <p:nvPr/>
        </p:nvGrpSpPr>
        <p:grpSpPr>
          <a:xfrm>
            <a:off x="1475671" y="1266409"/>
            <a:ext cx="726770" cy="1114426"/>
            <a:chOff x="1935804" y="3752850"/>
            <a:chExt cx="1371600" cy="2103203"/>
          </a:xfrm>
        </p:grpSpPr>
        <p:sp>
          <p:nvSpPr>
            <p:cNvPr id="10" name="Chord 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1" name="Oval 1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2" name="Group 11"/>
          <p:cNvGrpSpPr/>
          <p:nvPr/>
        </p:nvGrpSpPr>
        <p:grpSpPr>
          <a:xfrm>
            <a:off x="1475671" y="8150533"/>
            <a:ext cx="726770" cy="1114426"/>
            <a:chOff x="1935804" y="3752850"/>
            <a:chExt cx="1371600" cy="2103203"/>
          </a:xfrm>
        </p:grpSpPr>
        <p:sp>
          <p:nvSpPr>
            <p:cNvPr id="13" name="Chord 1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4" name="Oval 1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5" name="Group 14"/>
          <p:cNvGrpSpPr/>
          <p:nvPr/>
        </p:nvGrpSpPr>
        <p:grpSpPr>
          <a:xfrm>
            <a:off x="1475671" y="5200195"/>
            <a:ext cx="726770" cy="1114426"/>
            <a:chOff x="1935804" y="3752850"/>
            <a:chExt cx="1371600" cy="2103203"/>
          </a:xfrm>
          <a:solidFill>
            <a:srgbClr val="14A049"/>
          </a:solidFill>
        </p:grpSpPr>
        <p:sp>
          <p:nvSpPr>
            <p:cNvPr id="16" name="Chord 1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7" name="Oval 1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8" name="Group 17"/>
          <p:cNvGrpSpPr/>
          <p:nvPr/>
        </p:nvGrpSpPr>
        <p:grpSpPr>
          <a:xfrm>
            <a:off x="1419120" y="4252210"/>
            <a:ext cx="726770" cy="1114426"/>
            <a:chOff x="1935804" y="3752850"/>
            <a:chExt cx="1371600" cy="2103203"/>
          </a:xfrm>
          <a:solidFill>
            <a:schemeClr val="bg2">
              <a:lumMod val="75000"/>
            </a:schemeClr>
          </a:solidFill>
        </p:grpSpPr>
        <p:sp>
          <p:nvSpPr>
            <p:cNvPr id="19" name="Chord 1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0" name="Oval 1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1" name="Group 20"/>
          <p:cNvGrpSpPr/>
          <p:nvPr/>
        </p:nvGrpSpPr>
        <p:grpSpPr>
          <a:xfrm>
            <a:off x="1419120" y="3268762"/>
            <a:ext cx="726770" cy="1114426"/>
            <a:chOff x="1935804" y="3752850"/>
            <a:chExt cx="1371600" cy="2103203"/>
          </a:xfrm>
          <a:solidFill>
            <a:schemeClr val="bg2">
              <a:lumMod val="75000"/>
            </a:schemeClr>
          </a:solidFill>
        </p:grpSpPr>
        <p:sp>
          <p:nvSpPr>
            <p:cNvPr id="22" name="Chord 2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3" name="Oval 2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4" name="Group 23"/>
          <p:cNvGrpSpPr/>
          <p:nvPr/>
        </p:nvGrpSpPr>
        <p:grpSpPr>
          <a:xfrm>
            <a:off x="1475671" y="2249855"/>
            <a:ext cx="726770" cy="1114426"/>
            <a:chOff x="1935804" y="3752850"/>
            <a:chExt cx="1371600" cy="2103203"/>
          </a:xfrm>
        </p:grpSpPr>
        <p:sp>
          <p:nvSpPr>
            <p:cNvPr id="25" name="Chord 2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6" name="Oval 2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7" name="Group 26"/>
          <p:cNvGrpSpPr/>
          <p:nvPr/>
        </p:nvGrpSpPr>
        <p:grpSpPr>
          <a:xfrm>
            <a:off x="1475671" y="7167087"/>
            <a:ext cx="726770" cy="1114426"/>
            <a:chOff x="1935804" y="3752850"/>
            <a:chExt cx="1371600" cy="2103203"/>
          </a:xfrm>
          <a:solidFill>
            <a:schemeClr val="bg2">
              <a:lumMod val="75000"/>
            </a:schemeClr>
          </a:solidFill>
        </p:grpSpPr>
        <p:sp>
          <p:nvSpPr>
            <p:cNvPr id="28" name="Chord 2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9" name="Oval 2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0" name="Group 29"/>
          <p:cNvGrpSpPr/>
          <p:nvPr/>
        </p:nvGrpSpPr>
        <p:grpSpPr>
          <a:xfrm>
            <a:off x="2606257" y="1266409"/>
            <a:ext cx="726770" cy="1114426"/>
            <a:chOff x="1935804" y="3752850"/>
            <a:chExt cx="1371600" cy="2103203"/>
          </a:xfrm>
        </p:grpSpPr>
        <p:sp>
          <p:nvSpPr>
            <p:cNvPr id="31" name="Chord 3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2" name="Oval 3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3" name="Group 32"/>
          <p:cNvGrpSpPr/>
          <p:nvPr/>
        </p:nvGrpSpPr>
        <p:grpSpPr>
          <a:xfrm>
            <a:off x="2606257" y="8150533"/>
            <a:ext cx="726770" cy="1114426"/>
            <a:chOff x="1935804" y="3752850"/>
            <a:chExt cx="1371600" cy="2103203"/>
          </a:xfrm>
          <a:solidFill>
            <a:schemeClr val="bg2">
              <a:lumMod val="75000"/>
            </a:schemeClr>
          </a:solidFill>
        </p:grpSpPr>
        <p:sp>
          <p:nvSpPr>
            <p:cNvPr id="34" name="Chord 3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5" name="Oval 3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6" name="Group 35"/>
          <p:cNvGrpSpPr/>
          <p:nvPr/>
        </p:nvGrpSpPr>
        <p:grpSpPr>
          <a:xfrm>
            <a:off x="1493283" y="6163099"/>
            <a:ext cx="726770" cy="1114426"/>
            <a:chOff x="1935804" y="3752850"/>
            <a:chExt cx="1371600" cy="2103203"/>
          </a:xfrm>
          <a:solidFill>
            <a:srgbClr val="14A049"/>
          </a:solidFill>
        </p:grpSpPr>
        <p:sp>
          <p:nvSpPr>
            <p:cNvPr id="37" name="Chord 36"/>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8" name="Oval 37"/>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9" name="Group 38"/>
          <p:cNvGrpSpPr/>
          <p:nvPr/>
        </p:nvGrpSpPr>
        <p:grpSpPr>
          <a:xfrm>
            <a:off x="2606257" y="5200195"/>
            <a:ext cx="726770" cy="1114426"/>
            <a:chOff x="1935804" y="3752850"/>
            <a:chExt cx="1371600" cy="2103203"/>
          </a:xfrm>
          <a:solidFill>
            <a:srgbClr val="14A049"/>
          </a:solidFill>
        </p:grpSpPr>
        <p:sp>
          <p:nvSpPr>
            <p:cNvPr id="40" name="Chord 3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41" name="Oval 4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42" name="Group 41"/>
          <p:cNvGrpSpPr/>
          <p:nvPr/>
        </p:nvGrpSpPr>
        <p:grpSpPr>
          <a:xfrm>
            <a:off x="2549706" y="4252210"/>
            <a:ext cx="726770" cy="1114426"/>
            <a:chOff x="1935804" y="3752850"/>
            <a:chExt cx="1371600" cy="2103203"/>
          </a:xfrm>
          <a:solidFill>
            <a:schemeClr val="bg2">
              <a:lumMod val="75000"/>
            </a:schemeClr>
          </a:solidFill>
        </p:grpSpPr>
        <p:sp>
          <p:nvSpPr>
            <p:cNvPr id="43" name="Chord 42"/>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44" name="Oval 43"/>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45" name="Group 44"/>
          <p:cNvGrpSpPr/>
          <p:nvPr/>
        </p:nvGrpSpPr>
        <p:grpSpPr>
          <a:xfrm>
            <a:off x="2606257" y="3233301"/>
            <a:ext cx="726770" cy="1114426"/>
            <a:chOff x="1935804" y="3752850"/>
            <a:chExt cx="1371600" cy="2103203"/>
          </a:xfrm>
        </p:grpSpPr>
        <p:sp>
          <p:nvSpPr>
            <p:cNvPr id="46" name="Chord 4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47" name="Oval 4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48" name="Group 47"/>
          <p:cNvGrpSpPr/>
          <p:nvPr/>
        </p:nvGrpSpPr>
        <p:grpSpPr>
          <a:xfrm>
            <a:off x="2549706" y="2285316"/>
            <a:ext cx="726770" cy="1114426"/>
            <a:chOff x="1935804" y="3752850"/>
            <a:chExt cx="1371600" cy="2103203"/>
          </a:xfrm>
          <a:solidFill>
            <a:schemeClr val="bg2">
              <a:lumMod val="75000"/>
            </a:schemeClr>
          </a:solidFill>
        </p:grpSpPr>
        <p:sp>
          <p:nvSpPr>
            <p:cNvPr id="49" name="Chord 4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50" name="Oval 4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51" name="Group 50"/>
          <p:cNvGrpSpPr/>
          <p:nvPr/>
        </p:nvGrpSpPr>
        <p:grpSpPr>
          <a:xfrm>
            <a:off x="2606257" y="7167087"/>
            <a:ext cx="726770" cy="1114426"/>
            <a:chOff x="1935804" y="3752850"/>
            <a:chExt cx="1371600" cy="2103203"/>
          </a:xfrm>
          <a:solidFill>
            <a:schemeClr val="bg2">
              <a:lumMod val="75000"/>
            </a:schemeClr>
          </a:solidFill>
        </p:grpSpPr>
        <p:sp>
          <p:nvSpPr>
            <p:cNvPr id="52" name="Chord 5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53" name="Oval 5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54" name="Group 53"/>
          <p:cNvGrpSpPr/>
          <p:nvPr/>
        </p:nvGrpSpPr>
        <p:grpSpPr>
          <a:xfrm>
            <a:off x="3611058" y="1301870"/>
            <a:ext cx="726770" cy="1114426"/>
            <a:chOff x="1935804" y="3752850"/>
            <a:chExt cx="1371600" cy="2103203"/>
          </a:xfrm>
          <a:solidFill>
            <a:schemeClr val="bg2">
              <a:lumMod val="75000"/>
            </a:schemeClr>
          </a:solidFill>
        </p:grpSpPr>
        <p:sp>
          <p:nvSpPr>
            <p:cNvPr id="55" name="Chord 5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56" name="Oval 5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57" name="Group 56"/>
          <p:cNvGrpSpPr/>
          <p:nvPr/>
        </p:nvGrpSpPr>
        <p:grpSpPr>
          <a:xfrm>
            <a:off x="3667609" y="8150533"/>
            <a:ext cx="726770" cy="1114426"/>
            <a:chOff x="1935804" y="3752850"/>
            <a:chExt cx="1371600" cy="2103203"/>
          </a:xfrm>
        </p:grpSpPr>
        <p:sp>
          <p:nvSpPr>
            <p:cNvPr id="58" name="Chord 5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59" name="Oval 5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60" name="Group 59"/>
          <p:cNvGrpSpPr/>
          <p:nvPr/>
        </p:nvGrpSpPr>
        <p:grpSpPr>
          <a:xfrm>
            <a:off x="3667609" y="6183641"/>
            <a:ext cx="726770" cy="1114426"/>
            <a:chOff x="1935804" y="3752850"/>
            <a:chExt cx="1371600" cy="2103203"/>
          </a:xfrm>
        </p:grpSpPr>
        <p:sp>
          <p:nvSpPr>
            <p:cNvPr id="61" name="Chord 60"/>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62" name="Oval 61"/>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63" name="Group 62"/>
          <p:cNvGrpSpPr/>
          <p:nvPr/>
        </p:nvGrpSpPr>
        <p:grpSpPr>
          <a:xfrm>
            <a:off x="3611058" y="5200195"/>
            <a:ext cx="726770" cy="1114426"/>
            <a:chOff x="1935804" y="3752850"/>
            <a:chExt cx="1371600" cy="2103203"/>
          </a:xfrm>
          <a:solidFill>
            <a:schemeClr val="bg2">
              <a:lumMod val="75000"/>
            </a:schemeClr>
          </a:solidFill>
        </p:grpSpPr>
        <p:sp>
          <p:nvSpPr>
            <p:cNvPr id="64" name="Chord 6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65" name="Oval 6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66" name="Group 65"/>
          <p:cNvGrpSpPr/>
          <p:nvPr/>
        </p:nvGrpSpPr>
        <p:grpSpPr>
          <a:xfrm>
            <a:off x="3667609" y="4216749"/>
            <a:ext cx="726770" cy="1114426"/>
            <a:chOff x="1935804" y="3752850"/>
            <a:chExt cx="1371600" cy="2103203"/>
          </a:xfrm>
        </p:grpSpPr>
        <p:sp>
          <p:nvSpPr>
            <p:cNvPr id="67" name="Chord 6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68" name="Oval 6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69" name="Group 68"/>
          <p:cNvGrpSpPr/>
          <p:nvPr/>
        </p:nvGrpSpPr>
        <p:grpSpPr>
          <a:xfrm>
            <a:off x="3667609" y="3233301"/>
            <a:ext cx="726770" cy="1114426"/>
            <a:chOff x="1935804" y="3752850"/>
            <a:chExt cx="1371600" cy="2103203"/>
          </a:xfrm>
        </p:grpSpPr>
        <p:sp>
          <p:nvSpPr>
            <p:cNvPr id="70" name="Chord 69"/>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71" name="Oval 70"/>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72" name="Group 71"/>
          <p:cNvGrpSpPr/>
          <p:nvPr/>
        </p:nvGrpSpPr>
        <p:grpSpPr>
          <a:xfrm>
            <a:off x="3611058" y="2285316"/>
            <a:ext cx="726770" cy="1114426"/>
            <a:chOff x="1935804" y="3752850"/>
            <a:chExt cx="1371600" cy="2103203"/>
          </a:xfrm>
          <a:solidFill>
            <a:schemeClr val="bg2">
              <a:lumMod val="75000"/>
            </a:schemeClr>
          </a:solidFill>
        </p:grpSpPr>
        <p:sp>
          <p:nvSpPr>
            <p:cNvPr id="73" name="Chord 72"/>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74" name="Oval 73"/>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75" name="Group 74"/>
          <p:cNvGrpSpPr/>
          <p:nvPr/>
        </p:nvGrpSpPr>
        <p:grpSpPr>
          <a:xfrm>
            <a:off x="3667609" y="7167087"/>
            <a:ext cx="726770" cy="1114426"/>
            <a:chOff x="1935804" y="3752850"/>
            <a:chExt cx="1371600" cy="2103203"/>
          </a:xfrm>
          <a:solidFill>
            <a:schemeClr val="bg2">
              <a:lumMod val="75000"/>
            </a:schemeClr>
          </a:solidFill>
        </p:grpSpPr>
        <p:sp>
          <p:nvSpPr>
            <p:cNvPr id="76" name="Chord 7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77" name="Oval 7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78" name="Group 77"/>
          <p:cNvGrpSpPr/>
          <p:nvPr/>
        </p:nvGrpSpPr>
        <p:grpSpPr>
          <a:xfrm>
            <a:off x="4742528" y="1301870"/>
            <a:ext cx="726770" cy="1114426"/>
            <a:chOff x="1935804" y="3752850"/>
            <a:chExt cx="1371600" cy="2103203"/>
          </a:xfrm>
          <a:solidFill>
            <a:schemeClr val="bg2">
              <a:lumMod val="75000"/>
            </a:schemeClr>
          </a:solidFill>
        </p:grpSpPr>
        <p:sp>
          <p:nvSpPr>
            <p:cNvPr id="79" name="Chord 7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80" name="Oval 7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81" name="Group 80"/>
          <p:cNvGrpSpPr/>
          <p:nvPr/>
        </p:nvGrpSpPr>
        <p:grpSpPr>
          <a:xfrm>
            <a:off x="4799079" y="8150533"/>
            <a:ext cx="726770" cy="1114426"/>
            <a:chOff x="1935804" y="3752850"/>
            <a:chExt cx="1371600" cy="2103203"/>
          </a:xfrm>
          <a:solidFill>
            <a:schemeClr val="bg2">
              <a:lumMod val="75000"/>
            </a:schemeClr>
          </a:solidFill>
        </p:grpSpPr>
        <p:sp>
          <p:nvSpPr>
            <p:cNvPr id="82" name="Chord 8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83" name="Oval 8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84" name="Group 83"/>
          <p:cNvGrpSpPr/>
          <p:nvPr/>
        </p:nvGrpSpPr>
        <p:grpSpPr>
          <a:xfrm>
            <a:off x="4742528" y="6183641"/>
            <a:ext cx="726770" cy="1114426"/>
            <a:chOff x="1935804" y="3752850"/>
            <a:chExt cx="1371600" cy="2103203"/>
          </a:xfrm>
          <a:solidFill>
            <a:schemeClr val="bg2">
              <a:lumMod val="75000"/>
            </a:schemeClr>
          </a:solidFill>
        </p:grpSpPr>
        <p:sp>
          <p:nvSpPr>
            <p:cNvPr id="85" name="Chord 8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86" name="Oval 8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87" name="Group 86"/>
          <p:cNvGrpSpPr/>
          <p:nvPr/>
        </p:nvGrpSpPr>
        <p:grpSpPr>
          <a:xfrm>
            <a:off x="4742528" y="5200195"/>
            <a:ext cx="726770" cy="1114426"/>
            <a:chOff x="1935804" y="3752850"/>
            <a:chExt cx="1371600" cy="2103203"/>
          </a:xfrm>
          <a:solidFill>
            <a:schemeClr val="bg2">
              <a:lumMod val="75000"/>
            </a:schemeClr>
          </a:solidFill>
        </p:grpSpPr>
        <p:sp>
          <p:nvSpPr>
            <p:cNvPr id="88" name="Chord 8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89" name="Oval 8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90" name="Group 89"/>
          <p:cNvGrpSpPr/>
          <p:nvPr/>
        </p:nvGrpSpPr>
        <p:grpSpPr>
          <a:xfrm>
            <a:off x="4742528" y="4216749"/>
            <a:ext cx="726770" cy="1114426"/>
            <a:chOff x="1935804" y="3752850"/>
            <a:chExt cx="1371600" cy="2103203"/>
          </a:xfrm>
          <a:solidFill>
            <a:schemeClr val="bg2">
              <a:lumMod val="75000"/>
            </a:schemeClr>
          </a:solidFill>
        </p:grpSpPr>
        <p:sp>
          <p:nvSpPr>
            <p:cNvPr id="91" name="Chord 9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92" name="Oval 9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93" name="Group 92"/>
          <p:cNvGrpSpPr/>
          <p:nvPr/>
        </p:nvGrpSpPr>
        <p:grpSpPr>
          <a:xfrm>
            <a:off x="4742528" y="3268762"/>
            <a:ext cx="726770" cy="1114426"/>
            <a:chOff x="1935804" y="3752850"/>
            <a:chExt cx="1371600" cy="2103203"/>
          </a:xfrm>
          <a:solidFill>
            <a:schemeClr val="bg2">
              <a:lumMod val="75000"/>
            </a:schemeClr>
          </a:solidFill>
        </p:grpSpPr>
        <p:sp>
          <p:nvSpPr>
            <p:cNvPr id="94" name="Chord 9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95" name="Oval 9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96" name="Group 95"/>
          <p:cNvGrpSpPr/>
          <p:nvPr/>
        </p:nvGrpSpPr>
        <p:grpSpPr>
          <a:xfrm>
            <a:off x="4799079" y="2249855"/>
            <a:ext cx="726770" cy="1114426"/>
            <a:chOff x="1935804" y="3752850"/>
            <a:chExt cx="1371600" cy="2103203"/>
          </a:xfrm>
        </p:grpSpPr>
        <p:sp>
          <p:nvSpPr>
            <p:cNvPr id="97" name="Chord 9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98" name="Oval 9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99" name="Group 98"/>
          <p:cNvGrpSpPr/>
          <p:nvPr/>
        </p:nvGrpSpPr>
        <p:grpSpPr>
          <a:xfrm>
            <a:off x="4742528" y="7167087"/>
            <a:ext cx="726770" cy="1114426"/>
            <a:chOff x="1935804" y="3752850"/>
            <a:chExt cx="1371600" cy="2103203"/>
          </a:xfrm>
          <a:solidFill>
            <a:schemeClr val="bg2">
              <a:lumMod val="75000"/>
            </a:schemeClr>
          </a:solidFill>
        </p:grpSpPr>
        <p:sp>
          <p:nvSpPr>
            <p:cNvPr id="100" name="Chord 9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01" name="Oval 10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02" name="Group 101"/>
          <p:cNvGrpSpPr/>
          <p:nvPr/>
        </p:nvGrpSpPr>
        <p:grpSpPr>
          <a:xfrm>
            <a:off x="5871717" y="1266409"/>
            <a:ext cx="726770" cy="1114426"/>
            <a:chOff x="1935804" y="3752850"/>
            <a:chExt cx="1371600" cy="2103203"/>
          </a:xfrm>
        </p:grpSpPr>
        <p:sp>
          <p:nvSpPr>
            <p:cNvPr id="103" name="Chord 10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04" name="Oval 10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05" name="Group 104"/>
          <p:cNvGrpSpPr/>
          <p:nvPr/>
        </p:nvGrpSpPr>
        <p:grpSpPr>
          <a:xfrm>
            <a:off x="5871717" y="8150533"/>
            <a:ext cx="726770" cy="1114426"/>
            <a:chOff x="1935804" y="3752850"/>
            <a:chExt cx="1371600" cy="2103203"/>
          </a:xfrm>
        </p:grpSpPr>
        <p:sp>
          <p:nvSpPr>
            <p:cNvPr id="106" name="Chord 10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07" name="Oval 10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08" name="Group 107"/>
          <p:cNvGrpSpPr/>
          <p:nvPr/>
        </p:nvGrpSpPr>
        <p:grpSpPr>
          <a:xfrm>
            <a:off x="5815166" y="6183641"/>
            <a:ext cx="726770" cy="1114426"/>
            <a:chOff x="1935804" y="3752850"/>
            <a:chExt cx="1371600" cy="2103203"/>
          </a:xfrm>
          <a:solidFill>
            <a:schemeClr val="bg2">
              <a:lumMod val="75000"/>
            </a:schemeClr>
          </a:solidFill>
        </p:grpSpPr>
        <p:sp>
          <p:nvSpPr>
            <p:cNvPr id="109" name="Chord 10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10" name="Oval 10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11" name="Group 110"/>
          <p:cNvGrpSpPr/>
          <p:nvPr/>
        </p:nvGrpSpPr>
        <p:grpSpPr>
          <a:xfrm>
            <a:off x="5801452" y="5196817"/>
            <a:ext cx="726770" cy="1114426"/>
            <a:chOff x="1935804" y="3752850"/>
            <a:chExt cx="1371600" cy="2103203"/>
          </a:xfrm>
          <a:solidFill>
            <a:schemeClr val="bg2">
              <a:lumMod val="75000"/>
            </a:schemeClr>
          </a:solidFill>
        </p:grpSpPr>
        <p:sp>
          <p:nvSpPr>
            <p:cNvPr id="112" name="Chord 11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13" name="Oval 11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14" name="Group 113"/>
          <p:cNvGrpSpPr/>
          <p:nvPr/>
        </p:nvGrpSpPr>
        <p:grpSpPr>
          <a:xfrm>
            <a:off x="5815166" y="4216749"/>
            <a:ext cx="726770" cy="1114426"/>
            <a:chOff x="1935804" y="3752850"/>
            <a:chExt cx="1371600" cy="2103203"/>
          </a:xfrm>
          <a:solidFill>
            <a:schemeClr val="bg2">
              <a:lumMod val="75000"/>
            </a:schemeClr>
          </a:solidFill>
        </p:grpSpPr>
        <p:sp>
          <p:nvSpPr>
            <p:cNvPr id="115" name="Chord 11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16" name="Oval 11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17" name="Group 116"/>
          <p:cNvGrpSpPr/>
          <p:nvPr/>
        </p:nvGrpSpPr>
        <p:grpSpPr>
          <a:xfrm>
            <a:off x="5815166" y="3268762"/>
            <a:ext cx="726770" cy="1114426"/>
            <a:chOff x="1935804" y="3752850"/>
            <a:chExt cx="1371600" cy="2103203"/>
          </a:xfrm>
          <a:solidFill>
            <a:schemeClr val="bg2">
              <a:lumMod val="75000"/>
            </a:schemeClr>
          </a:solidFill>
        </p:grpSpPr>
        <p:sp>
          <p:nvSpPr>
            <p:cNvPr id="118" name="Chord 11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19" name="Oval 11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20" name="Group 119"/>
          <p:cNvGrpSpPr/>
          <p:nvPr/>
        </p:nvGrpSpPr>
        <p:grpSpPr>
          <a:xfrm>
            <a:off x="5815166" y="2285316"/>
            <a:ext cx="726770" cy="1114426"/>
            <a:chOff x="1935804" y="3752850"/>
            <a:chExt cx="1371600" cy="2103203"/>
          </a:xfrm>
          <a:solidFill>
            <a:schemeClr val="bg2">
              <a:lumMod val="75000"/>
            </a:schemeClr>
          </a:solidFill>
        </p:grpSpPr>
        <p:sp>
          <p:nvSpPr>
            <p:cNvPr id="121" name="Chord 12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22" name="Oval 12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23" name="Group 122"/>
          <p:cNvGrpSpPr/>
          <p:nvPr/>
        </p:nvGrpSpPr>
        <p:grpSpPr>
          <a:xfrm>
            <a:off x="5871717" y="7167087"/>
            <a:ext cx="726770" cy="1114426"/>
            <a:chOff x="1935804" y="3752850"/>
            <a:chExt cx="1371600" cy="2103203"/>
          </a:xfrm>
        </p:grpSpPr>
        <p:sp>
          <p:nvSpPr>
            <p:cNvPr id="124" name="Chord 12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25" name="Oval 12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26" name="Group 125"/>
          <p:cNvGrpSpPr/>
          <p:nvPr/>
        </p:nvGrpSpPr>
        <p:grpSpPr>
          <a:xfrm>
            <a:off x="7002303" y="1266409"/>
            <a:ext cx="726770" cy="1114426"/>
            <a:chOff x="1935804" y="3752850"/>
            <a:chExt cx="1371600" cy="2103203"/>
          </a:xfrm>
          <a:solidFill>
            <a:srgbClr val="14A049"/>
          </a:solidFill>
        </p:grpSpPr>
        <p:sp>
          <p:nvSpPr>
            <p:cNvPr id="127" name="Chord 126"/>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28" name="Oval 127"/>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29" name="Group 128"/>
          <p:cNvGrpSpPr/>
          <p:nvPr/>
        </p:nvGrpSpPr>
        <p:grpSpPr>
          <a:xfrm>
            <a:off x="7002303" y="8150533"/>
            <a:ext cx="726770" cy="1114426"/>
            <a:chOff x="1935804" y="3752850"/>
            <a:chExt cx="1371600" cy="2103203"/>
          </a:xfrm>
          <a:solidFill>
            <a:schemeClr val="bg2">
              <a:lumMod val="75000"/>
            </a:schemeClr>
          </a:solidFill>
        </p:grpSpPr>
        <p:sp>
          <p:nvSpPr>
            <p:cNvPr id="130" name="Chord 12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31" name="Oval 13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32" name="Group 131"/>
          <p:cNvGrpSpPr/>
          <p:nvPr/>
        </p:nvGrpSpPr>
        <p:grpSpPr>
          <a:xfrm>
            <a:off x="6945752" y="6183641"/>
            <a:ext cx="726770" cy="1114426"/>
            <a:chOff x="1935804" y="3752850"/>
            <a:chExt cx="1371600" cy="2103203"/>
          </a:xfrm>
          <a:solidFill>
            <a:schemeClr val="bg2">
              <a:lumMod val="75000"/>
            </a:schemeClr>
          </a:solidFill>
        </p:grpSpPr>
        <p:sp>
          <p:nvSpPr>
            <p:cNvPr id="133" name="Chord 132"/>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34" name="Oval 133"/>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35" name="Group 134"/>
          <p:cNvGrpSpPr/>
          <p:nvPr/>
        </p:nvGrpSpPr>
        <p:grpSpPr>
          <a:xfrm>
            <a:off x="7002303" y="5200195"/>
            <a:ext cx="726770" cy="1114426"/>
            <a:chOff x="1935804" y="3752850"/>
            <a:chExt cx="1371600" cy="2103203"/>
          </a:xfrm>
        </p:grpSpPr>
        <p:sp>
          <p:nvSpPr>
            <p:cNvPr id="136" name="Chord 13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37" name="Oval 13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38" name="Group 137"/>
          <p:cNvGrpSpPr/>
          <p:nvPr/>
        </p:nvGrpSpPr>
        <p:grpSpPr>
          <a:xfrm>
            <a:off x="6945752" y="4216749"/>
            <a:ext cx="726770" cy="1114426"/>
            <a:chOff x="1935804" y="3752850"/>
            <a:chExt cx="1371600" cy="2103203"/>
          </a:xfrm>
          <a:solidFill>
            <a:schemeClr val="bg2">
              <a:lumMod val="75000"/>
            </a:schemeClr>
          </a:solidFill>
        </p:grpSpPr>
        <p:sp>
          <p:nvSpPr>
            <p:cNvPr id="139" name="Chord 13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40" name="Oval 13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41" name="Group 140"/>
          <p:cNvGrpSpPr/>
          <p:nvPr/>
        </p:nvGrpSpPr>
        <p:grpSpPr>
          <a:xfrm>
            <a:off x="6945752" y="3233301"/>
            <a:ext cx="726770" cy="1114426"/>
            <a:chOff x="1935804" y="3752850"/>
            <a:chExt cx="1371600" cy="2103203"/>
          </a:xfrm>
          <a:solidFill>
            <a:schemeClr val="bg2">
              <a:lumMod val="75000"/>
            </a:schemeClr>
          </a:solidFill>
        </p:grpSpPr>
        <p:sp>
          <p:nvSpPr>
            <p:cNvPr id="142" name="Chord 14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43" name="Oval 14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44" name="Group 143"/>
          <p:cNvGrpSpPr/>
          <p:nvPr/>
        </p:nvGrpSpPr>
        <p:grpSpPr>
          <a:xfrm>
            <a:off x="7002303" y="2249855"/>
            <a:ext cx="726770" cy="1114426"/>
            <a:chOff x="1935804" y="3752850"/>
            <a:chExt cx="1371600" cy="2103203"/>
          </a:xfrm>
          <a:solidFill>
            <a:srgbClr val="14A049"/>
          </a:solidFill>
        </p:grpSpPr>
        <p:sp>
          <p:nvSpPr>
            <p:cNvPr id="145" name="Chord 14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46" name="Oval 14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47" name="Group 146"/>
          <p:cNvGrpSpPr/>
          <p:nvPr/>
        </p:nvGrpSpPr>
        <p:grpSpPr>
          <a:xfrm>
            <a:off x="7002303" y="7167087"/>
            <a:ext cx="726770" cy="1114426"/>
            <a:chOff x="1935804" y="3752850"/>
            <a:chExt cx="1371600" cy="2103203"/>
          </a:xfrm>
          <a:solidFill>
            <a:schemeClr val="bg2">
              <a:lumMod val="75000"/>
            </a:schemeClr>
          </a:solidFill>
        </p:grpSpPr>
        <p:sp>
          <p:nvSpPr>
            <p:cNvPr id="148" name="Chord 14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49" name="Oval 14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50" name="Group 149"/>
          <p:cNvGrpSpPr/>
          <p:nvPr/>
        </p:nvGrpSpPr>
        <p:grpSpPr>
          <a:xfrm>
            <a:off x="8063653" y="1266409"/>
            <a:ext cx="726770" cy="1114426"/>
            <a:chOff x="1935804" y="3752850"/>
            <a:chExt cx="1371600" cy="2103203"/>
          </a:xfrm>
          <a:solidFill>
            <a:srgbClr val="14A049"/>
          </a:solidFill>
        </p:grpSpPr>
        <p:sp>
          <p:nvSpPr>
            <p:cNvPr id="151" name="Chord 15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52" name="Oval 15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53" name="Group 152"/>
          <p:cNvGrpSpPr/>
          <p:nvPr/>
        </p:nvGrpSpPr>
        <p:grpSpPr>
          <a:xfrm>
            <a:off x="8063653" y="8150533"/>
            <a:ext cx="726770" cy="1114426"/>
            <a:chOff x="1935804" y="3752850"/>
            <a:chExt cx="1371600" cy="2103203"/>
          </a:xfrm>
        </p:grpSpPr>
        <p:sp>
          <p:nvSpPr>
            <p:cNvPr id="154" name="Chord 153"/>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55" name="Oval 154"/>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56" name="Group 155"/>
          <p:cNvGrpSpPr/>
          <p:nvPr/>
        </p:nvGrpSpPr>
        <p:grpSpPr>
          <a:xfrm>
            <a:off x="8063653" y="6183641"/>
            <a:ext cx="726770" cy="1114426"/>
            <a:chOff x="1935804" y="3752850"/>
            <a:chExt cx="1371600" cy="2103203"/>
          </a:xfrm>
        </p:grpSpPr>
        <p:sp>
          <p:nvSpPr>
            <p:cNvPr id="157" name="Chord 15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58" name="Oval 15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59" name="Group 158"/>
          <p:cNvGrpSpPr/>
          <p:nvPr/>
        </p:nvGrpSpPr>
        <p:grpSpPr>
          <a:xfrm>
            <a:off x="8007102" y="5200195"/>
            <a:ext cx="726770" cy="1114426"/>
            <a:chOff x="1935804" y="3752850"/>
            <a:chExt cx="1371600" cy="2103203"/>
          </a:xfrm>
          <a:solidFill>
            <a:schemeClr val="bg2">
              <a:lumMod val="75000"/>
            </a:schemeClr>
          </a:solidFill>
        </p:grpSpPr>
        <p:sp>
          <p:nvSpPr>
            <p:cNvPr id="160" name="Chord 15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61" name="Oval 16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62" name="Group 161"/>
          <p:cNvGrpSpPr/>
          <p:nvPr/>
        </p:nvGrpSpPr>
        <p:grpSpPr>
          <a:xfrm>
            <a:off x="8063653" y="4216749"/>
            <a:ext cx="726770" cy="1114426"/>
            <a:chOff x="1935804" y="3752850"/>
            <a:chExt cx="1371600" cy="2103203"/>
          </a:xfrm>
        </p:grpSpPr>
        <p:sp>
          <p:nvSpPr>
            <p:cNvPr id="163" name="Chord 162"/>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64" name="Oval 163"/>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65" name="Group 164"/>
          <p:cNvGrpSpPr/>
          <p:nvPr/>
        </p:nvGrpSpPr>
        <p:grpSpPr>
          <a:xfrm>
            <a:off x="8007102" y="3233301"/>
            <a:ext cx="726770" cy="1114426"/>
            <a:chOff x="1935804" y="3752850"/>
            <a:chExt cx="1371600" cy="2103203"/>
          </a:xfrm>
          <a:solidFill>
            <a:schemeClr val="bg2">
              <a:lumMod val="75000"/>
            </a:schemeClr>
          </a:solidFill>
        </p:grpSpPr>
        <p:sp>
          <p:nvSpPr>
            <p:cNvPr id="166" name="Chord 16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67" name="Oval 16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68" name="Group 167"/>
          <p:cNvGrpSpPr/>
          <p:nvPr/>
        </p:nvGrpSpPr>
        <p:grpSpPr>
          <a:xfrm>
            <a:off x="8063653" y="7167087"/>
            <a:ext cx="726770" cy="1114426"/>
            <a:chOff x="1935804" y="3752850"/>
            <a:chExt cx="1371600" cy="2103203"/>
          </a:xfrm>
        </p:grpSpPr>
        <p:sp>
          <p:nvSpPr>
            <p:cNvPr id="169" name="Chord 168"/>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70" name="Oval 169"/>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71" name="Group 170"/>
          <p:cNvGrpSpPr/>
          <p:nvPr/>
        </p:nvGrpSpPr>
        <p:grpSpPr>
          <a:xfrm>
            <a:off x="9195125" y="1266409"/>
            <a:ext cx="726770" cy="1114426"/>
            <a:chOff x="1935804" y="3752850"/>
            <a:chExt cx="1371600" cy="2103203"/>
          </a:xfrm>
          <a:solidFill>
            <a:srgbClr val="14A049"/>
          </a:solidFill>
        </p:grpSpPr>
        <p:sp>
          <p:nvSpPr>
            <p:cNvPr id="172" name="Chord 17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73" name="Oval 17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74" name="Group 173"/>
          <p:cNvGrpSpPr/>
          <p:nvPr/>
        </p:nvGrpSpPr>
        <p:grpSpPr>
          <a:xfrm>
            <a:off x="9195125" y="8150533"/>
            <a:ext cx="726770" cy="1114426"/>
            <a:chOff x="1935804" y="3752850"/>
            <a:chExt cx="1371600" cy="2103203"/>
          </a:xfrm>
        </p:grpSpPr>
        <p:sp>
          <p:nvSpPr>
            <p:cNvPr id="175" name="Chord 17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76" name="Oval 17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77" name="Group 176"/>
          <p:cNvGrpSpPr/>
          <p:nvPr/>
        </p:nvGrpSpPr>
        <p:grpSpPr>
          <a:xfrm>
            <a:off x="9138574" y="6183641"/>
            <a:ext cx="726770" cy="1114426"/>
            <a:chOff x="1935804" y="3752850"/>
            <a:chExt cx="1371600" cy="2103203"/>
          </a:xfrm>
          <a:solidFill>
            <a:schemeClr val="bg2">
              <a:lumMod val="75000"/>
            </a:schemeClr>
          </a:solidFill>
        </p:grpSpPr>
        <p:sp>
          <p:nvSpPr>
            <p:cNvPr id="178" name="Chord 17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79" name="Oval 17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80" name="Group 179"/>
          <p:cNvGrpSpPr/>
          <p:nvPr/>
        </p:nvGrpSpPr>
        <p:grpSpPr>
          <a:xfrm>
            <a:off x="9138574" y="5200195"/>
            <a:ext cx="726770" cy="1114426"/>
            <a:chOff x="1935804" y="3752850"/>
            <a:chExt cx="1371600" cy="2103203"/>
          </a:xfrm>
          <a:solidFill>
            <a:schemeClr val="bg2">
              <a:lumMod val="75000"/>
            </a:schemeClr>
          </a:solidFill>
        </p:grpSpPr>
        <p:sp>
          <p:nvSpPr>
            <p:cNvPr id="181" name="Chord 18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82" name="Oval 18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83" name="Group 182"/>
          <p:cNvGrpSpPr/>
          <p:nvPr/>
        </p:nvGrpSpPr>
        <p:grpSpPr>
          <a:xfrm>
            <a:off x="9138574" y="4216749"/>
            <a:ext cx="726770" cy="1114426"/>
            <a:chOff x="1935804" y="3752850"/>
            <a:chExt cx="1371600" cy="2103203"/>
          </a:xfrm>
          <a:solidFill>
            <a:schemeClr val="bg2">
              <a:lumMod val="75000"/>
            </a:schemeClr>
          </a:solidFill>
        </p:grpSpPr>
        <p:sp>
          <p:nvSpPr>
            <p:cNvPr id="184" name="Chord 18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85" name="Oval 18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86" name="Group 185"/>
          <p:cNvGrpSpPr/>
          <p:nvPr/>
        </p:nvGrpSpPr>
        <p:grpSpPr>
          <a:xfrm>
            <a:off x="9195125" y="3233301"/>
            <a:ext cx="726770" cy="1114426"/>
            <a:chOff x="1935804" y="3752850"/>
            <a:chExt cx="1371600" cy="2103203"/>
          </a:xfrm>
        </p:grpSpPr>
        <p:sp>
          <p:nvSpPr>
            <p:cNvPr id="187" name="Chord 186"/>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88" name="Oval 187"/>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89" name="Group 188"/>
          <p:cNvGrpSpPr/>
          <p:nvPr/>
        </p:nvGrpSpPr>
        <p:grpSpPr>
          <a:xfrm>
            <a:off x="9195125" y="7167087"/>
            <a:ext cx="726770" cy="1114426"/>
            <a:chOff x="1935804" y="3752850"/>
            <a:chExt cx="1371600" cy="2103203"/>
          </a:xfrm>
          <a:solidFill>
            <a:schemeClr val="bg2">
              <a:lumMod val="75000"/>
            </a:schemeClr>
          </a:solidFill>
        </p:grpSpPr>
        <p:sp>
          <p:nvSpPr>
            <p:cNvPr id="190" name="Chord 18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91" name="Oval 19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92" name="Group 191"/>
          <p:cNvGrpSpPr/>
          <p:nvPr/>
        </p:nvGrpSpPr>
        <p:grpSpPr>
          <a:xfrm>
            <a:off x="10284411" y="1266409"/>
            <a:ext cx="726770" cy="1114426"/>
            <a:chOff x="1935804" y="3752850"/>
            <a:chExt cx="1371600" cy="2103203"/>
          </a:xfrm>
          <a:solidFill>
            <a:srgbClr val="14A049"/>
          </a:solidFill>
        </p:grpSpPr>
        <p:sp>
          <p:nvSpPr>
            <p:cNvPr id="193" name="Chord 192"/>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94" name="Oval 193"/>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95" name="Group 194"/>
          <p:cNvGrpSpPr/>
          <p:nvPr/>
        </p:nvGrpSpPr>
        <p:grpSpPr>
          <a:xfrm>
            <a:off x="10284411" y="8150533"/>
            <a:ext cx="726770" cy="1114426"/>
            <a:chOff x="1935804" y="3752850"/>
            <a:chExt cx="1371600" cy="2103203"/>
          </a:xfrm>
        </p:grpSpPr>
        <p:sp>
          <p:nvSpPr>
            <p:cNvPr id="196" name="Chord 195"/>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197" name="Oval 196"/>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198" name="Group 197"/>
          <p:cNvGrpSpPr/>
          <p:nvPr/>
        </p:nvGrpSpPr>
        <p:grpSpPr>
          <a:xfrm>
            <a:off x="10284411" y="6183641"/>
            <a:ext cx="726770" cy="1114426"/>
            <a:chOff x="1935804" y="3752850"/>
            <a:chExt cx="1371600" cy="2103203"/>
          </a:xfrm>
          <a:solidFill>
            <a:srgbClr val="3FC1FB"/>
          </a:solidFill>
        </p:grpSpPr>
        <p:sp>
          <p:nvSpPr>
            <p:cNvPr id="199" name="Chord 19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00" name="Oval 19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01" name="Group 200"/>
          <p:cNvGrpSpPr/>
          <p:nvPr/>
        </p:nvGrpSpPr>
        <p:grpSpPr>
          <a:xfrm>
            <a:off x="10227860" y="5200195"/>
            <a:ext cx="726770" cy="1114426"/>
            <a:chOff x="1935804" y="3752850"/>
            <a:chExt cx="1371600" cy="2103203"/>
          </a:xfrm>
          <a:solidFill>
            <a:schemeClr val="bg2">
              <a:lumMod val="75000"/>
            </a:schemeClr>
          </a:solidFill>
        </p:grpSpPr>
        <p:sp>
          <p:nvSpPr>
            <p:cNvPr id="202" name="Chord 20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03" name="Oval 20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04" name="Group 203"/>
          <p:cNvGrpSpPr/>
          <p:nvPr/>
        </p:nvGrpSpPr>
        <p:grpSpPr>
          <a:xfrm>
            <a:off x="10284411" y="4216749"/>
            <a:ext cx="726770" cy="1114426"/>
            <a:chOff x="1935804" y="3752850"/>
            <a:chExt cx="1371600" cy="2103203"/>
          </a:xfrm>
        </p:grpSpPr>
        <p:sp>
          <p:nvSpPr>
            <p:cNvPr id="205" name="Chord 204"/>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06" name="Oval 205"/>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07" name="Group 206"/>
          <p:cNvGrpSpPr/>
          <p:nvPr/>
        </p:nvGrpSpPr>
        <p:grpSpPr>
          <a:xfrm>
            <a:off x="10284411" y="3233301"/>
            <a:ext cx="726770" cy="1114426"/>
            <a:chOff x="1935804" y="3752850"/>
            <a:chExt cx="1371600" cy="2103203"/>
          </a:xfrm>
        </p:grpSpPr>
        <p:sp>
          <p:nvSpPr>
            <p:cNvPr id="208" name="Chord 207"/>
            <p:cNvSpPr/>
            <p:nvPr/>
          </p:nvSpPr>
          <p:spPr>
            <a:xfrm rot="7616029">
              <a:off x="1935804" y="4484453"/>
              <a:ext cx="1371600" cy="1371600"/>
            </a:xfrm>
            <a:prstGeom prst="chord">
              <a:avLst>
                <a:gd name="adj1" fmla="val 2700000"/>
                <a:gd name="adj2" fmla="val 14483091"/>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09" name="Oval 208"/>
            <p:cNvSpPr/>
            <p:nvPr/>
          </p:nvSpPr>
          <p:spPr>
            <a:xfrm>
              <a:off x="2247900" y="3752850"/>
              <a:ext cx="723900" cy="7239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10" name="Group 209"/>
          <p:cNvGrpSpPr/>
          <p:nvPr/>
        </p:nvGrpSpPr>
        <p:grpSpPr>
          <a:xfrm>
            <a:off x="3671561" y="6163099"/>
            <a:ext cx="726770" cy="1114426"/>
            <a:chOff x="1935804" y="3752850"/>
            <a:chExt cx="1371600" cy="2103203"/>
          </a:xfrm>
          <a:solidFill>
            <a:srgbClr val="14A049"/>
          </a:solidFill>
        </p:grpSpPr>
        <p:sp>
          <p:nvSpPr>
            <p:cNvPr id="211" name="Chord 21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12" name="Oval 21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13" name="Group 212"/>
          <p:cNvGrpSpPr/>
          <p:nvPr/>
        </p:nvGrpSpPr>
        <p:grpSpPr>
          <a:xfrm>
            <a:off x="10284411" y="7167087"/>
            <a:ext cx="726770" cy="1114426"/>
            <a:chOff x="1935804" y="3752850"/>
            <a:chExt cx="1371600" cy="2103203"/>
          </a:xfrm>
          <a:solidFill>
            <a:schemeClr val="bg2">
              <a:lumMod val="75000"/>
            </a:schemeClr>
          </a:solidFill>
        </p:grpSpPr>
        <p:sp>
          <p:nvSpPr>
            <p:cNvPr id="214" name="Chord 21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15" name="Oval 21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16" name="Group 215"/>
          <p:cNvGrpSpPr/>
          <p:nvPr/>
        </p:nvGrpSpPr>
        <p:grpSpPr>
          <a:xfrm>
            <a:off x="12871316" y="1227248"/>
            <a:ext cx="4381500" cy="2656916"/>
            <a:chOff x="8331200" y="809248"/>
            <a:chExt cx="2921000" cy="1771276"/>
          </a:xfrm>
        </p:grpSpPr>
        <p:sp>
          <p:nvSpPr>
            <p:cNvPr id="217" name="TextBox 216"/>
            <p:cNvSpPr txBox="1"/>
            <p:nvPr/>
          </p:nvSpPr>
          <p:spPr>
            <a:xfrm>
              <a:off x="8424423" y="2088082"/>
              <a:ext cx="2728337" cy="492442"/>
            </a:xfrm>
            <a:prstGeom prst="rect">
              <a:avLst/>
            </a:prstGeom>
            <a:noFill/>
          </p:spPr>
          <p:txBody>
            <a:bodyPr wrap="square" rtlCol="0">
              <a:spAutoFit/>
            </a:bodyPr>
            <a:lstStyle/>
            <a:p>
              <a:r>
                <a:rPr lang="en-US" sz="2100" dirty="0">
                  <a:latin typeface="Open Sans" panose="020B0606030504020204" pitchFamily="34" charset="0"/>
                  <a:ea typeface="Open Sans" panose="020B0606030504020204" pitchFamily="34" charset="0"/>
                  <a:cs typeface="Open Sans" panose="020B0606030504020204" pitchFamily="34" charset="0"/>
                </a:rPr>
                <a:t>68% of times CCTV footages are useless due to blurred images</a:t>
              </a:r>
            </a:p>
          </p:txBody>
        </p:sp>
        <p:sp>
          <p:nvSpPr>
            <p:cNvPr id="218" name="TextBox 217"/>
            <p:cNvSpPr txBox="1"/>
            <p:nvPr/>
          </p:nvSpPr>
          <p:spPr>
            <a:xfrm>
              <a:off x="8331200" y="809248"/>
              <a:ext cx="2921000" cy="1292661"/>
            </a:xfrm>
            <a:prstGeom prst="rect">
              <a:avLst/>
            </a:prstGeom>
            <a:noFill/>
          </p:spPr>
          <p:txBody>
            <a:bodyPr wrap="square" rtlCol="0">
              <a:spAutoFit/>
            </a:bodyPr>
            <a:lstStyle/>
            <a:p>
              <a:r>
                <a:rPr lang="en-US" sz="12000" dirty="0">
                  <a:solidFill>
                    <a:srgbClr val="14A049"/>
                  </a:solidFill>
                  <a:latin typeface="Open Sans Extrabold" panose="020B0906030804020204" pitchFamily="34" charset="0"/>
                  <a:ea typeface="Open Sans Extrabold" panose="020B0906030804020204" pitchFamily="34" charset="0"/>
                  <a:cs typeface="Open Sans Extrabold" panose="020B0906030804020204" pitchFamily="34" charset="0"/>
                </a:rPr>
                <a:t>68</a:t>
              </a:r>
              <a:r>
                <a:rPr lang="pl-PL" sz="12000" dirty="0">
                  <a:solidFill>
                    <a:srgbClr val="14A049"/>
                  </a:solidFill>
                  <a:latin typeface="Open Sans Extrabold" panose="020B0906030804020204" pitchFamily="34" charset="0"/>
                  <a:ea typeface="Open Sans Extrabold" panose="020B0906030804020204" pitchFamily="34" charset="0"/>
                  <a:cs typeface="Open Sans Extrabold" panose="020B0906030804020204" pitchFamily="34" charset="0"/>
                </a:rPr>
                <a:t>%</a:t>
              </a:r>
            </a:p>
          </p:txBody>
        </p:sp>
      </p:grpSp>
      <p:grpSp>
        <p:nvGrpSpPr>
          <p:cNvPr id="219" name="Group 218"/>
          <p:cNvGrpSpPr/>
          <p:nvPr/>
        </p:nvGrpSpPr>
        <p:grpSpPr>
          <a:xfrm>
            <a:off x="12817407" y="5754029"/>
            <a:ext cx="4937194" cy="2105685"/>
            <a:chOff x="8496300" y="3476096"/>
            <a:chExt cx="3291462" cy="1403790"/>
          </a:xfrm>
        </p:grpSpPr>
        <p:sp>
          <p:nvSpPr>
            <p:cNvPr id="220" name="TextBox 219"/>
            <p:cNvSpPr txBox="1"/>
            <p:nvPr/>
          </p:nvSpPr>
          <p:spPr>
            <a:xfrm>
              <a:off x="8496300" y="4387443"/>
              <a:ext cx="3291462" cy="492443"/>
            </a:xfrm>
            <a:prstGeom prst="rect">
              <a:avLst/>
            </a:prstGeom>
            <a:noFill/>
          </p:spPr>
          <p:txBody>
            <a:bodyPr wrap="square" rtlCol="0">
              <a:spAutoFit/>
            </a:bodyPr>
            <a:lstStyle/>
            <a:p>
              <a:r>
                <a:rPr lang="en-US" sz="2100" dirty="0">
                  <a:latin typeface="Open Sans" panose="020B0606030504020204" pitchFamily="34" charset="0"/>
                  <a:ea typeface="Open Sans" panose="020B0606030504020204" pitchFamily="34" charset="0"/>
                  <a:cs typeface="Open Sans" panose="020B0606030504020204" pitchFamily="34" charset="0"/>
                </a:rPr>
                <a:t>Market is going to shift towards automated images enhancing software(CNBC)</a:t>
              </a:r>
            </a:p>
          </p:txBody>
        </p:sp>
        <p:sp>
          <p:nvSpPr>
            <p:cNvPr id="221" name="TextBox 220"/>
            <p:cNvSpPr txBox="1"/>
            <p:nvPr/>
          </p:nvSpPr>
          <p:spPr>
            <a:xfrm>
              <a:off x="8496300" y="3476096"/>
              <a:ext cx="2857499" cy="984886"/>
            </a:xfrm>
            <a:prstGeom prst="rect">
              <a:avLst/>
            </a:prstGeom>
            <a:noFill/>
          </p:spPr>
          <p:txBody>
            <a:bodyPr wrap="square" rtlCol="0">
              <a:spAutoFit/>
            </a:bodyPr>
            <a:lstStyle/>
            <a:p>
              <a:r>
                <a:rPr lang="en-US" sz="9000" dirty="0">
                  <a:solidFill>
                    <a:srgbClr val="3FC1FB"/>
                  </a:solidFill>
                  <a:latin typeface="Open Sans Extrabold" panose="020B0906030804020204" pitchFamily="34" charset="0"/>
                  <a:ea typeface="Open Sans Extrabold" panose="020B0906030804020204" pitchFamily="34" charset="0"/>
                  <a:cs typeface="Open Sans Extrabold" panose="020B0906030804020204" pitchFamily="34" charset="0"/>
                </a:rPr>
                <a:t>80%</a:t>
              </a:r>
              <a:endParaRPr lang="pl-PL" sz="9000" dirty="0">
                <a:solidFill>
                  <a:srgbClr val="3FC1FB"/>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grpSp>
        <p:nvGrpSpPr>
          <p:cNvPr id="222" name="Group 221"/>
          <p:cNvGrpSpPr/>
          <p:nvPr/>
        </p:nvGrpSpPr>
        <p:grpSpPr>
          <a:xfrm>
            <a:off x="11354032" y="2138406"/>
            <a:ext cx="1224616" cy="201492"/>
            <a:chOff x="7741986" y="4316228"/>
            <a:chExt cx="816411" cy="134328"/>
          </a:xfrm>
          <a:solidFill>
            <a:srgbClr val="14A049"/>
          </a:solidFill>
        </p:grpSpPr>
        <p:cxnSp>
          <p:nvCxnSpPr>
            <p:cNvPr id="223" name="Straight Connector 222"/>
            <p:cNvCxnSpPr/>
            <p:nvPr/>
          </p:nvCxnSpPr>
          <p:spPr>
            <a:xfrm>
              <a:off x="7741986" y="4382904"/>
              <a:ext cx="754314" cy="0"/>
            </a:xfrm>
            <a:prstGeom prst="line">
              <a:avLst/>
            </a:prstGeom>
            <a:grpFill/>
            <a:ln w="28575">
              <a:solidFill>
                <a:srgbClr val="14A049"/>
              </a:solidFill>
            </a:ln>
          </p:spPr>
          <p:style>
            <a:lnRef idx="1">
              <a:schemeClr val="accent1"/>
            </a:lnRef>
            <a:fillRef idx="0">
              <a:schemeClr val="accent1"/>
            </a:fillRef>
            <a:effectRef idx="0">
              <a:schemeClr val="accent1"/>
            </a:effectRef>
            <a:fontRef idx="minor">
              <a:schemeClr val="tx1"/>
            </a:fontRef>
          </p:style>
        </p:cxnSp>
        <p:sp>
          <p:nvSpPr>
            <p:cNvPr id="224" name="Oval 223"/>
            <p:cNvSpPr/>
            <p:nvPr/>
          </p:nvSpPr>
          <p:spPr>
            <a:xfrm>
              <a:off x="8424069" y="4316228"/>
              <a:ext cx="134328" cy="1343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25" name="Group 224"/>
          <p:cNvGrpSpPr/>
          <p:nvPr/>
        </p:nvGrpSpPr>
        <p:grpSpPr>
          <a:xfrm>
            <a:off x="7002301" y="1277733"/>
            <a:ext cx="726770" cy="1114426"/>
            <a:chOff x="1935804" y="3752850"/>
            <a:chExt cx="1371600" cy="2103203"/>
          </a:xfrm>
          <a:solidFill>
            <a:srgbClr val="14A049"/>
          </a:solidFill>
        </p:grpSpPr>
        <p:sp>
          <p:nvSpPr>
            <p:cNvPr id="226" name="Chord 22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27" name="Oval 22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28" name="Group 227"/>
          <p:cNvGrpSpPr/>
          <p:nvPr/>
        </p:nvGrpSpPr>
        <p:grpSpPr>
          <a:xfrm>
            <a:off x="7002301" y="2261179"/>
            <a:ext cx="726770" cy="1114426"/>
            <a:chOff x="1935804" y="3752850"/>
            <a:chExt cx="1371600" cy="2103203"/>
          </a:xfrm>
          <a:solidFill>
            <a:srgbClr val="14A049"/>
          </a:solidFill>
        </p:grpSpPr>
        <p:sp>
          <p:nvSpPr>
            <p:cNvPr id="229" name="Chord 22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30" name="Oval 22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31" name="Group 230"/>
          <p:cNvGrpSpPr/>
          <p:nvPr/>
        </p:nvGrpSpPr>
        <p:grpSpPr>
          <a:xfrm>
            <a:off x="8063653" y="1277733"/>
            <a:ext cx="726770" cy="1114426"/>
            <a:chOff x="1935804" y="3752850"/>
            <a:chExt cx="1371600" cy="2103203"/>
          </a:xfrm>
          <a:solidFill>
            <a:srgbClr val="14A049"/>
          </a:solidFill>
        </p:grpSpPr>
        <p:sp>
          <p:nvSpPr>
            <p:cNvPr id="232" name="Chord 23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33" name="Oval 23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34" name="Group 233"/>
          <p:cNvGrpSpPr/>
          <p:nvPr/>
        </p:nvGrpSpPr>
        <p:grpSpPr>
          <a:xfrm>
            <a:off x="9195123" y="1277733"/>
            <a:ext cx="726770" cy="1114426"/>
            <a:chOff x="1935804" y="3752850"/>
            <a:chExt cx="1371600" cy="2103203"/>
          </a:xfrm>
          <a:solidFill>
            <a:srgbClr val="14A049"/>
          </a:solidFill>
        </p:grpSpPr>
        <p:sp>
          <p:nvSpPr>
            <p:cNvPr id="235" name="Chord 23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36" name="Oval 23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37" name="Group 236"/>
          <p:cNvGrpSpPr/>
          <p:nvPr/>
        </p:nvGrpSpPr>
        <p:grpSpPr>
          <a:xfrm>
            <a:off x="3667607" y="3260465"/>
            <a:ext cx="726770" cy="1114426"/>
            <a:chOff x="1935804" y="3752850"/>
            <a:chExt cx="1371600" cy="2103203"/>
          </a:xfrm>
          <a:solidFill>
            <a:srgbClr val="14A049"/>
          </a:solidFill>
        </p:grpSpPr>
        <p:sp>
          <p:nvSpPr>
            <p:cNvPr id="238" name="Chord 23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39" name="Oval 23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40" name="Group 239"/>
          <p:cNvGrpSpPr/>
          <p:nvPr/>
        </p:nvGrpSpPr>
        <p:grpSpPr>
          <a:xfrm>
            <a:off x="10284409" y="1277733"/>
            <a:ext cx="726770" cy="1114426"/>
            <a:chOff x="1935804" y="3752850"/>
            <a:chExt cx="1371600" cy="2103203"/>
          </a:xfrm>
          <a:solidFill>
            <a:srgbClr val="14A049"/>
          </a:solidFill>
        </p:grpSpPr>
        <p:sp>
          <p:nvSpPr>
            <p:cNvPr id="241" name="Chord 24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42" name="Oval 24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43" name="Group 242"/>
          <p:cNvGrpSpPr/>
          <p:nvPr/>
        </p:nvGrpSpPr>
        <p:grpSpPr>
          <a:xfrm>
            <a:off x="2606257" y="3251411"/>
            <a:ext cx="726770" cy="1114426"/>
            <a:chOff x="1935804" y="3752850"/>
            <a:chExt cx="1371600" cy="2103203"/>
          </a:xfrm>
          <a:solidFill>
            <a:srgbClr val="14A049"/>
          </a:solidFill>
        </p:grpSpPr>
        <p:sp>
          <p:nvSpPr>
            <p:cNvPr id="244" name="Chord 24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45" name="Oval 24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46" name="Group 245"/>
          <p:cNvGrpSpPr/>
          <p:nvPr/>
        </p:nvGrpSpPr>
        <p:grpSpPr>
          <a:xfrm>
            <a:off x="8057425" y="8150533"/>
            <a:ext cx="726770" cy="1114426"/>
            <a:chOff x="1935804" y="3752850"/>
            <a:chExt cx="1371600" cy="2103203"/>
          </a:xfrm>
          <a:solidFill>
            <a:srgbClr val="14A049"/>
          </a:solidFill>
        </p:grpSpPr>
        <p:sp>
          <p:nvSpPr>
            <p:cNvPr id="247" name="Chord 246"/>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48" name="Oval 247"/>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49" name="Group 248"/>
          <p:cNvGrpSpPr/>
          <p:nvPr/>
        </p:nvGrpSpPr>
        <p:grpSpPr>
          <a:xfrm>
            <a:off x="5871715" y="7167087"/>
            <a:ext cx="726770" cy="1114426"/>
            <a:chOff x="1935804" y="3752850"/>
            <a:chExt cx="1371600" cy="2103203"/>
          </a:xfrm>
          <a:solidFill>
            <a:srgbClr val="14A049"/>
          </a:solidFill>
        </p:grpSpPr>
        <p:sp>
          <p:nvSpPr>
            <p:cNvPr id="250" name="Chord 24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51" name="Oval 25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52" name="Group 251"/>
          <p:cNvGrpSpPr/>
          <p:nvPr/>
        </p:nvGrpSpPr>
        <p:grpSpPr>
          <a:xfrm>
            <a:off x="9195123" y="8150533"/>
            <a:ext cx="726770" cy="1114426"/>
            <a:chOff x="1935804" y="3752850"/>
            <a:chExt cx="1371600" cy="2103203"/>
          </a:xfrm>
          <a:solidFill>
            <a:srgbClr val="14A049"/>
          </a:solidFill>
        </p:grpSpPr>
        <p:sp>
          <p:nvSpPr>
            <p:cNvPr id="253" name="Chord 252"/>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54" name="Oval 253"/>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55" name="Group 254"/>
          <p:cNvGrpSpPr/>
          <p:nvPr/>
        </p:nvGrpSpPr>
        <p:grpSpPr>
          <a:xfrm>
            <a:off x="10295929" y="8150533"/>
            <a:ext cx="726770" cy="1114426"/>
            <a:chOff x="1935804" y="3752850"/>
            <a:chExt cx="1371600" cy="2103203"/>
          </a:xfrm>
          <a:solidFill>
            <a:srgbClr val="14A049"/>
          </a:solidFill>
        </p:grpSpPr>
        <p:sp>
          <p:nvSpPr>
            <p:cNvPr id="256" name="Chord 25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57" name="Oval 25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58" name="Group 257"/>
          <p:cNvGrpSpPr/>
          <p:nvPr/>
        </p:nvGrpSpPr>
        <p:grpSpPr>
          <a:xfrm>
            <a:off x="3660427" y="4213269"/>
            <a:ext cx="726770" cy="1114426"/>
            <a:chOff x="1935804" y="3752850"/>
            <a:chExt cx="1371600" cy="2103203"/>
          </a:xfrm>
          <a:solidFill>
            <a:srgbClr val="14A049"/>
          </a:solidFill>
        </p:grpSpPr>
        <p:sp>
          <p:nvSpPr>
            <p:cNvPr id="259" name="Chord 25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60" name="Oval 25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61" name="Group 260"/>
          <p:cNvGrpSpPr/>
          <p:nvPr/>
        </p:nvGrpSpPr>
        <p:grpSpPr>
          <a:xfrm>
            <a:off x="3686105" y="8133491"/>
            <a:ext cx="726770" cy="1114426"/>
            <a:chOff x="1935804" y="3752850"/>
            <a:chExt cx="1371600" cy="2103203"/>
          </a:xfrm>
          <a:solidFill>
            <a:srgbClr val="14A049"/>
          </a:solidFill>
        </p:grpSpPr>
        <p:sp>
          <p:nvSpPr>
            <p:cNvPr id="262" name="Chord 26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63" name="Oval 26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64" name="Group 263"/>
          <p:cNvGrpSpPr/>
          <p:nvPr/>
        </p:nvGrpSpPr>
        <p:grpSpPr>
          <a:xfrm>
            <a:off x="10278181" y="2310663"/>
            <a:ext cx="726770" cy="1114426"/>
            <a:chOff x="1935804" y="3752850"/>
            <a:chExt cx="1371600" cy="2103203"/>
          </a:xfrm>
          <a:solidFill>
            <a:srgbClr val="14A049"/>
          </a:solidFill>
        </p:grpSpPr>
        <p:sp>
          <p:nvSpPr>
            <p:cNvPr id="265" name="Chord 26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66" name="Oval 26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67" name="Group 266"/>
          <p:cNvGrpSpPr/>
          <p:nvPr/>
        </p:nvGrpSpPr>
        <p:grpSpPr>
          <a:xfrm>
            <a:off x="1493285" y="2262593"/>
            <a:ext cx="726770" cy="1114426"/>
            <a:chOff x="1935804" y="3752850"/>
            <a:chExt cx="1371600" cy="2103203"/>
          </a:xfrm>
          <a:solidFill>
            <a:srgbClr val="14A049"/>
          </a:solidFill>
        </p:grpSpPr>
        <p:sp>
          <p:nvSpPr>
            <p:cNvPr id="268" name="Chord 26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69" name="Oval 26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70" name="Group 269"/>
          <p:cNvGrpSpPr/>
          <p:nvPr/>
        </p:nvGrpSpPr>
        <p:grpSpPr>
          <a:xfrm>
            <a:off x="7018449" y="5204497"/>
            <a:ext cx="726770" cy="1114426"/>
            <a:chOff x="1935804" y="3752850"/>
            <a:chExt cx="1371600" cy="2103203"/>
          </a:xfrm>
          <a:solidFill>
            <a:srgbClr val="14A049"/>
          </a:solidFill>
        </p:grpSpPr>
        <p:sp>
          <p:nvSpPr>
            <p:cNvPr id="271" name="Chord 27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72" name="Oval 27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73" name="Group 272"/>
          <p:cNvGrpSpPr/>
          <p:nvPr/>
        </p:nvGrpSpPr>
        <p:grpSpPr>
          <a:xfrm>
            <a:off x="9225705" y="2281577"/>
            <a:ext cx="726770" cy="1114426"/>
            <a:chOff x="1935804" y="3752850"/>
            <a:chExt cx="1371600" cy="2103203"/>
          </a:xfrm>
          <a:solidFill>
            <a:srgbClr val="14A049"/>
          </a:solidFill>
        </p:grpSpPr>
        <p:sp>
          <p:nvSpPr>
            <p:cNvPr id="274" name="Chord 27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75" name="Oval 27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76" name="Group 275"/>
          <p:cNvGrpSpPr/>
          <p:nvPr/>
        </p:nvGrpSpPr>
        <p:grpSpPr>
          <a:xfrm>
            <a:off x="4799077" y="2247167"/>
            <a:ext cx="726770" cy="1114426"/>
            <a:chOff x="1935804" y="3752850"/>
            <a:chExt cx="1371600" cy="2103203"/>
          </a:xfrm>
          <a:solidFill>
            <a:srgbClr val="14A049"/>
          </a:solidFill>
        </p:grpSpPr>
        <p:sp>
          <p:nvSpPr>
            <p:cNvPr id="277" name="Chord 276"/>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78" name="Oval 277"/>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79" name="Group 278"/>
          <p:cNvGrpSpPr/>
          <p:nvPr/>
        </p:nvGrpSpPr>
        <p:grpSpPr>
          <a:xfrm>
            <a:off x="10271951" y="4201947"/>
            <a:ext cx="726770" cy="1114426"/>
            <a:chOff x="1935804" y="3752850"/>
            <a:chExt cx="1371600" cy="2103203"/>
          </a:xfrm>
          <a:solidFill>
            <a:srgbClr val="14A049"/>
          </a:solidFill>
        </p:grpSpPr>
        <p:sp>
          <p:nvSpPr>
            <p:cNvPr id="280" name="Chord 27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81" name="Oval 28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82" name="Group 281"/>
          <p:cNvGrpSpPr/>
          <p:nvPr/>
        </p:nvGrpSpPr>
        <p:grpSpPr>
          <a:xfrm>
            <a:off x="8051195" y="4201947"/>
            <a:ext cx="726770" cy="1114426"/>
            <a:chOff x="1935804" y="3752850"/>
            <a:chExt cx="1371600" cy="2103203"/>
          </a:xfrm>
          <a:solidFill>
            <a:srgbClr val="14A049"/>
          </a:solidFill>
        </p:grpSpPr>
        <p:sp>
          <p:nvSpPr>
            <p:cNvPr id="283" name="Chord 282"/>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84" name="Oval 283"/>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85" name="Group 284"/>
          <p:cNvGrpSpPr/>
          <p:nvPr/>
        </p:nvGrpSpPr>
        <p:grpSpPr>
          <a:xfrm>
            <a:off x="9208345" y="3229823"/>
            <a:ext cx="726770" cy="1114426"/>
            <a:chOff x="1935804" y="3752850"/>
            <a:chExt cx="1371600" cy="2103203"/>
          </a:xfrm>
          <a:solidFill>
            <a:srgbClr val="14A049"/>
          </a:solidFill>
        </p:grpSpPr>
        <p:sp>
          <p:nvSpPr>
            <p:cNvPr id="286" name="Chord 28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87" name="Oval 28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88" name="Group 287"/>
          <p:cNvGrpSpPr/>
          <p:nvPr/>
        </p:nvGrpSpPr>
        <p:grpSpPr>
          <a:xfrm>
            <a:off x="10314993" y="3229823"/>
            <a:ext cx="726770" cy="1114426"/>
            <a:chOff x="1935804" y="3752850"/>
            <a:chExt cx="1371600" cy="2103203"/>
          </a:xfrm>
          <a:solidFill>
            <a:srgbClr val="14A049"/>
          </a:solidFill>
        </p:grpSpPr>
        <p:sp>
          <p:nvSpPr>
            <p:cNvPr id="289" name="Chord 288"/>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90" name="Oval 289"/>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91" name="Group 290"/>
          <p:cNvGrpSpPr/>
          <p:nvPr/>
        </p:nvGrpSpPr>
        <p:grpSpPr>
          <a:xfrm>
            <a:off x="1487053" y="8161883"/>
            <a:ext cx="726770" cy="1114426"/>
            <a:chOff x="1935804" y="3752850"/>
            <a:chExt cx="1371600" cy="2103203"/>
          </a:xfrm>
          <a:solidFill>
            <a:srgbClr val="14A049"/>
          </a:solidFill>
        </p:grpSpPr>
        <p:sp>
          <p:nvSpPr>
            <p:cNvPr id="292" name="Chord 291"/>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93" name="Oval 292"/>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94" name="Group 293"/>
          <p:cNvGrpSpPr/>
          <p:nvPr/>
        </p:nvGrpSpPr>
        <p:grpSpPr>
          <a:xfrm>
            <a:off x="1487055" y="1266409"/>
            <a:ext cx="726770" cy="1114426"/>
            <a:chOff x="1935804" y="3752850"/>
            <a:chExt cx="1371600" cy="2103203"/>
          </a:xfrm>
          <a:solidFill>
            <a:srgbClr val="14A049"/>
          </a:solidFill>
        </p:grpSpPr>
        <p:sp>
          <p:nvSpPr>
            <p:cNvPr id="295" name="Chord 294"/>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96" name="Oval 295"/>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297" name="Group 296"/>
          <p:cNvGrpSpPr/>
          <p:nvPr/>
        </p:nvGrpSpPr>
        <p:grpSpPr>
          <a:xfrm>
            <a:off x="8057425" y="7165039"/>
            <a:ext cx="726770" cy="1114426"/>
            <a:chOff x="1935804" y="3752850"/>
            <a:chExt cx="1371600" cy="2103203"/>
          </a:xfrm>
          <a:solidFill>
            <a:srgbClr val="14A049"/>
          </a:solidFill>
        </p:grpSpPr>
        <p:sp>
          <p:nvSpPr>
            <p:cNvPr id="298" name="Chord 297"/>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299" name="Oval 298"/>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00" name="Group 299"/>
          <p:cNvGrpSpPr/>
          <p:nvPr/>
        </p:nvGrpSpPr>
        <p:grpSpPr>
          <a:xfrm>
            <a:off x="2593799" y="1266409"/>
            <a:ext cx="726770" cy="1114426"/>
            <a:chOff x="1935804" y="3752850"/>
            <a:chExt cx="1371600" cy="2103203"/>
          </a:xfrm>
          <a:solidFill>
            <a:srgbClr val="14A049"/>
          </a:solidFill>
        </p:grpSpPr>
        <p:sp>
          <p:nvSpPr>
            <p:cNvPr id="301" name="Chord 300"/>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02" name="Oval 301"/>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03" name="Group 302"/>
          <p:cNvGrpSpPr/>
          <p:nvPr/>
        </p:nvGrpSpPr>
        <p:grpSpPr>
          <a:xfrm>
            <a:off x="8057425" y="6183641"/>
            <a:ext cx="726770" cy="1114426"/>
            <a:chOff x="1935804" y="3752850"/>
            <a:chExt cx="1371600" cy="2103203"/>
          </a:xfrm>
          <a:solidFill>
            <a:srgbClr val="14A049"/>
          </a:solidFill>
        </p:grpSpPr>
        <p:sp>
          <p:nvSpPr>
            <p:cNvPr id="304" name="Chord 303"/>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05" name="Oval 304"/>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06" name="Group 305"/>
          <p:cNvGrpSpPr/>
          <p:nvPr/>
        </p:nvGrpSpPr>
        <p:grpSpPr>
          <a:xfrm>
            <a:off x="5871715" y="1241685"/>
            <a:ext cx="726770" cy="1114426"/>
            <a:chOff x="1935804" y="3752850"/>
            <a:chExt cx="1371600" cy="2103203"/>
          </a:xfrm>
          <a:solidFill>
            <a:srgbClr val="14A049"/>
          </a:solidFill>
        </p:grpSpPr>
        <p:sp>
          <p:nvSpPr>
            <p:cNvPr id="307" name="Chord 306"/>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08" name="Oval 307"/>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09" name="Group 308"/>
          <p:cNvGrpSpPr/>
          <p:nvPr/>
        </p:nvGrpSpPr>
        <p:grpSpPr>
          <a:xfrm>
            <a:off x="5871715" y="8129957"/>
            <a:ext cx="726770" cy="1114426"/>
            <a:chOff x="1935804" y="3752850"/>
            <a:chExt cx="1371600" cy="2103203"/>
          </a:xfrm>
          <a:solidFill>
            <a:srgbClr val="14A049"/>
          </a:solidFill>
        </p:grpSpPr>
        <p:sp>
          <p:nvSpPr>
            <p:cNvPr id="310" name="Chord 309"/>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11" name="Oval 310"/>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12" name="Group 311"/>
          <p:cNvGrpSpPr/>
          <p:nvPr/>
        </p:nvGrpSpPr>
        <p:grpSpPr>
          <a:xfrm>
            <a:off x="2606257" y="6183641"/>
            <a:ext cx="726770" cy="1114426"/>
            <a:chOff x="1935804" y="3752850"/>
            <a:chExt cx="1371600" cy="2103203"/>
          </a:xfrm>
          <a:solidFill>
            <a:schemeClr val="bg2">
              <a:lumMod val="75000"/>
            </a:schemeClr>
          </a:solidFill>
        </p:grpSpPr>
        <p:sp>
          <p:nvSpPr>
            <p:cNvPr id="313" name="Chord 312"/>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14" name="Oval 313"/>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grpSp>
        <p:nvGrpSpPr>
          <p:cNvPr id="315" name="Group 314"/>
          <p:cNvGrpSpPr/>
          <p:nvPr/>
        </p:nvGrpSpPr>
        <p:grpSpPr>
          <a:xfrm>
            <a:off x="8037684" y="2281577"/>
            <a:ext cx="726770" cy="1114426"/>
            <a:chOff x="1935804" y="3752850"/>
            <a:chExt cx="1371600" cy="2103203"/>
          </a:xfrm>
          <a:solidFill>
            <a:schemeClr val="bg2">
              <a:lumMod val="75000"/>
            </a:schemeClr>
          </a:solidFill>
        </p:grpSpPr>
        <p:sp>
          <p:nvSpPr>
            <p:cNvPr id="316" name="Chord 315"/>
            <p:cNvSpPr/>
            <p:nvPr/>
          </p:nvSpPr>
          <p:spPr>
            <a:xfrm rot="7616029">
              <a:off x="1935804" y="4484453"/>
              <a:ext cx="1371600" cy="1371600"/>
            </a:xfrm>
            <a:prstGeom prst="chord">
              <a:avLst>
                <a:gd name="adj1" fmla="val 2700000"/>
                <a:gd name="adj2" fmla="val 144830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17" name="Oval 316"/>
            <p:cNvSpPr/>
            <p:nvPr/>
          </p:nvSpPr>
          <p:spPr>
            <a:xfrm>
              <a:off x="2247900" y="3752850"/>
              <a:ext cx="723900" cy="723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grpSp>
      <p:sp>
        <p:nvSpPr>
          <p:cNvPr id="318" name="Rounded Rectangle 317"/>
          <p:cNvSpPr/>
          <p:nvPr/>
        </p:nvSpPr>
        <p:spPr>
          <a:xfrm rot="16200000">
            <a:off x="16153524" y="-162878"/>
            <a:ext cx="2326144" cy="1352324"/>
          </a:xfrm>
          <a:prstGeom prst="roundRect">
            <a:avLst>
              <a:gd name="adj" fmla="val 50000"/>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319" name="Rounded Rectangle 318"/>
          <p:cNvSpPr/>
          <p:nvPr/>
        </p:nvSpPr>
        <p:spPr>
          <a:xfrm rot="16200000">
            <a:off x="17096157" y="9257953"/>
            <a:ext cx="440874" cy="874586"/>
          </a:xfrm>
          <a:prstGeom prst="roundRect">
            <a:avLst>
              <a:gd name="adj" fmla="val 31851"/>
            </a:avLst>
          </a:prstGeom>
          <a:solidFill>
            <a:srgbClr val="7A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Tree>
    <p:extLst>
      <p:ext uri="{BB962C8B-B14F-4D97-AF65-F5344CB8AC3E}">
        <p14:creationId xmlns:p14="http://schemas.microsoft.com/office/powerpoint/2010/main" val="321945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500"/>
                                        <p:tgtEl>
                                          <p:spTgt spid="3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9"/>
                                        </p:tgtEl>
                                        <p:attrNameLst>
                                          <p:attrName>style.visibility</p:attrName>
                                        </p:attrNameLst>
                                      </p:cBhvr>
                                      <p:to>
                                        <p:strVal val="visible"/>
                                      </p:to>
                                    </p:set>
                                    <p:animEffect transition="in" filter="fade">
                                      <p:cBhvr>
                                        <p:cTn id="10" dur="5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animBg="1"/>
      <p:bldP spid="3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0"/>
          </a:xfrm>
          <a:prstGeom prst="line">
            <a:avLst/>
          </a:prstGeom>
          <a:ln w="9525" cap="rnd">
            <a:solidFill>
              <a:srgbClr val="000000">
                <a:alpha val="40000"/>
              </a:srgbClr>
            </a:solidFill>
            <a:prstDash val="solid"/>
            <a:headEnd type="none" w="sm" len="sm"/>
            <a:tailEnd type="none" w="sm" len="sm"/>
          </a:ln>
        </p:spPr>
      </p:sp>
      <p:sp>
        <p:nvSpPr>
          <p:cNvPr id="3" name="TextBox 3"/>
          <p:cNvSpPr txBox="1"/>
          <p:nvPr/>
        </p:nvSpPr>
        <p:spPr>
          <a:xfrm>
            <a:off x="2857860" y="352425"/>
            <a:ext cx="12666642" cy="1343025"/>
          </a:xfrm>
          <a:prstGeom prst="rect">
            <a:avLst/>
          </a:prstGeom>
        </p:spPr>
        <p:txBody>
          <a:bodyPr lIns="0" tIns="0" rIns="0" bIns="0" rtlCol="0" anchor="t">
            <a:spAutoFit/>
          </a:bodyPr>
          <a:lstStyle/>
          <a:p>
            <a:pPr>
              <a:lnSpc>
                <a:spcPts val="10559"/>
              </a:lnSpc>
            </a:pPr>
            <a:r>
              <a:rPr lang="en-US" sz="8799">
                <a:solidFill>
                  <a:srgbClr val="000000"/>
                </a:solidFill>
                <a:latin typeface="Open Sauce SemiBold"/>
              </a:rPr>
              <a:t>Literature Survey</a:t>
            </a:r>
          </a:p>
        </p:txBody>
      </p:sp>
      <p:grpSp>
        <p:nvGrpSpPr>
          <p:cNvPr id="4" name="Group 4"/>
          <p:cNvGrpSpPr/>
          <p:nvPr/>
        </p:nvGrpSpPr>
        <p:grpSpPr>
          <a:xfrm>
            <a:off x="604596" y="2663687"/>
            <a:ext cx="7282146" cy="5261263"/>
            <a:chOff x="0" y="0"/>
            <a:chExt cx="9709528" cy="7015017"/>
          </a:xfrm>
        </p:grpSpPr>
        <p:sp>
          <p:nvSpPr>
            <p:cNvPr id="5" name="TextBox 5"/>
            <p:cNvSpPr txBox="1"/>
            <p:nvPr/>
          </p:nvSpPr>
          <p:spPr>
            <a:xfrm>
              <a:off x="0" y="-38100"/>
              <a:ext cx="9709528" cy="1968500"/>
            </a:xfrm>
            <a:prstGeom prst="rect">
              <a:avLst/>
            </a:prstGeom>
          </p:spPr>
          <p:txBody>
            <a:bodyPr lIns="0" tIns="0" rIns="0" bIns="0" rtlCol="0" anchor="t">
              <a:spAutoFit/>
            </a:bodyPr>
            <a:lstStyle/>
            <a:p>
              <a:pPr>
                <a:lnSpc>
                  <a:spcPts val="3900"/>
                </a:lnSpc>
              </a:pPr>
              <a:r>
                <a:rPr lang="en-US" sz="3000">
                  <a:solidFill>
                    <a:srgbClr val="000000"/>
                  </a:solidFill>
                  <a:latin typeface="Open Sauce SemiBold"/>
                </a:rPr>
                <a:t>"Deep Learning-based Human Detection in Surveillance Video" by Y. Yang et al.</a:t>
              </a:r>
            </a:p>
          </p:txBody>
        </p:sp>
        <p:sp>
          <p:nvSpPr>
            <p:cNvPr id="6" name="TextBox 6"/>
            <p:cNvSpPr txBox="1"/>
            <p:nvPr/>
          </p:nvSpPr>
          <p:spPr>
            <a:xfrm>
              <a:off x="0" y="2546522"/>
              <a:ext cx="9709528" cy="4468495"/>
            </a:xfrm>
            <a:prstGeom prst="rect">
              <a:avLst/>
            </a:prstGeom>
          </p:spPr>
          <p:txBody>
            <a:bodyPr lIns="0" tIns="0" rIns="0" bIns="0" rtlCol="0" anchor="t">
              <a:spAutoFit/>
            </a:bodyPr>
            <a:lstStyle/>
            <a:p>
              <a:pPr marL="0" lvl="0" indent="0">
                <a:lnSpc>
                  <a:spcPts val="3899"/>
                </a:lnSpc>
              </a:pPr>
              <a:r>
                <a:rPr lang="en-US" sz="2599">
                  <a:solidFill>
                    <a:srgbClr val="000000"/>
                  </a:solidFill>
                  <a:latin typeface="Open Sauce"/>
                </a:rPr>
                <a:t>The authors proposed a system that combines object detection and tracking algorithms with a deep learning-based human detection module. The system achieved high detection rates and low false positives, making it suitable for use in surveillance applications</a:t>
              </a:r>
            </a:p>
          </p:txBody>
        </p:sp>
      </p:grpSp>
      <p:grpSp>
        <p:nvGrpSpPr>
          <p:cNvPr id="7" name="Group 7"/>
          <p:cNvGrpSpPr/>
          <p:nvPr/>
        </p:nvGrpSpPr>
        <p:grpSpPr>
          <a:xfrm>
            <a:off x="9144000" y="2663687"/>
            <a:ext cx="8437395" cy="6718588"/>
            <a:chOff x="0" y="0"/>
            <a:chExt cx="11249861" cy="8958117"/>
          </a:xfrm>
        </p:grpSpPr>
        <p:sp>
          <p:nvSpPr>
            <p:cNvPr id="8" name="TextBox 8"/>
            <p:cNvSpPr txBox="1"/>
            <p:nvPr/>
          </p:nvSpPr>
          <p:spPr>
            <a:xfrm>
              <a:off x="0" y="-38100"/>
              <a:ext cx="11249861" cy="1968500"/>
            </a:xfrm>
            <a:prstGeom prst="rect">
              <a:avLst/>
            </a:prstGeom>
          </p:spPr>
          <p:txBody>
            <a:bodyPr lIns="0" tIns="0" rIns="0" bIns="0" rtlCol="0" anchor="t">
              <a:spAutoFit/>
            </a:bodyPr>
            <a:lstStyle/>
            <a:p>
              <a:pPr>
                <a:lnSpc>
                  <a:spcPts val="3900"/>
                </a:lnSpc>
              </a:pPr>
              <a:r>
                <a:rPr lang="en-US" sz="3000">
                  <a:solidFill>
                    <a:srgbClr val="000000"/>
                  </a:solidFill>
                  <a:latin typeface="Open Sauce SemiBold"/>
                </a:rPr>
                <a:t>Shijie, Qiao., Jie, Ma. (2018). A Face Recognition System Based on Convolution Neural Network.</a:t>
              </a:r>
            </a:p>
          </p:txBody>
        </p:sp>
        <p:sp>
          <p:nvSpPr>
            <p:cNvPr id="9" name="TextBox 9"/>
            <p:cNvSpPr txBox="1"/>
            <p:nvPr/>
          </p:nvSpPr>
          <p:spPr>
            <a:xfrm>
              <a:off x="0" y="2546522"/>
              <a:ext cx="11249861" cy="6411595"/>
            </a:xfrm>
            <a:prstGeom prst="rect">
              <a:avLst/>
            </a:prstGeom>
          </p:spPr>
          <p:txBody>
            <a:bodyPr lIns="0" tIns="0" rIns="0" bIns="0" rtlCol="0" anchor="t">
              <a:spAutoFit/>
            </a:bodyPr>
            <a:lstStyle/>
            <a:p>
              <a:pPr marL="0" lvl="0" indent="0">
                <a:lnSpc>
                  <a:spcPts val="3899"/>
                </a:lnSpc>
              </a:pPr>
              <a:r>
                <a:rPr lang="en-US" sz="2599">
                  <a:solidFill>
                    <a:srgbClr val="000000"/>
                  </a:solidFill>
                  <a:latin typeface="Open Sauce"/>
                </a:rPr>
                <a:t>The paper presents a convolution neural network-based facial recognition system with four convolution layers, three pooling layers, one full-connected layer, and one softmax regression layer. Combining the tan(h) and ReLU activation functions yields a new one. ORL Face Database is used to train and test the networks, and the research found that as the number of convolution kernels increases, misrecognition reduces and the new activation function outperforms the other two.</a:t>
              </a:r>
            </a:p>
          </p:txBody>
        </p:sp>
      </p:grpSp>
      <p:sp>
        <p:nvSpPr>
          <p:cNvPr id="10" name="AutoShape 10"/>
          <p:cNvSpPr/>
          <p:nvPr/>
        </p:nvSpPr>
        <p:spPr>
          <a:xfrm>
            <a:off x="47181" y="2301737"/>
            <a:ext cx="18288000" cy="0"/>
          </a:xfrm>
          <a:prstGeom prst="line">
            <a:avLst/>
          </a:prstGeom>
          <a:ln w="9525" cap="rnd">
            <a:solidFill>
              <a:srgbClr val="000000">
                <a:alpha val="40000"/>
              </a:srgbClr>
            </a:solidFill>
            <a:prstDash val="solid"/>
            <a:headEnd type="none" w="sm" len="sm"/>
            <a:tailEnd type="none" w="sm" len="sm"/>
          </a:ln>
        </p:spPr>
      </p:sp>
      <p:sp>
        <p:nvSpPr>
          <p:cNvPr id="11" name="AutoShape 11"/>
          <p:cNvSpPr/>
          <p:nvPr/>
        </p:nvSpPr>
        <p:spPr>
          <a:xfrm rot="5434952" flipV="1">
            <a:off x="5109417" y="6703495"/>
            <a:ext cx="7119875" cy="37499"/>
          </a:xfrm>
          <a:prstGeom prst="line">
            <a:avLst/>
          </a:prstGeom>
          <a:ln w="9525" cap="rnd">
            <a:solidFill>
              <a:srgbClr val="000000">
                <a:alpha val="40000"/>
              </a:srgbClr>
            </a:solidFill>
            <a:prstDash val="solid"/>
            <a:headEnd type="none" w="sm" len="sm"/>
            <a:tailEnd type="none" w="sm" len="sm"/>
          </a:ln>
        </p:spPr>
      </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028700" y="405816"/>
            <a:ext cx="1297862" cy="149963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0"/>
          </a:xfrm>
          <a:prstGeom prst="line">
            <a:avLst/>
          </a:prstGeom>
          <a:ln w="9525" cap="rnd">
            <a:solidFill>
              <a:srgbClr val="000000">
                <a:alpha val="40000"/>
              </a:srgbClr>
            </a:solidFill>
            <a:prstDash val="solid"/>
            <a:headEnd type="none" w="sm" len="sm"/>
            <a:tailEnd type="none" w="sm" len="sm"/>
          </a:ln>
        </p:spPr>
      </p:sp>
      <p:grpSp>
        <p:nvGrpSpPr>
          <p:cNvPr id="3" name="Group 3"/>
          <p:cNvGrpSpPr/>
          <p:nvPr/>
        </p:nvGrpSpPr>
        <p:grpSpPr>
          <a:xfrm>
            <a:off x="604596" y="2663687"/>
            <a:ext cx="4766406" cy="7699663"/>
            <a:chOff x="0" y="0"/>
            <a:chExt cx="6355208" cy="10266217"/>
          </a:xfrm>
        </p:grpSpPr>
        <p:sp>
          <p:nvSpPr>
            <p:cNvPr id="4" name="TextBox 4"/>
            <p:cNvSpPr txBox="1"/>
            <p:nvPr/>
          </p:nvSpPr>
          <p:spPr>
            <a:xfrm>
              <a:off x="0" y="-38100"/>
              <a:ext cx="6355208" cy="2628900"/>
            </a:xfrm>
            <a:prstGeom prst="rect">
              <a:avLst/>
            </a:prstGeom>
          </p:spPr>
          <p:txBody>
            <a:bodyPr lIns="0" tIns="0" rIns="0" bIns="0" rtlCol="0" anchor="t">
              <a:spAutoFit/>
            </a:bodyPr>
            <a:lstStyle/>
            <a:p>
              <a:pPr>
                <a:lnSpc>
                  <a:spcPts val="3900"/>
                </a:lnSpc>
              </a:pPr>
              <a:r>
                <a:rPr lang="en-US" sz="3000" dirty="0">
                  <a:solidFill>
                    <a:srgbClr val="000000"/>
                  </a:solidFill>
                  <a:latin typeface="Open Sauce SemiBold"/>
                </a:rPr>
                <a:t>"Self-critical Sequence Training for Image Captioning" by S. Rennie et al. </a:t>
              </a:r>
            </a:p>
          </p:txBody>
        </p:sp>
        <p:sp>
          <p:nvSpPr>
            <p:cNvPr id="5" name="TextBox 5"/>
            <p:cNvSpPr txBox="1"/>
            <p:nvPr/>
          </p:nvSpPr>
          <p:spPr>
            <a:xfrm>
              <a:off x="0" y="3206922"/>
              <a:ext cx="6355208" cy="7059295"/>
            </a:xfrm>
            <a:prstGeom prst="rect">
              <a:avLst/>
            </a:prstGeom>
          </p:spPr>
          <p:txBody>
            <a:bodyPr lIns="0" tIns="0" rIns="0" bIns="0" rtlCol="0" anchor="t">
              <a:spAutoFit/>
            </a:bodyPr>
            <a:lstStyle/>
            <a:p>
              <a:pPr>
                <a:lnSpc>
                  <a:spcPts val="3899"/>
                </a:lnSpc>
              </a:pPr>
              <a:r>
                <a:rPr lang="en-US" sz="2599" dirty="0">
                  <a:solidFill>
                    <a:srgbClr val="000000"/>
                  </a:solidFill>
                  <a:latin typeface="Open Sauce"/>
                </a:rPr>
                <a:t>In this paper a system that uses reinforcement learning to improve the quality of generated captions is proposed. The system achieved improved performance on several benchmark datasets compared to traditional training methods.</a:t>
              </a:r>
            </a:p>
            <a:p>
              <a:pPr marL="0" lvl="0" indent="0">
                <a:lnSpc>
                  <a:spcPts val="3899"/>
                </a:lnSpc>
              </a:pPr>
              <a:endParaRPr lang="en-US" sz="2599" dirty="0">
                <a:solidFill>
                  <a:srgbClr val="000000"/>
                </a:solidFill>
                <a:latin typeface="Open Sauce"/>
              </a:endParaRPr>
            </a:p>
          </p:txBody>
        </p:sp>
      </p:grpSp>
      <p:grpSp>
        <p:nvGrpSpPr>
          <p:cNvPr id="6" name="Group 6"/>
          <p:cNvGrpSpPr/>
          <p:nvPr/>
        </p:nvGrpSpPr>
        <p:grpSpPr>
          <a:xfrm>
            <a:off x="6714237" y="2623215"/>
            <a:ext cx="5049138" cy="6728113"/>
            <a:chOff x="0" y="0"/>
            <a:chExt cx="6732185" cy="8970817"/>
          </a:xfrm>
        </p:grpSpPr>
        <p:sp>
          <p:nvSpPr>
            <p:cNvPr id="7" name="TextBox 7"/>
            <p:cNvSpPr txBox="1"/>
            <p:nvPr/>
          </p:nvSpPr>
          <p:spPr>
            <a:xfrm>
              <a:off x="0" y="-38100"/>
              <a:ext cx="6732185" cy="2628900"/>
            </a:xfrm>
            <a:prstGeom prst="rect">
              <a:avLst/>
            </a:prstGeom>
          </p:spPr>
          <p:txBody>
            <a:bodyPr lIns="0" tIns="0" rIns="0" bIns="0" rtlCol="0" anchor="t">
              <a:spAutoFit/>
            </a:bodyPr>
            <a:lstStyle/>
            <a:p>
              <a:pPr>
                <a:lnSpc>
                  <a:spcPts val="3900"/>
                </a:lnSpc>
              </a:pPr>
              <a:r>
                <a:rPr lang="en-US" sz="3000">
                  <a:solidFill>
                    <a:srgbClr val="000000"/>
                  </a:solidFill>
                  <a:latin typeface="Open Sauce SemiBold"/>
                </a:rPr>
                <a:t>"Real-time Intruder Detection System using Convolutional Neural Network" by K. Kim et al. </a:t>
              </a:r>
            </a:p>
          </p:txBody>
        </p:sp>
        <p:sp>
          <p:nvSpPr>
            <p:cNvPr id="8" name="TextBox 8"/>
            <p:cNvSpPr txBox="1"/>
            <p:nvPr/>
          </p:nvSpPr>
          <p:spPr>
            <a:xfrm>
              <a:off x="0" y="3206922"/>
              <a:ext cx="6732185" cy="5763895"/>
            </a:xfrm>
            <a:prstGeom prst="rect">
              <a:avLst/>
            </a:prstGeom>
          </p:spPr>
          <p:txBody>
            <a:bodyPr lIns="0" tIns="0" rIns="0" bIns="0" rtlCol="0" anchor="t">
              <a:spAutoFit/>
            </a:bodyPr>
            <a:lstStyle/>
            <a:p>
              <a:pPr marL="0" lvl="0" indent="0">
                <a:lnSpc>
                  <a:spcPts val="3899"/>
                </a:lnSpc>
              </a:pPr>
              <a:r>
                <a:rPr lang="en-US" sz="2599">
                  <a:solidFill>
                    <a:srgbClr val="000000"/>
                  </a:solidFill>
                  <a:latin typeface="Open Sauce"/>
                </a:rPr>
                <a:t>The authors developed a system that uses a CNN to classify images as either normal or abnormal, with abnormal images indicating the presence of an intruder. The system achieved high detection rates with low false positives.</a:t>
              </a:r>
            </a:p>
          </p:txBody>
        </p:sp>
      </p:grpSp>
      <p:grpSp>
        <p:nvGrpSpPr>
          <p:cNvPr id="9" name="Group 9"/>
          <p:cNvGrpSpPr/>
          <p:nvPr/>
        </p:nvGrpSpPr>
        <p:grpSpPr>
          <a:xfrm>
            <a:off x="12655058" y="2790855"/>
            <a:ext cx="4527170" cy="6560473"/>
            <a:chOff x="0" y="0"/>
            <a:chExt cx="6036227" cy="8747297"/>
          </a:xfrm>
        </p:grpSpPr>
        <p:sp>
          <p:nvSpPr>
            <p:cNvPr id="10" name="TextBox 10"/>
            <p:cNvSpPr txBox="1"/>
            <p:nvPr/>
          </p:nvSpPr>
          <p:spPr>
            <a:xfrm>
              <a:off x="0" y="-38100"/>
              <a:ext cx="6036227" cy="2628900"/>
            </a:xfrm>
            <a:prstGeom prst="rect">
              <a:avLst/>
            </a:prstGeom>
          </p:spPr>
          <p:txBody>
            <a:bodyPr lIns="0" tIns="0" rIns="0" bIns="0" rtlCol="0" anchor="t">
              <a:spAutoFit/>
            </a:bodyPr>
            <a:lstStyle/>
            <a:p>
              <a:pPr>
                <a:lnSpc>
                  <a:spcPts val="3900"/>
                </a:lnSpc>
              </a:pPr>
              <a:r>
                <a:rPr lang="en-US" sz="3000">
                  <a:solidFill>
                    <a:srgbClr val="000000"/>
                  </a:solidFill>
                  <a:latin typeface="Open Sauce SemiBold"/>
                </a:rPr>
                <a:t>"Show, Attend and Tell: Neural Image Caption Generation with Visual Attention" by K. Xu et al. </a:t>
              </a:r>
            </a:p>
          </p:txBody>
        </p:sp>
        <p:sp>
          <p:nvSpPr>
            <p:cNvPr id="11" name="TextBox 11"/>
            <p:cNvSpPr txBox="1"/>
            <p:nvPr/>
          </p:nvSpPr>
          <p:spPr>
            <a:xfrm>
              <a:off x="0" y="3197397"/>
              <a:ext cx="6036227" cy="5549900"/>
            </a:xfrm>
            <a:prstGeom prst="rect">
              <a:avLst/>
            </a:prstGeom>
          </p:spPr>
          <p:txBody>
            <a:bodyPr lIns="0" tIns="0" rIns="0" bIns="0" rtlCol="0" anchor="t">
              <a:spAutoFit/>
            </a:bodyPr>
            <a:lstStyle/>
            <a:p>
              <a:pPr>
                <a:lnSpc>
                  <a:spcPts val="3749"/>
                </a:lnSpc>
              </a:pPr>
              <a:r>
                <a:rPr lang="en-US" sz="2499">
                  <a:solidFill>
                    <a:srgbClr val="000000"/>
                  </a:solidFill>
                  <a:latin typeface="Open Sauce"/>
                </a:rPr>
                <a:t>In this paper authors proposed a system that uses a neural network with an attention mechanism to generate image captions. The system achieved state-of-the-art performance on several benchmark datasets.</a:t>
              </a:r>
            </a:p>
            <a:p>
              <a:pPr marL="0" lvl="0" indent="0">
                <a:lnSpc>
                  <a:spcPts val="3749"/>
                </a:lnSpc>
              </a:pPr>
              <a:endParaRPr lang="en-US" sz="2499">
                <a:solidFill>
                  <a:srgbClr val="000000"/>
                </a:solidFill>
                <a:latin typeface="Open Sauce"/>
              </a:endParaRPr>
            </a:p>
          </p:txBody>
        </p:sp>
      </p:grpSp>
      <p:sp>
        <p:nvSpPr>
          <p:cNvPr id="12" name="AutoShape 12"/>
          <p:cNvSpPr/>
          <p:nvPr/>
        </p:nvSpPr>
        <p:spPr>
          <a:xfrm>
            <a:off x="47181" y="2301737"/>
            <a:ext cx="18288000" cy="0"/>
          </a:xfrm>
          <a:prstGeom prst="line">
            <a:avLst/>
          </a:prstGeom>
          <a:ln w="9525" cap="rnd">
            <a:solidFill>
              <a:srgbClr val="000000">
                <a:alpha val="40000"/>
              </a:srgbClr>
            </a:solidFill>
            <a:prstDash val="solid"/>
            <a:headEnd type="none" w="sm" len="sm"/>
            <a:tailEnd type="none" w="sm" len="sm"/>
          </a:ln>
        </p:spPr>
      </p:sp>
      <p:sp>
        <p:nvSpPr>
          <p:cNvPr id="13" name="AutoShape 13"/>
          <p:cNvSpPr/>
          <p:nvPr/>
        </p:nvSpPr>
        <p:spPr>
          <a:xfrm rot="5434952">
            <a:off x="2689678" y="6745373"/>
            <a:ext cx="7044406" cy="29990"/>
          </a:xfrm>
          <a:prstGeom prst="line">
            <a:avLst/>
          </a:prstGeom>
          <a:ln w="9525" cap="rnd">
            <a:solidFill>
              <a:srgbClr val="000000">
                <a:alpha val="40000"/>
              </a:srgbClr>
            </a:solidFill>
            <a:prstDash val="solid"/>
            <a:headEnd type="none" w="sm" len="sm"/>
            <a:tailEnd type="none" w="sm" len="sm"/>
          </a:ln>
        </p:spPr>
      </p:sp>
      <p:sp>
        <p:nvSpPr>
          <p:cNvPr id="14" name="AutoShape 14"/>
          <p:cNvSpPr/>
          <p:nvPr/>
        </p:nvSpPr>
        <p:spPr>
          <a:xfrm rot="5411365" flipV="1">
            <a:off x="8591614" y="6849547"/>
            <a:ext cx="7228460" cy="5734"/>
          </a:xfrm>
          <a:prstGeom prst="line">
            <a:avLst/>
          </a:prstGeom>
          <a:ln w="9525" cap="rnd">
            <a:solidFill>
              <a:srgbClr val="000000">
                <a:alpha val="40000"/>
              </a:srgbClr>
            </a:solidFill>
            <a:prstDash val="solid"/>
            <a:headEnd type="none" w="sm" len="sm"/>
            <a:tailEnd type="none" w="sm" len="sm"/>
          </a:ln>
        </p:spPr>
      </p:sp>
      <p:sp>
        <p:nvSpPr>
          <p:cNvPr id="15" name="TextBox 15"/>
          <p:cNvSpPr txBox="1"/>
          <p:nvPr/>
        </p:nvSpPr>
        <p:spPr>
          <a:xfrm>
            <a:off x="2857860" y="352425"/>
            <a:ext cx="15032933" cy="1343025"/>
          </a:xfrm>
          <a:prstGeom prst="rect">
            <a:avLst/>
          </a:prstGeom>
        </p:spPr>
        <p:txBody>
          <a:bodyPr lIns="0" tIns="0" rIns="0" bIns="0" rtlCol="0" anchor="t">
            <a:spAutoFit/>
          </a:bodyPr>
          <a:lstStyle/>
          <a:p>
            <a:pPr>
              <a:lnSpc>
                <a:spcPts val="10559"/>
              </a:lnSpc>
            </a:pPr>
            <a:r>
              <a:rPr lang="en-US" sz="8799">
                <a:solidFill>
                  <a:srgbClr val="000000"/>
                </a:solidFill>
                <a:latin typeface="Open Sauce SemiBold"/>
              </a:rPr>
              <a:t>Literature Survey     </a:t>
            </a:r>
            <a:r>
              <a:rPr lang="en-US" sz="8799">
                <a:solidFill>
                  <a:srgbClr val="CF6E32"/>
                </a:solidFill>
                <a:latin typeface="Open Sauce SemiBold"/>
              </a:rPr>
              <a:t>...contd</a:t>
            </a:r>
          </a:p>
        </p:txBody>
      </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028700" y="405816"/>
            <a:ext cx="1297862" cy="149963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47181" y="2301737"/>
            <a:ext cx="18288000" cy="0"/>
          </a:xfrm>
          <a:prstGeom prst="line">
            <a:avLst/>
          </a:prstGeom>
          <a:ln w="9525" cap="rnd">
            <a:solidFill>
              <a:srgbClr val="000000">
                <a:alpha val="40000"/>
              </a:srgbClr>
            </a:solidFill>
            <a:prstDash val="solid"/>
            <a:headEnd type="none" w="sm" len="sm"/>
            <a:tailEnd type="none" w="sm" len="sm"/>
          </a:ln>
        </p:spPr>
      </p:sp>
      <p:sp>
        <p:nvSpPr>
          <p:cNvPr id="5" name="TextBox 5"/>
          <p:cNvSpPr txBox="1"/>
          <p:nvPr/>
        </p:nvSpPr>
        <p:spPr>
          <a:xfrm>
            <a:off x="2857860" y="352425"/>
            <a:ext cx="15032933" cy="1343025"/>
          </a:xfrm>
          <a:prstGeom prst="rect">
            <a:avLst/>
          </a:prstGeom>
        </p:spPr>
        <p:txBody>
          <a:bodyPr lIns="0" tIns="0" rIns="0" bIns="0" rtlCol="0" anchor="t">
            <a:spAutoFit/>
          </a:bodyPr>
          <a:lstStyle/>
          <a:p>
            <a:pPr>
              <a:lnSpc>
                <a:spcPts val="10559"/>
              </a:lnSpc>
            </a:pPr>
            <a:r>
              <a:rPr lang="en-US" sz="8799" dirty="0">
                <a:solidFill>
                  <a:srgbClr val="000000"/>
                </a:solidFill>
                <a:latin typeface="Open Sauce SemiBold"/>
              </a:rPr>
              <a:t>Methodology</a:t>
            </a:r>
          </a:p>
        </p:txBody>
      </p:sp>
      <p:pic>
        <p:nvPicPr>
          <p:cNvPr id="6" name="Picture 5">
            <a:extLst>
              <a:ext uri="{FF2B5EF4-FFF2-40B4-BE49-F238E27FC236}">
                <a16:creationId xmlns:a16="http://schemas.microsoft.com/office/drawing/2014/main" xmlns="" id="{9AE67439-88CD-925E-D8AF-3F5FFBB94F01}"/>
              </a:ext>
            </a:extLst>
          </p:cNvPr>
          <p:cNvPicPr>
            <a:picLocks noChangeAspect="1"/>
          </p:cNvPicPr>
          <p:nvPr/>
        </p:nvPicPr>
        <p:blipFill>
          <a:blip r:embed="rId2"/>
          <a:stretch>
            <a:fillRect/>
          </a:stretch>
        </p:blipFill>
        <p:spPr>
          <a:xfrm>
            <a:off x="9766841" y="6598033"/>
            <a:ext cx="7725388" cy="31295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itle 28">
            <a:extLst>
              <a:ext uri="{FF2B5EF4-FFF2-40B4-BE49-F238E27FC236}">
                <a16:creationId xmlns:a16="http://schemas.microsoft.com/office/drawing/2014/main" xmlns="" id="{12B75997-0E53-983D-C0C9-03081DD8DA67}"/>
              </a:ext>
            </a:extLst>
          </p:cNvPr>
          <p:cNvSpPr txBox="1">
            <a:spLocks/>
          </p:cNvSpPr>
          <p:nvPr/>
        </p:nvSpPr>
        <p:spPr>
          <a:xfrm>
            <a:off x="5959370" y="2575649"/>
            <a:ext cx="6482676" cy="890498"/>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lvl1pPr algn="ctr" defTabSz="914400" rtl="0" eaLnBrk="1" latinLnBrk="0" hangingPunct="1">
              <a:spcBef>
                <a:spcPct val="0"/>
              </a:spcBef>
              <a:buNone/>
              <a:defRPr sz="4400" kern="1200">
                <a:solidFill>
                  <a:schemeClr val="accent4"/>
                </a:solidFill>
                <a:latin typeface="+mn-lt"/>
                <a:ea typeface="+mn-ea"/>
                <a:cs typeface="+mn-cs"/>
              </a:defRPr>
            </a:lvl1pPr>
            <a:lvl2pPr>
              <a:defRPr>
                <a:solidFill>
                  <a:schemeClr val="accent4"/>
                </a:solidFill>
                <a:latin typeface="+mn-lt"/>
                <a:ea typeface="+mn-ea"/>
                <a:cs typeface="+mn-cs"/>
              </a:defRPr>
            </a:lvl2pPr>
            <a:lvl3pPr>
              <a:defRPr>
                <a:solidFill>
                  <a:schemeClr val="accent4"/>
                </a:solidFill>
                <a:latin typeface="+mn-lt"/>
                <a:ea typeface="+mn-ea"/>
                <a:cs typeface="+mn-cs"/>
              </a:defRPr>
            </a:lvl3pPr>
            <a:lvl4pPr>
              <a:defRPr>
                <a:solidFill>
                  <a:schemeClr val="accent4"/>
                </a:solidFill>
                <a:latin typeface="+mn-lt"/>
                <a:ea typeface="+mn-ea"/>
                <a:cs typeface="+mn-cs"/>
              </a:defRPr>
            </a:lvl4pPr>
            <a:lvl5pPr>
              <a:defRPr>
                <a:solidFill>
                  <a:schemeClr val="accent4"/>
                </a:solidFill>
                <a:latin typeface="+mn-lt"/>
                <a:ea typeface="+mn-ea"/>
                <a:cs typeface="+mn-cs"/>
              </a:defRPr>
            </a:lvl5pPr>
            <a:lvl6pPr>
              <a:defRPr>
                <a:solidFill>
                  <a:schemeClr val="accent4"/>
                </a:solidFill>
                <a:latin typeface="+mn-lt"/>
                <a:ea typeface="+mn-ea"/>
                <a:cs typeface="+mn-cs"/>
              </a:defRPr>
            </a:lvl6pPr>
            <a:lvl7pPr>
              <a:defRPr>
                <a:solidFill>
                  <a:schemeClr val="accent4"/>
                </a:solidFill>
                <a:latin typeface="+mn-lt"/>
                <a:ea typeface="+mn-ea"/>
                <a:cs typeface="+mn-cs"/>
              </a:defRPr>
            </a:lvl7pPr>
            <a:lvl8pPr>
              <a:defRPr>
                <a:solidFill>
                  <a:schemeClr val="accent4"/>
                </a:solidFill>
                <a:latin typeface="+mn-lt"/>
                <a:ea typeface="+mn-ea"/>
                <a:cs typeface="+mn-cs"/>
              </a:defRPr>
            </a:lvl8pPr>
            <a:lvl9pPr>
              <a:defRPr>
                <a:solidFill>
                  <a:schemeClr val="accent4"/>
                </a:solidFill>
                <a:latin typeface="+mn-lt"/>
                <a:ea typeface="+mn-ea"/>
                <a:cs typeface="+mn-cs"/>
              </a:defRPr>
            </a:lvl9pPr>
          </a:lstStyle>
          <a:p>
            <a:r>
              <a:rPr lang="en-US" b="1" dirty="0" smtClean="0">
                <a:solidFill>
                  <a:schemeClr val="accent6">
                    <a:lumMod val="75000"/>
                  </a:schemeClr>
                </a:solidFill>
              </a:rPr>
              <a:t>Our Model Design</a:t>
            </a:r>
            <a:endParaRPr lang="en-US" b="1" dirty="0">
              <a:solidFill>
                <a:schemeClr val="accent6">
                  <a:lumMod val="75000"/>
                </a:schemeClr>
              </a:solidFill>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515100"/>
            <a:ext cx="8512194" cy="329541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9752720" y="5767884"/>
            <a:ext cx="2948115" cy="64633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3600" dirty="0">
                <a:solidFill>
                  <a:schemeClr val="tx1"/>
                </a:solidFill>
              </a:rPr>
              <a:t>Image Analysis</a:t>
            </a:r>
          </a:p>
        </p:txBody>
      </p:sp>
      <p:sp>
        <p:nvSpPr>
          <p:cNvPr id="14" name="TextBox 13"/>
          <p:cNvSpPr txBox="1"/>
          <p:nvPr/>
        </p:nvSpPr>
        <p:spPr>
          <a:xfrm>
            <a:off x="533400" y="5643961"/>
            <a:ext cx="2963696" cy="64633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IN" sz="3600" dirty="0">
                <a:solidFill>
                  <a:schemeClr val="tx1"/>
                </a:solidFill>
              </a:rPr>
              <a:t>Face Detection</a:t>
            </a:r>
          </a:p>
        </p:txBody>
      </p:sp>
      <p:cxnSp>
        <p:nvCxnSpPr>
          <p:cNvPr id="18" name="Elbow Connector 17"/>
          <p:cNvCxnSpPr>
            <a:stCxn id="7" idx="1"/>
          </p:cNvCxnSpPr>
          <p:nvPr/>
        </p:nvCxnSpPr>
        <p:spPr>
          <a:xfrm rot="10800000" flipV="1">
            <a:off x="4419600" y="3020898"/>
            <a:ext cx="1539770" cy="326939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9" name="Elbow Connector 18"/>
          <p:cNvCxnSpPr>
            <a:stCxn id="7" idx="3"/>
          </p:cNvCxnSpPr>
          <p:nvPr/>
        </p:nvCxnSpPr>
        <p:spPr>
          <a:xfrm>
            <a:off x="12442046" y="3020898"/>
            <a:ext cx="1556247" cy="33933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25"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a:stretch>
            <a:fillRect/>
          </a:stretch>
        </p:blipFill>
        <p:spPr>
          <a:xfrm>
            <a:off x="533400" y="352425"/>
            <a:ext cx="1436439" cy="143643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0"/>
          </a:xfrm>
          <a:prstGeom prst="line">
            <a:avLst/>
          </a:prstGeom>
          <a:ln w="9525" cap="rnd">
            <a:solidFill>
              <a:srgbClr val="000000">
                <a:alpha val="40000"/>
              </a:srgbClr>
            </a:solidFill>
            <a:prstDash val="solid"/>
            <a:headEnd type="none" w="sm" len="sm"/>
            <a:tailEnd type="none" w="sm" len="sm"/>
          </a:ln>
        </p:spPr>
      </p:sp>
      <p:sp>
        <p:nvSpPr>
          <p:cNvPr id="13" name="Right Triangle 3"/>
          <p:cNvSpPr/>
          <p:nvPr/>
        </p:nvSpPr>
        <p:spPr>
          <a:xfrm rot="5400000">
            <a:off x="3986063" y="-4000500"/>
            <a:ext cx="10287000" cy="18288000"/>
          </a:xfrm>
          <a:custGeom>
            <a:avLst/>
            <a:gdLst>
              <a:gd name="connsiteX0" fmla="*/ 0 w 6858000"/>
              <a:gd name="connsiteY0" fmla="*/ 12192000 h 12192000"/>
              <a:gd name="connsiteX1" fmla="*/ 0 w 6858000"/>
              <a:gd name="connsiteY1" fmla="*/ 0 h 12192000"/>
              <a:gd name="connsiteX2" fmla="*/ 6858000 w 6858000"/>
              <a:gd name="connsiteY2" fmla="*/ 12192000 h 12192000"/>
              <a:gd name="connsiteX3" fmla="*/ 0 w 6858000"/>
              <a:gd name="connsiteY3"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 name="connsiteX0" fmla="*/ 0 w 6858000"/>
              <a:gd name="connsiteY0" fmla="*/ 12192000 h 12192000"/>
              <a:gd name="connsiteX1" fmla="*/ 0 w 6858000"/>
              <a:gd name="connsiteY1" fmla="*/ 0 h 12192000"/>
              <a:gd name="connsiteX2" fmla="*/ 3257550 w 6858000"/>
              <a:gd name="connsiteY2" fmla="*/ 5715000 h 12192000"/>
              <a:gd name="connsiteX3" fmla="*/ 6858000 w 6858000"/>
              <a:gd name="connsiteY3" fmla="*/ 12192000 h 12192000"/>
              <a:gd name="connsiteX4" fmla="*/ 0 w 68580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12192000">
                <a:moveTo>
                  <a:pt x="0" y="12192000"/>
                </a:moveTo>
                <a:lnTo>
                  <a:pt x="0" y="0"/>
                </a:lnTo>
                <a:cubicBezTo>
                  <a:pt x="1790700" y="2552700"/>
                  <a:pt x="1428750" y="1733550"/>
                  <a:pt x="3257550" y="5715000"/>
                </a:cubicBezTo>
                <a:cubicBezTo>
                  <a:pt x="5734050" y="11550650"/>
                  <a:pt x="4953000" y="9251950"/>
                  <a:pt x="6858000" y="12192000"/>
                </a:cubicBezTo>
                <a:lnTo>
                  <a:pt x="0" y="12192000"/>
                </a:lnTo>
                <a:close/>
              </a:path>
            </a:pathLst>
          </a:custGeom>
          <a:solidFill>
            <a:srgbClr val="2C3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Title 1"/>
          <p:cNvSpPr txBox="1">
            <a:spLocks/>
          </p:cNvSpPr>
          <p:nvPr/>
        </p:nvSpPr>
        <p:spPr>
          <a:xfrm>
            <a:off x="2575921" y="2798982"/>
            <a:ext cx="6364781" cy="874515"/>
          </a:xfrm>
          <a:prstGeom prst="rect">
            <a:avLst/>
          </a:prstGeom>
        </p:spPr>
        <p:txBody>
          <a:bodyPr vert="horz" lIns="137160" tIns="68580" rIns="137160" bIns="685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bg2"/>
                </a:solidFill>
                <a:latin typeface="Open Sans" panose="020B0606030504020204" pitchFamily="34" charset="0"/>
                <a:ea typeface="Open Sans" panose="020B0606030504020204" pitchFamily="34" charset="0"/>
                <a:cs typeface="Open Sans" panose="020B0606030504020204" pitchFamily="34" charset="0"/>
              </a:rPr>
              <a:t>Step 3</a:t>
            </a:r>
          </a:p>
        </p:txBody>
      </p:sp>
      <p:sp>
        <p:nvSpPr>
          <p:cNvPr id="16" name="Subtitle 2"/>
          <p:cNvSpPr txBox="1">
            <a:spLocks/>
          </p:cNvSpPr>
          <p:nvPr/>
        </p:nvSpPr>
        <p:spPr>
          <a:xfrm>
            <a:off x="3166275" y="3660377"/>
            <a:ext cx="5186538" cy="848274"/>
          </a:xfrm>
          <a:prstGeom prst="rect">
            <a:avLst/>
          </a:prstGeom>
        </p:spPr>
        <p:txBody>
          <a:bodyPr vert="horz" lIns="137160" tIns="68580" rIns="137160" bIns="6858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2">
                    <a:lumMod val="75000"/>
                  </a:schemeClr>
                </a:solidFill>
                <a:latin typeface="Open Sans" panose="020B0606030504020204" pitchFamily="34" charset="0"/>
                <a:ea typeface="Open Sans" panose="020B0606030504020204" pitchFamily="34" charset="0"/>
                <a:cs typeface="Open Sans" panose="020B0606030504020204" pitchFamily="34" charset="0"/>
              </a:rPr>
              <a:t>Search for desired faces in the detected faces</a:t>
            </a:r>
          </a:p>
        </p:txBody>
      </p:sp>
      <p:sp>
        <p:nvSpPr>
          <p:cNvPr id="17" name="Title 1"/>
          <p:cNvSpPr txBox="1">
            <a:spLocks/>
          </p:cNvSpPr>
          <p:nvPr/>
        </p:nvSpPr>
        <p:spPr>
          <a:xfrm>
            <a:off x="10668001" y="534642"/>
            <a:ext cx="4426072" cy="874515"/>
          </a:xfrm>
          <a:prstGeom prst="rect">
            <a:avLst/>
          </a:prstGeom>
        </p:spPr>
        <p:txBody>
          <a:bodyPr vert="horz" lIns="137160" tIns="68580" rIns="137160" bIns="685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bg2"/>
                </a:solidFill>
                <a:latin typeface="Open Sans" panose="020B0606030504020204" pitchFamily="34" charset="0"/>
                <a:ea typeface="Open Sans" panose="020B0606030504020204" pitchFamily="34" charset="0"/>
                <a:cs typeface="Open Sans" panose="020B0606030504020204" pitchFamily="34" charset="0"/>
              </a:rPr>
              <a:t>Step 1</a:t>
            </a:r>
          </a:p>
        </p:txBody>
      </p:sp>
      <p:sp>
        <p:nvSpPr>
          <p:cNvPr id="20" name="Subtitle 2"/>
          <p:cNvSpPr txBox="1">
            <a:spLocks/>
          </p:cNvSpPr>
          <p:nvPr/>
        </p:nvSpPr>
        <p:spPr>
          <a:xfrm>
            <a:off x="10788169" y="1281605"/>
            <a:ext cx="3786119" cy="848274"/>
          </a:xfrm>
          <a:prstGeom prst="rect">
            <a:avLst/>
          </a:prstGeom>
        </p:spPr>
        <p:txBody>
          <a:bodyPr vert="horz" lIns="137160" tIns="68580" rIns="137160" bIns="6858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dirty="0">
                <a:solidFill>
                  <a:schemeClr val="bg2">
                    <a:lumMod val="75000"/>
                  </a:schemeClr>
                </a:solidFill>
                <a:latin typeface="Open Sans" panose="020B0606030504020204" pitchFamily="34" charset="0"/>
                <a:ea typeface="Open Sans" panose="020B0606030504020204" pitchFamily="34" charset="0"/>
                <a:cs typeface="Open Sans" panose="020B0606030504020204" pitchFamily="34" charset="0"/>
              </a:rPr>
              <a:t>Enhance the colors in the images</a:t>
            </a:r>
          </a:p>
        </p:txBody>
      </p:sp>
      <p:sp>
        <p:nvSpPr>
          <p:cNvPr id="21" name="Title 1"/>
          <p:cNvSpPr txBox="1">
            <a:spLocks/>
          </p:cNvSpPr>
          <p:nvPr/>
        </p:nvSpPr>
        <p:spPr>
          <a:xfrm>
            <a:off x="2364510" y="7991671"/>
            <a:ext cx="6364781" cy="874515"/>
          </a:xfrm>
          <a:prstGeom prst="rect">
            <a:avLst/>
          </a:prstGeom>
        </p:spPr>
        <p:txBody>
          <a:bodyPr vert="horz" lIns="137160" tIns="68580" rIns="137160" bIns="685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accent4">
                    <a:lumMod val="50000"/>
                  </a:schemeClr>
                </a:solidFill>
                <a:latin typeface="Open Sans" panose="020B0606030504020204" pitchFamily="34" charset="0"/>
                <a:ea typeface="Open Sans" panose="020B0606030504020204" pitchFamily="34" charset="0"/>
                <a:cs typeface="Open Sans" panose="020B0606030504020204" pitchFamily="34" charset="0"/>
              </a:rPr>
              <a:t>Step 4</a:t>
            </a:r>
          </a:p>
        </p:txBody>
      </p:sp>
      <p:sp>
        <p:nvSpPr>
          <p:cNvPr id="22" name="Subtitle 2"/>
          <p:cNvSpPr txBox="1">
            <a:spLocks/>
          </p:cNvSpPr>
          <p:nvPr/>
        </p:nvSpPr>
        <p:spPr>
          <a:xfrm>
            <a:off x="3415730" y="8858201"/>
            <a:ext cx="4779818" cy="848274"/>
          </a:xfrm>
          <a:prstGeom prst="rect">
            <a:avLst/>
          </a:prstGeom>
        </p:spPr>
        <p:txBody>
          <a:bodyPr vert="horz" lIns="137160" tIns="68580" rIns="137160" bIns="6858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7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Display the images with the desired face for further investigation</a:t>
            </a:r>
          </a:p>
        </p:txBody>
      </p:sp>
      <p:sp>
        <p:nvSpPr>
          <p:cNvPr id="23" name="Title 1"/>
          <p:cNvSpPr txBox="1">
            <a:spLocks/>
          </p:cNvSpPr>
          <p:nvPr/>
        </p:nvSpPr>
        <p:spPr>
          <a:xfrm>
            <a:off x="9677400" y="4702085"/>
            <a:ext cx="6364781" cy="874515"/>
          </a:xfrm>
          <a:prstGeom prst="rect">
            <a:avLst/>
          </a:prstGeom>
        </p:spPr>
        <p:txBody>
          <a:bodyPr vert="horz" lIns="137160" tIns="68580" rIns="137160" bIns="685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accent4">
                    <a:lumMod val="50000"/>
                  </a:schemeClr>
                </a:solidFill>
                <a:latin typeface="Open Sans" panose="020B0606030504020204" pitchFamily="34" charset="0"/>
                <a:ea typeface="Open Sans" panose="020B0606030504020204" pitchFamily="34" charset="0"/>
                <a:cs typeface="Open Sans" panose="020B0606030504020204" pitchFamily="34" charset="0"/>
              </a:rPr>
              <a:t>Step 2</a:t>
            </a:r>
          </a:p>
        </p:txBody>
      </p:sp>
      <p:sp>
        <p:nvSpPr>
          <p:cNvPr id="24" name="Subtitle 2"/>
          <p:cNvSpPr txBox="1">
            <a:spLocks/>
          </p:cNvSpPr>
          <p:nvPr/>
        </p:nvSpPr>
        <p:spPr>
          <a:xfrm>
            <a:off x="10184698" y="5620241"/>
            <a:ext cx="5643528" cy="848274"/>
          </a:xfrm>
          <a:prstGeom prst="rect">
            <a:avLst/>
          </a:prstGeom>
        </p:spPr>
        <p:txBody>
          <a:bodyPr vert="horz" lIns="137160" tIns="68580" rIns="137160" bIns="6858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7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Detect faces in the images</a:t>
            </a:r>
          </a:p>
        </p:txBody>
      </p:sp>
      <p:grpSp>
        <p:nvGrpSpPr>
          <p:cNvPr id="25" name="Group 24"/>
          <p:cNvGrpSpPr/>
          <p:nvPr/>
        </p:nvGrpSpPr>
        <p:grpSpPr>
          <a:xfrm>
            <a:off x="14286027" y="1411868"/>
            <a:ext cx="1574571" cy="1574571"/>
            <a:chOff x="9524018" y="941245"/>
            <a:chExt cx="1049714" cy="1049714"/>
          </a:xfrm>
        </p:grpSpPr>
        <p:sp>
          <p:nvSpPr>
            <p:cNvPr id="26" name="Oval 25"/>
            <p:cNvSpPr/>
            <p:nvPr/>
          </p:nvSpPr>
          <p:spPr>
            <a:xfrm>
              <a:off x="9524018" y="941245"/>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27" name="Group 26"/>
            <p:cNvGrpSpPr/>
            <p:nvPr/>
          </p:nvGrpSpPr>
          <p:grpSpPr>
            <a:xfrm>
              <a:off x="9768846" y="1184630"/>
              <a:ext cx="571494" cy="571494"/>
              <a:chOff x="4117831" y="1071199"/>
              <a:chExt cx="488067" cy="488067"/>
            </a:xfrm>
            <a:solidFill>
              <a:srgbClr val="2C3440"/>
            </a:solidFill>
          </p:grpSpPr>
          <p:sp>
            <p:nvSpPr>
              <p:cNvPr id="28"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29"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30"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grpSp>
      </p:grpSp>
      <p:grpSp>
        <p:nvGrpSpPr>
          <p:cNvPr id="31" name="Group 30"/>
          <p:cNvGrpSpPr/>
          <p:nvPr/>
        </p:nvGrpSpPr>
        <p:grpSpPr>
          <a:xfrm>
            <a:off x="10417233" y="3379047"/>
            <a:ext cx="1574571" cy="1574571"/>
            <a:chOff x="6944822" y="2252698"/>
            <a:chExt cx="1049714" cy="1049714"/>
          </a:xfrm>
        </p:grpSpPr>
        <p:sp>
          <p:nvSpPr>
            <p:cNvPr id="32" name="Oval 31"/>
            <p:cNvSpPr/>
            <p:nvPr/>
          </p:nvSpPr>
          <p:spPr>
            <a:xfrm>
              <a:off x="6944822" y="2252698"/>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33" name="Group 32"/>
            <p:cNvGrpSpPr/>
            <p:nvPr/>
          </p:nvGrpSpPr>
          <p:grpSpPr>
            <a:xfrm>
              <a:off x="7192113" y="2506981"/>
              <a:ext cx="565874" cy="566840"/>
              <a:chOff x="9064419" y="3019297"/>
              <a:chExt cx="488068" cy="488901"/>
            </a:xfrm>
            <a:solidFill>
              <a:srgbClr val="2C3440"/>
            </a:solidFill>
          </p:grpSpPr>
          <p:sp>
            <p:nvSpPr>
              <p:cNvPr id="34"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35"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36"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37"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38"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39"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40"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41"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42"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grpSp>
      </p:grpSp>
      <p:grpSp>
        <p:nvGrpSpPr>
          <p:cNvPr id="43" name="Group 42"/>
          <p:cNvGrpSpPr/>
          <p:nvPr/>
        </p:nvGrpSpPr>
        <p:grpSpPr>
          <a:xfrm>
            <a:off x="6596063" y="4886640"/>
            <a:ext cx="1574571" cy="1574571"/>
            <a:chOff x="4397375" y="3257760"/>
            <a:chExt cx="1049714" cy="1049714"/>
          </a:xfrm>
        </p:grpSpPr>
        <p:sp>
          <p:nvSpPr>
            <p:cNvPr id="44" name="Oval 43"/>
            <p:cNvSpPr/>
            <p:nvPr/>
          </p:nvSpPr>
          <p:spPr>
            <a:xfrm>
              <a:off x="4397375" y="3257760"/>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45" name="Group 44"/>
            <p:cNvGrpSpPr/>
            <p:nvPr/>
          </p:nvGrpSpPr>
          <p:grpSpPr>
            <a:xfrm>
              <a:off x="4686456" y="3543733"/>
              <a:ext cx="488901" cy="488067"/>
              <a:chOff x="2164728" y="1071199"/>
              <a:chExt cx="488901" cy="488067"/>
            </a:xfrm>
            <a:solidFill>
              <a:srgbClr val="2C3440"/>
            </a:solidFill>
          </p:grpSpPr>
          <p:sp>
            <p:nvSpPr>
              <p:cNvPr id="4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4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grpSp>
      </p:grpSp>
      <p:grpSp>
        <p:nvGrpSpPr>
          <p:cNvPr id="48" name="Group 47"/>
          <p:cNvGrpSpPr/>
          <p:nvPr/>
        </p:nvGrpSpPr>
        <p:grpSpPr>
          <a:xfrm>
            <a:off x="3057525" y="6636500"/>
            <a:ext cx="1574571" cy="1574571"/>
            <a:chOff x="2038350" y="4424333"/>
            <a:chExt cx="1049714" cy="1049714"/>
          </a:xfrm>
        </p:grpSpPr>
        <p:sp>
          <p:nvSpPr>
            <p:cNvPr id="49" name="Oval 48"/>
            <p:cNvSpPr/>
            <p:nvPr/>
          </p:nvSpPr>
          <p:spPr>
            <a:xfrm>
              <a:off x="2038350" y="4424333"/>
              <a:ext cx="1049714" cy="1049714"/>
            </a:xfrm>
            <a:prstGeom prst="ellipse">
              <a:avLst/>
            </a:prstGeom>
            <a:solidFill>
              <a:schemeClr val="bg1"/>
            </a:solidFill>
            <a:ln w="38100">
              <a:solidFill>
                <a:srgbClr val="2C3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50" name="Group 49"/>
            <p:cNvGrpSpPr/>
            <p:nvPr/>
          </p:nvGrpSpPr>
          <p:grpSpPr>
            <a:xfrm>
              <a:off x="2368427" y="4692218"/>
              <a:ext cx="427164" cy="488067"/>
              <a:chOff x="9094456" y="1066192"/>
              <a:chExt cx="427164" cy="488067"/>
            </a:xfrm>
            <a:solidFill>
              <a:srgbClr val="2C3440"/>
            </a:solidFill>
          </p:grpSpPr>
          <p:sp>
            <p:nvSpPr>
              <p:cNvPr id="51"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52"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53"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54"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grpSp>
      </p:grpSp>
      <p:sp>
        <p:nvSpPr>
          <p:cNvPr id="55" name="TextBox 5"/>
          <p:cNvSpPr txBox="1"/>
          <p:nvPr/>
        </p:nvSpPr>
        <p:spPr>
          <a:xfrm>
            <a:off x="245215" y="-77741"/>
            <a:ext cx="5494953" cy="1359346"/>
          </a:xfrm>
          <a:prstGeom prst="rect">
            <a:avLst/>
          </a:prstGeom>
        </p:spPr>
        <p:txBody>
          <a:bodyPr wrap="square" lIns="0" tIns="0" rIns="0" bIns="0" rtlCol="0" anchor="t">
            <a:spAutoFit/>
          </a:bodyPr>
          <a:lstStyle/>
          <a:p>
            <a:pPr>
              <a:lnSpc>
                <a:spcPts val="10559"/>
              </a:lnSpc>
            </a:pPr>
            <a:r>
              <a:rPr lang="en-US" sz="2800" dirty="0" smtClean="0">
                <a:solidFill>
                  <a:schemeClr val="bg2"/>
                </a:solidFill>
                <a:latin typeface="Open Sauce SemiBold"/>
              </a:rPr>
              <a:t>Part 1: Facial Detection</a:t>
            </a:r>
            <a:endParaRPr lang="en-US" sz="2800" dirty="0">
              <a:solidFill>
                <a:schemeClr val="bg2"/>
              </a:solidFill>
              <a:latin typeface="Open Sauce SemiBold"/>
            </a:endParaRPr>
          </a:p>
        </p:txBody>
      </p:sp>
    </p:spTree>
    <p:extLst>
      <p:ext uri="{BB962C8B-B14F-4D97-AF65-F5344CB8AC3E}">
        <p14:creationId xmlns:p14="http://schemas.microsoft.com/office/powerpoint/2010/main" val="273033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par>
                                <p:cTn id="9" presetID="26" presetClass="emph" presetSubtype="0" fill="hold" nodeType="withEffect">
                                  <p:stCondLst>
                                    <p:cond delay="500"/>
                                  </p:stCondLst>
                                  <p:childTnLst>
                                    <p:animEffect transition="out" filter="fade">
                                      <p:cBhvr>
                                        <p:cTn id="10" dur="500" tmFilter="0, 0; .2, .5; .8, .5; 1, 0"/>
                                        <p:tgtEl>
                                          <p:spTgt spid="25"/>
                                        </p:tgtEl>
                                      </p:cBhvr>
                                    </p:animEffect>
                                    <p:animScale>
                                      <p:cBhvr>
                                        <p:cTn id="11" dur="250" autoRev="1" fill="hold"/>
                                        <p:tgtEl>
                                          <p:spTgt spid="25"/>
                                        </p:tgtEl>
                                      </p:cBhvr>
                                      <p:by x="105000" y="105000"/>
                                    </p:animScale>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22" presetClass="entr" presetSubtype="2" fill="hold" grpId="0" nodeType="with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wipe(right)">
                                      <p:cBhvr>
                                        <p:cTn id="18" dur="500"/>
                                        <p:tgtEl>
                                          <p:spTgt spid="20"/>
                                        </p:tgtEl>
                                      </p:cBhvr>
                                    </p:animEffect>
                                  </p:childTnLst>
                                </p:cTn>
                              </p:par>
                            </p:childTnLst>
                          </p:cTn>
                        </p:par>
                        <p:par>
                          <p:cTn id="19" fill="hold">
                            <p:stCondLst>
                              <p:cond delay="1750"/>
                            </p:stCondLst>
                            <p:childTnLst>
                              <p:par>
                                <p:cTn id="20" presetID="23" presetClass="entr" presetSubtype="16"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childTnLst>
                                </p:cTn>
                              </p:par>
                              <p:par>
                                <p:cTn id="24" presetID="26" presetClass="emph" presetSubtype="0" fill="hold" nodeType="withEffect">
                                  <p:stCondLst>
                                    <p:cond delay="500"/>
                                  </p:stCondLst>
                                  <p:childTnLst>
                                    <p:animEffect transition="out" filter="fade">
                                      <p:cBhvr>
                                        <p:cTn id="25" dur="500" tmFilter="0, 0; .2, .5; .8, .5; 1, 0"/>
                                        <p:tgtEl>
                                          <p:spTgt spid="31"/>
                                        </p:tgtEl>
                                      </p:cBhvr>
                                    </p:animEffect>
                                    <p:animScale>
                                      <p:cBhvr>
                                        <p:cTn id="26" dur="250" autoRev="1" fill="hold"/>
                                        <p:tgtEl>
                                          <p:spTgt spid="31"/>
                                        </p:tgtEl>
                                      </p:cBhvr>
                                      <p:by x="105000" y="105000"/>
                                    </p:animScale>
                                  </p:childTnLst>
                                </p:cTn>
                              </p:par>
                            </p:childTnLst>
                          </p:cTn>
                        </p:par>
                        <p:par>
                          <p:cTn id="27" fill="hold">
                            <p:stCondLst>
                              <p:cond delay="275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wipe(right)">
                                      <p:cBhvr>
                                        <p:cTn id="33" dur="500"/>
                                        <p:tgtEl>
                                          <p:spTgt spid="24"/>
                                        </p:tgtEl>
                                      </p:cBhvr>
                                    </p:animEffect>
                                  </p:childTnLst>
                                </p:cTn>
                              </p:par>
                            </p:childTnLst>
                          </p:cTn>
                        </p:par>
                        <p:par>
                          <p:cTn id="34" fill="hold">
                            <p:stCondLst>
                              <p:cond delay="3500"/>
                            </p:stCondLst>
                            <p:childTnLst>
                              <p:par>
                                <p:cTn id="35" presetID="23" presetClass="entr" presetSubtype="16"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fltVal val="0"/>
                                          </p:val>
                                        </p:tav>
                                        <p:tav tm="100000">
                                          <p:val>
                                            <p:strVal val="#ppt_w"/>
                                          </p:val>
                                        </p:tav>
                                      </p:tavLst>
                                    </p:anim>
                                    <p:anim calcmode="lin" valueType="num">
                                      <p:cBhvr>
                                        <p:cTn id="38" dur="500" fill="hold"/>
                                        <p:tgtEl>
                                          <p:spTgt spid="43"/>
                                        </p:tgtEl>
                                        <p:attrNameLst>
                                          <p:attrName>ppt_h</p:attrName>
                                        </p:attrNameLst>
                                      </p:cBhvr>
                                      <p:tavLst>
                                        <p:tav tm="0">
                                          <p:val>
                                            <p:fltVal val="0"/>
                                          </p:val>
                                        </p:tav>
                                        <p:tav tm="100000">
                                          <p:val>
                                            <p:strVal val="#ppt_h"/>
                                          </p:val>
                                        </p:tav>
                                      </p:tavLst>
                                    </p:anim>
                                  </p:childTnLst>
                                </p:cTn>
                              </p:par>
                              <p:par>
                                <p:cTn id="39" presetID="26" presetClass="emph" presetSubtype="0" fill="hold" nodeType="withEffect">
                                  <p:stCondLst>
                                    <p:cond delay="500"/>
                                  </p:stCondLst>
                                  <p:childTnLst>
                                    <p:animEffect transition="out" filter="fade">
                                      <p:cBhvr>
                                        <p:cTn id="40" dur="500" tmFilter="0, 0; .2, .5; .8, .5; 1, 0"/>
                                        <p:tgtEl>
                                          <p:spTgt spid="43"/>
                                        </p:tgtEl>
                                      </p:cBhvr>
                                    </p:animEffect>
                                    <p:animScale>
                                      <p:cBhvr>
                                        <p:cTn id="41" dur="250" autoRev="1" fill="hold"/>
                                        <p:tgtEl>
                                          <p:spTgt spid="43"/>
                                        </p:tgtEl>
                                      </p:cBhvr>
                                      <p:by x="105000" y="105000"/>
                                    </p:animScale>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par>
                                <p:cTn id="46" presetID="22" presetClass="entr" presetSubtype="2" fill="hold" grpId="0" nodeType="withEffect">
                                  <p:stCondLst>
                                    <p:cond delay="25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500"/>
                                        <p:tgtEl>
                                          <p:spTgt spid="16"/>
                                        </p:tgtEl>
                                      </p:cBhvr>
                                    </p:animEffect>
                                  </p:childTnLst>
                                </p:cTn>
                              </p:par>
                            </p:childTnLst>
                          </p:cTn>
                        </p:par>
                        <p:par>
                          <p:cTn id="49" fill="hold">
                            <p:stCondLst>
                              <p:cond delay="5250"/>
                            </p:stCondLst>
                            <p:childTnLst>
                              <p:par>
                                <p:cTn id="50" presetID="23" presetClass="entr" presetSubtype="16"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p:cTn id="52" dur="500" fill="hold"/>
                                        <p:tgtEl>
                                          <p:spTgt spid="48"/>
                                        </p:tgtEl>
                                        <p:attrNameLst>
                                          <p:attrName>ppt_w</p:attrName>
                                        </p:attrNameLst>
                                      </p:cBhvr>
                                      <p:tavLst>
                                        <p:tav tm="0">
                                          <p:val>
                                            <p:fltVal val="0"/>
                                          </p:val>
                                        </p:tav>
                                        <p:tav tm="100000">
                                          <p:val>
                                            <p:strVal val="#ppt_w"/>
                                          </p:val>
                                        </p:tav>
                                      </p:tavLst>
                                    </p:anim>
                                    <p:anim calcmode="lin" valueType="num">
                                      <p:cBhvr>
                                        <p:cTn id="53" dur="500" fill="hold"/>
                                        <p:tgtEl>
                                          <p:spTgt spid="48"/>
                                        </p:tgtEl>
                                        <p:attrNameLst>
                                          <p:attrName>ppt_h</p:attrName>
                                        </p:attrNameLst>
                                      </p:cBhvr>
                                      <p:tavLst>
                                        <p:tav tm="0">
                                          <p:val>
                                            <p:fltVal val="0"/>
                                          </p:val>
                                        </p:tav>
                                        <p:tav tm="100000">
                                          <p:val>
                                            <p:strVal val="#ppt_h"/>
                                          </p:val>
                                        </p:tav>
                                      </p:tavLst>
                                    </p:anim>
                                  </p:childTnLst>
                                </p:cTn>
                              </p:par>
                              <p:par>
                                <p:cTn id="54" presetID="26" presetClass="emph" presetSubtype="0" fill="hold" nodeType="withEffect">
                                  <p:stCondLst>
                                    <p:cond delay="500"/>
                                  </p:stCondLst>
                                  <p:childTnLst>
                                    <p:animEffect transition="out" filter="fade">
                                      <p:cBhvr>
                                        <p:cTn id="55" dur="500" tmFilter="0, 0; .2, .5; .8, .5; 1, 0"/>
                                        <p:tgtEl>
                                          <p:spTgt spid="48"/>
                                        </p:tgtEl>
                                      </p:cBhvr>
                                    </p:animEffect>
                                    <p:animScale>
                                      <p:cBhvr>
                                        <p:cTn id="56" dur="250" autoRev="1" fill="hold"/>
                                        <p:tgtEl>
                                          <p:spTgt spid="48"/>
                                        </p:tgtEl>
                                      </p:cBhvr>
                                      <p:by x="105000" y="105000"/>
                                    </p:animScale>
                                  </p:childTnLst>
                                </p:cTn>
                              </p:par>
                            </p:childTnLst>
                          </p:cTn>
                        </p:par>
                        <p:par>
                          <p:cTn id="57" fill="hold">
                            <p:stCondLst>
                              <p:cond delay="6250"/>
                            </p:stCondLst>
                            <p:childTnLst>
                              <p:par>
                                <p:cTn id="58" presetID="22" presetClass="entr" presetSubtype="8"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par>
                                <p:cTn id="61" presetID="22" presetClass="entr" presetSubtype="2" fill="hold" grpId="0" nodeType="withEffect">
                                  <p:stCondLst>
                                    <p:cond delay="250"/>
                                  </p:stCondLst>
                                  <p:childTnLst>
                                    <p:set>
                                      <p:cBhvr>
                                        <p:cTn id="62" dur="1" fill="hold">
                                          <p:stCondLst>
                                            <p:cond delay="0"/>
                                          </p:stCondLst>
                                        </p:cTn>
                                        <p:tgtEl>
                                          <p:spTgt spid="22"/>
                                        </p:tgtEl>
                                        <p:attrNameLst>
                                          <p:attrName>style.visibility</p:attrName>
                                        </p:attrNameLst>
                                      </p:cBhvr>
                                      <p:to>
                                        <p:strVal val="visible"/>
                                      </p:to>
                                    </p:set>
                                    <p:animEffect transition="in" filter="wipe(right)">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0" grpId="0"/>
      <p:bldP spid="21"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0"/>
          </a:xfrm>
          <a:prstGeom prst="line">
            <a:avLst/>
          </a:prstGeom>
          <a:ln w="9525" cap="rnd">
            <a:solidFill>
              <a:srgbClr val="000000">
                <a:alpha val="40000"/>
              </a:srgbClr>
            </a:solidFill>
            <a:prstDash val="solid"/>
            <a:headEnd type="none" w="sm" len="sm"/>
            <a:tailEnd type="none" w="sm" len="sm"/>
          </a:ln>
        </p:spPr>
      </p:sp>
      <p:sp>
        <p:nvSpPr>
          <p:cNvPr id="3" name="AutoShape 3"/>
          <p:cNvSpPr/>
          <p:nvPr/>
        </p:nvSpPr>
        <p:spPr>
          <a:xfrm>
            <a:off x="0" y="1866900"/>
            <a:ext cx="18288000" cy="0"/>
          </a:xfrm>
          <a:prstGeom prst="line">
            <a:avLst/>
          </a:prstGeom>
          <a:ln w="9525" cap="rnd">
            <a:solidFill>
              <a:srgbClr val="000000">
                <a:alpha val="40000"/>
              </a:srgbClr>
            </a:solidFill>
            <a:prstDash val="solid"/>
            <a:headEnd type="none" w="sm" len="sm"/>
            <a:tailEnd type="none" w="sm" len="sm"/>
          </a:ln>
        </p:spPr>
      </p:sp>
      <p:sp>
        <p:nvSpPr>
          <p:cNvPr id="5" name="TextBox 5"/>
          <p:cNvSpPr txBox="1"/>
          <p:nvPr/>
        </p:nvSpPr>
        <p:spPr>
          <a:xfrm>
            <a:off x="2857860" y="352425"/>
            <a:ext cx="15032933" cy="1278940"/>
          </a:xfrm>
          <a:prstGeom prst="rect">
            <a:avLst/>
          </a:prstGeom>
        </p:spPr>
        <p:txBody>
          <a:bodyPr lIns="0" tIns="0" rIns="0" bIns="0" rtlCol="0" anchor="t">
            <a:spAutoFit/>
          </a:bodyPr>
          <a:lstStyle/>
          <a:p>
            <a:pPr>
              <a:lnSpc>
                <a:spcPts val="10559"/>
              </a:lnSpc>
            </a:pPr>
            <a:r>
              <a:rPr lang="en-US" sz="8799" dirty="0" smtClean="0">
                <a:solidFill>
                  <a:srgbClr val="000000"/>
                </a:solidFill>
                <a:latin typeface="Open Sauce SemiBold"/>
              </a:rPr>
              <a:t>Facial Identification</a:t>
            </a:r>
            <a:endParaRPr lang="en-US" sz="8799" dirty="0">
              <a:solidFill>
                <a:srgbClr val="000000"/>
              </a:solidFill>
              <a:latin typeface="Open Sauce SemiBold"/>
            </a:endParaRPr>
          </a:p>
        </p:txBody>
      </p:sp>
      <p:sp>
        <p:nvSpPr>
          <p:cNvPr id="12" name="Subtitle 2"/>
          <p:cNvSpPr txBox="1">
            <a:spLocks/>
          </p:cNvSpPr>
          <p:nvPr/>
        </p:nvSpPr>
        <p:spPr>
          <a:xfrm>
            <a:off x="412263" y="1895561"/>
            <a:ext cx="17120854" cy="7252606"/>
          </a:xfrm>
          <a:prstGeom prst="rect">
            <a:avLst/>
          </a:prstGeom>
        </p:spPr>
        <p:txBody>
          <a:bodyPr vert="horz" lIns="137160" tIns="68580" rIns="137160" bIns="6858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0000"/>
              </a:lnSpc>
            </a:pPr>
            <a:r>
              <a:rPr lang="en-US" sz="2600" cap="small" dirty="0" smtClean="0">
                <a:solidFill>
                  <a:schemeClr val="tx1">
                    <a:lumMod val="50000"/>
                    <a:lumOff val="50000"/>
                  </a:schemeClr>
                </a:solidFill>
                <a:latin typeface="Open Sauce SemiBold" panose="020B0604020202020204" charset="0"/>
                <a:ea typeface="Open Sans" pitchFamily="34" charset="0"/>
                <a:cs typeface="Open Sans" pitchFamily="34" charset="0"/>
              </a:rPr>
              <a:t>Closed </a:t>
            </a:r>
            <a:r>
              <a:rPr lang="en-US" sz="2600" cap="small" dirty="0">
                <a:solidFill>
                  <a:schemeClr val="tx1">
                    <a:lumMod val="50000"/>
                    <a:lumOff val="50000"/>
                  </a:schemeClr>
                </a:solidFill>
                <a:latin typeface="Open Sauce SemiBold" panose="020B0604020202020204" charset="0"/>
                <a:ea typeface="Open Sans" pitchFamily="34" charset="0"/>
                <a:cs typeface="Open Sans" pitchFamily="34" charset="0"/>
              </a:rPr>
              <a:t>Circuit Television (CCTV) is currently used in daily basis for a wide variety of purposes. The development of CCTV has transformed from a simple passive surveillance into an integrated intelligent control system. </a:t>
            </a:r>
          </a:p>
          <a:p>
            <a:pPr algn="just">
              <a:lnSpc>
                <a:spcPct val="110000"/>
              </a:lnSpc>
            </a:pPr>
            <a:r>
              <a:rPr lang="en-US" sz="2600" cap="small" dirty="0">
                <a:solidFill>
                  <a:schemeClr val="tx1">
                    <a:lumMod val="50000"/>
                    <a:lumOff val="50000"/>
                  </a:schemeClr>
                </a:solidFill>
                <a:latin typeface="Open Sauce SemiBold" panose="020B0604020202020204" charset="0"/>
                <a:ea typeface="Open Sans" pitchFamily="34" charset="0"/>
                <a:cs typeface="Open Sans" pitchFamily="34" charset="0"/>
              </a:rPr>
              <a:t>In this project images of a person is used as the basis of decision making to identify the frames of the video that has that person in it in an automatic, effective and efficient manner.</a:t>
            </a:r>
          </a:p>
          <a:p>
            <a:pPr algn="just">
              <a:lnSpc>
                <a:spcPct val="110000"/>
              </a:lnSpc>
            </a:pPr>
            <a:r>
              <a:rPr lang="en-US" sz="2600" cap="small" dirty="0">
                <a:solidFill>
                  <a:schemeClr val="tx1">
                    <a:lumMod val="50000"/>
                    <a:lumOff val="50000"/>
                  </a:schemeClr>
                </a:solidFill>
                <a:latin typeface="Open Sauce SemiBold" panose="020B0604020202020204" charset="0"/>
                <a:ea typeface="Open Sans" pitchFamily="34" charset="0"/>
                <a:cs typeface="Open Sans" pitchFamily="34" charset="0"/>
              </a:rPr>
              <a:t>While previous methods struggle to restore faithful facial details or extract face identity, </a:t>
            </a:r>
            <a:r>
              <a:rPr lang="en-US" sz="2600" b="1" cap="small" dirty="0">
                <a:solidFill>
                  <a:schemeClr val="tx1">
                    <a:lumMod val="50000"/>
                    <a:lumOff val="50000"/>
                  </a:schemeClr>
                </a:solidFill>
                <a:latin typeface="Open Sauce SemiBold" panose="020B0604020202020204" charset="0"/>
                <a:ea typeface="Open Sans" pitchFamily="34" charset="0"/>
                <a:cs typeface="Open Sans" pitchFamily="34" charset="0"/>
              </a:rPr>
              <a:t>our proposed solution with images of a person achieves to detect and mark the presence of the person in a </a:t>
            </a:r>
            <a:r>
              <a:rPr lang="en-US" sz="2600" b="1" cap="small" dirty="0" err="1">
                <a:solidFill>
                  <a:schemeClr val="tx1">
                    <a:lumMod val="50000"/>
                    <a:lumOff val="50000"/>
                  </a:schemeClr>
                </a:solidFill>
                <a:latin typeface="Open Sauce SemiBold" panose="020B0604020202020204" charset="0"/>
                <a:ea typeface="Open Sans" pitchFamily="34" charset="0"/>
                <a:cs typeface="Open Sans" pitchFamily="34" charset="0"/>
              </a:rPr>
              <a:t>cctv</a:t>
            </a:r>
            <a:r>
              <a:rPr lang="en-US" sz="2600" b="1" cap="small" dirty="0">
                <a:solidFill>
                  <a:schemeClr val="tx1">
                    <a:lumMod val="50000"/>
                    <a:lumOff val="50000"/>
                  </a:schemeClr>
                </a:solidFill>
                <a:latin typeface="Open Sauce SemiBold" panose="020B0604020202020204" charset="0"/>
                <a:ea typeface="Open Sans" pitchFamily="34" charset="0"/>
                <a:cs typeface="Open Sans" pitchFamily="34" charset="0"/>
              </a:rPr>
              <a:t> video or images of crowded place. In addition, it allows us to perform restoration and color enhancement jointly,</a:t>
            </a:r>
            <a:r>
              <a:rPr lang="en-US" sz="2600" cap="small" dirty="0">
                <a:solidFill>
                  <a:schemeClr val="tx1">
                    <a:lumMod val="50000"/>
                    <a:lumOff val="50000"/>
                  </a:schemeClr>
                </a:solidFill>
                <a:latin typeface="Open Sauce SemiBold" panose="020B0604020202020204" charset="0"/>
                <a:ea typeface="Open Sans" pitchFamily="34" charset="0"/>
                <a:cs typeface="Open Sans" pitchFamily="34" charset="0"/>
              </a:rPr>
              <a:t> </a:t>
            </a:r>
            <a:r>
              <a:rPr lang="en-US" sz="2600" b="1" cap="small" dirty="0">
                <a:solidFill>
                  <a:schemeClr val="tx1">
                    <a:lumMod val="50000"/>
                    <a:lumOff val="50000"/>
                  </a:schemeClr>
                </a:solidFill>
                <a:latin typeface="Open Sauce SemiBold" panose="020B0604020202020204" charset="0"/>
                <a:ea typeface="Open Sans" pitchFamily="34" charset="0"/>
                <a:cs typeface="Open Sans" pitchFamily="34" charset="0"/>
              </a:rPr>
              <a:t>achieving a good balance of realness and fidelity with much less artifacts. </a:t>
            </a:r>
          </a:p>
          <a:p>
            <a:pPr algn="just">
              <a:lnSpc>
                <a:spcPct val="110000"/>
              </a:lnSpc>
            </a:pPr>
            <a:r>
              <a:rPr lang="en-US" sz="2600" cap="small" dirty="0">
                <a:solidFill>
                  <a:schemeClr val="tx1">
                    <a:lumMod val="50000"/>
                    <a:lumOff val="50000"/>
                  </a:schemeClr>
                </a:solidFill>
                <a:latin typeface="Open Sauce SemiBold" panose="020B0604020202020204" charset="0"/>
                <a:ea typeface="Open Sans" pitchFamily="34" charset="0"/>
                <a:cs typeface="Open Sans" pitchFamily="34" charset="0"/>
              </a:rPr>
              <a:t>In our case, we feed the feature vectors of the ID image and the test image to the cosine similarity function. Using a threshold, we decide whether the face matches or not</a:t>
            </a:r>
            <a:r>
              <a:rPr lang="en-US" sz="2600" cap="small" dirty="0" smtClean="0">
                <a:solidFill>
                  <a:schemeClr val="tx1">
                    <a:lumMod val="50000"/>
                    <a:lumOff val="50000"/>
                  </a:schemeClr>
                </a:solidFill>
                <a:latin typeface="Open Sauce SemiBold" panose="020B0604020202020204" charset="0"/>
                <a:ea typeface="Open Sans" pitchFamily="34" charset="0"/>
                <a:cs typeface="Open Sans" pitchFamily="34" charset="0"/>
              </a:rPr>
              <a:t>.</a:t>
            </a:r>
            <a:endParaRPr lang="en-US" sz="2600" cap="small" dirty="0">
              <a:solidFill>
                <a:schemeClr val="tx1">
                  <a:lumMod val="50000"/>
                  <a:lumOff val="50000"/>
                </a:schemeClr>
              </a:solidFill>
              <a:latin typeface="Open Sauce SemiBold" panose="020B0604020202020204" charset="0"/>
              <a:ea typeface="Open Sans" pitchFamily="34" charset="0"/>
              <a:cs typeface="Open Sans" pitchFamily="34"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192" y="7431527"/>
            <a:ext cx="13456780" cy="236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descr="https://www.comm100.com/wp-content/uploads/2019/09/image/png/15_FS_Bot_UseCases_Promo_Hero_475x475.png"/>
          <p:cNvPicPr>
            <a:picLocks noChangeAspect="1" noChangeArrowheads="1"/>
          </p:cNvPicPr>
          <p:nvPr/>
        </p:nvPicPr>
        <p:blipFill rotWithShape="1">
          <a:blip r:embed="rId3">
            <a:extLst>
              <a:ext uri="{28A0092B-C50C-407E-A947-70E740481C1C}">
                <a14:useLocalDpi xmlns:a14="http://schemas.microsoft.com/office/drawing/2010/main" val="0"/>
              </a:ext>
            </a:extLst>
          </a:blip>
          <a:srcRect t="11539" r="51559" b="25351"/>
          <a:stretch/>
        </p:blipFill>
        <p:spPr bwMode="auto">
          <a:xfrm>
            <a:off x="426679" y="6941962"/>
            <a:ext cx="2567536" cy="33450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3"/>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41"/>
              </a:ext>
            </a:extLst>
          </a:blip>
          <a:srcRect/>
          <a:stretch>
            <a:fillRect/>
          </a:stretch>
        </p:blipFill>
        <p:spPr>
          <a:xfrm>
            <a:off x="609600" y="235536"/>
            <a:ext cx="1371600" cy="1364118"/>
          </a:xfrm>
          <a:prstGeom prst="rect">
            <a:avLst/>
          </a:prstGeom>
        </p:spPr>
      </p:pic>
    </p:spTree>
    <p:extLst>
      <p:ext uri="{BB962C8B-B14F-4D97-AF65-F5344CB8AC3E}">
        <p14:creationId xmlns:p14="http://schemas.microsoft.com/office/powerpoint/2010/main" val="2034532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0E9"/>
        </a:solidFill>
        <a:effectLst/>
      </p:bgPr>
    </p:bg>
    <p:spTree>
      <p:nvGrpSpPr>
        <p:cNvPr id="1" name=""/>
        <p:cNvGrpSpPr/>
        <p:nvPr/>
      </p:nvGrpSpPr>
      <p:grpSpPr>
        <a:xfrm>
          <a:off x="0" y="0"/>
          <a:ext cx="0" cy="0"/>
          <a:chOff x="0" y="0"/>
          <a:chExt cx="0" cy="0"/>
        </a:xfrm>
      </p:grpSpPr>
      <p:grpSp>
        <p:nvGrpSpPr>
          <p:cNvPr id="320" name="Group 319">
            <a:extLst>
              <a:ext uri="{FF2B5EF4-FFF2-40B4-BE49-F238E27FC236}">
                <a16:creationId xmlns:a16="http://schemas.microsoft.com/office/drawing/2014/main" xmlns="" id="{527DAD47-84B3-49ED-81F1-970586FE7374}"/>
              </a:ext>
            </a:extLst>
          </p:cNvPr>
          <p:cNvGrpSpPr/>
          <p:nvPr/>
        </p:nvGrpSpPr>
        <p:grpSpPr>
          <a:xfrm>
            <a:off x="3845604" y="844088"/>
            <a:ext cx="10596796" cy="8093620"/>
            <a:chOff x="2563735" y="1565518"/>
            <a:chExt cx="7064531" cy="5395746"/>
          </a:xfr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scene3d>
            <a:camera prst="perspectiveRelaxedModerately" fov="3300000">
              <a:rot lat="19500000" lon="0" rev="0"/>
            </a:camera>
            <a:lightRig rig="threePt" dir="t"/>
          </a:scene3d>
        </p:grpSpPr>
        <p:sp>
          <p:nvSpPr>
            <p:cNvPr id="321" name="Freeform: Shape 32">
              <a:extLst>
                <a:ext uri="{FF2B5EF4-FFF2-40B4-BE49-F238E27FC236}">
                  <a16:creationId xmlns:a16="http://schemas.microsoft.com/office/drawing/2014/main" xmlns="" id="{182BCE72-1B94-4BEB-86C8-FA1A52A9BE2A}"/>
                </a:ext>
              </a:extLst>
            </p:cNvPr>
            <p:cNvSpPr/>
            <p:nvPr/>
          </p:nvSpPr>
          <p:spPr>
            <a:xfrm rot="13500000">
              <a:off x="2692812" y="1565518"/>
              <a:ext cx="1772678" cy="2030832"/>
            </a:xfrm>
            <a:custGeom>
              <a:avLst/>
              <a:gdLst>
                <a:gd name="connsiteX0" fmla="*/ 1772678 w 1772678"/>
                <a:gd name="connsiteY0" fmla="*/ 2030831 h 2030832"/>
                <a:gd name="connsiteX1" fmla="*/ 454288 w 1772678"/>
                <a:gd name="connsiteY1" fmla="*/ 2030832 h 2030832"/>
                <a:gd name="connsiteX2" fmla="*/ 453199 w 1772678"/>
                <a:gd name="connsiteY2" fmla="*/ 2008017 h 2030832"/>
                <a:gd name="connsiteX3" fmla="*/ 23708 w 1772678"/>
                <a:gd name="connsiteY3" fmla="*/ 961407 h 2030832"/>
                <a:gd name="connsiteX4" fmla="*/ 0 w 1772678"/>
                <a:gd name="connsiteY4" fmla="*/ 935177 h 2030832"/>
                <a:gd name="connsiteX5" fmla="*/ 935176 w 1772678"/>
                <a:gd name="connsiteY5" fmla="*/ 0 h 2030832"/>
                <a:gd name="connsiteX6" fmla="*/ 937840 w 1772678"/>
                <a:gd name="connsiteY6" fmla="*/ 2803 h 2030832"/>
                <a:gd name="connsiteX7" fmla="*/ 1765555 w 1772678"/>
                <a:gd name="connsiteY7" fmla="*/ 1881646 h 2030832"/>
                <a:gd name="connsiteX8" fmla="*/ 1772678 w 1772678"/>
                <a:gd name="connsiteY8" fmla="*/ 2030831 h 203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678" h="2030832">
                  <a:moveTo>
                    <a:pt x="1772678" y="2030831"/>
                  </a:moveTo>
                  <a:lnTo>
                    <a:pt x="454288" y="2030832"/>
                  </a:lnTo>
                  <a:lnTo>
                    <a:pt x="453199" y="2008017"/>
                  </a:lnTo>
                  <a:cubicBezTo>
                    <a:pt x="417407" y="1634130"/>
                    <a:pt x="274244" y="1268581"/>
                    <a:pt x="23708" y="961407"/>
                  </a:cubicBezTo>
                  <a:lnTo>
                    <a:pt x="0" y="935177"/>
                  </a:lnTo>
                  <a:lnTo>
                    <a:pt x="935176" y="0"/>
                  </a:lnTo>
                  <a:lnTo>
                    <a:pt x="937840" y="2803"/>
                  </a:lnTo>
                  <a:cubicBezTo>
                    <a:pt x="1424731" y="541690"/>
                    <a:pt x="1700636" y="1203475"/>
                    <a:pt x="1765555" y="1881646"/>
                  </a:cubicBezTo>
                  <a:lnTo>
                    <a:pt x="1772678" y="2030831"/>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2100"/>
            </a:p>
          </p:txBody>
        </p:sp>
        <p:sp>
          <p:nvSpPr>
            <p:cNvPr id="322" name="Freeform: Shape 31">
              <a:extLst>
                <a:ext uri="{FF2B5EF4-FFF2-40B4-BE49-F238E27FC236}">
                  <a16:creationId xmlns:a16="http://schemas.microsoft.com/office/drawing/2014/main" xmlns="" id="{762BE0B4-6E16-4AF9-BFEC-373751CA9B1E}"/>
                </a:ext>
              </a:extLst>
            </p:cNvPr>
            <p:cNvSpPr/>
            <p:nvPr/>
          </p:nvSpPr>
          <p:spPr>
            <a:xfrm rot="13500000">
              <a:off x="7597433" y="1694595"/>
              <a:ext cx="2030832" cy="1772678"/>
            </a:xfrm>
            <a:custGeom>
              <a:avLst/>
              <a:gdLst>
                <a:gd name="connsiteX0" fmla="*/ 2030831 w 2030832"/>
                <a:gd name="connsiteY0" fmla="*/ 1772678 h 1772678"/>
                <a:gd name="connsiteX1" fmla="*/ 1881646 w 2030832"/>
                <a:gd name="connsiteY1" fmla="*/ 1765555 h 1772678"/>
                <a:gd name="connsiteX2" fmla="*/ 2803 w 2030832"/>
                <a:gd name="connsiteY2" fmla="*/ 937840 h 1772678"/>
                <a:gd name="connsiteX3" fmla="*/ 0 w 2030832"/>
                <a:gd name="connsiteY3" fmla="*/ 935176 h 1772678"/>
                <a:gd name="connsiteX4" fmla="*/ 935177 w 2030832"/>
                <a:gd name="connsiteY4" fmla="*/ 0 h 1772678"/>
                <a:gd name="connsiteX5" fmla="*/ 961407 w 2030832"/>
                <a:gd name="connsiteY5" fmla="*/ 23708 h 1772678"/>
                <a:gd name="connsiteX6" fmla="*/ 2008017 w 2030832"/>
                <a:gd name="connsiteY6" fmla="*/ 453199 h 1772678"/>
                <a:gd name="connsiteX7" fmla="*/ 2030832 w 2030832"/>
                <a:gd name="connsiteY7" fmla="*/ 454288 h 1772678"/>
                <a:gd name="connsiteX8" fmla="*/ 2030831 w 2030832"/>
                <a:gd name="connsiteY8" fmla="*/ 1772678 h 17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0832" h="1772678">
                  <a:moveTo>
                    <a:pt x="2030831" y="1772678"/>
                  </a:moveTo>
                  <a:lnTo>
                    <a:pt x="1881646" y="1765555"/>
                  </a:lnTo>
                  <a:cubicBezTo>
                    <a:pt x="1203475" y="1700636"/>
                    <a:pt x="541690" y="1424731"/>
                    <a:pt x="2803" y="937840"/>
                  </a:cubicBezTo>
                  <a:lnTo>
                    <a:pt x="0" y="935176"/>
                  </a:lnTo>
                  <a:lnTo>
                    <a:pt x="935177" y="0"/>
                  </a:lnTo>
                  <a:lnTo>
                    <a:pt x="961407" y="23708"/>
                  </a:lnTo>
                  <a:cubicBezTo>
                    <a:pt x="1268581" y="274244"/>
                    <a:pt x="1634130" y="417407"/>
                    <a:pt x="2008017" y="453199"/>
                  </a:cubicBezTo>
                  <a:lnTo>
                    <a:pt x="2030832" y="454288"/>
                  </a:lnTo>
                  <a:lnTo>
                    <a:pt x="2030831" y="1772678"/>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2100"/>
            </a:p>
          </p:txBody>
        </p:sp>
        <p:sp>
          <p:nvSpPr>
            <p:cNvPr id="323" name="Freeform: Shape 16">
              <a:extLst>
                <a:ext uri="{FF2B5EF4-FFF2-40B4-BE49-F238E27FC236}">
                  <a16:creationId xmlns:a16="http://schemas.microsoft.com/office/drawing/2014/main" xmlns="" id="{098F2DF5-0F67-4DB6-9C0F-854E9A4B076A}"/>
                </a:ext>
              </a:extLst>
            </p:cNvPr>
            <p:cNvSpPr/>
            <p:nvPr/>
          </p:nvSpPr>
          <p:spPr>
            <a:xfrm rot="13500000">
              <a:off x="2563734" y="3390728"/>
              <a:ext cx="2030832" cy="1772678"/>
            </a:xfrm>
            <a:custGeom>
              <a:avLst/>
              <a:gdLst>
                <a:gd name="connsiteX0" fmla="*/ 2030832 w 2030832"/>
                <a:gd name="connsiteY0" fmla="*/ 837502 h 1772678"/>
                <a:gd name="connsiteX1" fmla="*/ 1095655 w 2030832"/>
                <a:gd name="connsiteY1" fmla="*/ 1772678 h 1772678"/>
                <a:gd name="connsiteX2" fmla="*/ 1069425 w 2030832"/>
                <a:gd name="connsiteY2" fmla="*/ 1748970 h 1772678"/>
                <a:gd name="connsiteX3" fmla="*/ 22815 w 2030832"/>
                <a:gd name="connsiteY3" fmla="*/ 1319479 h 1772678"/>
                <a:gd name="connsiteX4" fmla="*/ 0 w 2030832"/>
                <a:gd name="connsiteY4" fmla="*/ 1318390 h 1772678"/>
                <a:gd name="connsiteX5" fmla="*/ 0 w 2030832"/>
                <a:gd name="connsiteY5" fmla="*/ 0 h 1772678"/>
                <a:gd name="connsiteX6" fmla="*/ 149186 w 2030832"/>
                <a:gd name="connsiteY6" fmla="*/ 7123 h 1772678"/>
                <a:gd name="connsiteX7" fmla="*/ 2028029 w 2030832"/>
                <a:gd name="connsiteY7" fmla="*/ 834838 h 1772678"/>
                <a:gd name="connsiteX8" fmla="*/ 2030832 w 2030832"/>
                <a:gd name="connsiteY8" fmla="*/ 837502 h 17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0832" h="1772678">
                  <a:moveTo>
                    <a:pt x="2030832" y="837502"/>
                  </a:moveTo>
                  <a:lnTo>
                    <a:pt x="1095655" y="1772678"/>
                  </a:lnTo>
                  <a:lnTo>
                    <a:pt x="1069425" y="1748970"/>
                  </a:lnTo>
                  <a:cubicBezTo>
                    <a:pt x="762251" y="1498434"/>
                    <a:pt x="396702" y="1355270"/>
                    <a:pt x="22815" y="1319479"/>
                  </a:cubicBezTo>
                  <a:lnTo>
                    <a:pt x="0" y="1318390"/>
                  </a:lnTo>
                  <a:lnTo>
                    <a:pt x="0" y="0"/>
                  </a:lnTo>
                  <a:lnTo>
                    <a:pt x="149186" y="7123"/>
                  </a:lnTo>
                  <a:cubicBezTo>
                    <a:pt x="827357" y="72042"/>
                    <a:pt x="1489142" y="347947"/>
                    <a:pt x="2028029" y="834838"/>
                  </a:cubicBezTo>
                  <a:lnTo>
                    <a:pt x="2030832" y="837502"/>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2100"/>
            </a:p>
          </p:txBody>
        </p:sp>
        <p:sp>
          <p:nvSpPr>
            <p:cNvPr id="324" name="Freeform: Shape 12">
              <a:extLst>
                <a:ext uri="{FF2B5EF4-FFF2-40B4-BE49-F238E27FC236}">
                  <a16:creationId xmlns:a16="http://schemas.microsoft.com/office/drawing/2014/main" xmlns="" id="{AC0F0B22-56E4-446D-AA33-816835BBF38E}"/>
                </a:ext>
              </a:extLst>
            </p:cNvPr>
            <p:cNvSpPr/>
            <p:nvPr/>
          </p:nvSpPr>
          <p:spPr>
            <a:xfrm rot="13500000">
              <a:off x="7726511" y="3261650"/>
              <a:ext cx="1772677" cy="2030832"/>
            </a:xfrm>
            <a:custGeom>
              <a:avLst/>
              <a:gdLst>
                <a:gd name="connsiteX0" fmla="*/ 1772677 w 1772677"/>
                <a:gd name="connsiteY0" fmla="*/ 1095655 h 2030832"/>
                <a:gd name="connsiteX1" fmla="*/ 837501 w 1772677"/>
                <a:gd name="connsiteY1" fmla="*/ 2030832 h 2030832"/>
                <a:gd name="connsiteX2" fmla="*/ 834837 w 1772677"/>
                <a:gd name="connsiteY2" fmla="*/ 2028029 h 2030832"/>
                <a:gd name="connsiteX3" fmla="*/ 7122 w 1772677"/>
                <a:gd name="connsiteY3" fmla="*/ 149186 h 2030832"/>
                <a:gd name="connsiteX4" fmla="*/ 0 w 1772677"/>
                <a:gd name="connsiteY4" fmla="*/ 0 h 2030832"/>
                <a:gd name="connsiteX5" fmla="*/ 1318389 w 1772677"/>
                <a:gd name="connsiteY5" fmla="*/ 0 h 2030832"/>
                <a:gd name="connsiteX6" fmla="*/ 1319478 w 1772677"/>
                <a:gd name="connsiteY6" fmla="*/ 22815 h 2030832"/>
                <a:gd name="connsiteX7" fmla="*/ 1748969 w 1772677"/>
                <a:gd name="connsiteY7" fmla="*/ 1069425 h 2030832"/>
                <a:gd name="connsiteX8" fmla="*/ 1772677 w 1772677"/>
                <a:gd name="connsiteY8" fmla="*/ 1095655 h 203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677" h="2030832">
                  <a:moveTo>
                    <a:pt x="1772677" y="1095655"/>
                  </a:moveTo>
                  <a:lnTo>
                    <a:pt x="837501" y="2030832"/>
                  </a:lnTo>
                  <a:lnTo>
                    <a:pt x="834837" y="2028029"/>
                  </a:lnTo>
                  <a:cubicBezTo>
                    <a:pt x="347946" y="1489142"/>
                    <a:pt x="72041" y="827357"/>
                    <a:pt x="7122" y="149186"/>
                  </a:cubicBezTo>
                  <a:lnTo>
                    <a:pt x="0" y="0"/>
                  </a:lnTo>
                  <a:lnTo>
                    <a:pt x="1318389" y="0"/>
                  </a:lnTo>
                  <a:lnTo>
                    <a:pt x="1319478" y="22815"/>
                  </a:lnTo>
                  <a:cubicBezTo>
                    <a:pt x="1355269" y="396702"/>
                    <a:pt x="1498433" y="762251"/>
                    <a:pt x="1748969" y="1069425"/>
                  </a:cubicBezTo>
                  <a:lnTo>
                    <a:pt x="1772677" y="1095655"/>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2100"/>
            </a:p>
          </p:txBody>
        </p:sp>
        <p:sp>
          <p:nvSpPr>
            <p:cNvPr id="325" name="Freeform: Shape 10">
              <a:extLst>
                <a:ext uri="{FF2B5EF4-FFF2-40B4-BE49-F238E27FC236}">
                  <a16:creationId xmlns:a16="http://schemas.microsoft.com/office/drawing/2014/main" xmlns="" id="{FB22AA66-C5EB-4D41-B7F1-CE052966BBD9}"/>
                </a:ext>
              </a:extLst>
            </p:cNvPr>
            <p:cNvSpPr/>
            <p:nvPr/>
          </p:nvSpPr>
          <p:spPr>
            <a:xfrm rot="13500000">
              <a:off x="4232518" y="5059510"/>
              <a:ext cx="2030831" cy="1772678"/>
            </a:xfrm>
            <a:custGeom>
              <a:avLst/>
              <a:gdLst>
                <a:gd name="connsiteX0" fmla="*/ 2030830 w 2030831"/>
                <a:gd name="connsiteY0" fmla="*/ 1318391 h 1772678"/>
                <a:gd name="connsiteX1" fmla="*/ 2008016 w 2030831"/>
                <a:gd name="connsiteY1" fmla="*/ 1319479 h 1772678"/>
                <a:gd name="connsiteX2" fmla="*/ 961406 w 2030831"/>
                <a:gd name="connsiteY2" fmla="*/ 1748970 h 1772678"/>
                <a:gd name="connsiteX3" fmla="*/ 935176 w 2030831"/>
                <a:gd name="connsiteY3" fmla="*/ 1772678 h 1772678"/>
                <a:gd name="connsiteX4" fmla="*/ 0 w 2030831"/>
                <a:gd name="connsiteY4" fmla="*/ 837502 h 1772678"/>
                <a:gd name="connsiteX5" fmla="*/ 2802 w 2030831"/>
                <a:gd name="connsiteY5" fmla="*/ 834838 h 1772678"/>
                <a:gd name="connsiteX6" fmla="*/ 1881645 w 2030831"/>
                <a:gd name="connsiteY6" fmla="*/ 7123 h 1772678"/>
                <a:gd name="connsiteX7" fmla="*/ 2030831 w 2030831"/>
                <a:gd name="connsiteY7" fmla="*/ 0 h 1772678"/>
                <a:gd name="connsiteX8" fmla="*/ 2030830 w 2030831"/>
                <a:gd name="connsiteY8" fmla="*/ 1318391 h 17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0831" h="1772678">
                  <a:moveTo>
                    <a:pt x="2030830" y="1318391"/>
                  </a:moveTo>
                  <a:lnTo>
                    <a:pt x="2008016" y="1319479"/>
                  </a:lnTo>
                  <a:cubicBezTo>
                    <a:pt x="1634129" y="1355270"/>
                    <a:pt x="1268581" y="1498434"/>
                    <a:pt x="961406" y="1748970"/>
                  </a:cubicBezTo>
                  <a:lnTo>
                    <a:pt x="935176" y="1772678"/>
                  </a:lnTo>
                  <a:lnTo>
                    <a:pt x="0" y="837502"/>
                  </a:lnTo>
                  <a:lnTo>
                    <a:pt x="2802" y="834838"/>
                  </a:lnTo>
                  <a:cubicBezTo>
                    <a:pt x="541689" y="347947"/>
                    <a:pt x="1203474" y="72042"/>
                    <a:pt x="1881645" y="7123"/>
                  </a:cubicBezTo>
                  <a:lnTo>
                    <a:pt x="2030831" y="0"/>
                  </a:lnTo>
                  <a:lnTo>
                    <a:pt x="2030830" y="1318391"/>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2100"/>
            </a:p>
          </p:txBody>
        </p:sp>
        <p:sp>
          <p:nvSpPr>
            <p:cNvPr id="326" name="Freeform: Shape 9">
              <a:extLst>
                <a:ext uri="{FF2B5EF4-FFF2-40B4-BE49-F238E27FC236}">
                  <a16:creationId xmlns:a16="http://schemas.microsoft.com/office/drawing/2014/main" xmlns="" id="{80968A3B-1B6A-4C01-8B59-C2A229C180BA}"/>
                </a:ext>
              </a:extLst>
            </p:cNvPr>
            <p:cNvSpPr/>
            <p:nvPr/>
          </p:nvSpPr>
          <p:spPr>
            <a:xfrm rot="13500000">
              <a:off x="6057728" y="4930434"/>
              <a:ext cx="1772677" cy="2030830"/>
            </a:xfrm>
            <a:custGeom>
              <a:avLst/>
              <a:gdLst>
                <a:gd name="connsiteX0" fmla="*/ 1318390 w 1772677"/>
                <a:gd name="connsiteY0" fmla="*/ 2030830 h 2030830"/>
                <a:gd name="connsiteX1" fmla="*/ 0 w 1772677"/>
                <a:gd name="connsiteY1" fmla="*/ 2030830 h 2030830"/>
                <a:gd name="connsiteX2" fmla="*/ 7122 w 1772677"/>
                <a:gd name="connsiteY2" fmla="*/ 1881645 h 2030830"/>
                <a:gd name="connsiteX3" fmla="*/ 834837 w 1772677"/>
                <a:gd name="connsiteY3" fmla="*/ 2802 h 2030830"/>
                <a:gd name="connsiteX4" fmla="*/ 837501 w 1772677"/>
                <a:gd name="connsiteY4" fmla="*/ 0 h 2030830"/>
                <a:gd name="connsiteX5" fmla="*/ 1772677 w 1772677"/>
                <a:gd name="connsiteY5" fmla="*/ 935176 h 2030830"/>
                <a:gd name="connsiteX6" fmla="*/ 1748969 w 1772677"/>
                <a:gd name="connsiteY6" fmla="*/ 961406 h 2030830"/>
                <a:gd name="connsiteX7" fmla="*/ 1319478 w 1772677"/>
                <a:gd name="connsiteY7" fmla="*/ 2008016 h 2030830"/>
                <a:gd name="connsiteX8" fmla="*/ 1318390 w 1772677"/>
                <a:gd name="connsiteY8" fmla="*/ 2030830 h 203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2677" h="2030830">
                  <a:moveTo>
                    <a:pt x="1318390" y="2030830"/>
                  </a:moveTo>
                  <a:lnTo>
                    <a:pt x="0" y="2030830"/>
                  </a:lnTo>
                  <a:lnTo>
                    <a:pt x="7122" y="1881645"/>
                  </a:lnTo>
                  <a:cubicBezTo>
                    <a:pt x="72041" y="1203474"/>
                    <a:pt x="347946" y="541689"/>
                    <a:pt x="834837" y="2802"/>
                  </a:cubicBezTo>
                  <a:lnTo>
                    <a:pt x="837501" y="0"/>
                  </a:lnTo>
                  <a:lnTo>
                    <a:pt x="1772677" y="935176"/>
                  </a:lnTo>
                  <a:lnTo>
                    <a:pt x="1748969" y="961406"/>
                  </a:lnTo>
                  <a:cubicBezTo>
                    <a:pt x="1498433" y="1268581"/>
                    <a:pt x="1355269" y="1634129"/>
                    <a:pt x="1319478" y="2008016"/>
                  </a:cubicBezTo>
                  <a:lnTo>
                    <a:pt x="1318390" y="2030830"/>
                  </a:lnTo>
                  <a:close/>
                </a:path>
              </a:pathLst>
            </a:custGeom>
            <a:grpFill/>
            <a:sp3d extrusionH="3048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sz="2100"/>
            </a:p>
          </p:txBody>
        </p:sp>
      </p:grpSp>
      <p:sp>
        <p:nvSpPr>
          <p:cNvPr id="327" name="TextBox 326">
            <a:extLst>
              <a:ext uri="{FF2B5EF4-FFF2-40B4-BE49-F238E27FC236}">
                <a16:creationId xmlns:a16="http://schemas.microsoft.com/office/drawing/2014/main" xmlns="" id="{262FE061-0010-4428-8AAB-599FFC18EE86}"/>
              </a:ext>
            </a:extLst>
          </p:cNvPr>
          <p:cNvSpPr txBox="1"/>
          <p:nvPr/>
        </p:nvSpPr>
        <p:spPr>
          <a:xfrm rot="18291407">
            <a:off x="3507573" y="1976566"/>
            <a:ext cx="2013670" cy="646331"/>
          </a:xfrm>
          <a:prstGeom prst="rect">
            <a:avLst/>
          </a:prstGeom>
          <a:noFill/>
        </p:spPr>
        <p:txBody>
          <a:bodyPr wrap="square" rtlCol="0">
            <a:spAutoFit/>
          </a:bodyPr>
          <a:lstStyle/>
          <a:p>
            <a:r>
              <a:rPr lang="en-US" sz="3600" dirty="0"/>
              <a:t>Initialize </a:t>
            </a:r>
            <a:endParaRPr lang="pl-PL" sz="3600" dirty="0"/>
          </a:p>
        </p:txBody>
      </p:sp>
      <p:sp>
        <p:nvSpPr>
          <p:cNvPr id="328" name="TextBox 327">
            <a:extLst>
              <a:ext uri="{FF2B5EF4-FFF2-40B4-BE49-F238E27FC236}">
                <a16:creationId xmlns:a16="http://schemas.microsoft.com/office/drawing/2014/main" xmlns="" id="{962662FB-16AB-46FB-8878-BA9674F3891F}"/>
              </a:ext>
            </a:extLst>
          </p:cNvPr>
          <p:cNvSpPr txBox="1"/>
          <p:nvPr/>
        </p:nvSpPr>
        <p:spPr>
          <a:xfrm rot="4078093">
            <a:off x="2627843" y="5346166"/>
            <a:ext cx="3218510" cy="646331"/>
          </a:xfrm>
          <a:prstGeom prst="rect">
            <a:avLst/>
          </a:prstGeom>
          <a:noFill/>
        </p:spPr>
        <p:txBody>
          <a:bodyPr wrap="none" rtlCol="0">
            <a:spAutoFit/>
          </a:bodyPr>
          <a:lstStyle/>
          <a:p>
            <a:r>
              <a:rPr lang="en-US" sz="3600" dirty="0"/>
              <a:t>Enhance Images</a:t>
            </a:r>
            <a:endParaRPr lang="pl-PL" sz="3600" dirty="0"/>
          </a:p>
        </p:txBody>
      </p:sp>
      <p:sp>
        <p:nvSpPr>
          <p:cNvPr id="329" name="TextBox 328">
            <a:extLst>
              <a:ext uri="{FF2B5EF4-FFF2-40B4-BE49-F238E27FC236}">
                <a16:creationId xmlns:a16="http://schemas.microsoft.com/office/drawing/2014/main" xmlns="" id="{5A71D4AA-A160-48C0-B694-FDC54AEB698F}"/>
              </a:ext>
            </a:extLst>
          </p:cNvPr>
          <p:cNvSpPr txBox="1"/>
          <p:nvPr/>
        </p:nvSpPr>
        <p:spPr>
          <a:xfrm rot="1378118">
            <a:off x="4885657" y="8087820"/>
            <a:ext cx="4185633" cy="646331"/>
          </a:xfrm>
          <a:prstGeom prst="rect">
            <a:avLst/>
          </a:prstGeom>
          <a:noFill/>
        </p:spPr>
        <p:txBody>
          <a:bodyPr wrap="none" rtlCol="0">
            <a:spAutoFit/>
          </a:bodyPr>
          <a:lstStyle/>
          <a:p>
            <a:r>
              <a:rPr lang="en-US" sz="3600" dirty="0"/>
              <a:t>Convert to Gray Scale</a:t>
            </a:r>
            <a:endParaRPr lang="pl-PL" sz="3600" dirty="0"/>
          </a:p>
        </p:txBody>
      </p:sp>
      <p:sp>
        <p:nvSpPr>
          <p:cNvPr id="330" name="TextBox 329">
            <a:extLst>
              <a:ext uri="{FF2B5EF4-FFF2-40B4-BE49-F238E27FC236}">
                <a16:creationId xmlns:a16="http://schemas.microsoft.com/office/drawing/2014/main" xmlns="" id="{B0CDE566-4DE6-452D-8A1D-7EB97CFE5AF9}"/>
              </a:ext>
            </a:extLst>
          </p:cNvPr>
          <p:cNvSpPr txBox="1"/>
          <p:nvPr/>
        </p:nvSpPr>
        <p:spPr>
          <a:xfrm rot="20133094">
            <a:off x="10419204" y="8142420"/>
            <a:ext cx="2553328" cy="646331"/>
          </a:xfrm>
          <a:prstGeom prst="rect">
            <a:avLst/>
          </a:prstGeom>
          <a:noFill/>
        </p:spPr>
        <p:txBody>
          <a:bodyPr wrap="none" rtlCol="0">
            <a:spAutoFit/>
          </a:bodyPr>
          <a:lstStyle/>
          <a:p>
            <a:r>
              <a:rPr lang="en-US" sz="3600" dirty="0"/>
              <a:t>Detect Faces</a:t>
            </a:r>
            <a:endParaRPr lang="pl-PL" sz="3600" dirty="0"/>
          </a:p>
        </p:txBody>
      </p:sp>
      <p:sp>
        <p:nvSpPr>
          <p:cNvPr id="331" name="TextBox 330">
            <a:extLst>
              <a:ext uri="{FF2B5EF4-FFF2-40B4-BE49-F238E27FC236}">
                <a16:creationId xmlns:a16="http://schemas.microsoft.com/office/drawing/2014/main" xmlns="" id="{1E59A011-9D8C-47C0-886B-98448D75225D}"/>
              </a:ext>
            </a:extLst>
          </p:cNvPr>
          <p:cNvSpPr txBox="1"/>
          <p:nvPr/>
        </p:nvSpPr>
        <p:spPr>
          <a:xfrm rot="17402749">
            <a:off x="12994365" y="5174307"/>
            <a:ext cx="2639650" cy="1200329"/>
          </a:xfrm>
          <a:prstGeom prst="rect">
            <a:avLst/>
          </a:prstGeom>
          <a:noFill/>
        </p:spPr>
        <p:txBody>
          <a:bodyPr wrap="square" rtlCol="0">
            <a:spAutoFit/>
          </a:bodyPr>
          <a:lstStyle/>
          <a:p>
            <a:pPr algn="ctr"/>
            <a:r>
              <a:rPr lang="en-US" sz="3600" dirty="0"/>
              <a:t>Recognize faces</a:t>
            </a:r>
            <a:endParaRPr lang="pl-PL" sz="3600" dirty="0"/>
          </a:p>
        </p:txBody>
      </p:sp>
      <p:sp>
        <p:nvSpPr>
          <p:cNvPr id="332" name="TextBox 331">
            <a:extLst>
              <a:ext uri="{FF2B5EF4-FFF2-40B4-BE49-F238E27FC236}">
                <a16:creationId xmlns:a16="http://schemas.microsoft.com/office/drawing/2014/main" xmlns="" id="{008A5687-DC52-4979-9E5C-B5EA5E5351A9}"/>
              </a:ext>
            </a:extLst>
          </p:cNvPr>
          <p:cNvSpPr txBox="1"/>
          <p:nvPr/>
        </p:nvSpPr>
        <p:spPr>
          <a:xfrm rot="3426132">
            <a:off x="12222526" y="2204968"/>
            <a:ext cx="3003002" cy="1015663"/>
          </a:xfrm>
          <a:prstGeom prst="rect">
            <a:avLst/>
          </a:prstGeom>
          <a:noFill/>
        </p:spPr>
        <p:txBody>
          <a:bodyPr wrap="none" rtlCol="0">
            <a:spAutoFit/>
          </a:bodyPr>
          <a:lstStyle/>
          <a:p>
            <a:r>
              <a:rPr lang="en-US" sz="3000" dirty="0"/>
              <a:t>Show the images </a:t>
            </a:r>
          </a:p>
          <a:p>
            <a:r>
              <a:rPr lang="en-US" sz="3000" dirty="0"/>
              <a:t>with desired faces</a:t>
            </a:r>
            <a:endParaRPr lang="pl-PL" sz="3000" dirty="0"/>
          </a:p>
        </p:txBody>
      </p:sp>
      <p:sp>
        <p:nvSpPr>
          <p:cNvPr id="333" name="Oval 332">
            <a:extLst>
              <a:ext uri="{FF2B5EF4-FFF2-40B4-BE49-F238E27FC236}">
                <a16:creationId xmlns:a16="http://schemas.microsoft.com/office/drawing/2014/main" xmlns="" id="{E94275D3-37F2-456E-B6F2-AF8409DB585B}"/>
              </a:ext>
            </a:extLst>
          </p:cNvPr>
          <p:cNvSpPr/>
          <p:nvPr/>
        </p:nvSpPr>
        <p:spPr>
          <a:xfrm>
            <a:off x="7490070" y="1671710"/>
            <a:ext cx="3307864" cy="3307864"/>
          </a:xfrm>
          <a:prstGeom prst="ellipse">
            <a:avLst/>
          </a:prstGeom>
          <a:gradFill>
            <a:gsLst>
              <a:gs pos="0">
                <a:schemeClr val="accent3">
                  <a:lumMod val="40000"/>
                  <a:lumOff val="60000"/>
                </a:schemeClr>
              </a:gs>
              <a:gs pos="53000">
                <a:schemeClr val="accent3">
                  <a:lumMod val="95000"/>
                  <a:lumOff val="5000"/>
                </a:schemeClr>
              </a:gs>
              <a:gs pos="100000">
                <a:schemeClr val="accent3">
                  <a:lumMod val="60000"/>
                </a:schemeClr>
              </a:gs>
            </a:gsLst>
            <a:path path="circle">
              <a:fillToRect l="50000" t="130000" r="50000" b="-30000"/>
            </a:path>
          </a:gradFill>
          <a:ln>
            <a:noFill/>
          </a:ln>
          <a:effectLst>
            <a:outerShdw blurRad="673100" dist="520700" dir="5040000" sx="36000" sy="36000" rotWithShape="0">
              <a:prstClr val="black">
                <a:alpha val="51000"/>
              </a:prstClr>
            </a:outerShdw>
          </a:effectLst>
          <a:scene3d>
            <a:camera prst="orthographicFront">
              <a:rot lat="300000" lon="0" rev="0"/>
            </a:camera>
            <a:lightRig rig="threePt" dir="t"/>
          </a:scene3d>
          <a:sp3d prstMaterial="clear">
            <a:bevelT w="1104900" h="1104900"/>
            <a:bevelB w="1104900" h="1104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
        <p:nvSpPr>
          <p:cNvPr id="334" name="TextBox 333">
            <a:extLst>
              <a:ext uri="{FF2B5EF4-FFF2-40B4-BE49-F238E27FC236}">
                <a16:creationId xmlns:a16="http://schemas.microsoft.com/office/drawing/2014/main" xmlns="" id="{BB34466A-3A0B-4B55-B44F-687FBDC1C876}"/>
              </a:ext>
            </a:extLst>
          </p:cNvPr>
          <p:cNvSpPr txBox="1"/>
          <p:nvPr/>
        </p:nvSpPr>
        <p:spPr>
          <a:xfrm>
            <a:off x="1959520" y="208933"/>
            <a:ext cx="3175869" cy="830997"/>
          </a:xfrm>
          <a:prstGeom prst="rect">
            <a:avLst/>
          </a:prstGeom>
          <a:noFill/>
        </p:spPr>
        <p:txBody>
          <a:bodyPr wrap="none" rtlCol="0">
            <a:spAutoFit/>
          </a:bodyPr>
          <a:lstStyle/>
          <a:p>
            <a:r>
              <a:rPr lang="en-US" sz="4800" b="1" dirty="0" smtClean="0">
                <a:solidFill>
                  <a:schemeClr val="bg1">
                    <a:lumMod val="65000"/>
                  </a:schemeClr>
                </a:solidFill>
              </a:rPr>
              <a:t>Video Input</a:t>
            </a:r>
            <a:endParaRPr lang="pl-PL" sz="4800" b="1" dirty="0">
              <a:solidFill>
                <a:schemeClr val="bg1">
                  <a:lumMod val="65000"/>
                </a:schemeClr>
              </a:solidFill>
            </a:endParaRPr>
          </a:p>
        </p:txBody>
      </p:sp>
      <p:sp>
        <p:nvSpPr>
          <p:cNvPr id="337" name="AutoShape 59"/>
          <p:cNvSpPr>
            <a:spLocks/>
          </p:cNvSpPr>
          <p:nvPr/>
        </p:nvSpPr>
        <p:spPr bwMode="auto">
          <a:xfrm>
            <a:off x="5234592" y="2552210"/>
            <a:ext cx="733352" cy="7321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w="12700" cap="flat" cmpd="sng">
            <a:solidFill>
              <a:schemeClr val="bg1"/>
            </a:solidFill>
            <a:prstDash val="solid"/>
            <a:miter lim="0"/>
            <a:headEnd/>
            <a:tailEnd/>
          </a:ln>
          <a:effectLst/>
          <a:extLst/>
        </p:spPr>
        <p:txBody>
          <a:bodyPr lIns="76200" tIns="76200" rIns="76200" bIns="76200" anchor="ctr"/>
          <a:lstStyle/>
          <a:p>
            <a:pPr defTabSz="914378"/>
            <a:endParaRPr lang="en-US" sz="6000" dirty="0">
              <a:solidFill>
                <a:schemeClr val="bg1"/>
              </a:solidFill>
              <a:effectLst>
                <a:outerShdw blurRad="38100" dist="38100" dir="2700000" algn="tl">
                  <a:srgbClr val="000000"/>
                </a:outerShdw>
              </a:effectLst>
            </a:endParaRPr>
          </a:p>
        </p:txBody>
      </p:sp>
      <p:grpSp>
        <p:nvGrpSpPr>
          <p:cNvPr id="338" name="Group 337"/>
          <p:cNvGrpSpPr/>
          <p:nvPr/>
        </p:nvGrpSpPr>
        <p:grpSpPr>
          <a:xfrm>
            <a:off x="5161598" y="4737286"/>
            <a:ext cx="733352" cy="732100"/>
            <a:chOff x="2164728" y="1071199"/>
            <a:chExt cx="488901" cy="488067"/>
          </a:xfrm>
          <a:solidFill>
            <a:schemeClr val="bg1"/>
          </a:solidFill>
        </p:grpSpPr>
        <p:sp>
          <p:nvSpPr>
            <p:cNvPr id="339"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sp>
          <p:nvSpPr>
            <p:cNvPr id="340"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endParaRPr lang="en-US" sz="6000" dirty="0">
                <a:solidFill>
                  <a:srgbClr val="FFFFFF"/>
                </a:solidFill>
                <a:effectLst>
                  <a:outerShdw blurRad="38100" dist="38100" dir="2700000" algn="tl">
                    <a:srgbClr val="000000"/>
                  </a:outerShdw>
                </a:effectLst>
              </a:endParaRPr>
            </a:p>
          </p:txBody>
        </p:sp>
      </p:grpSp>
      <p:sp>
        <p:nvSpPr>
          <p:cNvPr id="341" name="TextBox 340">
            <a:extLst>
              <a:ext uri="{FF2B5EF4-FFF2-40B4-BE49-F238E27FC236}">
                <a16:creationId xmlns:a16="http://schemas.microsoft.com/office/drawing/2014/main" xmlns="" id="{BB34466A-3A0B-4B55-B44F-687FBDC1C876}"/>
              </a:ext>
            </a:extLst>
          </p:cNvPr>
          <p:cNvSpPr txBox="1"/>
          <p:nvPr/>
        </p:nvSpPr>
        <p:spPr>
          <a:xfrm>
            <a:off x="7711563" y="387493"/>
            <a:ext cx="2796471" cy="830997"/>
          </a:xfrm>
          <a:prstGeom prst="rect">
            <a:avLst/>
          </a:prstGeom>
          <a:noFill/>
        </p:spPr>
        <p:txBody>
          <a:bodyPr wrap="none" rtlCol="0">
            <a:spAutoFit/>
          </a:bodyPr>
          <a:lstStyle/>
          <a:p>
            <a:r>
              <a:rPr lang="en-US" sz="4800" b="1" dirty="0">
                <a:solidFill>
                  <a:schemeClr val="accent1">
                    <a:lumMod val="50000"/>
                  </a:schemeClr>
                </a:solidFill>
              </a:rPr>
              <a:t>WORKING</a:t>
            </a:r>
            <a:endParaRPr lang="pl-PL" sz="4800" b="1" dirty="0">
              <a:solidFill>
                <a:schemeClr val="accent1">
                  <a:lumMod val="50000"/>
                </a:schemeClr>
              </a:solidFill>
            </a:endParaRPr>
          </a:p>
        </p:txBody>
      </p:sp>
      <p:grpSp>
        <p:nvGrpSpPr>
          <p:cNvPr id="342" name="Group 341"/>
          <p:cNvGrpSpPr/>
          <p:nvPr/>
        </p:nvGrpSpPr>
        <p:grpSpPr>
          <a:xfrm>
            <a:off x="10395367" y="6853111"/>
            <a:ext cx="617086" cy="617086"/>
            <a:chOff x="3141697" y="1071199"/>
            <a:chExt cx="488067" cy="488067"/>
          </a:xfrm>
          <a:solidFill>
            <a:schemeClr val="bg1">
              <a:lumMod val="75000"/>
            </a:schemeClr>
          </a:solidFill>
        </p:grpSpPr>
        <p:sp>
          <p:nvSpPr>
            <p:cNvPr id="343" name="AutoShape 126"/>
            <p:cNvSpPr>
              <a:spLocks/>
            </p:cNvSpPr>
            <p:nvPr/>
          </p:nvSpPr>
          <p:spPr bwMode="auto">
            <a:xfrm>
              <a:off x="3141697"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defRPr/>
              </a:pPr>
              <a:endParaRPr lang="en-US" sz="2700" dirty="0">
                <a:solidFill>
                  <a:schemeClr val="bg1"/>
                </a:solidFill>
                <a:latin typeface="Calibri" panose="020F0502020204030204"/>
              </a:endParaRPr>
            </a:p>
          </p:txBody>
        </p:sp>
        <p:sp>
          <p:nvSpPr>
            <p:cNvPr id="344" name="AutoShape 127"/>
            <p:cNvSpPr>
              <a:spLocks/>
            </p:cNvSpPr>
            <p:nvPr/>
          </p:nvSpPr>
          <p:spPr bwMode="auto">
            <a:xfrm>
              <a:off x="3339426" y="1147122"/>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defRPr/>
              </a:pPr>
              <a:endParaRPr lang="en-US" sz="2700" dirty="0">
                <a:solidFill>
                  <a:schemeClr val="bg1"/>
                </a:solidFill>
                <a:latin typeface="Calibri" panose="020F0502020204030204"/>
              </a:endParaRPr>
            </a:p>
          </p:txBody>
        </p:sp>
      </p:grpSp>
      <p:grpSp>
        <p:nvGrpSpPr>
          <p:cNvPr id="345" name="Group 344"/>
          <p:cNvGrpSpPr/>
          <p:nvPr/>
        </p:nvGrpSpPr>
        <p:grpSpPr>
          <a:xfrm>
            <a:off x="12197090" y="2574777"/>
            <a:ext cx="599932" cy="639342"/>
            <a:chOff x="8087449" y="3034316"/>
            <a:chExt cx="488067" cy="473884"/>
          </a:xfrm>
          <a:solidFill>
            <a:schemeClr val="bg1"/>
          </a:solidFill>
        </p:grpSpPr>
        <p:sp>
          <p:nvSpPr>
            <p:cNvPr id="346" name="AutoShape 16"/>
            <p:cNvSpPr>
              <a:spLocks/>
            </p:cNvSpPr>
            <p:nvPr/>
          </p:nvSpPr>
          <p:spPr bwMode="auto">
            <a:xfrm>
              <a:off x="8331899" y="3293784"/>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defRPr/>
              </a:pPr>
              <a:endParaRPr lang="en-US" sz="2700" dirty="0">
                <a:solidFill>
                  <a:prstClr val="black"/>
                </a:solidFill>
                <a:latin typeface="Calibri" panose="020F0502020204030204"/>
              </a:endParaRPr>
            </a:p>
          </p:txBody>
        </p:sp>
        <p:sp>
          <p:nvSpPr>
            <p:cNvPr id="347" name="AutoShape 17"/>
            <p:cNvSpPr>
              <a:spLocks/>
            </p:cNvSpPr>
            <p:nvPr/>
          </p:nvSpPr>
          <p:spPr bwMode="auto">
            <a:xfrm>
              <a:off x="8087449" y="3034316"/>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76200" tIns="76200" rIns="76200" bIns="76200" anchor="ctr"/>
            <a:lstStyle/>
            <a:p>
              <a:pPr defTabSz="914378">
                <a:defRPr/>
              </a:pPr>
              <a:endParaRPr lang="en-US" sz="2700" dirty="0">
                <a:solidFill>
                  <a:prstClr val="black"/>
                </a:solidFill>
                <a:latin typeface="Calibri" panose="020F0502020204030204"/>
              </a:endParaRPr>
            </a:p>
          </p:txBody>
        </p:sp>
      </p:grpSp>
      <p:sp>
        <p:nvSpPr>
          <p:cNvPr id="348" name="Shape 4762"/>
          <p:cNvSpPr/>
          <p:nvPr/>
        </p:nvSpPr>
        <p:spPr>
          <a:xfrm>
            <a:off x="12433215" y="2252047"/>
            <a:ext cx="301018" cy="301018"/>
          </a:xfrm>
          <a:custGeom>
            <a:avLst/>
            <a:gdLst/>
            <a:ahLst/>
            <a:cxnLst/>
            <a:rect l="0" t="0" r="0" b="0"/>
            <a:pathLst>
              <a:path w="120000" h="120000" extrusionOk="0">
                <a:moveTo>
                  <a:pt x="53811" y="81777"/>
                </a:moveTo>
                <a:cubicBezTo>
                  <a:pt x="52850" y="82572"/>
                  <a:pt x="51972" y="83027"/>
                  <a:pt x="50466" y="83138"/>
                </a:cubicBezTo>
                <a:lnTo>
                  <a:pt x="50466" y="73061"/>
                </a:lnTo>
                <a:cubicBezTo>
                  <a:pt x="51105" y="73233"/>
                  <a:pt x="51377" y="73438"/>
                  <a:pt x="51988" y="73666"/>
                </a:cubicBezTo>
                <a:cubicBezTo>
                  <a:pt x="52605" y="73900"/>
                  <a:pt x="53155" y="74205"/>
                  <a:pt x="53644" y="74577"/>
                </a:cubicBezTo>
                <a:cubicBezTo>
                  <a:pt x="54133" y="74950"/>
                  <a:pt x="54522" y="75416"/>
                  <a:pt x="54816" y="75961"/>
                </a:cubicBezTo>
                <a:cubicBezTo>
                  <a:pt x="55111" y="76511"/>
                  <a:pt x="55255" y="77188"/>
                  <a:pt x="55255" y="77994"/>
                </a:cubicBezTo>
                <a:cubicBezTo>
                  <a:pt x="55255" y="79722"/>
                  <a:pt x="54772" y="80983"/>
                  <a:pt x="53811" y="81777"/>
                </a:cubicBezTo>
                <a:moveTo>
                  <a:pt x="47950" y="67222"/>
                </a:moveTo>
                <a:cubicBezTo>
                  <a:pt x="47366" y="67077"/>
                  <a:pt x="47144" y="66894"/>
                  <a:pt x="46572" y="66683"/>
                </a:cubicBezTo>
                <a:cubicBezTo>
                  <a:pt x="46000" y="66466"/>
                  <a:pt x="45494" y="66183"/>
                  <a:pt x="45066" y="65838"/>
                </a:cubicBezTo>
                <a:cubicBezTo>
                  <a:pt x="44633" y="65494"/>
                  <a:pt x="44272" y="65077"/>
                  <a:pt x="43994" y="64583"/>
                </a:cubicBezTo>
                <a:cubicBezTo>
                  <a:pt x="43716" y="64094"/>
                  <a:pt x="43577" y="63505"/>
                  <a:pt x="43577" y="62811"/>
                </a:cubicBezTo>
                <a:cubicBezTo>
                  <a:pt x="43577" y="61283"/>
                  <a:pt x="43988" y="60194"/>
                  <a:pt x="44816" y="59544"/>
                </a:cubicBezTo>
                <a:cubicBezTo>
                  <a:pt x="45633" y="58894"/>
                  <a:pt x="46444" y="58572"/>
                  <a:pt x="47950" y="58572"/>
                </a:cubicBezTo>
                <a:cubicBezTo>
                  <a:pt x="47950" y="58572"/>
                  <a:pt x="47950" y="67222"/>
                  <a:pt x="47950" y="67222"/>
                </a:cubicBezTo>
                <a:close/>
                <a:moveTo>
                  <a:pt x="56972" y="70683"/>
                </a:moveTo>
                <a:cubicBezTo>
                  <a:pt x="56050" y="69961"/>
                  <a:pt x="54988" y="69372"/>
                  <a:pt x="53794" y="68911"/>
                </a:cubicBezTo>
                <a:cubicBezTo>
                  <a:pt x="52588" y="68450"/>
                  <a:pt x="51722" y="68044"/>
                  <a:pt x="50466" y="67700"/>
                </a:cubicBezTo>
                <a:lnTo>
                  <a:pt x="50466" y="58572"/>
                </a:lnTo>
                <a:cubicBezTo>
                  <a:pt x="51972" y="58572"/>
                  <a:pt x="52711" y="58961"/>
                  <a:pt x="53394" y="59738"/>
                </a:cubicBezTo>
                <a:cubicBezTo>
                  <a:pt x="54077" y="60516"/>
                  <a:pt x="54444" y="61644"/>
                  <a:pt x="54500" y="63116"/>
                </a:cubicBezTo>
                <a:lnTo>
                  <a:pt x="59272" y="63116"/>
                </a:lnTo>
                <a:cubicBezTo>
                  <a:pt x="59272" y="61700"/>
                  <a:pt x="59027" y="60461"/>
                  <a:pt x="58538" y="59388"/>
                </a:cubicBezTo>
                <a:cubicBezTo>
                  <a:pt x="58055" y="58327"/>
                  <a:pt x="57394" y="57444"/>
                  <a:pt x="56572" y="56755"/>
                </a:cubicBezTo>
                <a:cubicBezTo>
                  <a:pt x="55750" y="56061"/>
                  <a:pt x="54777" y="55544"/>
                  <a:pt x="53661" y="55194"/>
                </a:cubicBezTo>
                <a:cubicBezTo>
                  <a:pt x="52550" y="54850"/>
                  <a:pt x="51722" y="54677"/>
                  <a:pt x="50466" y="54677"/>
                </a:cubicBezTo>
                <a:lnTo>
                  <a:pt x="50466" y="51838"/>
                </a:lnTo>
                <a:lnTo>
                  <a:pt x="47950" y="51838"/>
                </a:lnTo>
                <a:lnTo>
                  <a:pt x="47950" y="54677"/>
                </a:lnTo>
                <a:cubicBezTo>
                  <a:pt x="46694" y="54677"/>
                  <a:pt x="45850" y="54866"/>
                  <a:pt x="44711" y="55238"/>
                </a:cubicBezTo>
                <a:cubicBezTo>
                  <a:pt x="43566" y="55616"/>
                  <a:pt x="42555" y="56155"/>
                  <a:pt x="41672" y="56861"/>
                </a:cubicBezTo>
                <a:cubicBezTo>
                  <a:pt x="40794" y="57572"/>
                  <a:pt x="40100" y="58450"/>
                  <a:pt x="39583" y="59500"/>
                </a:cubicBezTo>
                <a:cubicBezTo>
                  <a:pt x="39066" y="60550"/>
                  <a:pt x="38805" y="61772"/>
                  <a:pt x="38805" y="63155"/>
                </a:cubicBezTo>
                <a:cubicBezTo>
                  <a:pt x="38805" y="64744"/>
                  <a:pt x="39083" y="66066"/>
                  <a:pt x="39644" y="67138"/>
                </a:cubicBezTo>
                <a:cubicBezTo>
                  <a:pt x="40205" y="68205"/>
                  <a:pt x="40933" y="69088"/>
                  <a:pt x="41838" y="69794"/>
                </a:cubicBezTo>
                <a:cubicBezTo>
                  <a:pt x="42744" y="70505"/>
                  <a:pt x="43766" y="71077"/>
                  <a:pt x="44894" y="71527"/>
                </a:cubicBezTo>
                <a:cubicBezTo>
                  <a:pt x="46027" y="71977"/>
                  <a:pt x="46811" y="72355"/>
                  <a:pt x="47950" y="72672"/>
                </a:cubicBezTo>
                <a:lnTo>
                  <a:pt x="47950" y="83138"/>
                </a:lnTo>
                <a:cubicBezTo>
                  <a:pt x="46027" y="83083"/>
                  <a:pt x="45000" y="82511"/>
                  <a:pt x="44166" y="81411"/>
                </a:cubicBezTo>
                <a:cubicBezTo>
                  <a:pt x="43327" y="80316"/>
                  <a:pt x="42922" y="78816"/>
                  <a:pt x="42950" y="76911"/>
                </a:cubicBezTo>
                <a:lnTo>
                  <a:pt x="38177" y="76911"/>
                </a:lnTo>
                <a:cubicBezTo>
                  <a:pt x="38150" y="78527"/>
                  <a:pt x="38377" y="79955"/>
                  <a:pt x="38866" y="81194"/>
                </a:cubicBezTo>
                <a:cubicBezTo>
                  <a:pt x="39361" y="82438"/>
                  <a:pt x="40050" y="83483"/>
                  <a:pt x="40938" y="84333"/>
                </a:cubicBezTo>
                <a:cubicBezTo>
                  <a:pt x="41833" y="85183"/>
                  <a:pt x="42905" y="85838"/>
                  <a:pt x="44166" y="86300"/>
                </a:cubicBezTo>
                <a:cubicBezTo>
                  <a:pt x="45422" y="86761"/>
                  <a:pt x="46444" y="87005"/>
                  <a:pt x="47950" y="87038"/>
                </a:cubicBezTo>
                <a:lnTo>
                  <a:pt x="47950" y="89994"/>
                </a:lnTo>
                <a:lnTo>
                  <a:pt x="50466" y="89994"/>
                </a:lnTo>
                <a:lnTo>
                  <a:pt x="50466" y="87038"/>
                </a:lnTo>
                <a:cubicBezTo>
                  <a:pt x="51861" y="86977"/>
                  <a:pt x="52800" y="86738"/>
                  <a:pt x="54000" y="86322"/>
                </a:cubicBezTo>
                <a:cubicBezTo>
                  <a:pt x="55200" y="85905"/>
                  <a:pt x="56244" y="85300"/>
                  <a:pt x="57138" y="84505"/>
                </a:cubicBezTo>
                <a:cubicBezTo>
                  <a:pt x="58027" y="83711"/>
                  <a:pt x="58738" y="82716"/>
                  <a:pt x="59255" y="81516"/>
                </a:cubicBezTo>
                <a:cubicBezTo>
                  <a:pt x="59766" y="80327"/>
                  <a:pt x="60027" y="78916"/>
                  <a:pt x="60027" y="77300"/>
                </a:cubicBezTo>
                <a:cubicBezTo>
                  <a:pt x="60027" y="75744"/>
                  <a:pt x="59750" y="74433"/>
                  <a:pt x="59188" y="73366"/>
                </a:cubicBezTo>
                <a:cubicBezTo>
                  <a:pt x="58633" y="72300"/>
                  <a:pt x="57894" y="71405"/>
                  <a:pt x="56972" y="70683"/>
                </a:cubicBezTo>
                <a:moveTo>
                  <a:pt x="70911" y="0"/>
                </a:moveTo>
                <a:cubicBezTo>
                  <a:pt x="55105" y="0"/>
                  <a:pt x="41088" y="7500"/>
                  <a:pt x="32105" y="19094"/>
                </a:cubicBezTo>
                <a:cubicBezTo>
                  <a:pt x="35133" y="18105"/>
                  <a:pt x="38277" y="17400"/>
                  <a:pt x="41511" y="16950"/>
                </a:cubicBezTo>
                <a:cubicBezTo>
                  <a:pt x="49266" y="9855"/>
                  <a:pt x="59566" y="5483"/>
                  <a:pt x="70911" y="5483"/>
                </a:cubicBezTo>
                <a:cubicBezTo>
                  <a:pt x="94994" y="5483"/>
                  <a:pt x="114516" y="25011"/>
                  <a:pt x="114516" y="49088"/>
                </a:cubicBezTo>
                <a:cubicBezTo>
                  <a:pt x="114516"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49088" y="114516"/>
                </a:moveTo>
                <a:cubicBezTo>
                  <a:pt x="25005" y="114516"/>
                  <a:pt x="5483" y="94988"/>
                  <a:pt x="5483" y="70911"/>
                </a:cubicBezTo>
                <a:cubicBezTo>
                  <a:pt x="5483" y="46827"/>
                  <a:pt x="25005" y="27305"/>
                  <a:pt x="49088" y="27305"/>
                </a:cubicBezTo>
                <a:cubicBezTo>
                  <a:pt x="73177" y="27305"/>
                  <a:pt x="92694" y="46827"/>
                  <a:pt x="92694" y="70911"/>
                </a:cubicBezTo>
                <a:cubicBezTo>
                  <a:pt x="92694" y="94988"/>
                  <a:pt x="73177" y="114516"/>
                  <a:pt x="49088" y="114516"/>
                </a:cubicBezTo>
                <a:moveTo>
                  <a:pt x="49088" y="21816"/>
                </a:moveTo>
                <a:cubicBezTo>
                  <a:pt x="21977" y="21816"/>
                  <a:pt x="0" y="43800"/>
                  <a:pt x="0" y="70911"/>
                </a:cubicBezTo>
                <a:cubicBezTo>
                  <a:pt x="0" y="98022"/>
                  <a:pt x="21977" y="120000"/>
                  <a:pt x="49088" y="120000"/>
                </a:cubicBezTo>
                <a:cubicBezTo>
                  <a:pt x="76200" y="120000"/>
                  <a:pt x="98183" y="98022"/>
                  <a:pt x="98183" y="70911"/>
                </a:cubicBezTo>
                <a:cubicBezTo>
                  <a:pt x="98183" y="43800"/>
                  <a:pt x="76200" y="21816"/>
                  <a:pt x="49088" y="21816"/>
                </a:cubicBezTo>
              </a:path>
            </a:pathLst>
          </a:custGeom>
          <a:solidFill>
            <a:schemeClr val="bg1"/>
          </a:solidFill>
          <a:ln>
            <a:noFill/>
          </a:ln>
        </p:spPr>
        <p:txBody>
          <a:bodyPr lIns="28558" tIns="28558" rIns="28558" bIns="28558" anchor="ctr" anchorCtr="0">
            <a:noAutofit/>
          </a:bodyPr>
          <a:lstStyle/>
          <a:p>
            <a:pPr defTabSz="1371600">
              <a:defRPr/>
            </a:pPr>
            <a:endParaRPr dirty="0">
              <a:solidFill>
                <a:prstClr val="black"/>
              </a:solidFill>
              <a:latin typeface="Arial" panose="020B0604020202020204" pitchFamily="34" charset="0"/>
              <a:ea typeface="Lato"/>
              <a:cs typeface="Arial" panose="020B0604020202020204" pitchFamily="34" charset="0"/>
              <a:sym typeface="Lato"/>
            </a:endParaRPr>
          </a:p>
        </p:txBody>
      </p:sp>
      <p:sp>
        <p:nvSpPr>
          <p:cNvPr id="349" name="Freeform 5"/>
          <p:cNvSpPr>
            <a:spLocks noEditPoints="1"/>
          </p:cNvSpPr>
          <p:nvPr/>
        </p:nvSpPr>
        <p:spPr bwMode="auto">
          <a:xfrm>
            <a:off x="12433217" y="4816361"/>
            <a:ext cx="727614" cy="880798"/>
          </a:xfrm>
          <a:custGeom>
            <a:avLst/>
            <a:gdLst>
              <a:gd name="T0" fmla="*/ 791 w 812"/>
              <a:gd name="T1" fmla="*/ 578 h 983"/>
              <a:gd name="T2" fmla="*/ 697 w 812"/>
              <a:gd name="T3" fmla="*/ 481 h 983"/>
              <a:gd name="T4" fmla="*/ 543 w 812"/>
              <a:gd name="T5" fmla="*/ 441 h 983"/>
              <a:gd name="T6" fmla="*/ 504 w 812"/>
              <a:gd name="T7" fmla="*/ 400 h 983"/>
              <a:gd name="T8" fmla="*/ 541 w 812"/>
              <a:gd name="T9" fmla="*/ 311 h 983"/>
              <a:gd name="T10" fmla="*/ 543 w 812"/>
              <a:gd name="T11" fmla="*/ 311 h 983"/>
              <a:gd name="T12" fmla="*/ 571 w 812"/>
              <a:gd name="T13" fmla="*/ 222 h 983"/>
              <a:gd name="T14" fmla="*/ 584 w 812"/>
              <a:gd name="T15" fmla="*/ 153 h 983"/>
              <a:gd name="T16" fmla="*/ 524 w 812"/>
              <a:gd name="T17" fmla="*/ 34 h 983"/>
              <a:gd name="T18" fmla="*/ 486 w 812"/>
              <a:gd name="T19" fmla="*/ 16 h 983"/>
              <a:gd name="T20" fmla="*/ 371 w 812"/>
              <a:gd name="T21" fmla="*/ 0 h 983"/>
              <a:gd name="T22" fmla="*/ 315 w 812"/>
              <a:gd name="T23" fmla="*/ 29 h 983"/>
              <a:gd name="T24" fmla="*/ 256 w 812"/>
              <a:gd name="T25" fmla="*/ 49 h 983"/>
              <a:gd name="T26" fmla="*/ 227 w 812"/>
              <a:gd name="T27" fmla="*/ 128 h 983"/>
              <a:gd name="T28" fmla="*/ 237 w 812"/>
              <a:gd name="T29" fmla="*/ 227 h 983"/>
              <a:gd name="T30" fmla="*/ 261 w 812"/>
              <a:gd name="T31" fmla="*/ 311 h 983"/>
              <a:gd name="T32" fmla="*/ 262 w 812"/>
              <a:gd name="T33" fmla="*/ 311 h 983"/>
              <a:gd name="T34" fmla="*/ 280 w 812"/>
              <a:gd name="T35" fmla="*/ 352 h 983"/>
              <a:gd name="T36" fmla="*/ 286 w 812"/>
              <a:gd name="T37" fmla="*/ 420 h 983"/>
              <a:gd name="T38" fmla="*/ 190 w 812"/>
              <a:gd name="T39" fmla="*/ 462 h 983"/>
              <a:gd name="T40" fmla="*/ 41 w 812"/>
              <a:gd name="T41" fmla="*/ 534 h 983"/>
              <a:gd name="T42" fmla="*/ 21 w 812"/>
              <a:gd name="T43" fmla="*/ 579 h 983"/>
              <a:gd name="T44" fmla="*/ 60 w 812"/>
              <a:gd name="T45" fmla="*/ 924 h 983"/>
              <a:gd name="T46" fmla="*/ 406 w 812"/>
              <a:gd name="T47" fmla="*/ 983 h 983"/>
              <a:gd name="T48" fmla="*/ 753 w 812"/>
              <a:gd name="T49" fmla="*/ 924 h 983"/>
              <a:gd name="T50" fmla="*/ 791 w 812"/>
              <a:gd name="T51" fmla="*/ 579 h 983"/>
              <a:gd name="T52" fmla="*/ 410 w 812"/>
              <a:gd name="T53" fmla="*/ 542 h 983"/>
              <a:gd name="T54" fmla="*/ 526 w 812"/>
              <a:gd name="T55" fmla="*/ 464 h 983"/>
              <a:gd name="T56" fmla="*/ 342 w 812"/>
              <a:gd name="T57" fmla="*/ 589 h 983"/>
              <a:gd name="T58" fmla="*/ 308 w 812"/>
              <a:gd name="T59" fmla="*/ 437 h 983"/>
              <a:gd name="T60" fmla="*/ 402 w 812"/>
              <a:gd name="T61" fmla="*/ 542 h 983"/>
              <a:gd name="T62" fmla="*/ 755 w 812"/>
              <a:gd name="T63" fmla="*/ 857 h 983"/>
              <a:gd name="T64" fmla="*/ 406 w 812"/>
              <a:gd name="T65" fmla="*/ 928 h 983"/>
              <a:gd name="T66" fmla="*/ 58 w 812"/>
              <a:gd name="T67" fmla="*/ 857 h 983"/>
              <a:gd name="T68" fmla="*/ 73 w 812"/>
              <a:gd name="T69" fmla="*/ 595 h 983"/>
              <a:gd name="T70" fmla="*/ 135 w 812"/>
              <a:gd name="T71" fmla="*/ 532 h 983"/>
              <a:gd name="T72" fmla="*/ 272 w 812"/>
              <a:gd name="T73" fmla="*/ 499 h 983"/>
              <a:gd name="T74" fmla="*/ 332 w 812"/>
              <a:gd name="T75" fmla="*/ 633 h 983"/>
              <a:gd name="T76" fmla="*/ 378 w 812"/>
              <a:gd name="T77" fmla="*/ 597 h 983"/>
              <a:gd name="T78" fmla="*/ 327 w 812"/>
              <a:gd name="T79" fmla="*/ 840 h 983"/>
              <a:gd name="T80" fmla="*/ 486 w 812"/>
              <a:gd name="T81" fmla="*/ 840 h 983"/>
              <a:gd name="T82" fmla="*/ 435 w 812"/>
              <a:gd name="T83" fmla="*/ 597 h 983"/>
              <a:gd name="T84" fmla="*/ 481 w 812"/>
              <a:gd name="T85" fmla="*/ 633 h 983"/>
              <a:gd name="T86" fmla="*/ 541 w 812"/>
              <a:gd name="T87" fmla="*/ 499 h 983"/>
              <a:gd name="T88" fmla="*/ 677 w 812"/>
              <a:gd name="T89" fmla="*/ 532 h 983"/>
              <a:gd name="T90" fmla="*/ 739 w 812"/>
              <a:gd name="T91" fmla="*/ 595 h 983"/>
              <a:gd name="T92" fmla="*/ 755 w 812"/>
              <a:gd name="T93" fmla="*/ 857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2" h="983">
                <a:moveTo>
                  <a:pt x="791" y="579"/>
                </a:moveTo>
                <a:cubicBezTo>
                  <a:pt x="791" y="578"/>
                  <a:pt x="791" y="578"/>
                  <a:pt x="791" y="578"/>
                </a:cubicBezTo>
                <a:cubicBezTo>
                  <a:pt x="790" y="570"/>
                  <a:pt x="786" y="553"/>
                  <a:pt x="772" y="534"/>
                </a:cubicBezTo>
                <a:cubicBezTo>
                  <a:pt x="756" y="511"/>
                  <a:pt x="730" y="494"/>
                  <a:pt x="697" y="481"/>
                </a:cubicBezTo>
                <a:cubicBezTo>
                  <a:pt x="674" y="471"/>
                  <a:pt x="647" y="467"/>
                  <a:pt x="622" y="462"/>
                </a:cubicBezTo>
                <a:cubicBezTo>
                  <a:pt x="595" y="457"/>
                  <a:pt x="567" y="452"/>
                  <a:pt x="543" y="441"/>
                </a:cubicBezTo>
                <a:cubicBezTo>
                  <a:pt x="521" y="418"/>
                  <a:pt x="521" y="418"/>
                  <a:pt x="521" y="418"/>
                </a:cubicBezTo>
                <a:cubicBezTo>
                  <a:pt x="504" y="400"/>
                  <a:pt x="504" y="400"/>
                  <a:pt x="504" y="400"/>
                </a:cubicBezTo>
                <a:cubicBezTo>
                  <a:pt x="512" y="384"/>
                  <a:pt x="520" y="367"/>
                  <a:pt x="528" y="347"/>
                </a:cubicBezTo>
                <a:cubicBezTo>
                  <a:pt x="533" y="336"/>
                  <a:pt x="537" y="324"/>
                  <a:pt x="541" y="311"/>
                </a:cubicBezTo>
                <a:cubicBezTo>
                  <a:pt x="542" y="311"/>
                  <a:pt x="542" y="311"/>
                  <a:pt x="542" y="311"/>
                </a:cubicBezTo>
                <a:cubicBezTo>
                  <a:pt x="542" y="311"/>
                  <a:pt x="542" y="311"/>
                  <a:pt x="543" y="311"/>
                </a:cubicBezTo>
                <a:cubicBezTo>
                  <a:pt x="551" y="311"/>
                  <a:pt x="565" y="296"/>
                  <a:pt x="566" y="287"/>
                </a:cubicBezTo>
                <a:cubicBezTo>
                  <a:pt x="571" y="222"/>
                  <a:pt x="571" y="222"/>
                  <a:pt x="571" y="222"/>
                </a:cubicBezTo>
                <a:cubicBezTo>
                  <a:pt x="572" y="216"/>
                  <a:pt x="569" y="210"/>
                  <a:pt x="564" y="206"/>
                </a:cubicBezTo>
                <a:cubicBezTo>
                  <a:pt x="584" y="153"/>
                  <a:pt x="584" y="153"/>
                  <a:pt x="584" y="153"/>
                </a:cubicBezTo>
                <a:cubicBezTo>
                  <a:pt x="589" y="141"/>
                  <a:pt x="587" y="128"/>
                  <a:pt x="580" y="117"/>
                </a:cubicBezTo>
                <a:cubicBezTo>
                  <a:pt x="524" y="34"/>
                  <a:pt x="524" y="34"/>
                  <a:pt x="524" y="34"/>
                </a:cubicBezTo>
                <a:cubicBezTo>
                  <a:pt x="518" y="25"/>
                  <a:pt x="508" y="19"/>
                  <a:pt x="497" y="18"/>
                </a:cubicBezTo>
                <a:cubicBezTo>
                  <a:pt x="486" y="16"/>
                  <a:pt x="486" y="16"/>
                  <a:pt x="486" y="16"/>
                </a:cubicBezTo>
                <a:cubicBezTo>
                  <a:pt x="455" y="12"/>
                  <a:pt x="404" y="4"/>
                  <a:pt x="377" y="0"/>
                </a:cubicBezTo>
                <a:cubicBezTo>
                  <a:pt x="375" y="0"/>
                  <a:pt x="373" y="0"/>
                  <a:pt x="371" y="0"/>
                </a:cubicBezTo>
                <a:cubicBezTo>
                  <a:pt x="363" y="0"/>
                  <a:pt x="356" y="2"/>
                  <a:pt x="350" y="6"/>
                </a:cubicBezTo>
                <a:cubicBezTo>
                  <a:pt x="315" y="29"/>
                  <a:pt x="315" y="29"/>
                  <a:pt x="315" y="29"/>
                </a:cubicBezTo>
                <a:cubicBezTo>
                  <a:pt x="291" y="28"/>
                  <a:pt x="291" y="28"/>
                  <a:pt x="291" y="28"/>
                </a:cubicBezTo>
                <a:cubicBezTo>
                  <a:pt x="276" y="28"/>
                  <a:pt x="263" y="36"/>
                  <a:pt x="256" y="49"/>
                </a:cubicBezTo>
                <a:cubicBezTo>
                  <a:pt x="247" y="66"/>
                  <a:pt x="235" y="93"/>
                  <a:pt x="230" y="103"/>
                </a:cubicBezTo>
                <a:cubicBezTo>
                  <a:pt x="226" y="111"/>
                  <a:pt x="225" y="120"/>
                  <a:pt x="227" y="128"/>
                </a:cubicBezTo>
                <a:cubicBezTo>
                  <a:pt x="229" y="142"/>
                  <a:pt x="235" y="170"/>
                  <a:pt x="243" y="212"/>
                </a:cubicBezTo>
                <a:cubicBezTo>
                  <a:pt x="239" y="216"/>
                  <a:pt x="236" y="221"/>
                  <a:pt x="237" y="227"/>
                </a:cubicBezTo>
                <a:cubicBezTo>
                  <a:pt x="242" y="292"/>
                  <a:pt x="242" y="292"/>
                  <a:pt x="242" y="292"/>
                </a:cubicBezTo>
                <a:cubicBezTo>
                  <a:pt x="243" y="304"/>
                  <a:pt x="257" y="311"/>
                  <a:pt x="261" y="311"/>
                </a:cubicBezTo>
                <a:cubicBezTo>
                  <a:pt x="262" y="311"/>
                  <a:pt x="262" y="311"/>
                  <a:pt x="262" y="311"/>
                </a:cubicBezTo>
                <a:cubicBezTo>
                  <a:pt x="262" y="311"/>
                  <a:pt x="262" y="311"/>
                  <a:pt x="262" y="311"/>
                </a:cubicBezTo>
                <a:cubicBezTo>
                  <a:pt x="263" y="310"/>
                  <a:pt x="264" y="310"/>
                  <a:pt x="265" y="310"/>
                </a:cubicBezTo>
                <a:cubicBezTo>
                  <a:pt x="269" y="324"/>
                  <a:pt x="274" y="338"/>
                  <a:pt x="280" y="352"/>
                </a:cubicBezTo>
                <a:cubicBezTo>
                  <a:pt x="287" y="370"/>
                  <a:pt x="294" y="386"/>
                  <a:pt x="302" y="400"/>
                </a:cubicBezTo>
                <a:cubicBezTo>
                  <a:pt x="286" y="420"/>
                  <a:pt x="286" y="420"/>
                  <a:pt x="286" y="420"/>
                </a:cubicBezTo>
                <a:cubicBezTo>
                  <a:pt x="269" y="441"/>
                  <a:pt x="269" y="441"/>
                  <a:pt x="269" y="441"/>
                </a:cubicBezTo>
                <a:cubicBezTo>
                  <a:pt x="245" y="452"/>
                  <a:pt x="217" y="457"/>
                  <a:pt x="190" y="462"/>
                </a:cubicBezTo>
                <a:cubicBezTo>
                  <a:pt x="165" y="467"/>
                  <a:pt x="139" y="471"/>
                  <a:pt x="115" y="481"/>
                </a:cubicBezTo>
                <a:cubicBezTo>
                  <a:pt x="82" y="494"/>
                  <a:pt x="57" y="512"/>
                  <a:pt x="41" y="534"/>
                </a:cubicBezTo>
                <a:cubicBezTo>
                  <a:pt x="26" y="553"/>
                  <a:pt x="23" y="570"/>
                  <a:pt x="21" y="578"/>
                </a:cubicBezTo>
                <a:cubicBezTo>
                  <a:pt x="21" y="578"/>
                  <a:pt x="21" y="578"/>
                  <a:pt x="21" y="579"/>
                </a:cubicBezTo>
                <a:cubicBezTo>
                  <a:pt x="13" y="605"/>
                  <a:pt x="3" y="749"/>
                  <a:pt x="1" y="844"/>
                </a:cubicBezTo>
                <a:cubicBezTo>
                  <a:pt x="0" y="869"/>
                  <a:pt x="7" y="901"/>
                  <a:pt x="60" y="924"/>
                </a:cubicBezTo>
                <a:cubicBezTo>
                  <a:pt x="115" y="949"/>
                  <a:pt x="190" y="966"/>
                  <a:pt x="283" y="975"/>
                </a:cubicBezTo>
                <a:cubicBezTo>
                  <a:pt x="353" y="982"/>
                  <a:pt x="406" y="983"/>
                  <a:pt x="406" y="983"/>
                </a:cubicBezTo>
                <a:cubicBezTo>
                  <a:pt x="408" y="983"/>
                  <a:pt x="612" y="982"/>
                  <a:pt x="752" y="925"/>
                </a:cubicBezTo>
                <a:cubicBezTo>
                  <a:pt x="753" y="924"/>
                  <a:pt x="753" y="924"/>
                  <a:pt x="753" y="924"/>
                </a:cubicBezTo>
                <a:cubicBezTo>
                  <a:pt x="806" y="901"/>
                  <a:pt x="812" y="869"/>
                  <a:pt x="812" y="844"/>
                </a:cubicBezTo>
                <a:cubicBezTo>
                  <a:pt x="809" y="749"/>
                  <a:pt x="799" y="605"/>
                  <a:pt x="791" y="579"/>
                </a:cubicBezTo>
                <a:close/>
                <a:moveTo>
                  <a:pt x="470" y="589"/>
                </a:moveTo>
                <a:cubicBezTo>
                  <a:pt x="410" y="542"/>
                  <a:pt x="410" y="542"/>
                  <a:pt x="410" y="542"/>
                </a:cubicBezTo>
                <a:cubicBezTo>
                  <a:pt x="501" y="437"/>
                  <a:pt x="501" y="437"/>
                  <a:pt x="501" y="437"/>
                </a:cubicBezTo>
                <a:cubicBezTo>
                  <a:pt x="526" y="464"/>
                  <a:pt x="526" y="464"/>
                  <a:pt x="526" y="464"/>
                </a:cubicBezTo>
                <a:lnTo>
                  <a:pt x="470" y="589"/>
                </a:lnTo>
                <a:close/>
                <a:moveTo>
                  <a:pt x="342" y="589"/>
                </a:moveTo>
                <a:cubicBezTo>
                  <a:pt x="286" y="464"/>
                  <a:pt x="286" y="464"/>
                  <a:pt x="286" y="464"/>
                </a:cubicBezTo>
                <a:cubicBezTo>
                  <a:pt x="308" y="437"/>
                  <a:pt x="308" y="437"/>
                  <a:pt x="308" y="437"/>
                </a:cubicBezTo>
                <a:cubicBezTo>
                  <a:pt x="308" y="437"/>
                  <a:pt x="308" y="437"/>
                  <a:pt x="308" y="437"/>
                </a:cubicBezTo>
                <a:cubicBezTo>
                  <a:pt x="402" y="542"/>
                  <a:pt x="402" y="542"/>
                  <a:pt x="402" y="542"/>
                </a:cubicBezTo>
                <a:lnTo>
                  <a:pt x="342" y="589"/>
                </a:lnTo>
                <a:close/>
                <a:moveTo>
                  <a:pt x="755" y="857"/>
                </a:moveTo>
                <a:cubicBezTo>
                  <a:pt x="753" y="860"/>
                  <a:pt x="748" y="867"/>
                  <a:pt x="731" y="874"/>
                </a:cubicBezTo>
                <a:cubicBezTo>
                  <a:pt x="602" y="926"/>
                  <a:pt x="410" y="928"/>
                  <a:pt x="406" y="928"/>
                </a:cubicBezTo>
                <a:cubicBezTo>
                  <a:pt x="402" y="928"/>
                  <a:pt x="201" y="926"/>
                  <a:pt x="82" y="874"/>
                </a:cubicBezTo>
                <a:cubicBezTo>
                  <a:pt x="65" y="867"/>
                  <a:pt x="59" y="860"/>
                  <a:pt x="58" y="857"/>
                </a:cubicBezTo>
                <a:cubicBezTo>
                  <a:pt x="56" y="854"/>
                  <a:pt x="56" y="851"/>
                  <a:pt x="56" y="845"/>
                </a:cubicBezTo>
                <a:cubicBezTo>
                  <a:pt x="58" y="736"/>
                  <a:pt x="69" y="611"/>
                  <a:pt x="73" y="595"/>
                </a:cubicBezTo>
                <a:cubicBezTo>
                  <a:pt x="74" y="593"/>
                  <a:pt x="75" y="591"/>
                  <a:pt x="75" y="589"/>
                </a:cubicBezTo>
                <a:cubicBezTo>
                  <a:pt x="83" y="552"/>
                  <a:pt x="121" y="537"/>
                  <a:pt x="135" y="532"/>
                </a:cubicBezTo>
                <a:cubicBezTo>
                  <a:pt x="154" y="524"/>
                  <a:pt x="177" y="520"/>
                  <a:pt x="201" y="516"/>
                </a:cubicBezTo>
                <a:cubicBezTo>
                  <a:pt x="224" y="511"/>
                  <a:pt x="248" y="507"/>
                  <a:pt x="272" y="499"/>
                </a:cubicBezTo>
                <a:cubicBezTo>
                  <a:pt x="317" y="601"/>
                  <a:pt x="317" y="601"/>
                  <a:pt x="317" y="601"/>
                </a:cubicBezTo>
                <a:cubicBezTo>
                  <a:pt x="332" y="633"/>
                  <a:pt x="332" y="633"/>
                  <a:pt x="332" y="633"/>
                </a:cubicBezTo>
                <a:cubicBezTo>
                  <a:pt x="359" y="611"/>
                  <a:pt x="359" y="611"/>
                  <a:pt x="359" y="611"/>
                </a:cubicBezTo>
                <a:cubicBezTo>
                  <a:pt x="378" y="597"/>
                  <a:pt x="378" y="597"/>
                  <a:pt x="378" y="597"/>
                </a:cubicBezTo>
                <a:cubicBezTo>
                  <a:pt x="379" y="599"/>
                  <a:pt x="379" y="599"/>
                  <a:pt x="379" y="599"/>
                </a:cubicBezTo>
                <a:cubicBezTo>
                  <a:pt x="327" y="840"/>
                  <a:pt x="327" y="840"/>
                  <a:pt x="327" y="840"/>
                </a:cubicBezTo>
                <a:cubicBezTo>
                  <a:pt x="406" y="914"/>
                  <a:pt x="406" y="914"/>
                  <a:pt x="406" y="914"/>
                </a:cubicBezTo>
                <a:cubicBezTo>
                  <a:pt x="486" y="840"/>
                  <a:pt x="486" y="840"/>
                  <a:pt x="486" y="840"/>
                </a:cubicBezTo>
                <a:cubicBezTo>
                  <a:pt x="434" y="598"/>
                  <a:pt x="434" y="598"/>
                  <a:pt x="434" y="598"/>
                </a:cubicBezTo>
                <a:cubicBezTo>
                  <a:pt x="435" y="597"/>
                  <a:pt x="435" y="597"/>
                  <a:pt x="435" y="597"/>
                </a:cubicBezTo>
                <a:cubicBezTo>
                  <a:pt x="453" y="611"/>
                  <a:pt x="453" y="611"/>
                  <a:pt x="453" y="611"/>
                </a:cubicBezTo>
                <a:cubicBezTo>
                  <a:pt x="481" y="633"/>
                  <a:pt x="481" y="633"/>
                  <a:pt x="481" y="633"/>
                </a:cubicBezTo>
                <a:cubicBezTo>
                  <a:pt x="495" y="601"/>
                  <a:pt x="495" y="601"/>
                  <a:pt x="495" y="601"/>
                </a:cubicBezTo>
                <a:cubicBezTo>
                  <a:pt x="541" y="499"/>
                  <a:pt x="541" y="499"/>
                  <a:pt x="541" y="499"/>
                </a:cubicBezTo>
                <a:cubicBezTo>
                  <a:pt x="564" y="507"/>
                  <a:pt x="588" y="511"/>
                  <a:pt x="612" y="516"/>
                </a:cubicBezTo>
                <a:cubicBezTo>
                  <a:pt x="636" y="520"/>
                  <a:pt x="658" y="524"/>
                  <a:pt x="677" y="532"/>
                </a:cubicBezTo>
                <a:cubicBezTo>
                  <a:pt x="692" y="537"/>
                  <a:pt x="730" y="552"/>
                  <a:pt x="738" y="589"/>
                </a:cubicBezTo>
                <a:cubicBezTo>
                  <a:pt x="738" y="591"/>
                  <a:pt x="738" y="593"/>
                  <a:pt x="739" y="595"/>
                </a:cubicBezTo>
                <a:cubicBezTo>
                  <a:pt x="743" y="611"/>
                  <a:pt x="754" y="736"/>
                  <a:pt x="757" y="845"/>
                </a:cubicBezTo>
                <a:cubicBezTo>
                  <a:pt x="757" y="851"/>
                  <a:pt x="757" y="854"/>
                  <a:pt x="755" y="857"/>
                </a:cubicBez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pPr defTabSz="1371600">
              <a:defRPr/>
            </a:pPr>
            <a:endParaRPr lang="id-ID" sz="2700">
              <a:solidFill>
                <a:prstClr val="black"/>
              </a:solidFill>
              <a:latin typeface="Lato Light"/>
            </a:endParaRPr>
          </a:p>
        </p:txBody>
      </p:sp>
      <p:grpSp>
        <p:nvGrpSpPr>
          <p:cNvPr id="350" name="Group 349"/>
          <p:cNvGrpSpPr/>
          <p:nvPr/>
        </p:nvGrpSpPr>
        <p:grpSpPr>
          <a:xfrm>
            <a:off x="7188603" y="6598013"/>
            <a:ext cx="683298" cy="929554"/>
            <a:chOff x="7523163" y="1893888"/>
            <a:chExt cx="801688" cy="1090612"/>
          </a:xfrm>
          <a:solidFill>
            <a:schemeClr val="bg1"/>
          </a:solidFill>
        </p:grpSpPr>
        <p:sp>
          <p:nvSpPr>
            <p:cNvPr id="351" name="Freeform 17"/>
            <p:cNvSpPr>
              <a:spLocks/>
            </p:cNvSpPr>
            <p:nvPr/>
          </p:nvSpPr>
          <p:spPr bwMode="auto">
            <a:xfrm>
              <a:off x="7823201" y="2260600"/>
              <a:ext cx="247650" cy="60325"/>
            </a:xfrm>
            <a:custGeom>
              <a:avLst/>
              <a:gdLst>
                <a:gd name="T0" fmla="*/ 58 w 65"/>
                <a:gd name="T1" fmla="*/ 0 h 16"/>
                <a:gd name="T2" fmla="*/ 7 w 65"/>
                <a:gd name="T3" fmla="*/ 0 h 16"/>
                <a:gd name="T4" fmla="*/ 0 w 65"/>
                <a:gd name="T5" fmla="*/ 8 h 16"/>
                <a:gd name="T6" fmla="*/ 7 w 65"/>
                <a:gd name="T7" fmla="*/ 16 h 16"/>
                <a:gd name="T8" fmla="*/ 58 w 65"/>
                <a:gd name="T9" fmla="*/ 16 h 16"/>
                <a:gd name="T10" fmla="*/ 65 w 65"/>
                <a:gd name="T11" fmla="*/ 8 h 16"/>
                <a:gd name="T12" fmla="*/ 58 w 6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58" y="0"/>
                  </a:moveTo>
                  <a:cubicBezTo>
                    <a:pt x="7" y="0"/>
                    <a:pt x="7" y="0"/>
                    <a:pt x="7" y="0"/>
                  </a:cubicBezTo>
                  <a:cubicBezTo>
                    <a:pt x="3" y="0"/>
                    <a:pt x="0" y="4"/>
                    <a:pt x="0" y="8"/>
                  </a:cubicBezTo>
                  <a:cubicBezTo>
                    <a:pt x="0" y="12"/>
                    <a:pt x="3" y="16"/>
                    <a:pt x="7" y="16"/>
                  </a:cubicBezTo>
                  <a:cubicBezTo>
                    <a:pt x="58" y="16"/>
                    <a:pt x="58" y="16"/>
                    <a:pt x="58" y="16"/>
                  </a:cubicBezTo>
                  <a:cubicBezTo>
                    <a:pt x="62" y="16"/>
                    <a:pt x="65" y="12"/>
                    <a:pt x="65" y="8"/>
                  </a:cubicBezTo>
                  <a:cubicBezTo>
                    <a:pt x="65" y="4"/>
                    <a:pt x="62"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id-ID" sz="2700">
                <a:solidFill>
                  <a:prstClr val="black"/>
                </a:solidFill>
                <a:latin typeface="Lato Light"/>
              </a:endParaRPr>
            </a:p>
          </p:txBody>
        </p:sp>
        <p:sp>
          <p:nvSpPr>
            <p:cNvPr id="352" name="Freeform 18"/>
            <p:cNvSpPr>
              <a:spLocks/>
            </p:cNvSpPr>
            <p:nvPr/>
          </p:nvSpPr>
          <p:spPr bwMode="auto">
            <a:xfrm>
              <a:off x="7823201" y="2427288"/>
              <a:ext cx="247650" cy="60325"/>
            </a:xfrm>
            <a:custGeom>
              <a:avLst/>
              <a:gdLst>
                <a:gd name="T0" fmla="*/ 65 w 65"/>
                <a:gd name="T1" fmla="*/ 8 h 16"/>
                <a:gd name="T2" fmla="*/ 58 w 65"/>
                <a:gd name="T3" fmla="*/ 0 h 16"/>
                <a:gd name="T4" fmla="*/ 7 w 65"/>
                <a:gd name="T5" fmla="*/ 0 h 16"/>
                <a:gd name="T6" fmla="*/ 0 w 65"/>
                <a:gd name="T7" fmla="*/ 8 h 16"/>
                <a:gd name="T8" fmla="*/ 7 w 65"/>
                <a:gd name="T9" fmla="*/ 16 h 16"/>
                <a:gd name="T10" fmla="*/ 58 w 65"/>
                <a:gd name="T11" fmla="*/ 16 h 16"/>
                <a:gd name="T12" fmla="*/ 65 w 65"/>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65" y="8"/>
                  </a:moveTo>
                  <a:cubicBezTo>
                    <a:pt x="65" y="4"/>
                    <a:pt x="62" y="0"/>
                    <a:pt x="58" y="0"/>
                  </a:cubicBezTo>
                  <a:cubicBezTo>
                    <a:pt x="7" y="0"/>
                    <a:pt x="7" y="0"/>
                    <a:pt x="7" y="0"/>
                  </a:cubicBezTo>
                  <a:cubicBezTo>
                    <a:pt x="3" y="0"/>
                    <a:pt x="0" y="4"/>
                    <a:pt x="0" y="8"/>
                  </a:cubicBezTo>
                  <a:cubicBezTo>
                    <a:pt x="0" y="12"/>
                    <a:pt x="3" y="16"/>
                    <a:pt x="7" y="16"/>
                  </a:cubicBezTo>
                  <a:cubicBezTo>
                    <a:pt x="58" y="16"/>
                    <a:pt x="58" y="16"/>
                    <a:pt x="58" y="16"/>
                  </a:cubicBezTo>
                  <a:cubicBezTo>
                    <a:pt x="62" y="16"/>
                    <a:pt x="65" y="12"/>
                    <a:pt x="6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id-ID" sz="2700">
                <a:solidFill>
                  <a:prstClr val="black"/>
                </a:solidFill>
                <a:latin typeface="Lato Light"/>
              </a:endParaRPr>
            </a:p>
          </p:txBody>
        </p:sp>
        <p:sp>
          <p:nvSpPr>
            <p:cNvPr id="353" name="Freeform 19"/>
            <p:cNvSpPr>
              <a:spLocks noEditPoints="1"/>
            </p:cNvSpPr>
            <p:nvPr/>
          </p:nvSpPr>
          <p:spPr bwMode="auto">
            <a:xfrm>
              <a:off x="7694613" y="2238375"/>
              <a:ext cx="103188" cy="104775"/>
            </a:xfrm>
            <a:custGeom>
              <a:avLst/>
              <a:gdLst>
                <a:gd name="T0" fmla="*/ 65 w 65"/>
                <a:gd name="T1" fmla="*/ 0 h 66"/>
                <a:gd name="T2" fmla="*/ 0 w 65"/>
                <a:gd name="T3" fmla="*/ 0 h 66"/>
                <a:gd name="T4" fmla="*/ 0 w 65"/>
                <a:gd name="T5" fmla="*/ 66 h 66"/>
                <a:gd name="T6" fmla="*/ 65 w 65"/>
                <a:gd name="T7" fmla="*/ 66 h 66"/>
                <a:gd name="T8" fmla="*/ 65 w 65"/>
                <a:gd name="T9" fmla="*/ 0 h 66"/>
                <a:gd name="T10" fmla="*/ 48 w 65"/>
                <a:gd name="T11" fmla="*/ 50 h 66"/>
                <a:gd name="T12" fmla="*/ 17 w 65"/>
                <a:gd name="T13" fmla="*/ 50 h 66"/>
                <a:gd name="T14" fmla="*/ 17 w 65"/>
                <a:gd name="T15" fmla="*/ 19 h 66"/>
                <a:gd name="T16" fmla="*/ 48 w 65"/>
                <a:gd name="T17" fmla="*/ 19 h 66"/>
                <a:gd name="T18" fmla="*/ 48 w 65"/>
                <a:gd name="T1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6">
                  <a:moveTo>
                    <a:pt x="65" y="0"/>
                  </a:moveTo>
                  <a:lnTo>
                    <a:pt x="0" y="0"/>
                  </a:lnTo>
                  <a:lnTo>
                    <a:pt x="0" y="66"/>
                  </a:lnTo>
                  <a:lnTo>
                    <a:pt x="65" y="66"/>
                  </a:lnTo>
                  <a:lnTo>
                    <a:pt x="65" y="0"/>
                  </a:lnTo>
                  <a:close/>
                  <a:moveTo>
                    <a:pt x="48" y="50"/>
                  </a:moveTo>
                  <a:lnTo>
                    <a:pt x="17" y="50"/>
                  </a:lnTo>
                  <a:lnTo>
                    <a:pt x="17" y="19"/>
                  </a:lnTo>
                  <a:lnTo>
                    <a:pt x="48" y="19"/>
                  </a:lnTo>
                  <a:lnTo>
                    <a:pt x="48"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id-ID" sz="2700">
                <a:solidFill>
                  <a:prstClr val="black"/>
                </a:solidFill>
                <a:latin typeface="Lato Light"/>
              </a:endParaRPr>
            </a:p>
          </p:txBody>
        </p:sp>
        <p:sp>
          <p:nvSpPr>
            <p:cNvPr id="354" name="Freeform 20"/>
            <p:cNvSpPr>
              <a:spLocks noEditPoints="1"/>
            </p:cNvSpPr>
            <p:nvPr/>
          </p:nvSpPr>
          <p:spPr bwMode="auto">
            <a:xfrm>
              <a:off x="7694613" y="2405063"/>
              <a:ext cx="103188" cy="104775"/>
            </a:xfrm>
            <a:custGeom>
              <a:avLst/>
              <a:gdLst>
                <a:gd name="T0" fmla="*/ 65 w 65"/>
                <a:gd name="T1" fmla="*/ 0 h 66"/>
                <a:gd name="T2" fmla="*/ 0 w 65"/>
                <a:gd name="T3" fmla="*/ 0 h 66"/>
                <a:gd name="T4" fmla="*/ 0 w 65"/>
                <a:gd name="T5" fmla="*/ 66 h 66"/>
                <a:gd name="T6" fmla="*/ 65 w 65"/>
                <a:gd name="T7" fmla="*/ 66 h 66"/>
                <a:gd name="T8" fmla="*/ 65 w 65"/>
                <a:gd name="T9" fmla="*/ 0 h 66"/>
                <a:gd name="T10" fmla="*/ 48 w 65"/>
                <a:gd name="T11" fmla="*/ 47 h 66"/>
                <a:gd name="T12" fmla="*/ 17 w 65"/>
                <a:gd name="T13" fmla="*/ 47 h 66"/>
                <a:gd name="T14" fmla="*/ 17 w 65"/>
                <a:gd name="T15" fmla="*/ 16 h 66"/>
                <a:gd name="T16" fmla="*/ 48 w 65"/>
                <a:gd name="T17" fmla="*/ 16 h 66"/>
                <a:gd name="T18" fmla="*/ 48 w 65"/>
                <a:gd name="T19" fmla="*/ 4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6">
                  <a:moveTo>
                    <a:pt x="65" y="0"/>
                  </a:moveTo>
                  <a:lnTo>
                    <a:pt x="0" y="0"/>
                  </a:lnTo>
                  <a:lnTo>
                    <a:pt x="0" y="66"/>
                  </a:lnTo>
                  <a:lnTo>
                    <a:pt x="65" y="66"/>
                  </a:lnTo>
                  <a:lnTo>
                    <a:pt x="65" y="0"/>
                  </a:lnTo>
                  <a:close/>
                  <a:moveTo>
                    <a:pt x="48" y="47"/>
                  </a:moveTo>
                  <a:lnTo>
                    <a:pt x="17" y="47"/>
                  </a:lnTo>
                  <a:lnTo>
                    <a:pt x="17" y="16"/>
                  </a:lnTo>
                  <a:lnTo>
                    <a:pt x="48" y="16"/>
                  </a:lnTo>
                  <a:lnTo>
                    <a:pt x="48"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id-ID" sz="2700">
                <a:solidFill>
                  <a:prstClr val="black"/>
                </a:solidFill>
                <a:latin typeface="Lato Light"/>
              </a:endParaRPr>
            </a:p>
          </p:txBody>
        </p:sp>
        <p:sp>
          <p:nvSpPr>
            <p:cNvPr id="355" name="Freeform 21"/>
            <p:cNvSpPr>
              <a:spLocks noEditPoints="1"/>
            </p:cNvSpPr>
            <p:nvPr/>
          </p:nvSpPr>
          <p:spPr bwMode="auto">
            <a:xfrm>
              <a:off x="7694613" y="2571750"/>
              <a:ext cx="103188" cy="104775"/>
            </a:xfrm>
            <a:custGeom>
              <a:avLst/>
              <a:gdLst>
                <a:gd name="T0" fmla="*/ 0 w 65"/>
                <a:gd name="T1" fmla="*/ 66 h 66"/>
                <a:gd name="T2" fmla="*/ 65 w 65"/>
                <a:gd name="T3" fmla="*/ 66 h 66"/>
                <a:gd name="T4" fmla="*/ 65 w 65"/>
                <a:gd name="T5" fmla="*/ 0 h 66"/>
                <a:gd name="T6" fmla="*/ 0 w 65"/>
                <a:gd name="T7" fmla="*/ 0 h 66"/>
                <a:gd name="T8" fmla="*/ 0 w 65"/>
                <a:gd name="T9" fmla="*/ 66 h 66"/>
                <a:gd name="T10" fmla="*/ 17 w 65"/>
                <a:gd name="T11" fmla="*/ 16 h 66"/>
                <a:gd name="T12" fmla="*/ 48 w 65"/>
                <a:gd name="T13" fmla="*/ 16 h 66"/>
                <a:gd name="T14" fmla="*/ 48 w 65"/>
                <a:gd name="T15" fmla="*/ 47 h 66"/>
                <a:gd name="T16" fmla="*/ 17 w 65"/>
                <a:gd name="T17" fmla="*/ 47 h 66"/>
                <a:gd name="T18" fmla="*/ 17 w 65"/>
                <a:gd name="T19" fmla="*/ 1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6">
                  <a:moveTo>
                    <a:pt x="0" y="66"/>
                  </a:moveTo>
                  <a:lnTo>
                    <a:pt x="65" y="66"/>
                  </a:lnTo>
                  <a:lnTo>
                    <a:pt x="65" y="0"/>
                  </a:lnTo>
                  <a:lnTo>
                    <a:pt x="0" y="0"/>
                  </a:lnTo>
                  <a:lnTo>
                    <a:pt x="0" y="66"/>
                  </a:lnTo>
                  <a:close/>
                  <a:moveTo>
                    <a:pt x="17" y="16"/>
                  </a:moveTo>
                  <a:lnTo>
                    <a:pt x="48" y="16"/>
                  </a:lnTo>
                  <a:lnTo>
                    <a:pt x="48" y="47"/>
                  </a:lnTo>
                  <a:lnTo>
                    <a:pt x="17" y="47"/>
                  </a:lnTo>
                  <a:lnTo>
                    <a:pt x="1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id-ID" sz="2700">
                <a:solidFill>
                  <a:prstClr val="black"/>
                </a:solidFill>
                <a:latin typeface="Lato Light"/>
              </a:endParaRPr>
            </a:p>
          </p:txBody>
        </p:sp>
        <p:sp>
          <p:nvSpPr>
            <p:cNvPr id="356" name="Freeform 22"/>
            <p:cNvSpPr>
              <a:spLocks/>
            </p:cNvSpPr>
            <p:nvPr/>
          </p:nvSpPr>
          <p:spPr bwMode="auto">
            <a:xfrm>
              <a:off x="7823201" y="2593975"/>
              <a:ext cx="201613" cy="57150"/>
            </a:xfrm>
            <a:custGeom>
              <a:avLst/>
              <a:gdLst>
                <a:gd name="T0" fmla="*/ 0 w 53"/>
                <a:gd name="T1" fmla="*/ 8 h 15"/>
                <a:gd name="T2" fmla="*/ 7 w 53"/>
                <a:gd name="T3" fmla="*/ 15 h 15"/>
                <a:gd name="T4" fmla="*/ 35 w 53"/>
                <a:gd name="T5" fmla="*/ 15 h 15"/>
                <a:gd name="T6" fmla="*/ 53 w 53"/>
                <a:gd name="T7" fmla="*/ 0 h 15"/>
                <a:gd name="T8" fmla="*/ 7 w 53"/>
                <a:gd name="T9" fmla="*/ 0 h 15"/>
                <a:gd name="T10" fmla="*/ 0 w 53"/>
                <a:gd name="T11" fmla="*/ 8 h 15"/>
              </a:gdLst>
              <a:ahLst/>
              <a:cxnLst>
                <a:cxn ang="0">
                  <a:pos x="T0" y="T1"/>
                </a:cxn>
                <a:cxn ang="0">
                  <a:pos x="T2" y="T3"/>
                </a:cxn>
                <a:cxn ang="0">
                  <a:pos x="T4" y="T5"/>
                </a:cxn>
                <a:cxn ang="0">
                  <a:pos x="T6" y="T7"/>
                </a:cxn>
                <a:cxn ang="0">
                  <a:pos x="T8" y="T9"/>
                </a:cxn>
                <a:cxn ang="0">
                  <a:pos x="T10" y="T11"/>
                </a:cxn>
              </a:cxnLst>
              <a:rect l="0" t="0" r="r" b="b"/>
              <a:pathLst>
                <a:path w="53" h="15">
                  <a:moveTo>
                    <a:pt x="0" y="8"/>
                  </a:moveTo>
                  <a:cubicBezTo>
                    <a:pt x="0" y="12"/>
                    <a:pt x="3" y="15"/>
                    <a:pt x="7" y="15"/>
                  </a:cubicBezTo>
                  <a:cubicBezTo>
                    <a:pt x="35" y="15"/>
                    <a:pt x="35" y="15"/>
                    <a:pt x="35" y="15"/>
                  </a:cubicBezTo>
                  <a:cubicBezTo>
                    <a:pt x="40" y="9"/>
                    <a:pt x="46" y="4"/>
                    <a:pt x="53" y="0"/>
                  </a:cubicBezTo>
                  <a:cubicBezTo>
                    <a:pt x="7" y="0"/>
                    <a:pt x="7" y="0"/>
                    <a:pt x="7"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id-ID" sz="2700">
                <a:solidFill>
                  <a:prstClr val="black"/>
                </a:solidFill>
                <a:latin typeface="Lato Light"/>
              </a:endParaRPr>
            </a:p>
          </p:txBody>
        </p:sp>
        <p:sp>
          <p:nvSpPr>
            <p:cNvPr id="357" name="Freeform 23"/>
            <p:cNvSpPr>
              <a:spLocks noEditPoints="1"/>
            </p:cNvSpPr>
            <p:nvPr/>
          </p:nvSpPr>
          <p:spPr bwMode="auto">
            <a:xfrm>
              <a:off x="7523163" y="1893888"/>
              <a:ext cx="719138" cy="1006475"/>
            </a:xfrm>
            <a:custGeom>
              <a:avLst/>
              <a:gdLst>
                <a:gd name="T0" fmla="*/ 48 w 189"/>
                <a:gd name="T1" fmla="*/ 244 h 266"/>
                <a:gd name="T2" fmla="*/ 22 w 189"/>
                <a:gd name="T3" fmla="*/ 218 h 266"/>
                <a:gd name="T4" fmla="*/ 22 w 189"/>
                <a:gd name="T5" fmla="*/ 80 h 266"/>
                <a:gd name="T6" fmla="*/ 48 w 189"/>
                <a:gd name="T7" fmla="*/ 54 h 266"/>
                <a:gd name="T8" fmla="*/ 57 w 189"/>
                <a:gd name="T9" fmla="*/ 54 h 266"/>
                <a:gd name="T10" fmla="*/ 69 w 189"/>
                <a:gd name="T11" fmla="*/ 63 h 266"/>
                <a:gd name="T12" fmla="*/ 121 w 189"/>
                <a:gd name="T13" fmla="*/ 63 h 266"/>
                <a:gd name="T14" fmla="*/ 133 w 189"/>
                <a:gd name="T15" fmla="*/ 54 h 266"/>
                <a:gd name="T16" fmla="*/ 141 w 189"/>
                <a:gd name="T17" fmla="*/ 54 h 266"/>
                <a:gd name="T18" fmla="*/ 167 w 189"/>
                <a:gd name="T19" fmla="*/ 80 h 266"/>
                <a:gd name="T20" fmla="*/ 167 w 189"/>
                <a:gd name="T21" fmla="*/ 178 h 266"/>
                <a:gd name="T22" fmla="*/ 189 w 189"/>
                <a:gd name="T23" fmla="*/ 184 h 266"/>
                <a:gd name="T24" fmla="*/ 189 w 189"/>
                <a:gd name="T25" fmla="*/ 80 h 266"/>
                <a:gd name="T26" fmla="*/ 141 w 189"/>
                <a:gd name="T27" fmla="*/ 32 h 266"/>
                <a:gd name="T28" fmla="*/ 133 w 189"/>
                <a:gd name="T29" fmla="*/ 32 h 266"/>
                <a:gd name="T30" fmla="*/ 121 w 189"/>
                <a:gd name="T31" fmla="*/ 22 h 266"/>
                <a:gd name="T32" fmla="*/ 117 w 189"/>
                <a:gd name="T33" fmla="*/ 22 h 266"/>
                <a:gd name="T34" fmla="*/ 95 w 189"/>
                <a:gd name="T35" fmla="*/ 0 h 266"/>
                <a:gd name="T36" fmla="*/ 72 w 189"/>
                <a:gd name="T37" fmla="*/ 22 h 266"/>
                <a:gd name="T38" fmla="*/ 69 w 189"/>
                <a:gd name="T39" fmla="*/ 22 h 266"/>
                <a:gd name="T40" fmla="*/ 56 w 189"/>
                <a:gd name="T41" fmla="*/ 32 h 266"/>
                <a:gd name="T42" fmla="*/ 48 w 189"/>
                <a:gd name="T43" fmla="*/ 32 h 266"/>
                <a:gd name="T44" fmla="*/ 0 w 189"/>
                <a:gd name="T45" fmla="*/ 80 h 266"/>
                <a:gd name="T46" fmla="*/ 0 w 189"/>
                <a:gd name="T47" fmla="*/ 218 h 266"/>
                <a:gd name="T48" fmla="*/ 48 w 189"/>
                <a:gd name="T49" fmla="*/ 266 h 266"/>
                <a:gd name="T50" fmla="*/ 107 w 189"/>
                <a:gd name="T51" fmla="*/ 266 h 266"/>
                <a:gd name="T52" fmla="*/ 101 w 189"/>
                <a:gd name="T53" fmla="*/ 244 h 266"/>
                <a:gd name="T54" fmla="*/ 48 w 189"/>
                <a:gd name="T55" fmla="*/ 244 h 266"/>
                <a:gd name="T56" fmla="*/ 95 w 189"/>
                <a:gd name="T57" fmla="*/ 14 h 266"/>
                <a:gd name="T58" fmla="*/ 103 w 189"/>
                <a:gd name="T59" fmla="*/ 22 h 266"/>
                <a:gd name="T60" fmla="*/ 86 w 189"/>
                <a:gd name="T61" fmla="*/ 22 h 266"/>
                <a:gd name="T62" fmla="*/ 95 w 189"/>
                <a:gd name="T63" fmla="*/ 1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9" h="266">
                  <a:moveTo>
                    <a:pt x="48" y="244"/>
                  </a:moveTo>
                  <a:cubicBezTo>
                    <a:pt x="34" y="244"/>
                    <a:pt x="22" y="232"/>
                    <a:pt x="22" y="218"/>
                  </a:cubicBezTo>
                  <a:cubicBezTo>
                    <a:pt x="22" y="80"/>
                    <a:pt x="22" y="80"/>
                    <a:pt x="22" y="80"/>
                  </a:cubicBezTo>
                  <a:cubicBezTo>
                    <a:pt x="22" y="65"/>
                    <a:pt x="34" y="54"/>
                    <a:pt x="48" y="54"/>
                  </a:cubicBezTo>
                  <a:cubicBezTo>
                    <a:pt x="57" y="54"/>
                    <a:pt x="57" y="54"/>
                    <a:pt x="57" y="54"/>
                  </a:cubicBezTo>
                  <a:cubicBezTo>
                    <a:pt x="58" y="59"/>
                    <a:pt x="63" y="63"/>
                    <a:pt x="69" y="63"/>
                  </a:cubicBezTo>
                  <a:cubicBezTo>
                    <a:pt x="121" y="63"/>
                    <a:pt x="121" y="63"/>
                    <a:pt x="121" y="63"/>
                  </a:cubicBezTo>
                  <a:cubicBezTo>
                    <a:pt x="126" y="63"/>
                    <a:pt x="131" y="59"/>
                    <a:pt x="133" y="54"/>
                  </a:cubicBezTo>
                  <a:cubicBezTo>
                    <a:pt x="141" y="54"/>
                    <a:pt x="141" y="54"/>
                    <a:pt x="141" y="54"/>
                  </a:cubicBezTo>
                  <a:cubicBezTo>
                    <a:pt x="155" y="54"/>
                    <a:pt x="167" y="65"/>
                    <a:pt x="167" y="80"/>
                  </a:cubicBezTo>
                  <a:cubicBezTo>
                    <a:pt x="167" y="178"/>
                    <a:pt x="167" y="178"/>
                    <a:pt x="167" y="178"/>
                  </a:cubicBezTo>
                  <a:cubicBezTo>
                    <a:pt x="175" y="179"/>
                    <a:pt x="182" y="181"/>
                    <a:pt x="189" y="184"/>
                  </a:cubicBezTo>
                  <a:cubicBezTo>
                    <a:pt x="189" y="80"/>
                    <a:pt x="189" y="80"/>
                    <a:pt x="189" y="80"/>
                  </a:cubicBezTo>
                  <a:cubicBezTo>
                    <a:pt x="189" y="53"/>
                    <a:pt x="167" y="32"/>
                    <a:pt x="141" y="32"/>
                  </a:cubicBezTo>
                  <a:cubicBezTo>
                    <a:pt x="133" y="32"/>
                    <a:pt x="133" y="32"/>
                    <a:pt x="133" y="32"/>
                  </a:cubicBezTo>
                  <a:cubicBezTo>
                    <a:pt x="131" y="26"/>
                    <a:pt x="126" y="22"/>
                    <a:pt x="121" y="22"/>
                  </a:cubicBezTo>
                  <a:cubicBezTo>
                    <a:pt x="117" y="22"/>
                    <a:pt x="117" y="22"/>
                    <a:pt x="117" y="22"/>
                  </a:cubicBezTo>
                  <a:cubicBezTo>
                    <a:pt x="117" y="10"/>
                    <a:pt x="107" y="0"/>
                    <a:pt x="95" y="0"/>
                  </a:cubicBezTo>
                  <a:cubicBezTo>
                    <a:pt x="82" y="0"/>
                    <a:pt x="72" y="10"/>
                    <a:pt x="72" y="22"/>
                  </a:cubicBezTo>
                  <a:cubicBezTo>
                    <a:pt x="69" y="22"/>
                    <a:pt x="69" y="22"/>
                    <a:pt x="69" y="22"/>
                  </a:cubicBezTo>
                  <a:cubicBezTo>
                    <a:pt x="63" y="22"/>
                    <a:pt x="58" y="26"/>
                    <a:pt x="56" y="32"/>
                  </a:cubicBezTo>
                  <a:cubicBezTo>
                    <a:pt x="48" y="32"/>
                    <a:pt x="48" y="32"/>
                    <a:pt x="48" y="32"/>
                  </a:cubicBezTo>
                  <a:cubicBezTo>
                    <a:pt x="22" y="32"/>
                    <a:pt x="0" y="53"/>
                    <a:pt x="0" y="80"/>
                  </a:cubicBezTo>
                  <a:cubicBezTo>
                    <a:pt x="0" y="218"/>
                    <a:pt x="0" y="218"/>
                    <a:pt x="0" y="218"/>
                  </a:cubicBezTo>
                  <a:cubicBezTo>
                    <a:pt x="0" y="244"/>
                    <a:pt x="22" y="266"/>
                    <a:pt x="48" y="266"/>
                  </a:cubicBezTo>
                  <a:cubicBezTo>
                    <a:pt x="107" y="266"/>
                    <a:pt x="107" y="266"/>
                    <a:pt x="107" y="266"/>
                  </a:cubicBezTo>
                  <a:cubicBezTo>
                    <a:pt x="104" y="259"/>
                    <a:pt x="102" y="252"/>
                    <a:pt x="101" y="244"/>
                  </a:cubicBezTo>
                  <a:lnTo>
                    <a:pt x="48" y="244"/>
                  </a:lnTo>
                  <a:close/>
                  <a:moveTo>
                    <a:pt x="95" y="14"/>
                  </a:moveTo>
                  <a:cubicBezTo>
                    <a:pt x="99" y="14"/>
                    <a:pt x="103" y="17"/>
                    <a:pt x="103" y="22"/>
                  </a:cubicBezTo>
                  <a:cubicBezTo>
                    <a:pt x="86" y="22"/>
                    <a:pt x="86" y="22"/>
                    <a:pt x="86" y="22"/>
                  </a:cubicBezTo>
                  <a:cubicBezTo>
                    <a:pt x="86" y="17"/>
                    <a:pt x="90" y="14"/>
                    <a:pt x="9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id-ID" sz="2700">
                <a:solidFill>
                  <a:prstClr val="black"/>
                </a:solidFill>
                <a:latin typeface="Lato Light"/>
              </a:endParaRPr>
            </a:p>
          </p:txBody>
        </p:sp>
        <p:sp>
          <p:nvSpPr>
            <p:cNvPr id="358" name="Freeform 24"/>
            <p:cNvSpPr>
              <a:spLocks noEditPoints="1"/>
            </p:cNvSpPr>
            <p:nvPr/>
          </p:nvSpPr>
          <p:spPr bwMode="auto">
            <a:xfrm>
              <a:off x="7948613" y="2605088"/>
              <a:ext cx="376238" cy="379412"/>
            </a:xfrm>
            <a:custGeom>
              <a:avLst/>
              <a:gdLst>
                <a:gd name="T0" fmla="*/ 49 w 99"/>
                <a:gd name="T1" fmla="*/ 0 h 100"/>
                <a:gd name="T2" fmla="*/ 0 w 99"/>
                <a:gd name="T3" fmla="*/ 50 h 100"/>
                <a:gd name="T4" fmla="*/ 49 w 99"/>
                <a:gd name="T5" fmla="*/ 100 h 100"/>
                <a:gd name="T6" fmla="*/ 99 w 99"/>
                <a:gd name="T7" fmla="*/ 50 h 100"/>
                <a:gd name="T8" fmla="*/ 49 w 99"/>
                <a:gd name="T9" fmla="*/ 0 h 100"/>
                <a:gd name="T10" fmla="*/ 45 w 99"/>
                <a:gd name="T11" fmla="*/ 77 h 100"/>
                <a:gd name="T12" fmla="*/ 37 w 99"/>
                <a:gd name="T13" fmla="*/ 77 h 100"/>
                <a:gd name="T14" fmla="*/ 23 w 99"/>
                <a:gd name="T15" fmla="*/ 49 h 100"/>
                <a:gd name="T16" fmla="*/ 31 w 99"/>
                <a:gd name="T17" fmla="*/ 44 h 100"/>
                <a:gd name="T18" fmla="*/ 39 w 99"/>
                <a:gd name="T19" fmla="*/ 62 h 100"/>
                <a:gd name="T20" fmla="*/ 60 w 99"/>
                <a:gd name="T21" fmla="*/ 23 h 100"/>
                <a:gd name="T22" fmla="*/ 75 w 99"/>
                <a:gd name="T23" fmla="*/ 23 h 100"/>
                <a:gd name="T24" fmla="*/ 45 w 99"/>
                <a:gd name="T25" fmla="*/ 7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00">
                  <a:moveTo>
                    <a:pt x="49" y="0"/>
                  </a:moveTo>
                  <a:cubicBezTo>
                    <a:pt x="22" y="0"/>
                    <a:pt x="0" y="23"/>
                    <a:pt x="0" y="50"/>
                  </a:cubicBezTo>
                  <a:cubicBezTo>
                    <a:pt x="0" y="77"/>
                    <a:pt x="22" y="100"/>
                    <a:pt x="49" y="100"/>
                  </a:cubicBezTo>
                  <a:cubicBezTo>
                    <a:pt x="76" y="100"/>
                    <a:pt x="99" y="77"/>
                    <a:pt x="99" y="50"/>
                  </a:cubicBezTo>
                  <a:cubicBezTo>
                    <a:pt x="99" y="23"/>
                    <a:pt x="76" y="0"/>
                    <a:pt x="49" y="0"/>
                  </a:cubicBezTo>
                  <a:close/>
                  <a:moveTo>
                    <a:pt x="45" y="77"/>
                  </a:moveTo>
                  <a:cubicBezTo>
                    <a:pt x="37" y="77"/>
                    <a:pt x="37" y="77"/>
                    <a:pt x="37" y="77"/>
                  </a:cubicBezTo>
                  <a:cubicBezTo>
                    <a:pt x="23" y="49"/>
                    <a:pt x="23" y="49"/>
                    <a:pt x="23" y="49"/>
                  </a:cubicBezTo>
                  <a:cubicBezTo>
                    <a:pt x="31" y="44"/>
                    <a:pt x="31" y="44"/>
                    <a:pt x="31" y="44"/>
                  </a:cubicBezTo>
                  <a:cubicBezTo>
                    <a:pt x="39" y="62"/>
                    <a:pt x="39" y="62"/>
                    <a:pt x="39" y="62"/>
                  </a:cubicBezTo>
                  <a:cubicBezTo>
                    <a:pt x="60" y="23"/>
                    <a:pt x="60" y="23"/>
                    <a:pt x="60" y="23"/>
                  </a:cubicBezTo>
                  <a:cubicBezTo>
                    <a:pt x="75" y="23"/>
                    <a:pt x="75" y="23"/>
                    <a:pt x="75" y="23"/>
                  </a:cubicBezTo>
                  <a:lnTo>
                    <a:pt x="45"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pPr defTabSz="1371600">
                <a:defRPr/>
              </a:pPr>
              <a:endParaRPr lang="id-ID" sz="2700">
                <a:solidFill>
                  <a:prstClr val="black"/>
                </a:solidFill>
                <a:latin typeface="Lato Light"/>
              </a:endParaRPr>
            </a:p>
          </p:txBody>
        </p:sp>
      </p:grpSp>
      <p:pic>
        <p:nvPicPr>
          <p:cNvPr id="359"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976"/>
                    </a14:imgEffect>
                  </a14:imgLayer>
                </a14:imgProps>
              </a:ext>
              <a:ext uri="{28A0092B-C50C-407E-A947-70E740481C1C}">
                <a14:useLocalDpi xmlns:a14="http://schemas.microsoft.com/office/drawing/2010/main" val="0"/>
              </a:ext>
            </a:extLst>
          </a:blip>
          <a:srcRect/>
          <a:stretch>
            <a:fillRect/>
          </a:stretch>
        </p:blipFill>
        <p:spPr bwMode="auto">
          <a:xfrm>
            <a:off x="15821024" y="3284309"/>
            <a:ext cx="2466976" cy="6905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0" name="Block Arc 359">
            <a:extLst>
              <a:ext uri="{FF2B5EF4-FFF2-40B4-BE49-F238E27FC236}">
                <a16:creationId xmlns:a16="http://schemas.microsoft.com/office/drawing/2014/main" xmlns="" id="{D7D0F34B-55EB-43C3-A068-95869645ACE0}"/>
              </a:ext>
            </a:extLst>
          </p:cNvPr>
          <p:cNvSpPr/>
          <p:nvPr/>
        </p:nvSpPr>
        <p:spPr>
          <a:xfrm>
            <a:off x="2667000" y="-3875532"/>
            <a:ext cx="13234416" cy="13210032"/>
          </a:xfrm>
          <a:prstGeom prst="blockArc">
            <a:avLst>
              <a:gd name="adj1" fmla="val 19199527"/>
              <a:gd name="adj2" fmla="val 13185132"/>
              <a:gd name="adj3" fmla="val 3446"/>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scene3d>
            <a:camera prst="perspectiveRelaxedModerately" fov="3300000">
              <a:rot lat="195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solidFill>
                <a:schemeClr val="tx1"/>
              </a:solidFill>
            </a:endParaRPr>
          </a:p>
        </p:txBody>
      </p:sp>
      <p:sp>
        <p:nvSpPr>
          <p:cNvPr id="336" name="Isosceles Triangle 335">
            <a:extLst>
              <a:ext uri="{FF2B5EF4-FFF2-40B4-BE49-F238E27FC236}">
                <a16:creationId xmlns:a16="http://schemas.microsoft.com/office/drawing/2014/main" xmlns="" id="{93DE9F63-3A3C-41EF-89E1-FE37937528AB}"/>
              </a:ext>
            </a:extLst>
          </p:cNvPr>
          <p:cNvSpPr/>
          <p:nvPr/>
        </p:nvSpPr>
        <p:spPr>
          <a:xfrm rot="19297617">
            <a:off x="12731411" y="-179739"/>
            <a:ext cx="908916" cy="1051074"/>
          </a:xfrm>
          <a:prstGeom prst="triangle">
            <a:avLst>
              <a:gd name="adj" fmla="val 18379"/>
            </a:avLst>
          </a:prstGeom>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ln>
            <a:noFill/>
          </a:ln>
          <a:scene3d>
            <a:camera prst="perspectiveRelaxedModerately" fov="3300000"/>
            <a:lightRig rig="two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2100"/>
          </a:p>
        </p:txBody>
      </p:sp>
    </p:spTree>
    <p:extLst>
      <p:ext uri="{BB962C8B-B14F-4D97-AF65-F5344CB8AC3E}">
        <p14:creationId xmlns:p14="http://schemas.microsoft.com/office/powerpoint/2010/main" val="940851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1075</Words>
  <Application>Microsoft Office PowerPoint</Application>
  <PresentationFormat>Custom</PresentationFormat>
  <Paragraphs>98</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Times New Roman</vt:lpstr>
      <vt:lpstr>Lato Light</vt:lpstr>
      <vt:lpstr>Mangal</vt:lpstr>
      <vt:lpstr>Open Sans</vt:lpstr>
      <vt:lpstr>Open Sauce</vt:lpstr>
      <vt:lpstr>Calibri</vt:lpstr>
      <vt:lpstr>Lato</vt:lpstr>
      <vt:lpstr>Open Sauce SemiBold</vt:lpstr>
      <vt:lpstr>Open Sans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Neutral Beige and Sage Green Simple and Professional Mental Health Workshop Webinar Keynote Presentation</dc:title>
  <dc:creator>Saurish Sharma</dc:creator>
  <cp:lastModifiedBy>mayan</cp:lastModifiedBy>
  <cp:revision>9</cp:revision>
  <dcterms:created xsi:type="dcterms:W3CDTF">2006-08-16T00:00:00Z</dcterms:created>
  <dcterms:modified xsi:type="dcterms:W3CDTF">2023-04-10T18:06:40Z</dcterms:modified>
  <dc:identifier>DAFfe2f6CzU</dc:identifier>
</cp:coreProperties>
</file>