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75" r:id="rId4"/>
    <p:sldId id="272" r:id="rId5"/>
    <p:sldId id="309" r:id="rId6"/>
    <p:sldId id="310" r:id="rId7"/>
    <p:sldId id="292" r:id="rId8"/>
    <p:sldId id="316" r:id="rId9"/>
    <p:sldId id="315" r:id="rId10"/>
    <p:sldId id="306" r:id="rId11"/>
    <p:sldId id="263" r:id="rId12"/>
    <p:sldId id="268" r:id="rId13"/>
    <p:sldId id="295" r:id="rId14"/>
    <p:sldId id="258" r:id="rId15"/>
    <p:sldId id="297" r:id="rId16"/>
    <p:sldId id="314" r:id="rId17"/>
    <p:sldId id="308" r:id="rId18"/>
    <p:sldId id="280" r:id="rId19"/>
    <p:sldId id="312" r:id="rId20"/>
    <p:sldId id="317" r:id="rId21"/>
    <p:sldId id="313" r:id="rId22"/>
    <p:sldId id="282" r:id="rId23"/>
    <p:sldId id="284" r:id="rId24"/>
    <p:sldId id="3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C5DD"/>
    <a:srgbClr val="6BEBC6"/>
    <a:srgbClr val="2ADA7A"/>
    <a:srgbClr val="0E743F"/>
    <a:srgbClr val="75B549"/>
    <a:srgbClr val="20D0CC"/>
    <a:srgbClr val="DDDDDD"/>
    <a:srgbClr val="2D3847"/>
    <a:srgbClr val="5697BC"/>
    <a:srgbClr val="2C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75" autoAdjust="0"/>
    <p:restoredTop sz="81332" autoAdjust="0"/>
  </p:normalViewPr>
  <p:slideViewPr>
    <p:cSldViewPr snapToGrid="0">
      <p:cViewPr>
        <p:scale>
          <a:sx n="66" d="100"/>
          <a:sy n="66" d="100"/>
        </p:scale>
        <p:origin x="-78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53354A"/>
            </a:solidFill>
            <a:ln>
              <a:noFill/>
            </a:ln>
          </c:spPr>
          <c:explosion val="7"/>
          <c:dPt>
            <c:idx val="0"/>
            <c:bubble3D val="0"/>
            <c:explosion val="8"/>
            <c:spPr>
              <a:solidFill>
                <a:srgbClr val="FF7844"/>
              </a:solidFill>
              <a:ln w="19050">
                <a:noFill/>
              </a:ln>
              <a:effectLst/>
            </c:spPr>
            <c:extLst xmlns:c16r2="http://schemas.microsoft.com/office/drawing/2015/06/chart">
              <c:ext xmlns:c16="http://schemas.microsoft.com/office/drawing/2014/chart" uri="{C3380CC4-5D6E-409C-BE32-E72D297353CC}">
                <c16:uniqueId val="{00000004-6E2D-48C2-AEEC-D4C837E4B6F4}"/>
              </c:ext>
            </c:extLst>
          </c:dPt>
          <c:dPt>
            <c:idx val="1"/>
            <c:bubble3D val="0"/>
            <c:spPr>
              <a:solidFill>
                <a:srgbClr val="53354A"/>
              </a:solidFill>
              <a:ln w="19050">
                <a:noFill/>
              </a:ln>
              <a:effectLst/>
            </c:spPr>
            <c:extLst xmlns:c16r2="http://schemas.microsoft.com/office/drawing/2015/06/chart">
              <c:ext xmlns:c16="http://schemas.microsoft.com/office/drawing/2014/chart" uri="{C3380CC4-5D6E-409C-BE32-E72D297353CC}">
                <c16:uniqueId val="{00000003-6E2D-48C2-AEEC-D4C837E4B6F4}"/>
              </c:ext>
            </c:extLst>
          </c:dPt>
          <c:dPt>
            <c:idx val="2"/>
            <c:bubble3D val="0"/>
            <c:explosion val="1"/>
            <c:spPr>
              <a:solidFill>
                <a:srgbClr val="53354A"/>
              </a:solidFill>
              <a:ln w="19050">
                <a:noFill/>
              </a:ln>
              <a:effectLst/>
            </c:spPr>
            <c:extLst xmlns:c16r2="http://schemas.microsoft.com/office/drawing/2015/06/chart">
              <c:ext xmlns:c16="http://schemas.microsoft.com/office/drawing/2014/chart" uri="{C3380CC4-5D6E-409C-BE32-E72D297353CC}">
                <c16:uniqueId val="{00000002-6E2D-48C2-AEEC-D4C837E4B6F4}"/>
              </c:ext>
            </c:extLst>
          </c:dPt>
          <c:dPt>
            <c:idx val="3"/>
            <c:bubble3D val="0"/>
            <c:explosion val="1"/>
            <c:spPr>
              <a:solidFill>
                <a:srgbClr val="53354A"/>
              </a:solidFill>
              <a:ln w="19050">
                <a:noFill/>
              </a:ln>
              <a:effectLst/>
            </c:spPr>
            <c:extLst xmlns:c16r2="http://schemas.microsoft.com/office/drawing/2015/06/chart">
              <c:ext xmlns:c16="http://schemas.microsoft.com/office/drawing/2014/chart" uri="{C3380CC4-5D6E-409C-BE32-E72D297353CC}">
                <c16:uniqueId val="{00000001-6E2D-48C2-AEEC-D4C837E4B6F4}"/>
              </c:ext>
            </c:extLst>
          </c:dPt>
          <c:dLbls>
            <c:dLbl>
              <c:idx val="0"/>
              <c:layout>
                <c:manualLayout>
                  <c:x val="-8.6434688488712441E-2"/>
                  <c:y val="0.11603465378705569"/>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6E2D-48C2-AEEC-D4C837E4B6F4}"/>
                </c:ext>
              </c:extLst>
            </c:dLbl>
            <c:dLbl>
              <c:idx val="1"/>
              <c:layout>
                <c:manualLayout>
                  <c:x val="9.6192639817303804E-2"/>
                  <c:y val="-0.12528117756852425"/>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6E2D-48C2-AEEC-D4C837E4B6F4}"/>
                </c:ext>
              </c:extLst>
            </c:dLbl>
            <c:dLbl>
              <c:idx val="2"/>
              <c:layout>
                <c:manualLayout>
                  <c:x val="4.4217519685039366E-3"/>
                  <c:y val="-2.8551302377503758E-3"/>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6E2D-48C2-AEEC-D4C837E4B6F4}"/>
                </c:ext>
              </c:extLst>
            </c:dLbl>
            <c:dLbl>
              <c:idx val="3"/>
              <c:layout>
                <c:manualLayout>
                  <c:x val="1.2666092519684983E-2"/>
                  <c:y val="7.0127948441926356E-5"/>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6E2D-48C2-AEEC-D4C837E4B6F4}"/>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4"/>
                <c:pt idx="0">
                  <c:v>Money</c:v>
                </c:pt>
                <c:pt idx="1">
                  <c:v>Food</c:v>
                </c:pt>
                <c:pt idx="2">
                  <c:v>Nothing</c:v>
                </c:pt>
                <c:pt idx="3">
                  <c:v>Other stuff</c:v>
                </c:pt>
              </c:strCache>
            </c:strRef>
          </c:cat>
          <c:val>
            <c:numRef>
              <c:f>Sheet1!$B$2:$B$5</c:f>
              <c:numCache>
                <c:formatCode>0%</c:formatCode>
                <c:ptCount val="4"/>
                <c:pt idx="0">
                  <c:v>0.11</c:v>
                </c:pt>
                <c:pt idx="1">
                  <c:v>0.59899999999999998</c:v>
                </c:pt>
                <c:pt idx="2">
                  <c:v>0.02</c:v>
                </c:pt>
                <c:pt idx="3">
                  <c:v>0.27</c:v>
                </c:pt>
              </c:numCache>
            </c:numRef>
          </c:val>
          <c:extLst xmlns:c16r2="http://schemas.microsoft.com/office/drawing/2015/06/chart">
            <c:ext xmlns:c16="http://schemas.microsoft.com/office/drawing/2014/chart" uri="{C3380CC4-5D6E-409C-BE32-E72D297353CC}">
              <c16:uniqueId val="{00000000-6E2D-48C2-AEEC-D4C837E4B6F4}"/>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A7D8E7-9B37-4B6B-9F39-A685EA872697}" type="datetimeFigureOut">
              <a:rPr lang="en-US" smtClean="0"/>
              <a:t>2/12/2024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8D9A9-D7CB-4D2C-9821-2B27EF4E108E}" type="slidenum">
              <a:rPr lang="en-US" smtClean="0"/>
              <a:t>‹#›</a:t>
            </a:fld>
            <a:endParaRPr lang="en-US"/>
          </a:p>
        </p:txBody>
      </p:sp>
    </p:spTree>
    <p:extLst>
      <p:ext uri="{BB962C8B-B14F-4D97-AF65-F5344CB8AC3E}">
        <p14:creationId xmlns:p14="http://schemas.microsoft.com/office/powerpoint/2010/main" val="1205131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ea typeface="PT Sans" panose="020B0503020203020204" pitchFamily="34" charset="-18"/>
                <a:cs typeface="Arial" panose="020B0604020202020204" pitchFamily="34" charset="0"/>
              </a:rPr>
              <a:t>Food loss and waste reduction should be seen as a means toward achieving other objectives, including improving food security and nutrition, reducing greenhouse gas emissions, lowering pressure on water and land resources and can increase productivity and economic growth. The formulation of effective policies toward food loss and waste reduction requires comprehensive information as to how much and where – both geographically and along the supply chain – various foods are lost or wasted. FAO’s work on measurement and support to countries to take action to reduce food loss and waste is critical to tracking progress made by countries.</a:t>
            </a:r>
            <a:r>
              <a:rPr lang="pl-PL" sz="1200" dirty="0" smtClean="0">
                <a:latin typeface="Arial" panose="020B0604020202020204" pitchFamily="34" charset="0"/>
                <a:ea typeface="PT Sans" panose="020B0503020203020204" pitchFamily="34" charset="-18"/>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EE58D9A9-D7CB-4D2C-9821-2B27EF4E108E}" type="slidenum">
              <a:rPr lang="en-US" smtClean="0"/>
              <a:t>9</a:t>
            </a:fld>
            <a:endParaRPr lang="en-US"/>
          </a:p>
        </p:txBody>
      </p:sp>
    </p:spTree>
    <p:extLst>
      <p:ext uri="{BB962C8B-B14F-4D97-AF65-F5344CB8AC3E}">
        <p14:creationId xmlns:p14="http://schemas.microsoft.com/office/powerpoint/2010/main" val="269925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8D9A9-D7CB-4D2C-9821-2B27EF4E108E}" type="slidenum">
              <a:rPr lang="en-US" smtClean="0"/>
              <a:t>21</a:t>
            </a:fld>
            <a:endParaRPr lang="en-US"/>
          </a:p>
        </p:txBody>
      </p:sp>
    </p:spTree>
    <p:extLst>
      <p:ext uri="{BB962C8B-B14F-4D97-AF65-F5344CB8AC3E}">
        <p14:creationId xmlns:p14="http://schemas.microsoft.com/office/powerpoint/2010/main" val="333898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2A0EF5-F8A7-4696-952E-3FD972C8E30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72163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A0EF5-F8A7-4696-952E-3FD972C8E30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79876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A0EF5-F8A7-4696-952E-3FD972C8E30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348184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12.02.2024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4573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12.02.2024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213988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3DAD12-DD16-4552-8F8E-6C474EF28349}" type="datetimeFigureOut">
              <a:rPr lang="pl-PL" smtClean="0"/>
              <a:t>12.02.2024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44422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p:cNvSpPr>
            <a:spLocks noGrp="1"/>
          </p:cNvSpPr>
          <p:nvPr>
            <p:ph type="dt" sz="half" idx="10"/>
          </p:nvPr>
        </p:nvSpPr>
        <p:spPr/>
        <p:txBody>
          <a:bodyPr/>
          <a:lstStyle/>
          <a:p>
            <a:fld id="{C43DAD12-DD16-4552-8F8E-6C474EF28349}" type="datetimeFigureOut">
              <a:rPr lang="pl-PL" smtClean="0"/>
              <a:t>12.02.2024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16181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p:cNvSpPr>
            <a:spLocks noGrp="1"/>
          </p:cNvSpPr>
          <p:nvPr>
            <p:ph type="dt" sz="half" idx="10"/>
          </p:nvPr>
        </p:nvSpPr>
        <p:spPr/>
        <p:txBody>
          <a:bodyPr/>
          <a:lstStyle/>
          <a:p>
            <a:fld id="{C43DAD12-DD16-4552-8F8E-6C474EF28349}" type="datetimeFigureOut">
              <a:rPr lang="pl-PL" smtClean="0"/>
              <a:t>12.02.2024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42430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Date Placeholder 2"/>
          <p:cNvSpPr>
            <a:spLocks noGrp="1"/>
          </p:cNvSpPr>
          <p:nvPr>
            <p:ph type="dt" sz="half" idx="10"/>
          </p:nvPr>
        </p:nvSpPr>
        <p:spPr/>
        <p:txBody>
          <a:bodyPr/>
          <a:lstStyle/>
          <a:p>
            <a:fld id="{C43DAD12-DD16-4552-8F8E-6C474EF28349}" type="datetimeFigureOut">
              <a:rPr lang="pl-PL" smtClean="0"/>
              <a:t>12.02.2024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427223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DAD12-DD16-4552-8F8E-6C474EF28349}" type="datetimeFigureOut">
              <a:rPr lang="pl-PL" smtClean="0"/>
              <a:t>12.02.2024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121697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DAD12-DD16-4552-8F8E-6C474EF28349}" type="datetimeFigureOut">
              <a:rPr lang="pl-PL" smtClean="0"/>
              <a:t>12.02.2024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1151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A0EF5-F8A7-4696-952E-3FD972C8E30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27926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DAD12-DD16-4552-8F8E-6C474EF28349}" type="datetimeFigureOut">
              <a:rPr lang="pl-PL" smtClean="0"/>
              <a:t>12.02.2024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84311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12.02.2024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17258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12.02.2024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3490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A0EF5-F8A7-4696-952E-3FD972C8E30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418234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2A0EF5-F8A7-4696-952E-3FD972C8E30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76052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2A0EF5-F8A7-4696-952E-3FD972C8E30B}"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81081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2A0EF5-F8A7-4696-952E-3FD972C8E30B}"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84185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A0EF5-F8A7-4696-952E-3FD972C8E30B}"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71781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A0EF5-F8A7-4696-952E-3FD972C8E30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29311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A0EF5-F8A7-4696-952E-3FD972C8E30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292332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A0EF5-F8A7-4696-952E-3FD972C8E30B}" type="datetimeFigureOut">
              <a:rPr lang="en-US" smtClean="0"/>
              <a:t>2/12/2024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656FE-9D23-47F4-B489-3DD1935BFC74}" type="slidenum">
              <a:rPr lang="en-US" smtClean="0"/>
              <a:t>‹#›</a:t>
            </a:fld>
            <a:endParaRPr lang="en-US"/>
          </a:p>
        </p:txBody>
      </p:sp>
    </p:spTree>
    <p:extLst>
      <p:ext uri="{BB962C8B-B14F-4D97-AF65-F5344CB8AC3E}">
        <p14:creationId xmlns:p14="http://schemas.microsoft.com/office/powerpoint/2010/main" val="226827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DAD12-DD16-4552-8F8E-6C474EF28349}" type="datetimeFigureOut">
              <a:rPr lang="pl-PL" smtClean="0"/>
              <a:t>12.02.2024</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CC48D-EA5B-4FEA-A190-1FA00567A0C1}" type="slidenum">
              <a:rPr lang="pl-PL" smtClean="0"/>
              <a:t>‹#›</a:t>
            </a:fld>
            <a:endParaRPr lang="pl-PL"/>
          </a:p>
        </p:txBody>
      </p:sp>
    </p:spTree>
    <p:extLst>
      <p:ext uri="{BB962C8B-B14F-4D97-AF65-F5344CB8AC3E}">
        <p14:creationId xmlns:p14="http://schemas.microsoft.com/office/powerpoint/2010/main" val="114131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4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0500" y="2199918"/>
            <a:ext cx="6553034" cy="872273"/>
          </a:xfrm>
        </p:spPr>
        <p:txBody>
          <a:bodyPr>
            <a:noAutofit/>
          </a:bodyPr>
          <a:lstStyle/>
          <a:p>
            <a:pPr algn="l"/>
            <a:r>
              <a:rPr lang="en-US" sz="4000" b="1" dirty="0" smtClean="0">
                <a:solidFill>
                  <a:srgbClr val="20D0CC"/>
                </a:solidFill>
                <a:latin typeface="Open Sans" panose="020B0606030504020204" pitchFamily="34" charset="0"/>
                <a:ea typeface="Open Sans" panose="020B0606030504020204" pitchFamily="34" charset="0"/>
                <a:cs typeface="Open Sans" panose="020B0606030504020204" pitchFamily="34" charset="0"/>
              </a:rPr>
              <a:t>VIT-</a:t>
            </a:r>
            <a:r>
              <a:rPr lang="en-US" sz="4000" b="1" dirty="0" err="1" smtClean="0">
                <a:solidFill>
                  <a:srgbClr val="20D0CC"/>
                </a:solidFill>
                <a:latin typeface="Open Sans" panose="020B0606030504020204" pitchFamily="34" charset="0"/>
                <a:ea typeface="Open Sans" panose="020B0606030504020204" pitchFamily="34" charset="0"/>
                <a:cs typeface="Open Sans" panose="020B0606030504020204" pitchFamily="34" charset="0"/>
              </a:rPr>
              <a:t>FAQAssist</a:t>
            </a:r>
            <a:r>
              <a:rPr lang="en-US" sz="4000" b="1" dirty="0" smtClean="0">
                <a:solidFill>
                  <a:srgbClr val="20D0CC"/>
                </a:solidFill>
                <a:latin typeface="Open Sans" panose="020B0606030504020204" pitchFamily="34" charset="0"/>
                <a:ea typeface="Open Sans" panose="020B0606030504020204" pitchFamily="34" charset="0"/>
                <a:cs typeface="Open Sans" panose="020B0606030504020204" pitchFamily="34" charset="0"/>
              </a:rPr>
              <a:t> </a:t>
            </a:r>
            <a:r>
              <a:rPr lang="en-US" sz="4000" b="1" dirty="0" err="1" smtClean="0">
                <a:solidFill>
                  <a:srgbClr val="20D0CC"/>
                </a:solidFill>
                <a:latin typeface="Open Sans" panose="020B0606030504020204" pitchFamily="34" charset="0"/>
                <a:ea typeface="Open Sans" panose="020B0606030504020204" pitchFamily="34" charset="0"/>
                <a:cs typeface="Open Sans" panose="020B0606030504020204" pitchFamily="34" charset="0"/>
              </a:rPr>
              <a:t>Chatbot</a:t>
            </a:r>
            <a:endParaRPr lang="en-US" sz="4000" b="1" dirty="0">
              <a:solidFill>
                <a:srgbClr val="20D0C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ounded Rectangle 16"/>
          <p:cNvSpPr/>
          <p:nvPr/>
        </p:nvSpPr>
        <p:spPr>
          <a:xfrm rot="19016290">
            <a:off x="5753597" y="374435"/>
            <a:ext cx="4339570"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p:cNvGrpSpPr/>
          <p:nvPr/>
        </p:nvGrpSpPr>
        <p:grpSpPr>
          <a:xfrm>
            <a:off x="3235456" y="2001292"/>
            <a:ext cx="10571518" cy="3008510"/>
            <a:chOff x="3235456" y="2001292"/>
            <a:chExt cx="10571518" cy="3008510"/>
          </a:xfrm>
          <a:blipFill>
            <a:blip r:embed="rId2"/>
            <a:stretch>
              <a:fillRect/>
            </a:stretch>
          </a:blipFill>
        </p:grpSpPr>
        <p:sp>
          <p:nvSpPr>
            <p:cNvPr id="18" name="Rounded Rectangle 17"/>
            <p:cNvSpPr/>
            <p:nvPr/>
          </p:nvSpPr>
          <p:spPr>
            <a:xfrm rot="18970178">
              <a:off x="3235456" y="2095153"/>
              <a:ext cx="8963400" cy="9015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18970178">
              <a:off x="5172475" y="2001292"/>
              <a:ext cx="8500514"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rot="18970178">
              <a:off x="7651845" y="2775311"/>
              <a:ext cx="6155129"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18970178">
              <a:off x="10096850" y="3710468"/>
              <a:ext cx="3509434"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90500" y="0"/>
            <a:ext cx="12001500" cy="6858003"/>
            <a:chOff x="190500" y="0"/>
            <a:chExt cx="12001500" cy="6858003"/>
          </a:xfrm>
        </p:grpSpPr>
        <p:sp>
          <p:nvSpPr>
            <p:cNvPr id="33" name="Rectangle 32"/>
            <p:cNvSpPr/>
            <p:nvPr/>
          </p:nvSpPr>
          <p:spPr>
            <a:xfrm>
              <a:off x="190500" y="0"/>
              <a:ext cx="12001500" cy="220980"/>
            </a:xfrm>
            <a:prstGeom prst="rect">
              <a:avLst/>
            </a:pr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8635997" y="3302002"/>
              <a:ext cx="6858003" cy="253999"/>
            </a:xfrm>
            <a:prstGeom prst="rect">
              <a:avLst/>
            </a:pr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760396" y="4437246"/>
            <a:ext cx="4069191" cy="646331"/>
          </a:xfrm>
          <a:prstGeom prst="rect">
            <a:avLst/>
          </a:prstGeom>
          <a:noFill/>
        </p:spPr>
        <p:txBody>
          <a:bodyPr wrap="none" rtlCol="0">
            <a:spAutoFit/>
          </a:bodyPr>
          <a:lstStyle/>
          <a:p>
            <a:r>
              <a:rPr lang="en-US" dirty="0" smtClean="0">
                <a:solidFill>
                  <a:srgbClr val="7AC5DD"/>
                </a:solidFill>
              </a:rPr>
              <a:t>Presented by - Mayank Gupta 20BCE1538</a:t>
            </a:r>
          </a:p>
          <a:p>
            <a:r>
              <a:rPr lang="en-US" dirty="0" smtClean="0">
                <a:solidFill>
                  <a:srgbClr val="7AC5DD"/>
                </a:solidFill>
              </a:rPr>
              <a:t>Guide - Dr. </a:t>
            </a:r>
            <a:r>
              <a:rPr lang="en-US" dirty="0" err="1" smtClean="0">
                <a:solidFill>
                  <a:srgbClr val="7AC5DD"/>
                </a:solidFill>
              </a:rPr>
              <a:t>Geetha</a:t>
            </a:r>
            <a:r>
              <a:rPr lang="en-US" dirty="0" smtClean="0">
                <a:solidFill>
                  <a:srgbClr val="7AC5DD"/>
                </a:solidFill>
              </a:rPr>
              <a:t> S.</a:t>
            </a:r>
            <a:endParaRPr lang="en-US" dirty="0">
              <a:solidFill>
                <a:srgbClr val="7AC5DD"/>
              </a:solidFill>
            </a:endParaRPr>
          </a:p>
        </p:txBody>
      </p:sp>
    </p:spTree>
    <p:extLst>
      <p:ext uri="{BB962C8B-B14F-4D97-AF65-F5344CB8AC3E}">
        <p14:creationId xmlns:p14="http://schemas.microsoft.com/office/powerpoint/2010/main" val="13232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1000"/>
                                        <p:tgtEl>
                                          <p:spTgt spid="17"/>
                                        </p:tgtEl>
                                      </p:cBhvr>
                                    </p:animEffect>
                                  </p:childTnLst>
                                </p:cTn>
                              </p:par>
                              <p:par>
                                <p:cTn id="11" presetID="22" presetClass="entr" presetSubtype="1"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83780" y="844272"/>
            <a:ext cx="484513" cy="742950"/>
            <a:chOff x="1935804" y="3752850"/>
            <a:chExt cx="1371600" cy="2103203"/>
          </a:xfrm>
        </p:grpSpPr>
        <p:sp>
          <p:nvSpPr>
            <p:cNvPr id="5" name="Chord 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Oval 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8" name="Group 7"/>
          <p:cNvGrpSpPr/>
          <p:nvPr/>
        </p:nvGrpSpPr>
        <p:grpSpPr>
          <a:xfrm>
            <a:off x="983780" y="5433688"/>
            <a:ext cx="484513" cy="742950"/>
            <a:chOff x="1935804" y="3752850"/>
            <a:chExt cx="1371600" cy="2103203"/>
          </a:xfrm>
        </p:grpSpPr>
        <p:sp>
          <p:nvSpPr>
            <p:cNvPr id="9" name="Chord 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Oval 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 name="Group 13"/>
          <p:cNvGrpSpPr/>
          <p:nvPr/>
        </p:nvGrpSpPr>
        <p:grpSpPr>
          <a:xfrm>
            <a:off x="983780" y="3466796"/>
            <a:ext cx="484513" cy="742950"/>
            <a:chOff x="1935804" y="3752850"/>
            <a:chExt cx="1371600" cy="2103203"/>
          </a:xfrm>
          <a:solidFill>
            <a:srgbClr val="14A049"/>
          </a:solidFill>
        </p:grpSpPr>
        <p:sp>
          <p:nvSpPr>
            <p:cNvPr id="15" name="Chord 1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Oval 1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 name="Group 16"/>
          <p:cNvGrpSpPr/>
          <p:nvPr/>
        </p:nvGrpSpPr>
        <p:grpSpPr>
          <a:xfrm>
            <a:off x="983780" y="2811165"/>
            <a:ext cx="484513" cy="742950"/>
            <a:chOff x="1935804" y="3752850"/>
            <a:chExt cx="1371600" cy="2103203"/>
          </a:xfrm>
        </p:grpSpPr>
        <p:sp>
          <p:nvSpPr>
            <p:cNvPr id="18" name="Chord 1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Oval 1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oup 19"/>
          <p:cNvGrpSpPr/>
          <p:nvPr/>
        </p:nvGrpSpPr>
        <p:grpSpPr>
          <a:xfrm>
            <a:off x="983780" y="2155534"/>
            <a:ext cx="484513" cy="742950"/>
            <a:chOff x="1935804" y="3752850"/>
            <a:chExt cx="1371600" cy="2103203"/>
          </a:xfrm>
        </p:grpSpPr>
        <p:sp>
          <p:nvSpPr>
            <p:cNvPr id="21" name="Chord 2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Oval 2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 name="Group 22"/>
          <p:cNvGrpSpPr/>
          <p:nvPr/>
        </p:nvGrpSpPr>
        <p:grpSpPr>
          <a:xfrm>
            <a:off x="983780" y="1499903"/>
            <a:ext cx="484513" cy="742950"/>
            <a:chOff x="1935804" y="3752850"/>
            <a:chExt cx="1371600" cy="2103203"/>
          </a:xfrm>
        </p:grpSpPr>
        <p:sp>
          <p:nvSpPr>
            <p:cNvPr id="24" name="Chord 2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Oval 2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6" name="Group 25"/>
          <p:cNvGrpSpPr/>
          <p:nvPr/>
        </p:nvGrpSpPr>
        <p:grpSpPr>
          <a:xfrm>
            <a:off x="983780" y="4778058"/>
            <a:ext cx="484513" cy="742950"/>
            <a:chOff x="1935804" y="3752850"/>
            <a:chExt cx="1371600" cy="2103203"/>
          </a:xfrm>
        </p:grpSpPr>
        <p:sp>
          <p:nvSpPr>
            <p:cNvPr id="27" name="Chord 2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Oval 2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9" name="Group 28"/>
          <p:cNvGrpSpPr/>
          <p:nvPr/>
        </p:nvGrpSpPr>
        <p:grpSpPr>
          <a:xfrm>
            <a:off x="1737504" y="844272"/>
            <a:ext cx="484513" cy="742950"/>
            <a:chOff x="1935804" y="3752850"/>
            <a:chExt cx="1371600" cy="2103203"/>
          </a:xfrm>
        </p:grpSpPr>
        <p:sp>
          <p:nvSpPr>
            <p:cNvPr id="30" name="Chord 2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Oval 3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2" name="Group 31"/>
          <p:cNvGrpSpPr/>
          <p:nvPr/>
        </p:nvGrpSpPr>
        <p:grpSpPr>
          <a:xfrm>
            <a:off x="1737504" y="5433688"/>
            <a:ext cx="484513" cy="742950"/>
            <a:chOff x="1935804" y="3752850"/>
            <a:chExt cx="1371600" cy="2103203"/>
          </a:xfrm>
        </p:grpSpPr>
        <p:sp>
          <p:nvSpPr>
            <p:cNvPr id="33" name="Chord 3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Oval 3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5" name="Group 34"/>
          <p:cNvGrpSpPr/>
          <p:nvPr/>
        </p:nvGrpSpPr>
        <p:grpSpPr>
          <a:xfrm>
            <a:off x="995521" y="4108732"/>
            <a:ext cx="484513" cy="742950"/>
            <a:chOff x="1935804" y="3752850"/>
            <a:chExt cx="1371600" cy="2103203"/>
          </a:xfrm>
          <a:solidFill>
            <a:srgbClr val="14A049"/>
          </a:solidFill>
        </p:grpSpPr>
        <p:sp>
          <p:nvSpPr>
            <p:cNvPr id="36" name="Chord 3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Oval 3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8" name="Group 37"/>
          <p:cNvGrpSpPr/>
          <p:nvPr/>
        </p:nvGrpSpPr>
        <p:grpSpPr>
          <a:xfrm>
            <a:off x="1737504" y="3466796"/>
            <a:ext cx="484513" cy="742950"/>
            <a:chOff x="1935804" y="3752850"/>
            <a:chExt cx="1371600" cy="2103203"/>
          </a:xfrm>
          <a:solidFill>
            <a:srgbClr val="14A049"/>
          </a:solidFill>
        </p:grpSpPr>
        <p:sp>
          <p:nvSpPr>
            <p:cNvPr id="39" name="Chord 3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Oval 3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41" name="Group 40"/>
          <p:cNvGrpSpPr/>
          <p:nvPr/>
        </p:nvGrpSpPr>
        <p:grpSpPr>
          <a:xfrm>
            <a:off x="1737504" y="2811165"/>
            <a:ext cx="484513" cy="742950"/>
            <a:chOff x="1935804" y="3752850"/>
            <a:chExt cx="1371600" cy="2103203"/>
          </a:xfrm>
        </p:grpSpPr>
        <p:sp>
          <p:nvSpPr>
            <p:cNvPr id="42" name="Chord 4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Oval 4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44" name="Group 43"/>
          <p:cNvGrpSpPr/>
          <p:nvPr/>
        </p:nvGrpSpPr>
        <p:grpSpPr>
          <a:xfrm>
            <a:off x="1737504" y="2155534"/>
            <a:ext cx="484513" cy="742950"/>
            <a:chOff x="1935804" y="3752850"/>
            <a:chExt cx="1371600" cy="2103203"/>
          </a:xfrm>
        </p:grpSpPr>
        <p:sp>
          <p:nvSpPr>
            <p:cNvPr id="45" name="Chord 4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Oval 4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47" name="Group 46"/>
          <p:cNvGrpSpPr/>
          <p:nvPr/>
        </p:nvGrpSpPr>
        <p:grpSpPr>
          <a:xfrm>
            <a:off x="1737504" y="1499903"/>
            <a:ext cx="484513" cy="742950"/>
            <a:chOff x="1935804" y="3752850"/>
            <a:chExt cx="1371600" cy="2103203"/>
          </a:xfrm>
        </p:grpSpPr>
        <p:sp>
          <p:nvSpPr>
            <p:cNvPr id="48" name="Chord 4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9" name="Oval 4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0" name="Group 49"/>
          <p:cNvGrpSpPr/>
          <p:nvPr/>
        </p:nvGrpSpPr>
        <p:grpSpPr>
          <a:xfrm>
            <a:off x="1737504" y="4778058"/>
            <a:ext cx="484513" cy="742950"/>
            <a:chOff x="1935804" y="3752850"/>
            <a:chExt cx="1371600" cy="2103203"/>
          </a:xfrm>
        </p:grpSpPr>
        <p:sp>
          <p:nvSpPr>
            <p:cNvPr id="51" name="Chord 5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2" name="Oval 5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3" name="Group 52"/>
          <p:cNvGrpSpPr/>
          <p:nvPr/>
        </p:nvGrpSpPr>
        <p:grpSpPr>
          <a:xfrm>
            <a:off x="2445071" y="844272"/>
            <a:ext cx="484513" cy="742950"/>
            <a:chOff x="1935804" y="3752850"/>
            <a:chExt cx="1371600" cy="2103203"/>
          </a:xfrm>
        </p:grpSpPr>
        <p:sp>
          <p:nvSpPr>
            <p:cNvPr id="54" name="Chord 5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Oval 5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6" name="Group 55"/>
          <p:cNvGrpSpPr/>
          <p:nvPr/>
        </p:nvGrpSpPr>
        <p:grpSpPr>
          <a:xfrm>
            <a:off x="2445071" y="5433688"/>
            <a:ext cx="484513" cy="742950"/>
            <a:chOff x="1935804" y="3752850"/>
            <a:chExt cx="1371600" cy="2103203"/>
          </a:xfrm>
        </p:grpSpPr>
        <p:sp>
          <p:nvSpPr>
            <p:cNvPr id="57" name="Chord 5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8" name="Oval 5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oup 58"/>
          <p:cNvGrpSpPr/>
          <p:nvPr/>
        </p:nvGrpSpPr>
        <p:grpSpPr>
          <a:xfrm>
            <a:off x="2445071" y="4122427"/>
            <a:ext cx="484513" cy="742950"/>
            <a:chOff x="1935804" y="3752850"/>
            <a:chExt cx="1371600" cy="2103203"/>
          </a:xfrm>
        </p:grpSpPr>
        <p:sp>
          <p:nvSpPr>
            <p:cNvPr id="60" name="Chord 5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1" name="Oval 6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2" name="Group 61"/>
          <p:cNvGrpSpPr/>
          <p:nvPr/>
        </p:nvGrpSpPr>
        <p:grpSpPr>
          <a:xfrm>
            <a:off x="2445071" y="3466796"/>
            <a:ext cx="484513" cy="742950"/>
            <a:chOff x="1935804" y="3752850"/>
            <a:chExt cx="1371600" cy="2103203"/>
          </a:xfrm>
        </p:grpSpPr>
        <p:sp>
          <p:nvSpPr>
            <p:cNvPr id="63" name="Chord 6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Oval 6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5" name="Group 64"/>
          <p:cNvGrpSpPr/>
          <p:nvPr/>
        </p:nvGrpSpPr>
        <p:grpSpPr>
          <a:xfrm>
            <a:off x="2445071" y="2811165"/>
            <a:ext cx="484513" cy="742950"/>
            <a:chOff x="1935804" y="3752850"/>
            <a:chExt cx="1371600" cy="2103203"/>
          </a:xfrm>
        </p:grpSpPr>
        <p:sp>
          <p:nvSpPr>
            <p:cNvPr id="66" name="Chord 6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Oval 6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8" name="Group 67"/>
          <p:cNvGrpSpPr/>
          <p:nvPr/>
        </p:nvGrpSpPr>
        <p:grpSpPr>
          <a:xfrm>
            <a:off x="2445071" y="2155534"/>
            <a:ext cx="484513" cy="742950"/>
            <a:chOff x="1935804" y="3752850"/>
            <a:chExt cx="1371600" cy="2103203"/>
          </a:xfrm>
        </p:grpSpPr>
        <p:sp>
          <p:nvSpPr>
            <p:cNvPr id="69" name="Chord 6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Oval 6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1" name="Group 70"/>
          <p:cNvGrpSpPr/>
          <p:nvPr/>
        </p:nvGrpSpPr>
        <p:grpSpPr>
          <a:xfrm>
            <a:off x="2445071" y="1499903"/>
            <a:ext cx="484513" cy="742950"/>
            <a:chOff x="1935804" y="3752850"/>
            <a:chExt cx="1371600" cy="2103203"/>
          </a:xfrm>
        </p:grpSpPr>
        <p:sp>
          <p:nvSpPr>
            <p:cNvPr id="72" name="Chord 7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Oval 7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oup 73"/>
          <p:cNvGrpSpPr/>
          <p:nvPr/>
        </p:nvGrpSpPr>
        <p:grpSpPr>
          <a:xfrm>
            <a:off x="2445071" y="4778058"/>
            <a:ext cx="484513" cy="742950"/>
            <a:chOff x="1935804" y="3752850"/>
            <a:chExt cx="1371600" cy="2103203"/>
          </a:xfrm>
        </p:grpSpPr>
        <p:sp>
          <p:nvSpPr>
            <p:cNvPr id="75" name="Chord 7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Oval 7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1" name="Group 100"/>
          <p:cNvGrpSpPr/>
          <p:nvPr/>
        </p:nvGrpSpPr>
        <p:grpSpPr>
          <a:xfrm>
            <a:off x="3199385" y="844272"/>
            <a:ext cx="484513" cy="742950"/>
            <a:chOff x="1935804" y="3752850"/>
            <a:chExt cx="1371600" cy="2103203"/>
          </a:xfrm>
        </p:grpSpPr>
        <p:sp>
          <p:nvSpPr>
            <p:cNvPr id="102" name="Chord 10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3" name="Oval 10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4" name="Group 103"/>
          <p:cNvGrpSpPr/>
          <p:nvPr/>
        </p:nvGrpSpPr>
        <p:grpSpPr>
          <a:xfrm>
            <a:off x="3199385" y="5433688"/>
            <a:ext cx="484513" cy="742950"/>
            <a:chOff x="1935804" y="3752850"/>
            <a:chExt cx="1371600" cy="2103203"/>
          </a:xfrm>
        </p:grpSpPr>
        <p:sp>
          <p:nvSpPr>
            <p:cNvPr id="105" name="Chord 10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6" name="Oval 10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7" name="Group 106"/>
          <p:cNvGrpSpPr/>
          <p:nvPr/>
        </p:nvGrpSpPr>
        <p:grpSpPr>
          <a:xfrm>
            <a:off x="3199385" y="4122427"/>
            <a:ext cx="484513" cy="742950"/>
            <a:chOff x="1935804" y="3752850"/>
            <a:chExt cx="1371600" cy="2103203"/>
          </a:xfrm>
        </p:grpSpPr>
        <p:sp>
          <p:nvSpPr>
            <p:cNvPr id="108" name="Chord 10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9" name="Oval 10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0" name="Group 109"/>
          <p:cNvGrpSpPr/>
          <p:nvPr/>
        </p:nvGrpSpPr>
        <p:grpSpPr>
          <a:xfrm>
            <a:off x="3199385" y="3466796"/>
            <a:ext cx="484513" cy="742950"/>
            <a:chOff x="1935804" y="3752850"/>
            <a:chExt cx="1371600" cy="2103203"/>
          </a:xfrm>
        </p:grpSpPr>
        <p:sp>
          <p:nvSpPr>
            <p:cNvPr id="111" name="Chord 11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2" name="Oval 11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3" name="Group 112"/>
          <p:cNvGrpSpPr/>
          <p:nvPr/>
        </p:nvGrpSpPr>
        <p:grpSpPr>
          <a:xfrm>
            <a:off x="3199385" y="2811165"/>
            <a:ext cx="484513" cy="742950"/>
            <a:chOff x="1935804" y="3752850"/>
            <a:chExt cx="1371600" cy="2103203"/>
          </a:xfrm>
        </p:grpSpPr>
        <p:sp>
          <p:nvSpPr>
            <p:cNvPr id="114" name="Chord 11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5" name="Oval 11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6" name="Group 115"/>
          <p:cNvGrpSpPr/>
          <p:nvPr/>
        </p:nvGrpSpPr>
        <p:grpSpPr>
          <a:xfrm>
            <a:off x="3199385" y="2155534"/>
            <a:ext cx="484513" cy="742950"/>
            <a:chOff x="1935804" y="3752850"/>
            <a:chExt cx="1371600" cy="2103203"/>
          </a:xfrm>
        </p:grpSpPr>
        <p:sp>
          <p:nvSpPr>
            <p:cNvPr id="117" name="Chord 11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8" name="Oval 11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9" name="Group 118"/>
          <p:cNvGrpSpPr/>
          <p:nvPr/>
        </p:nvGrpSpPr>
        <p:grpSpPr>
          <a:xfrm>
            <a:off x="3199385" y="1499903"/>
            <a:ext cx="484513" cy="742950"/>
            <a:chOff x="1935804" y="3752850"/>
            <a:chExt cx="1371600" cy="2103203"/>
          </a:xfrm>
        </p:grpSpPr>
        <p:sp>
          <p:nvSpPr>
            <p:cNvPr id="120" name="Chord 11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1" name="Oval 12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22" name="Group 121"/>
          <p:cNvGrpSpPr/>
          <p:nvPr/>
        </p:nvGrpSpPr>
        <p:grpSpPr>
          <a:xfrm>
            <a:off x="3199385" y="4778058"/>
            <a:ext cx="484513" cy="742950"/>
            <a:chOff x="1935804" y="3752850"/>
            <a:chExt cx="1371600" cy="2103203"/>
          </a:xfrm>
        </p:grpSpPr>
        <p:sp>
          <p:nvSpPr>
            <p:cNvPr id="123" name="Chord 12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4" name="Oval 12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25" name="Group 124"/>
          <p:cNvGrpSpPr/>
          <p:nvPr/>
        </p:nvGrpSpPr>
        <p:grpSpPr>
          <a:xfrm>
            <a:off x="3914477" y="844272"/>
            <a:ext cx="484513" cy="742950"/>
            <a:chOff x="1935804" y="3752850"/>
            <a:chExt cx="1371600" cy="2103203"/>
          </a:xfrm>
        </p:grpSpPr>
        <p:sp>
          <p:nvSpPr>
            <p:cNvPr id="126" name="Chord 12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7" name="Oval 12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28" name="Group 127"/>
          <p:cNvGrpSpPr/>
          <p:nvPr/>
        </p:nvGrpSpPr>
        <p:grpSpPr>
          <a:xfrm>
            <a:off x="3914477" y="5433688"/>
            <a:ext cx="484513" cy="742950"/>
            <a:chOff x="1935804" y="3752850"/>
            <a:chExt cx="1371600" cy="2103203"/>
          </a:xfrm>
        </p:grpSpPr>
        <p:sp>
          <p:nvSpPr>
            <p:cNvPr id="129" name="Chord 12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0" name="Oval 12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31" name="Group 130"/>
          <p:cNvGrpSpPr/>
          <p:nvPr/>
        </p:nvGrpSpPr>
        <p:grpSpPr>
          <a:xfrm>
            <a:off x="3914477" y="4122427"/>
            <a:ext cx="484513" cy="742950"/>
            <a:chOff x="1935804" y="3752850"/>
            <a:chExt cx="1371600" cy="2103203"/>
          </a:xfrm>
        </p:grpSpPr>
        <p:sp>
          <p:nvSpPr>
            <p:cNvPr id="132" name="Chord 13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3" name="Oval 13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34" name="Group 133"/>
          <p:cNvGrpSpPr/>
          <p:nvPr/>
        </p:nvGrpSpPr>
        <p:grpSpPr>
          <a:xfrm>
            <a:off x="3905334" y="3464544"/>
            <a:ext cx="484513" cy="742950"/>
            <a:chOff x="1935804" y="3752850"/>
            <a:chExt cx="1371600" cy="2103203"/>
          </a:xfrm>
        </p:grpSpPr>
        <p:sp>
          <p:nvSpPr>
            <p:cNvPr id="135" name="Chord 13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6" name="Oval 13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37" name="Group 136"/>
          <p:cNvGrpSpPr/>
          <p:nvPr/>
        </p:nvGrpSpPr>
        <p:grpSpPr>
          <a:xfrm>
            <a:off x="3914477" y="2811165"/>
            <a:ext cx="484513" cy="742950"/>
            <a:chOff x="1935804" y="3752850"/>
            <a:chExt cx="1371600" cy="2103203"/>
          </a:xfrm>
        </p:grpSpPr>
        <p:sp>
          <p:nvSpPr>
            <p:cNvPr id="138" name="Chord 13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9" name="Oval 13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0" name="Group 139"/>
          <p:cNvGrpSpPr/>
          <p:nvPr/>
        </p:nvGrpSpPr>
        <p:grpSpPr>
          <a:xfrm>
            <a:off x="3914477" y="2155534"/>
            <a:ext cx="484513" cy="742950"/>
            <a:chOff x="1935804" y="3752850"/>
            <a:chExt cx="1371600" cy="2103203"/>
          </a:xfrm>
        </p:grpSpPr>
        <p:sp>
          <p:nvSpPr>
            <p:cNvPr id="141" name="Chord 14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2" name="Oval 14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3" name="Group 142"/>
          <p:cNvGrpSpPr/>
          <p:nvPr/>
        </p:nvGrpSpPr>
        <p:grpSpPr>
          <a:xfrm>
            <a:off x="3914477" y="1499903"/>
            <a:ext cx="484513" cy="742950"/>
            <a:chOff x="1935804" y="3752850"/>
            <a:chExt cx="1371600" cy="2103203"/>
          </a:xfrm>
        </p:grpSpPr>
        <p:sp>
          <p:nvSpPr>
            <p:cNvPr id="144" name="Chord 14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5" name="Oval 14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6" name="Group 145"/>
          <p:cNvGrpSpPr/>
          <p:nvPr/>
        </p:nvGrpSpPr>
        <p:grpSpPr>
          <a:xfrm>
            <a:off x="3914477" y="4778058"/>
            <a:ext cx="484513" cy="742950"/>
            <a:chOff x="1935804" y="3752850"/>
            <a:chExt cx="1371600" cy="2103203"/>
          </a:xfrm>
        </p:grpSpPr>
        <p:sp>
          <p:nvSpPr>
            <p:cNvPr id="147" name="Chord 14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8" name="Oval 14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9" name="Group 148"/>
          <p:cNvGrpSpPr/>
          <p:nvPr/>
        </p:nvGrpSpPr>
        <p:grpSpPr>
          <a:xfrm>
            <a:off x="4668201" y="844272"/>
            <a:ext cx="484513" cy="742950"/>
            <a:chOff x="1935804" y="3752850"/>
            <a:chExt cx="1371600" cy="2103203"/>
          </a:xfrm>
          <a:solidFill>
            <a:srgbClr val="14A049"/>
          </a:solidFill>
        </p:grpSpPr>
        <p:sp>
          <p:nvSpPr>
            <p:cNvPr id="150" name="Chord 14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1" name="Oval 15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52" name="Group 151"/>
          <p:cNvGrpSpPr/>
          <p:nvPr/>
        </p:nvGrpSpPr>
        <p:grpSpPr>
          <a:xfrm>
            <a:off x="4668201" y="5433688"/>
            <a:ext cx="484513" cy="742950"/>
            <a:chOff x="1935804" y="3752850"/>
            <a:chExt cx="1371600" cy="2103203"/>
          </a:xfrm>
        </p:grpSpPr>
        <p:sp>
          <p:nvSpPr>
            <p:cNvPr id="153" name="Chord 15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4" name="Oval 15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55" name="Group 154"/>
          <p:cNvGrpSpPr/>
          <p:nvPr/>
        </p:nvGrpSpPr>
        <p:grpSpPr>
          <a:xfrm>
            <a:off x="4668201" y="4122427"/>
            <a:ext cx="484513" cy="742950"/>
            <a:chOff x="1935804" y="3752850"/>
            <a:chExt cx="1371600" cy="2103203"/>
          </a:xfrm>
        </p:grpSpPr>
        <p:sp>
          <p:nvSpPr>
            <p:cNvPr id="156" name="Chord 15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7" name="Oval 15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58" name="Group 157"/>
          <p:cNvGrpSpPr/>
          <p:nvPr/>
        </p:nvGrpSpPr>
        <p:grpSpPr>
          <a:xfrm>
            <a:off x="4668201" y="3466796"/>
            <a:ext cx="484513" cy="742950"/>
            <a:chOff x="1935804" y="3752850"/>
            <a:chExt cx="1371600" cy="2103203"/>
          </a:xfrm>
        </p:grpSpPr>
        <p:sp>
          <p:nvSpPr>
            <p:cNvPr id="159" name="Chord 15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0" name="Oval 15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61" name="Group 160"/>
          <p:cNvGrpSpPr/>
          <p:nvPr/>
        </p:nvGrpSpPr>
        <p:grpSpPr>
          <a:xfrm>
            <a:off x="4668201" y="2811165"/>
            <a:ext cx="484513" cy="742950"/>
            <a:chOff x="1935804" y="3752850"/>
            <a:chExt cx="1371600" cy="2103203"/>
          </a:xfrm>
        </p:grpSpPr>
        <p:sp>
          <p:nvSpPr>
            <p:cNvPr id="162" name="Chord 16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3" name="Oval 16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64" name="Group 163"/>
          <p:cNvGrpSpPr/>
          <p:nvPr/>
        </p:nvGrpSpPr>
        <p:grpSpPr>
          <a:xfrm>
            <a:off x="4668201" y="2155534"/>
            <a:ext cx="484513" cy="742950"/>
            <a:chOff x="1935804" y="3752850"/>
            <a:chExt cx="1371600" cy="2103203"/>
          </a:xfrm>
        </p:grpSpPr>
        <p:sp>
          <p:nvSpPr>
            <p:cNvPr id="165" name="Chord 16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6" name="Oval 16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67" name="Group 166"/>
          <p:cNvGrpSpPr/>
          <p:nvPr/>
        </p:nvGrpSpPr>
        <p:grpSpPr>
          <a:xfrm>
            <a:off x="4668201" y="1499903"/>
            <a:ext cx="484513" cy="742950"/>
            <a:chOff x="1935804" y="3752850"/>
            <a:chExt cx="1371600" cy="2103203"/>
          </a:xfrm>
          <a:solidFill>
            <a:srgbClr val="14A049"/>
          </a:solidFill>
        </p:grpSpPr>
        <p:sp>
          <p:nvSpPr>
            <p:cNvPr id="168" name="Chord 16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9" name="Oval 16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0" name="Group 169"/>
          <p:cNvGrpSpPr/>
          <p:nvPr/>
        </p:nvGrpSpPr>
        <p:grpSpPr>
          <a:xfrm>
            <a:off x="4668201" y="4778058"/>
            <a:ext cx="484513" cy="742950"/>
            <a:chOff x="1935804" y="3752850"/>
            <a:chExt cx="1371600" cy="2103203"/>
          </a:xfrm>
        </p:grpSpPr>
        <p:sp>
          <p:nvSpPr>
            <p:cNvPr id="171" name="Chord 17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2" name="Oval 17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3" name="Group 172"/>
          <p:cNvGrpSpPr/>
          <p:nvPr/>
        </p:nvGrpSpPr>
        <p:grpSpPr>
          <a:xfrm>
            <a:off x="5375768" y="844272"/>
            <a:ext cx="484513" cy="742950"/>
            <a:chOff x="1935804" y="3752850"/>
            <a:chExt cx="1371600" cy="2103203"/>
          </a:xfrm>
          <a:solidFill>
            <a:srgbClr val="14A049"/>
          </a:solidFill>
        </p:grpSpPr>
        <p:sp>
          <p:nvSpPr>
            <p:cNvPr id="174" name="Chord 17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5" name="Oval 17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6" name="Group 175"/>
          <p:cNvGrpSpPr/>
          <p:nvPr/>
        </p:nvGrpSpPr>
        <p:grpSpPr>
          <a:xfrm>
            <a:off x="5375768" y="5433688"/>
            <a:ext cx="484513" cy="742950"/>
            <a:chOff x="1935804" y="3752850"/>
            <a:chExt cx="1371600" cy="2103203"/>
          </a:xfrm>
        </p:grpSpPr>
        <p:sp>
          <p:nvSpPr>
            <p:cNvPr id="177" name="Chord 17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8" name="Oval 17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9" name="Group 178"/>
          <p:cNvGrpSpPr/>
          <p:nvPr/>
        </p:nvGrpSpPr>
        <p:grpSpPr>
          <a:xfrm>
            <a:off x="5375768" y="4122427"/>
            <a:ext cx="484513" cy="742950"/>
            <a:chOff x="1935804" y="3752850"/>
            <a:chExt cx="1371600" cy="2103203"/>
          </a:xfrm>
        </p:grpSpPr>
        <p:sp>
          <p:nvSpPr>
            <p:cNvPr id="180" name="Chord 17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1" name="Oval 18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2" name="Group 181"/>
          <p:cNvGrpSpPr/>
          <p:nvPr/>
        </p:nvGrpSpPr>
        <p:grpSpPr>
          <a:xfrm>
            <a:off x="5375768" y="3466796"/>
            <a:ext cx="484513" cy="742950"/>
            <a:chOff x="1935804" y="3752850"/>
            <a:chExt cx="1371600" cy="2103203"/>
          </a:xfrm>
        </p:grpSpPr>
        <p:sp>
          <p:nvSpPr>
            <p:cNvPr id="183" name="Chord 18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4" name="Oval 18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5" name="Group 184"/>
          <p:cNvGrpSpPr/>
          <p:nvPr/>
        </p:nvGrpSpPr>
        <p:grpSpPr>
          <a:xfrm>
            <a:off x="5375768" y="2811165"/>
            <a:ext cx="484513" cy="742950"/>
            <a:chOff x="1935804" y="3752850"/>
            <a:chExt cx="1371600" cy="2103203"/>
          </a:xfrm>
        </p:grpSpPr>
        <p:sp>
          <p:nvSpPr>
            <p:cNvPr id="186" name="Chord 18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7" name="Oval 18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8" name="Group 187"/>
          <p:cNvGrpSpPr/>
          <p:nvPr/>
        </p:nvGrpSpPr>
        <p:grpSpPr>
          <a:xfrm>
            <a:off x="5375768" y="2155534"/>
            <a:ext cx="484513" cy="742950"/>
            <a:chOff x="1935804" y="3752850"/>
            <a:chExt cx="1371600" cy="2103203"/>
          </a:xfrm>
        </p:grpSpPr>
        <p:sp>
          <p:nvSpPr>
            <p:cNvPr id="189" name="Chord 18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0" name="Oval 18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4" name="Group 193"/>
          <p:cNvGrpSpPr/>
          <p:nvPr/>
        </p:nvGrpSpPr>
        <p:grpSpPr>
          <a:xfrm>
            <a:off x="5375768" y="4778058"/>
            <a:ext cx="484513" cy="742950"/>
            <a:chOff x="1935804" y="3752850"/>
            <a:chExt cx="1371600" cy="2103203"/>
          </a:xfrm>
        </p:grpSpPr>
        <p:sp>
          <p:nvSpPr>
            <p:cNvPr id="195" name="Chord 19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6" name="Oval 19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7" name="Group 196"/>
          <p:cNvGrpSpPr/>
          <p:nvPr/>
        </p:nvGrpSpPr>
        <p:grpSpPr>
          <a:xfrm>
            <a:off x="6130082" y="844272"/>
            <a:ext cx="484513" cy="742950"/>
            <a:chOff x="1935804" y="3752850"/>
            <a:chExt cx="1371600" cy="2103203"/>
          </a:xfrm>
          <a:solidFill>
            <a:srgbClr val="14A049"/>
          </a:solidFill>
        </p:grpSpPr>
        <p:sp>
          <p:nvSpPr>
            <p:cNvPr id="198" name="Chord 19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9" name="Oval 19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0" name="Group 199"/>
          <p:cNvGrpSpPr/>
          <p:nvPr/>
        </p:nvGrpSpPr>
        <p:grpSpPr>
          <a:xfrm>
            <a:off x="6130082" y="5433688"/>
            <a:ext cx="484513" cy="742950"/>
            <a:chOff x="1935804" y="3752850"/>
            <a:chExt cx="1371600" cy="2103203"/>
          </a:xfrm>
        </p:grpSpPr>
        <p:sp>
          <p:nvSpPr>
            <p:cNvPr id="201" name="Chord 20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2" name="Oval 20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3" name="Group 202"/>
          <p:cNvGrpSpPr/>
          <p:nvPr/>
        </p:nvGrpSpPr>
        <p:grpSpPr>
          <a:xfrm>
            <a:off x="6130082" y="4122427"/>
            <a:ext cx="484513" cy="742950"/>
            <a:chOff x="1935804" y="3752850"/>
            <a:chExt cx="1371600" cy="2103203"/>
          </a:xfrm>
        </p:grpSpPr>
        <p:sp>
          <p:nvSpPr>
            <p:cNvPr id="204" name="Chord 20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Oval 20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6" name="Group 205"/>
          <p:cNvGrpSpPr/>
          <p:nvPr/>
        </p:nvGrpSpPr>
        <p:grpSpPr>
          <a:xfrm>
            <a:off x="6130082" y="3466796"/>
            <a:ext cx="484513" cy="742950"/>
            <a:chOff x="1935804" y="3752850"/>
            <a:chExt cx="1371600" cy="2103203"/>
          </a:xfrm>
        </p:grpSpPr>
        <p:sp>
          <p:nvSpPr>
            <p:cNvPr id="207" name="Chord 20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8" name="Oval 20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9" name="Group 208"/>
          <p:cNvGrpSpPr/>
          <p:nvPr/>
        </p:nvGrpSpPr>
        <p:grpSpPr>
          <a:xfrm>
            <a:off x="6130082" y="2811165"/>
            <a:ext cx="484513" cy="742950"/>
            <a:chOff x="1935804" y="3752850"/>
            <a:chExt cx="1371600" cy="2103203"/>
          </a:xfrm>
        </p:grpSpPr>
        <p:sp>
          <p:nvSpPr>
            <p:cNvPr id="210" name="Chord 20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1" name="Oval 21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2" name="Group 211"/>
          <p:cNvGrpSpPr/>
          <p:nvPr/>
        </p:nvGrpSpPr>
        <p:grpSpPr>
          <a:xfrm>
            <a:off x="6130082" y="2155534"/>
            <a:ext cx="484513" cy="742950"/>
            <a:chOff x="1935804" y="3752850"/>
            <a:chExt cx="1371600" cy="2103203"/>
          </a:xfrm>
        </p:grpSpPr>
        <p:sp>
          <p:nvSpPr>
            <p:cNvPr id="213" name="Chord 21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4" name="Oval 21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8" name="Group 217"/>
          <p:cNvGrpSpPr/>
          <p:nvPr/>
        </p:nvGrpSpPr>
        <p:grpSpPr>
          <a:xfrm>
            <a:off x="6130082" y="4778058"/>
            <a:ext cx="484513" cy="742950"/>
            <a:chOff x="1935804" y="3752850"/>
            <a:chExt cx="1371600" cy="2103203"/>
          </a:xfrm>
        </p:grpSpPr>
        <p:sp>
          <p:nvSpPr>
            <p:cNvPr id="219" name="Chord 21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0" name="Oval 21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1" name="Group 220"/>
          <p:cNvGrpSpPr/>
          <p:nvPr/>
        </p:nvGrpSpPr>
        <p:grpSpPr>
          <a:xfrm>
            <a:off x="6856273" y="844272"/>
            <a:ext cx="484513" cy="742950"/>
            <a:chOff x="1935804" y="3752850"/>
            <a:chExt cx="1371600" cy="2103203"/>
          </a:xfrm>
          <a:solidFill>
            <a:srgbClr val="14A049"/>
          </a:solidFill>
        </p:grpSpPr>
        <p:sp>
          <p:nvSpPr>
            <p:cNvPr id="222" name="Chord 22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3" name="Oval 22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4" name="Group 223"/>
          <p:cNvGrpSpPr/>
          <p:nvPr/>
        </p:nvGrpSpPr>
        <p:grpSpPr>
          <a:xfrm>
            <a:off x="6856273" y="5433688"/>
            <a:ext cx="484513" cy="742950"/>
            <a:chOff x="1935804" y="3752850"/>
            <a:chExt cx="1371600" cy="2103203"/>
          </a:xfrm>
        </p:grpSpPr>
        <p:sp>
          <p:nvSpPr>
            <p:cNvPr id="225" name="Chord 22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6" name="Oval 22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7" name="Group 226"/>
          <p:cNvGrpSpPr/>
          <p:nvPr/>
        </p:nvGrpSpPr>
        <p:grpSpPr>
          <a:xfrm>
            <a:off x="6856273" y="4122427"/>
            <a:ext cx="484513" cy="742950"/>
            <a:chOff x="1935804" y="3752850"/>
            <a:chExt cx="1371600" cy="2103203"/>
          </a:xfrm>
          <a:solidFill>
            <a:srgbClr val="3FC1FB"/>
          </a:solidFill>
        </p:grpSpPr>
        <p:sp>
          <p:nvSpPr>
            <p:cNvPr id="228" name="Chord 22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9" name="Oval 22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0" name="Group 229"/>
          <p:cNvGrpSpPr/>
          <p:nvPr/>
        </p:nvGrpSpPr>
        <p:grpSpPr>
          <a:xfrm>
            <a:off x="6856273" y="3466796"/>
            <a:ext cx="484513" cy="742950"/>
            <a:chOff x="1935804" y="3752850"/>
            <a:chExt cx="1371600" cy="2103203"/>
          </a:xfrm>
        </p:grpSpPr>
        <p:sp>
          <p:nvSpPr>
            <p:cNvPr id="231" name="Chord 23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2" name="Oval 23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3" name="Group 232"/>
          <p:cNvGrpSpPr/>
          <p:nvPr/>
        </p:nvGrpSpPr>
        <p:grpSpPr>
          <a:xfrm>
            <a:off x="6856273" y="2811165"/>
            <a:ext cx="484513" cy="742950"/>
            <a:chOff x="1935804" y="3752850"/>
            <a:chExt cx="1371600" cy="2103203"/>
          </a:xfrm>
        </p:grpSpPr>
        <p:sp>
          <p:nvSpPr>
            <p:cNvPr id="234" name="Chord 23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5" name="Oval 23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6" name="Group 235"/>
          <p:cNvGrpSpPr/>
          <p:nvPr/>
        </p:nvGrpSpPr>
        <p:grpSpPr>
          <a:xfrm>
            <a:off x="6856273" y="2155534"/>
            <a:ext cx="484513" cy="742950"/>
            <a:chOff x="1935804" y="3752850"/>
            <a:chExt cx="1371600" cy="2103203"/>
          </a:xfrm>
        </p:grpSpPr>
        <p:sp>
          <p:nvSpPr>
            <p:cNvPr id="237" name="Chord 23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8" name="Oval 23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9" name="Group 238"/>
          <p:cNvGrpSpPr/>
          <p:nvPr/>
        </p:nvGrpSpPr>
        <p:grpSpPr>
          <a:xfrm>
            <a:off x="2447706" y="4108732"/>
            <a:ext cx="484513" cy="742950"/>
            <a:chOff x="1935804" y="3752850"/>
            <a:chExt cx="1371600" cy="2103203"/>
          </a:xfrm>
          <a:solidFill>
            <a:srgbClr val="14A049"/>
          </a:solidFill>
        </p:grpSpPr>
        <p:sp>
          <p:nvSpPr>
            <p:cNvPr id="240" name="Chord 23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1" name="Oval 24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42" name="Group 241"/>
          <p:cNvGrpSpPr/>
          <p:nvPr/>
        </p:nvGrpSpPr>
        <p:grpSpPr>
          <a:xfrm>
            <a:off x="6856273" y="4778058"/>
            <a:ext cx="484513" cy="742950"/>
            <a:chOff x="1935804" y="3752850"/>
            <a:chExt cx="1371600" cy="2103203"/>
          </a:xfrm>
        </p:grpSpPr>
        <p:sp>
          <p:nvSpPr>
            <p:cNvPr id="243" name="Chord 24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4" name="Oval 24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79" name="Group 278"/>
          <p:cNvGrpSpPr/>
          <p:nvPr/>
        </p:nvGrpSpPr>
        <p:grpSpPr>
          <a:xfrm>
            <a:off x="8580877" y="818165"/>
            <a:ext cx="2921000" cy="2202165"/>
            <a:chOff x="8331200" y="809248"/>
            <a:chExt cx="2921000" cy="2202165"/>
          </a:xfrm>
        </p:grpSpPr>
        <p:sp>
          <p:nvSpPr>
            <p:cNvPr id="270" name="TextBox 269"/>
            <p:cNvSpPr txBox="1"/>
            <p:nvPr/>
          </p:nvSpPr>
          <p:spPr>
            <a:xfrm>
              <a:off x="8424423" y="2088083"/>
              <a:ext cx="2728337" cy="923330"/>
            </a:xfrm>
            <a:prstGeom prst="rect">
              <a:avLst/>
            </a:prstGeom>
            <a:noFill/>
          </p:spPr>
          <p:txBody>
            <a:bodyPr wrap="square" rtlCol="0">
              <a:spAutoFit/>
            </a:bodyPr>
            <a:lstStyle/>
            <a:p>
              <a:r>
                <a:rPr lang="en-US" dirty="0" smtClean="0">
                  <a:latin typeface="Open Sans" panose="020B0606030504020204" pitchFamily="34" charset="0"/>
                  <a:ea typeface="Open Sans" panose="020B0606030504020204" pitchFamily="34" charset="0"/>
                  <a:cs typeface="Open Sans" panose="020B0606030504020204" pitchFamily="34" charset="0"/>
                </a:rPr>
                <a:t>VIT has around 15k+ Students only in Chennai Campus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71" name="TextBox 270"/>
            <p:cNvSpPr txBox="1"/>
            <p:nvPr/>
          </p:nvSpPr>
          <p:spPr>
            <a:xfrm>
              <a:off x="8331200" y="809248"/>
              <a:ext cx="2921000" cy="1323439"/>
            </a:xfrm>
            <a:prstGeom prst="rect">
              <a:avLst/>
            </a:prstGeom>
            <a:noFill/>
          </p:spPr>
          <p:txBody>
            <a:bodyPr wrap="square" rtlCol="0">
              <a:spAutoFit/>
            </a:bodyPr>
            <a:lstStyle/>
            <a:p>
              <a:r>
                <a:rPr lang="en-US" sz="8000" dirty="0">
                  <a:solidFill>
                    <a:srgbClr val="14A049"/>
                  </a:solidFill>
                  <a:latin typeface="Open Sans Extrabold" panose="020B0906030804020204" pitchFamily="34" charset="0"/>
                  <a:ea typeface="Open Sans Extrabold" panose="020B0906030804020204" pitchFamily="34" charset="0"/>
                  <a:cs typeface="Open Sans Extrabold" panose="020B0906030804020204" pitchFamily="34" charset="0"/>
                </a:rPr>
                <a:t>1</a:t>
              </a:r>
              <a:r>
                <a:rPr lang="en-US" sz="8000" dirty="0" smtClean="0">
                  <a:solidFill>
                    <a:srgbClr val="14A049"/>
                  </a:solidFill>
                  <a:latin typeface="Open Sans Extrabold" panose="020B0906030804020204" pitchFamily="34" charset="0"/>
                  <a:ea typeface="Open Sans Extrabold" panose="020B0906030804020204" pitchFamily="34" charset="0"/>
                  <a:cs typeface="Open Sans Extrabold" panose="020B0906030804020204" pitchFamily="34" charset="0"/>
                </a:rPr>
                <a:t>5K+</a:t>
              </a:r>
              <a:endParaRPr lang="pl-PL" sz="8000" dirty="0">
                <a:solidFill>
                  <a:srgbClr val="14A049"/>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278" name="Group 277"/>
          <p:cNvGrpSpPr/>
          <p:nvPr/>
        </p:nvGrpSpPr>
        <p:grpSpPr>
          <a:xfrm>
            <a:off x="8544938" y="4051919"/>
            <a:ext cx="3291462" cy="1895775"/>
            <a:chOff x="8496300" y="3691996"/>
            <a:chExt cx="3291462" cy="1895775"/>
          </a:xfrm>
        </p:grpSpPr>
        <p:sp>
          <p:nvSpPr>
            <p:cNvPr id="269" name="TextBox 268"/>
            <p:cNvSpPr txBox="1"/>
            <p:nvPr/>
          </p:nvSpPr>
          <p:spPr>
            <a:xfrm>
              <a:off x="8496300" y="4387442"/>
              <a:ext cx="3291462" cy="1200329"/>
            </a:xfrm>
            <a:prstGeom prst="rect">
              <a:avLst/>
            </a:prstGeom>
            <a:noFill/>
          </p:spPr>
          <p:txBody>
            <a:bodyPr wrap="square" rtlCol="0">
              <a:spAutoFit/>
            </a:bodyPr>
            <a:lstStyle/>
            <a:p>
              <a:r>
                <a:rPr lang="en-US" dirty="0" smtClean="0">
                  <a:latin typeface="Open Sans" panose="020B0606030504020204" pitchFamily="34" charset="0"/>
                  <a:ea typeface="Open Sans" panose="020B0606030504020204" pitchFamily="34" charset="0"/>
                  <a:cs typeface="Open Sans" panose="020B0606030504020204" pitchFamily="34" charset="0"/>
                </a:rPr>
                <a:t>With the number only we can understand how hard it is for an administration to manage all of them.</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72" name="TextBox 271"/>
            <p:cNvSpPr txBox="1"/>
            <p:nvPr/>
          </p:nvSpPr>
          <p:spPr>
            <a:xfrm>
              <a:off x="8496300" y="3691996"/>
              <a:ext cx="2857500" cy="584775"/>
            </a:xfrm>
            <a:prstGeom prst="rect">
              <a:avLst/>
            </a:prstGeom>
            <a:noFill/>
          </p:spPr>
          <p:txBody>
            <a:bodyPr wrap="square" rtlCol="0">
              <a:spAutoFit/>
            </a:bodyPr>
            <a:lstStyle/>
            <a:p>
              <a:r>
                <a:rPr lang="en-US" sz="3200" dirty="0" smtClean="0">
                  <a:solidFill>
                    <a:srgbClr val="3FC1FB"/>
                  </a:solidFill>
                  <a:latin typeface="Open Sans Extrabold" panose="020B0906030804020204" pitchFamily="34" charset="0"/>
                  <a:ea typeface="Open Sans Extrabold" panose="020B0906030804020204" pitchFamily="34" charset="0"/>
                  <a:cs typeface="Open Sans Extrabold" panose="020B0906030804020204" pitchFamily="34" charset="0"/>
                </a:rPr>
                <a:t>That’s Huge</a:t>
              </a:r>
              <a:endParaRPr lang="pl-PL" sz="3200" dirty="0">
                <a:solidFill>
                  <a:srgbClr val="3FC1FB"/>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280" name="Group 279"/>
          <p:cNvGrpSpPr/>
          <p:nvPr/>
        </p:nvGrpSpPr>
        <p:grpSpPr>
          <a:xfrm>
            <a:off x="7569354" y="1425604"/>
            <a:ext cx="816411" cy="134328"/>
            <a:chOff x="7741986" y="4316228"/>
            <a:chExt cx="816411" cy="134328"/>
          </a:xfrm>
          <a:solidFill>
            <a:srgbClr val="14A049"/>
          </a:solidFill>
        </p:grpSpPr>
        <p:cxnSp>
          <p:nvCxnSpPr>
            <p:cNvPr id="281" name="Straight Connector 280"/>
            <p:cNvCxnSpPr/>
            <p:nvPr/>
          </p:nvCxnSpPr>
          <p:spPr>
            <a:xfrm>
              <a:off x="7741986" y="4382904"/>
              <a:ext cx="754314" cy="0"/>
            </a:xfrm>
            <a:prstGeom prst="line">
              <a:avLst/>
            </a:prstGeom>
            <a:grpFill/>
            <a:ln w="28575">
              <a:solidFill>
                <a:srgbClr val="14A049"/>
              </a:solidFill>
            </a:ln>
          </p:spPr>
          <p:style>
            <a:lnRef idx="1">
              <a:schemeClr val="accent1"/>
            </a:lnRef>
            <a:fillRef idx="0">
              <a:schemeClr val="accent1"/>
            </a:fillRef>
            <a:effectRef idx="0">
              <a:schemeClr val="accent1"/>
            </a:effectRef>
            <a:fontRef idx="minor">
              <a:schemeClr val="tx1"/>
            </a:fontRef>
          </p:style>
        </p:cxnSp>
        <p:sp>
          <p:nvSpPr>
            <p:cNvPr id="282" name="Oval 281"/>
            <p:cNvSpPr/>
            <p:nvPr/>
          </p:nvSpPr>
          <p:spPr>
            <a:xfrm>
              <a:off x="8424069" y="4316228"/>
              <a:ext cx="134328" cy="1343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45" name="Group 244"/>
          <p:cNvGrpSpPr/>
          <p:nvPr/>
        </p:nvGrpSpPr>
        <p:grpSpPr>
          <a:xfrm>
            <a:off x="4668200" y="851821"/>
            <a:ext cx="484513" cy="742950"/>
            <a:chOff x="1935804" y="3752850"/>
            <a:chExt cx="1371600" cy="2103203"/>
          </a:xfrm>
          <a:solidFill>
            <a:srgbClr val="14A049"/>
          </a:solidFill>
        </p:grpSpPr>
        <p:sp>
          <p:nvSpPr>
            <p:cNvPr id="246" name="Chord 24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7" name="Oval 24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48" name="Group 247"/>
          <p:cNvGrpSpPr/>
          <p:nvPr/>
        </p:nvGrpSpPr>
        <p:grpSpPr>
          <a:xfrm>
            <a:off x="4668200" y="1507452"/>
            <a:ext cx="484513" cy="742950"/>
            <a:chOff x="1935804" y="3752850"/>
            <a:chExt cx="1371600" cy="2103203"/>
          </a:xfrm>
          <a:solidFill>
            <a:srgbClr val="14A049"/>
          </a:solidFill>
        </p:grpSpPr>
        <p:sp>
          <p:nvSpPr>
            <p:cNvPr id="249" name="Chord 24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0" name="Oval 24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51" name="Group 250"/>
          <p:cNvGrpSpPr/>
          <p:nvPr/>
        </p:nvGrpSpPr>
        <p:grpSpPr>
          <a:xfrm>
            <a:off x="5375767" y="851821"/>
            <a:ext cx="484513" cy="742950"/>
            <a:chOff x="1935804" y="3752850"/>
            <a:chExt cx="1371600" cy="2103203"/>
          </a:xfrm>
          <a:solidFill>
            <a:srgbClr val="14A049"/>
          </a:solidFill>
        </p:grpSpPr>
        <p:sp>
          <p:nvSpPr>
            <p:cNvPr id="252" name="Chord 25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3" name="Oval 25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57" name="Group 256"/>
          <p:cNvGrpSpPr/>
          <p:nvPr/>
        </p:nvGrpSpPr>
        <p:grpSpPr>
          <a:xfrm>
            <a:off x="6130081" y="851821"/>
            <a:ext cx="484513" cy="742950"/>
            <a:chOff x="1935804" y="3752850"/>
            <a:chExt cx="1371600" cy="2103203"/>
          </a:xfrm>
          <a:solidFill>
            <a:srgbClr val="14A049"/>
          </a:solidFill>
        </p:grpSpPr>
        <p:sp>
          <p:nvSpPr>
            <p:cNvPr id="258" name="Chord 25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9" name="Oval 25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60" name="Group 259"/>
          <p:cNvGrpSpPr/>
          <p:nvPr/>
        </p:nvGrpSpPr>
        <p:grpSpPr>
          <a:xfrm>
            <a:off x="2445070" y="2173643"/>
            <a:ext cx="484513" cy="742950"/>
            <a:chOff x="1935804" y="3752850"/>
            <a:chExt cx="1371600" cy="2103203"/>
          </a:xfrm>
          <a:solidFill>
            <a:srgbClr val="14A049"/>
          </a:solidFill>
        </p:grpSpPr>
        <p:sp>
          <p:nvSpPr>
            <p:cNvPr id="261" name="Chord 26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2" name="Oval 26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63" name="Group 262"/>
          <p:cNvGrpSpPr/>
          <p:nvPr/>
        </p:nvGrpSpPr>
        <p:grpSpPr>
          <a:xfrm>
            <a:off x="6856272" y="851821"/>
            <a:ext cx="484513" cy="742950"/>
            <a:chOff x="1935804" y="3752850"/>
            <a:chExt cx="1371600" cy="2103203"/>
          </a:xfrm>
          <a:solidFill>
            <a:srgbClr val="14A049"/>
          </a:solidFill>
        </p:grpSpPr>
        <p:sp>
          <p:nvSpPr>
            <p:cNvPr id="264" name="Chord 26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5" name="Oval 26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66" name="Group 265"/>
          <p:cNvGrpSpPr/>
          <p:nvPr/>
        </p:nvGrpSpPr>
        <p:grpSpPr>
          <a:xfrm>
            <a:off x="1737503" y="2167607"/>
            <a:ext cx="484513" cy="742950"/>
            <a:chOff x="1935804" y="3752850"/>
            <a:chExt cx="1371600" cy="2103203"/>
          </a:xfrm>
          <a:solidFill>
            <a:srgbClr val="14A049"/>
          </a:solidFill>
        </p:grpSpPr>
        <p:sp>
          <p:nvSpPr>
            <p:cNvPr id="267" name="Chord 266"/>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8" name="Oval 267"/>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73" name="Group 272"/>
          <p:cNvGrpSpPr/>
          <p:nvPr/>
        </p:nvGrpSpPr>
        <p:grpSpPr>
          <a:xfrm>
            <a:off x="5371615" y="5433688"/>
            <a:ext cx="484513" cy="742950"/>
            <a:chOff x="1935804" y="3752850"/>
            <a:chExt cx="1371600" cy="2103203"/>
          </a:xfrm>
          <a:solidFill>
            <a:srgbClr val="14A049"/>
          </a:solidFill>
        </p:grpSpPr>
        <p:sp>
          <p:nvSpPr>
            <p:cNvPr id="274" name="Chord 27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3" name="Oval 28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84" name="Group 283"/>
          <p:cNvGrpSpPr/>
          <p:nvPr/>
        </p:nvGrpSpPr>
        <p:grpSpPr>
          <a:xfrm>
            <a:off x="3914476" y="4778058"/>
            <a:ext cx="484513" cy="742950"/>
            <a:chOff x="1935804" y="3752850"/>
            <a:chExt cx="1371600" cy="2103203"/>
          </a:xfrm>
          <a:solidFill>
            <a:srgbClr val="14A049"/>
          </a:solidFill>
        </p:grpSpPr>
        <p:sp>
          <p:nvSpPr>
            <p:cNvPr id="285" name="Chord 28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6" name="Oval 28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87" name="Group 286"/>
          <p:cNvGrpSpPr/>
          <p:nvPr/>
        </p:nvGrpSpPr>
        <p:grpSpPr>
          <a:xfrm>
            <a:off x="6130081" y="5433688"/>
            <a:ext cx="484513" cy="742950"/>
            <a:chOff x="1935804" y="3752850"/>
            <a:chExt cx="1371600" cy="2103203"/>
          </a:xfrm>
          <a:solidFill>
            <a:srgbClr val="14A049"/>
          </a:solidFill>
        </p:grpSpPr>
        <p:sp>
          <p:nvSpPr>
            <p:cNvPr id="288" name="Chord 28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9" name="Oval 28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93" name="Group 292"/>
          <p:cNvGrpSpPr/>
          <p:nvPr/>
        </p:nvGrpSpPr>
        <p:grpSpPr>
          <a:xfrm>
            <a:off x="6863951" y="5433688"/>
            <a:ext cx="484513" cy="742950"/>
            <a:chOff x="1935804" y="3752850"/>
            <a:chExt cx="1371600" cy="2103203"/>
          </a:xfrm>
          <a:solidFill>
            <a:srgbClr val="14A049"/>
          </a:solidFill>
        </p:grpSpPr>
        <p:sp>
          <p:nvSpPr>
            <p:cNvPr id="294" name="Chord 29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5" name="Oval 29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96" name="Group 295"/>
          <p:cNvGrpSpPr/>
          <p:nvPr/>
        </p:nvGrpSpPr>
        <p:grpSpPr>
          <a:xfrm>
            <a:off x="2440283" y="2808846"/>
            <a:ext cx="484513" cy="742950"/>
            <a:chOff x="1935804" y="3752850"/>
            <a:chExt cx="1371600" cy="2103203"/>
          </a:xfrm>
          <a:solidFill>
            <a:srgbClr val="14A049"/>
          </a:solidFill>
        </p:grpSpPr>
        <p:sp>
          <p:nvSpPr>
            <p:cNvPr id="297" name="Chord 296"/>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8" name="Oval 297"/>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99" name="Group 298"/>
          <p:cNvGrpSpPr/>
          <p:nvPr/>
        </p:nvGrpSpPr>
        <p:grpSpPr>
          <a:xfrm>
            <a:off x="2457402" y="5422327"/>
            <a:ext cx="484513" cy="742950"/>
            <a:chOff x="1935804" y="3752850"/>
            <a:chExt cx="1371600" cy="2103203"/>
          </a:xfrm>
          <a:solidFill>
            <a:srgbClr val="14A049"/>
          </a:solidFill>
        </p:grpSpPr>
        <p:sp>
          <p:nvSpPr>
            <p:cNvPr id="300" name="Chord 29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1" name="Oval 30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02" name="Group 301"/>
          <p:cNvGrpSpPr/>
          <p:nvPr/>
        </p:nvGrpSpPr>
        <p:grpSpPr>
          <a:xfrm>
            <a:off x="6852119" y="1540441"/>
            <a:ext cx="484513" cy="742950"/>
            <a:chOff x="1935804" y="3752850"/>
            <a:chExt cx="1371600" cy="2103203"/>
          </a:xfrm>
          <a:solidFill>
            <a:srgbClr val="14A049"/>
          </a:solidFill>
        </p:grpSpPr>
        <p:sp>
          <p:nvSpPr>
            <p:cNvPr id="303" name="Chord 302"/>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4" name="Oval 303"/>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05" name="Group 304"/>
          <p:cNvGrpSpPr/>
          <p:nvPr/>
        </p:nvGrpSpPr>
        <p:grpSpPr>
          <a:xfrm>
            <a:off x="995522" y="1508395"/>
            <a:ext cx="484513" cy="742950"/>
            <a:chOff x="1935804" y="3752850"/>
            <a:chExt cx="1371600" cy="2103203"/>
          </a:xfrm>
          <a:solidFill>
            <a:srgbClr val="14A049"/>
          </a:solidFill>
        </p:grpSpPr>
        <p:sp>
          <p:nvSpPr>
            <p:cNvPr id="306" name="Chord 30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7" name="Oval 30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08" name="Group 307"/>
          <p:cNvGrpSpPr/>
          <p:nvPr/>
        </p:nvGrpSpPr>
        <p:grpSpPr>
          <a:xfrm>
            <a:off x="4688590" y="3469664"/>
            <a:ext cx="484513" cy="742950"/>
            <a:chOff x="1935804" y="3752850"/>
            <a:chExt cx="1371600" cy="2103203"/>
          </a:xfrm>
          <a:solidFill>
            <a:srgbClr val="14A049"/>
          </a:solidFill>
        </p:grpSpPr>
        <p:sp>
          <p:nvSpPr>
            <p:cNvPr id="309" name="Chord 30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0" name="Oval 30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20" name="Group 319"/>
          <p:cNvGrpSpPr/>
          <p:nvPr/>
        </p:nvGrpSpPr>
        <p:grpSpPr>
          <a:xfrm>
            <a:off x="6150469" y="1521051"/>
            <a:ext cx="484513" cy="742950"/>
            <a:chOff x="1935804" y="3752850"/>
            <a:chExt cx="1371600" cy="2103203"/>
          </a:xfrm>
          <a:solidFill>
            <a:srgbClr val="14A049"/>
          </a:solidFill>
        </p:grpSpPr>
        <p:sp>
          <p:nvSpPr>
            <p:cNvPr id="321" name="Chord 32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2" name="Oval 32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23" name="Group 322"/>
          <p:cNvGrpSpPr/>
          <p:nvPr/>
        </p:nvGrpSpPr>
        <p:grpSpPr>
          <a:xfrm>
            <a:off x="3199384" y="1498111"/>
            <a:ext cx="484513" cy="742950"/>
            <a:chOff x="1935804" y="3752850"/>
            <a:chExt cx="1371600" cy="2103203"/>
          </a:xfrm>
          <a:solidFill>
            <a:srgbClr val="14A049"/>
          </a:solidFill>
        </p:grpSpPr>
        <p:sp>
          <p:nvSpPr>
            <p:cNvPr id="324" name="Chord 32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5" name="Oval 32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26" name="Group 325"/>
          <p:cNvGrpSpPr/>
          <p:nvPr/>
        </p:nvGrpSpPr>
        <p:grpSpPr>
          <a:xfrm>
            <a:off x="6847966" y="2801297"/>
            <a:ext cx="484513" cy="742950"/>
            <a:chOff x="1935804" y="3752850"/>
            <a:chExt cx="1371600" cy="2103203"/>
          </a:xfrm>
          <a:solidFill>
            <a:srgbClr val="14A049"/>
          </a:solidFill>
        </p:grpSpPr>
        <p:sp>
          <p:nvSpPr>
            <p:cNvPr id="327" name="Chord 326"/>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8" name="Oval 327"/>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38" name="Group 337"/>
          <p:cNvGrpSpPr/>
          <p:nvPr/>
        </p:nvGrpSpPr>
        <p:grpSpPr>
          <a:xfrm>
            <a:off x="5367462" y="2801297"/>
            <a:ext cx="484513" cy="742950"/>
            <a:chOff x="1935804" y="3752850"/>
            <a:chExt cx="1371600" cy="2103203"/>
          </a:xfrm>
          <a:solidFill>
            <a:srgbClr val="14A049"/>
          </a:solidFill>
        </p:grpSpPr>
        <p:sp>
          <p:nvSpPr>
            <p:cNvPr id="339" name="Chord 33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0" name="Oval 33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41" name="Group 340"/>
          <p:cNvGrpSpPr/>
          <p:nvPr/>
        </p:nvGrpSpPr>
        <p:grpSpPr>
          <a:xfrm>
            <a:off x="6138895" y="2153215"/>
            <a:ext cx="484513" cy="742950"/>
            <a:chOff x="1935804" y="3752850"/>
            <a:chExt cx="1371600" cy="2103203"/>
          </a:xfrm>
          <a:solidFill>
            <a:srgbClr val="14A049"/>
          </a:solidFill>
        </p:grpSpPr>
        <p:sp>
          <p:nvSpPr>
            <p:cNvPr id="342" name="Chord 34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3" name="Oval 34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47" name="Group 346"/>
          <p:cNvGrpSpPr/>
          <p:nvPr/>
        </p:nvGrpSpPr>
        <p:grpSpPr>
          <a:xfrm>
            <a:off x="6876661" y="2153215"/>
            <a:ext cx="484513" cy="742950"/>
            <a:chOff x="1935804" y="3752850"/>
            <a:chExt cx="1371600" cy="2103203"/>
          </a:xfrm>
          <a:solidFill>
            <a:srgbClr val="14A049"/>
          </a:solidFill>
        </p:grpSpPr>
        <p:sp>
          <p:nvSpPr>
            <p:cNvPr id="348" name="Chord 34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9" name="Oval 34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50" name="Group 349"/>
          <p:cNvGrpSpPr/>
          <p:nvPr/>
        </p:nvGrpSpPr>
        <p:grpSpPr>
          <a:xfrm>
            <a:off x="991368" y="5441255"/>
            <a:ext cx="484513" cy="742950"/>
            <a:chOff x="1935804" y="3752850"/>
            <a:chExt cx="1371600" cy="2103203"/>
          </a:xfrm>
          <a:solidFill>
            <a:srgbClr val="14A049"/>
          </a:solidFill>
        </p:grpSpPr>
        <p:sp>
          <p:nvSpPr>
            <p:cNvPr id="351" name="Chord 35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2" name="Oval 35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53" name="Group 352"/>
          <p:cNvGrpSpPr/>
          <p:nvPr/>
        </p:nvGrpSpPr>
        <p:grpSpPr>
          <a:xfrm>
            <a:off x="991369" y="844272"/>
            <a:ext cx="484513" cy="742950"/>
            <a:chOff x="1935804" y="3752850"/>
            <a:chExt cx="1371600" cy="2103203"/>
          </a:xfrm>
          <a:solidFill>
            <a:srgbClr val="14A049"/>
          </a:solidFill>
        </p:grpSpPr>
        <p:sp>
          <p:nvSpPr>
            <p:cNvPr id="354" name="Chord 35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5" name="Oval 35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56" name="Group 355"/>
          <p:cNvGrpSpPr/>
          <p:nvPr/>
        </p:nvGrpSpPr>
        <p:grpSpPr>
          <a:xfrm>
            <a:off x="5371615" y="4776692"/>
            <a:ext cx="484513" cy="742950"/>
            <a:chOff x="1935804" y="3752850"/>
            <a:chExt cx="1371600" cy="2103203"/>
          </a:xfrm>
          <a:solidFill>
            <a:srgbClr val="14A049"/>
          </a:solidFill>
        </p:grpSpPr>
        <p:sp>
          <p:nvSpPr>
            <p:cNvPr id="357" name="Chord 356"/>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8" name="Oval 357"/>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59" name="Group 358"/>
          <p:cNvGrpSpPr/>
          <p:nvPr/>
        </p:nvGrpSpPr>
        <p:grpSpPr>
          <a:xfrm>
            <a:off x="1729198" y="844272"/>
            <a:ext cx="484513" cy="742950"/>
            <a:chOff x="1935804" y="3752850"/>
            <a:chExt cx="1371600" cy="2103203"/>
          </a:xfrm>
          <a:solidFill>
            <a:srgbClr val="14A049"/>
          </a:solidFill>
        </p:grpSpPr>
        <p:sp>
          <p:nvSpPr>
            <p:cNvPr id="360" name="Chord 35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1" name="Oval 36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62" name="Group 361"/>
          <p:cNvGrpSpPr/>
          <p:nvPr/>
        </p:nvGrpSpPr>
        <p:grpSpPr>
          <a:xfrm>
            <a:off x="5371615" y="4122427"/>
            <a:ext cx="484513" cy="742950"/>
            <a:chOff x="1935804" y="3752850"/>
            <a:chExt cx="1371600" cy="2103203"/>
          </a:xfrm>
          <a:solidFill>
            <a:srgbClr val="14A049"/>
          </a:solidFill>
        </p:grpSpPr>
        <p:sp>
          <p:nvSpPr>
            <p:cNvPr id="363" name="Chord 362"/>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4" name="Oval 363"/>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65" name="Group 364"/>
          <p:cNvGrpSpPr/>
          <p:nvPr/>
        </p:nvGrpSpPr>
        <p:grpSpPr>
          <a:xfrm>
            <a:off x="3914476" y="818165"/>
            <a:ext cx="484513" cy="742950"/>
            <a:chOff x="1935804" y="3752850"/>
            <a:chExt cx="1371600" cy="2103203"/>
          </a:xfrm>
          <a:solidFill>
            <a:srgbClr val="14A049"/>
          </a:solidFill>
        </p:grpSpPr>
        <p:sp>
          <p:nvSpPr>
            <p:cNvPr id="366" name="Chord 36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7" name="Oval 36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68" name="Group 367"/>
          <p:cNvGrpSpPr/>
          <p:nvPr/>
        </p:nvGrpSpPr>
        <p:grpSpPr>
          <a:xfrm>
            <a:off x="3914476" y="5419971"/>
            <a:ext cx="484513" cy="742950"/>
            <a:chOff x="1935804" y="3752850"/>
            <a:chExt cx="1371600" cy="2103203"/>
          </a:xfrm>
          <a:solidFill>
            <a:srgbClr val="14A049"/>
          </a:solidFill>
        </p:grpSpPr>
        <p:sp>
          <p:nvSpPr>
            <p:cNvPr id="369" name="Chord 36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0" name="Oval 36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74" name="Group 373"/>
          <p:cNvGrpSpPr/>
          <p:nvPr/>
        </p:nvGrpSpPr>
        <p:grpSpPr>
          <a:xfrm>
            <a:off x="1737503" y="4122427"/>
            <a:ext cx="484513" cy="742950"/>
            <a:chOff x="1935804" y="3752850"/>
            <a:chExt cx="1371600" cy="2103203"/>
          </a:xfrm>
        </p:grpSpPr>
        <p:sp>
          <p:nvSpPr>
            <p:cNvPr id="375" name="Chord 37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6" name="Oval 37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77" name="Group 376"/>
          <p:cNvGrpSpPr/>
          <p:nvPr/>
        </p:nvGrpSpPr>
        <p:grpSpPr>
          <a:xfrm>
            <a:off x="5396155" y="1521051"/>
            <a:ext cx="484513" cy="742950"/>
            <a:chOff x="1935804" y="3752850"/>
            <a:chExt cx="1371600" cy="2103203"/>
          </a:xfrm>
        </p:grpSpPr>
        <p:sp>
          <p:nvSpPr>
            <p:cNvPr id="378" name="Chord 37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9" name="Oval 37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80" name="Rounded Rectangle 379"/>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ounded Rectangle 380"/>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49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1"/>
                                        </p:tgtEl>
                                        <p:attrNameLst>
                                          <p:attrName>style.visibility</p:attrName>
                                        </p:attrNameLst>
                                      </p:cBhvr>
                                      <p:to>
                                        <p:strVal val="visible"/>
                                      </p:to>
                                    </p:set>
                                    <p:animEffect transition="in" filter="fade">
                                      <p:cBhvr>
                                        <p:cTn id="10"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animBg="1"/>
      <p:bldP spid="3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F3A"/>
        </a:solidFill>
        <a:effectLst/>
      </p:bgPr>
    </p:bg>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4171617148"/>
              </p:ext>
            </p:extLst>
          </p:nvPr>
        </p:nvGraphicFramePr>
        <p:xfrm>
          <a:off x="-287068" y="710865"/>
          <a:ext cx="7565571" cy="502657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6983390" y="862941"/>
            <a:ext cx="374751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b="1" dirty="0" smtClean="0">
                <a:solidFill>
                  <a:prstClr val="white"/>
                </a:solidFill>
                <a:latin typeface="Calibri" panose="020F0502020204030204"/>
              </a:rPr>
              <a:t>OUR STATs</a:t>
            </a:r>
            <a:endParaRPr kumimoji="0" lang="pl-PL" sz="6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Rounded Corners 9"/>
          <p:cNvSpPr/>
          <p:nvPr/>
        </p:nvSpPr>
        <p:spPr>
          <a:xfrm>
            <a:off x="7153786" y="1950697"/>
            <a:ext cx="3503387" cy="45719"/>
          </a:xfrm>
          <a:prstGeom prst="roundRect">
            <a:avLst/>
          </a:prstGeom>
          <a:solidFill>
            <a:srgbClr val="FF7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p:cNvSpPr txBox="1"/>
          <p:nvPr/>
        </p:nvSpPr>
        <p:spPr>
          <a:xfrm>
            <a:off x="7060350" y="2231513"/>
            <a:ext cx="4509350" cy="1631216"/>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2000" b="1" dirty="0" smtClean="0">
                <a:solidFill>
                  <a:prstClr val="white"/>
                </a:solidFill>
                <a:latin typeface="Calibri" panose="020F0502020204030204"/>
              </a:rPr>
              <a:t>60</a:t>
            </a:r>
            <a:r>
              <a:rPr kumimoji="0" lang="en-US" sz="2000" b="1" i="0" u="none" strike="noStrike" kern="1200" cap="none" spc="0" normalizeH="0" baseline="0" noProof="0" dirty="0" smtClean="0">
                <a:ln>
                  <a:noFill/>
                </a:ln>
                <a:solidFill>
                  <a:prstClr val="white"/>
                </a:solidFill>
                <a:effectLst/>
                <a:uLnTx/>
                <a:uFillTx/>
                <a:latin typeface="Calibri" panose="020F0502020204030204"/>
              </a:rPr>
              <a:t>% </a:t>
            </a:r>
            <a:r>
              <a:rPr kumimoji="0" lang="en-US" sz="2000" b="1" i="0" u="none" strike="noStrike" kern="1200" cap="none" spc="0" normalizeH="0" baseline="0" noProof="0" dirty="0">
                <a:ln>
                  <a:noFill/>
                </a:ln>
                <a:solidFill>
                  <a:prstClr val="white"/>
                </a:solidFill>
                <a:effectLst/>
                <a:uLnTx/>
                <a:uFillTx/>
                <a:latin typeface="Calibri" panose="020F0502020204030204"/>
              </a:rPr>
              <a:t>of the</a:t>
            </a:r>
            <a:r>
              <a:rPr kumimoji="0" lang="en-US" sz="2000" b="1" i="0" u="none" strike="noStrike" kern="1200" cap="none" spc="0" normalizeH="0" noProof="0" dirty="0">
                <a:ln>
                  <a:noFill/>
                </a:ln>
                <a:solidFill>
                  <a:prstClr val="white"/>
                </a:solidFill>
                <a:effectLst/>
                <a:uLnTx/>
                <a:uFillTx/>
                <a:latin typeface="Calibri" panose="020F0502020204030204"/>
              </a:rPr>
              <a:t> </a:t>
            </a:r>
            <a:r>
              <a:rPr lang="en-US" sz="2000" b="1" dirty="0" smtClean="0">
                <a:solidFill>
                  <a:prstClr val="white"/>
                </a:solidFill>
                <a:latin typeface="Calibri" panose="020F0502020204030204"/>
              </a:rPr>
              <a:t>students love to use more interactive way like </a:t>
            </a:r>
            <a:r>
              <a:rPr lang="en-US" sz="2000" b="1" dirty="0" err="1" smtClean="0">
                <a:solidFill>
                  <a:prstClr val="white"/>
                </a:solidFill>
                <a:latin typeface="Calibri" panose="020F0502020204030204"/>
              </a:rPr>
              <a:t>chatbots</a:t>
            </a:r>
            <a:r>
              <a:rPr lang="en-US" sz="2000" b="1" dirty="0" smtClean="0">
                <a:solidFill>
                  <a:prstClr val="white"/>
                </a:solidFill>
                <a:latin typeface="Calibri" panose="020F0502020204030204"/>
              </a:rPr>
              <a:t>.</a:t>
            </a:r>
            <a:endParaRPr lang="en-US" sz="2000" b="1" dirty="0">
              <a:solidFill>
                <a:prstClr val="white"/>
              </a:solidFill>
              <a:latin typeface="Calibri" panose="020F0502020204030204"/>
            </a:endParaRP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2000" dirty="0" smtClean="0">
                <a:solidFill>
                  <a:prstClr val="white"/>
                </a:solidFill>
                <a:latin typeface="Calibri" panose="020F0502020204030204"/>
              </a:rPr>
              <a:t>11% </a:t>
            </a:r>
            <a:r>
              <a:rPr lang="en-US" sz="2000" dirty="0">
                <a:solidFill>
                  <a:prstClr val="white"/>
                </a:solidFill>
                <a:latin typeface="Calibri" panose="020F0502020204030204"/>
              </a:rPr>
              <a:t>via </a:t>
            </a:r>
            <a:r>
              <a:rPr lang="en-US" sz="2000" dirty="0" smtClean="0">
                <a:solidFill>
                  <a:prstClr val="white"/>
                </a:solidFill>
                <a:latin typeface="Calibri" panose="020F0502020204030204"/>
              </a:rPr>
              <a:t>calls</a:t>
            </a:r>
            <a:endParaRPr lang="en-US" sz="2000" dirty="0">
              <a:solidFill>
                <a:prstClr val="white"/>
              </a:solidFill>
              <a:latin typeface="Calibri" panose="020F0502020204030204"/>
            </a:endParaRP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2000" dirty="0" smtClean="0">
                <a:solidFill>
                  <a:prstClr val="white"/>
                </a:solidFill>
                <a:latin typeface="Calibri" panose="020F0502020204030204"/>
              </a:rPr>
              <a:t>27% </a:t>
            </a:r>
            <a:r>
              <a:rPr lang="en-US" sz="2000" dirty="0">
                <a:solidFill>
                  <a:prstClr val="white"/>
                </a:solidFill>
                <a:latin typeface="Calibri" panose="020F0502020204030204"/>
              </a:rPr>
              <a:t>via </a:t>
            </a:r>
            <a:r>
              <a:rPr lang="en-US" sz="2000" dirty="0" smtClean="0">
                <a:solidFill>
                  <a:prstClr val="white"/>
                </a:solidFill>
                <a:latin typeface="Calibri" panose="020F0502020204030204"/>
              </a:rPr>
              <a:t>mobile applications etc.</a:t>
            </a:r>
            <a:endParaRPr lang="en-US" sz="2000" dirty="0">
              <a:solidFill>
                <a:prstClr val="white"/>
              </a:solidFill>
              <a:latin typeface="Calibri" panose="020F0502020204030204"/>
            </a:endParaRP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2% </a:t>
            </a:r>
            <a:r>
              <a:rPr lang="en-US" sz="2000" dirty="0" smtClean="0">
                <a:solidFill>
                  <a:prstClr val="white"/>
                </a:solidFill>
                <a:latin typeface="Calibri" panose="020F0502020204030204"/>
              </a:rPr>
              <a:t>want to go for meets.</a:t>
            </a:r>
            <a:endParaRPr kumimoji="0" lang="pl-PL" sz="6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Rounded Corners 11"/>
          <p:cNvSpPr/>
          <p:nvPr/>
        </p:nvSpPr>
        <p:spPr>
          <a:xfrm>
            <a:off x="7044422" y="4666802"/>
            <a:ext cx="3625451" cy="778533"/>
          </a:xfrm>
          <a:prstGeom prst="roundRect">
            <a:avLst/>
          </a:prstGeom>
          <a:solidFill>
            <a:srgbClr val="FF7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noProof="0" dirty="0" smtClean="0">
                <a:solidFill>
                  <a:srgbClr val="1B1F3A"/>
                </a:solidFill>
                <a:latin typeface="Calibri" panose="020F0502020204030204"/>
              </a:rPr>
              <a:t>60</a:t>
            </a:r>
            <a:r>
              <a:rPr kumimoji="0" lang="pl-PL" sz="2000" b="1" i="0" u="none" strike="noStrike" kern="1200" cap="none" spc="0" normalizeH="0" baseline="0" noProof="0" dirty="0" smtClean="0">
                <a:ln>
                  <a:noFill/>
                </a:ln>
                <a:solidFill>
                  <a:srgbClr val="1B1F3A"/>
                </a:solidFill>
                <a:effectLst/>
                <a:uLnTx/>
                <a:uFillTx/>
                <a:latin typeface="Calibri" panose="020F0502020204030204"/>
                <a:ea typeface="+mn-ea"/>
                <a:cs typeface="+mn-cs"/>
              </a:rPr>
              <a:t>% </a:t>
            </a:r>
            <a:endParaRPr lang="en-US" sz="2000" b="1" dirty="0">
              <a:solidFill>
                <a:srgbClr val="1B1F3A"/>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1B1F3A"/>
                </a:solidFill>
                <a:latin typeface="Calibri" panose="020F0502020204030204"/>
              </a:rPr>
              <a:t>want </a:t>
            </a:r>
            <a:r>
              <a:rPr lang="en-US" sz="2000" b="1" dirty="0">
                <a:solidFill>
                  <a:srgbClr val="1B1F3A"/>
                </a:solidFill>
                <a:latin typeface="Calibri" panose="020F0502020204030204"/>
              </a:rPr>
              <a:t>to </a:t>
            </a:r>
            <a:r>
              <a:rPr lang="en-US" sz="2000" b="1" dirty="0" smtClean="0">
                <a:solidFill>
                  <a:srgbClr val="1B1F3A"/>
                </a:solidFill>
                <a:latin typeface="Calibri" panose="020F0502020204030204"/>
              </a:rPr>
              <a:t>use </a:t>
            </a:r>
            <a:r>
              <a:rPr lang="en-US" sz="2000" b="1" dirty="0" err="1" smtClean="0">
                <a:solidFill>
                  <a:srgbClr val="1B1F3A"/>
                </a:solidFill>
                <a:latin typeface="Calibri" panose="020F0502020204030204"/>
              </a:rPr>
              <a:t>chatbot</a:t>
            </a:r>
            <a:endParaRPr lang="en-US" sz="2000" b="1" dirty="0" smtClean="0">
              <a:solidFill>
                <a:srgbClr val="1B1F3A"/>
              </a:solidFill>
              <a:latin typeface="Calibri" panose="020F0502020204030204"/>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026" b="58682"/>
          <a:stretch/>
        </p:blipFill>
        <p:spPr bwMode="auto">
          <a:xfrm>
            <a:off x="2503487" y="6011863"/>
            <a:ext cx="7618413"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7197621" y="4066249"/>
            <a:ext cx="3207365" cy="450775"/>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lang="en-US" b="1" dirty="0" smtClean="0">
                <a:solidFill>
                  <a:prstClr val="white"/>
                </a:solidFill>
              </a:rPr>
              <a:t>              AGE – 18 to 30</a:t>
            </a:r>
            <a:endParaRPr lang="en-US" b="1" dirty="0">
              <a:solidFill>
                <a:prstClr val="white"/>
              </a:solidFill>
            </a:endParaRPr>
          </a:p>
        </p:txBody>
      </p:sp>
    </p:spTree>
    <p:extLst>
      <p:ext uri="{BB962C8B-B14F-4D97-AF65-F5344CB8AC3E}">
        <p14:creationId xmlns:p14="http://schemas.microsoft.com/office/powerpoint/2010/main" val="195115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 xmlns:a16="http://schemas.microsoft.com/office/drawing/2014/main" id="{527DAD47-84B3-49ED-81F1-970586FE7374}"/>
              </a:ext>
            </a:extLst>
          </p:cNvPr>
          <p:cNvGrpSpPr/>
          <p:nvPr/>
        </p:nvGrpSpPr>
        <p:grpSpPr>
          <a:xfrm>
            <a:off x="2563735" y="562726"/>
            <a:ext cx="7064531" cy="5395746"/>
            <a:chOff x="2563735" y="1565518"/>
            <a:chExt cx="7064531" cy="5395746"/>
          </a:xfr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scene3d>
            <a:camera prst="perspectiveRelaxedModerately" fov="3300000">
              <a:rot lat="19500000" lon="0" rev="0"/>
            </a:camera>
            <a:lightRig rig="threePt" dir="t"/>
          </a:scene3d>
        </p:grpSpPr>
        <p:sp>
          <p:nvSpPr>
            <p:cNvPr id="33" name="Freeform: Shape 32">
              <a:extLst>
                <a:ext uri="{FF2B5EF4-FFF2-40B4-BE49-F238E27FC236}">
                  <a16:creationId xmlns="" xmlns:a16="http://schemas.microsoft.com/office/drawing/2014/main" id="{182BCE72-1B94-4BEB-86C8-FA1A52A9BE2A}"/>
                </a:ext>
              </a:extLst>
            </p:cNvPr>
            <p:cNvSpPr/>
            <p:nvPr/>
          </p:nvSpPr>
          <p:spPr>
            <a:xfrm rot="13500000">
              <a:off x="2692812" y="1565518"/>
              <a:ext cx="1772678" cy="2030832"/>
            </a:xfrm>
            <a:custGeom>
              <a:avLst/>
              <a:gdLst>
                <a:gd name="connsiteX0" fmla="*/ 1772678 w 1772678"/>
                <a:gd name="connsiteY0" fmla="*/ 2030831 h 2030832"/>
                <a:gd name="connsiteX1" fmla="*/ 454288 w 1772678"/>
                <a:gd name="connsiteY1" fmla="*/ 2030832 h 2030832"/>
                <a:gd name="connsiteX2" fmla="*/ 453199 w 1772678"/>
                <a:gd name="connsiteY2" fmla="*/ 2008017 h 2030832"/>
                <a:gd name="connsiteX3" fmla="*/ 23708 w 1772678"/>
                <a:gd name="connsiteY3" fmla="*/ 961407 h 2030832"/>
                <a:gd name="connsiteX4" fmla="*/ 0 w 1772678"/>
                <a:gd name="connsiteY4" fmla="*/ 935177 h 2030832"/>
                <a:gd name="connsiteX5" fmla="*/ 935176 w 1772678"/>
                <a:gd name="connsiteY5" fmla="*/ 0 h 2030832"/>
                <a:gd name="connsiteX6" fmla="*/ 937840 w 1772678"/>
                <a:gd name="connsiteY6" fmla="*/ 2803 h 2030832"/>
                <a:gd name="connsiteX7" fmla="*/ 1765555 w 1772678"/>
                <a:gd name="connsiteY7" fmla="*/ 1881646 h 2030832"/>
                <a:gd name="connsiteX8" fmla="*/ 1772678 w 1772678"/>
                <a:gd name="connsiteY8" fmla="*/ 2030831 h 203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678" h="2030832">
                  <a:moveTo>
                    <a:pt x="1772678" y="2030831"/>
                  </a:moveTo>
                  <a:lnTo>
                    <a:pt x="454288" y="2030832"/>
                  </a:lnTo>
                  <a:lnTo>
                    <a:pt x="453199" y="2008017"/>
                  </a:lnTo>
                  <a:cubicBezTo>
                    <a:pt x="417407" y="1634130"/>
                    <a:pt x="274244" y="1268581"/>
                    <a:pt x="23708" y="961407"/>
                  </a:cubicBezTo>
                  <a:lnTo>
                    <a:pt x="0" y="935177"/>
                  </a:lnTo>
                  <a:lnTo>
                    <a:pt x="935176" y="0"/>
                  </a:lnTo>
                  <a:lnTo>
                    <a:pt x="937840" y="2803"/>
                  </a:lnTo>
                  <a:cubicBezTo>
                    <a:pt x="1424731" y="541690"/>
                    <a:pt x="1700636" y="1203475"/>
                    <a:pt x="1765555" y="1881646"/>
                  </a:cubicBezTo>
                  <a:lnTo>
                    <a:pt x="1772678" y="2030831"/>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Freeform: Shape 31">
              <a:extLst>
                <a:ext uri="{FF2B5EF4-FFF2-40B4-BE49-F238E27FC236}">
                  <a16:creationId xmlns="" xmlns:a16="http://schemas.microsoft.com/office/drawing/2014/main" id="{762BE0B4-6E16-4AF9-BFEC-373751CA9B1E}"/>
                </a:ext>
              </a:extLst>
            </p:cNvPr>
            <p:cNvSpPr/>
            <p:nvPr/>
          </p:nvSpPr>
          <p:spPr>
            <a:xfrm rot="13500000">
              <a:off x="7597433" y="1694595"/>
              <a:ext cx="2030832" cy="1772678"/>
            </a:xfrm>
            <a:custGeom>
              <a:avLst/>
              <a:gdLst>
                <a:gd name="connsiteX0" fmla="*/ 2030831 w 2030832"/>
                <a:gd name="connsiteY0" fmla="*/ 1772678 h 1772678"/>
                <a:gd name="connsiteX1" fmla="*/ 1881646 w 2030832"/>
                <a:gd name="connsiteY1" fmla="*/ 1765555 h 1772678"/>
                <a:gd name="connsiteX2" fmla="*/ 2803 w 2030832"/>
                <a:gd name="connsiteY2" fmla="*/ 937840 h 1772678"/>
                <a:gd name="connsiteX3" fmla="*/ 0 w 2030832"/>
                <a:gd name="connsiteY3" fmla="*/ 935176 h 1772678"/>
                <a:gd name="connsiteX4" fmla="*/ 935177 w 2030832"/>
                <a:gd name="connsiteY4" fmla="*/ 0 h 1772678"/>
                <a:gd name="connsiteX5" fmla="*/ 961407 w 2030832"/>
                <a:gd name="connsiteY5" fmla="*/ 23708 h 1772678"/>
                <a:gd name="connsiteX6" fmla="*/ 2008017 w 2030832"/>
                <a:gd name="connsiteY6" fmla="*/ 453199 h 1772678"/>
                <a:gd name="connsiteX7" fmla="*/ 2030832 w 2030832"/>
                <a:gd name="connsiteY7" fmla="*/ 454288 h 1772678"/>
                <a:gd name="connsiteX8" fmla="*/ 2030831 w 2030832"/>
                <a:gd name="connsiteY8" fmla="*/ 1772678 h 17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0832" h="1772678">
                  <a:moveTo>
                    <a:pt x="2030831" y="1772678"/>
                  </a:moveTo>
                  <a:lnTo>
                    <a:pt x="1881646" y="1765555"/>
                  </a:lnTo>
                  <a:cubicBezTo>
                    <a:pt x="1203475" y="1700636"/>
                    <a:pt x="541690" y="1424731"/>
                    <a:pt x="2803" y="937840"/>
                  </a:cubicBezTo>
                  <a:lnTo>
                    <a:pt x="0" y="935176"/>
                  </a:lnTo>
                  <a:lnTo>
                    <a:pt x="935177" y="0"/>
                  </a:lnTo>
                  <a:lnTo>
                    <a:pt x="961407" y="23708"/>
                  </a:lnTo>
                  <a:cubicBezTo>
                    <a:pt x="1268581" y="274244"/>
                    <a:pt x="1634130" y="417407"/>
                    <a:pt x="2008017" y="453199"/>
                  </a:cubicBezTo>
                  <a:lnTo>
                    <a:pt x="2030832" y="454288"/>
                  </a:lnTo>
                  <a:lnTo>
                    <a:pt x="2030831" y="1772678"/>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7" name="Freeform: Shape 16">
              <a:extLst>
                <a:ext uri="{FF2B5EF4-FFF2-40B4-BE49-F238E27FC236}">
                  <a16:creationId xmlns="" xmlns:a16="http://schemas.microsoft.com/office/drawing/2014/main" id="{098F2DF5-0F67-4DB6-9C0F-854E9A4B076A}"/>
                </a:ext>
              </a:extLst>
            </p:cNvPr>
            <p:cNvSpPr/>
            <p:nvPr/>
          </p:nvSpPr>
          <p:spPr>
            <a:xfrm rot="13500000">
              <a:off x="2563734" y="3390728"/>
              <a:ext cx="2030832" cy="1772678"/>
            </a:xfrm>
            <a:custGeom>
              <a:avLst/>
              <a:gdLst>
                <a:gd name="connsiteX0" fmla="*/ 2030832 w 2030832"/>
                <a:gd name="connsiteY0" fmla="*/ 837502 h 1772678"/>
                <a:gd name="connsiteX1" fmla="*/ 1095655 w 2030832"/>
                <a:gd name="connsiteY1" fmla="*/ 1772678 h 1772678"/>
                <a:gd name="connsiteX2" fmla="*/ 1069425 w 2030832"/>
                <a:gd name="connsiteY2" fmla="*/ 1748970 h 1772678"/>
                <a:gd name="connsiteX3" fmla="*/ 22815 w 2030832"/>
                <a:gd name="connsiteY3" fmla="*/ 1319479 h 1772678"/>
                <a:gd name="connsiteX4" fmla="*/ 0 w 2030832"/>
                <a:gd name="connsiteY4" fmla="*/ 1318390 h 1772678"/>
                <a:gd name="connsiteX5" fmla="*/ 0 w 2030832"/>
                <a:gd name="connsiteY5" fmla="*/ 0 h 1772678"/>
                <a:gd name="connsiteX6" fmla="*/ 149186 w 2030832"/>
                <a:gd name="connsiteY6" fmla="*/ 7123 h 1772678"/>
                <a:gd name="connsiteX7" fmla="*/ 2028029 w 2030832"/>
                <a:gd name="connsiteY7" fmla="*/ 834838 h 1772678"/>
                <a:gd name="connsiteX8" fmla="*/ 2030832 w 2030832"/>
                <a:gd name="connsiteY8" fmla="*/ 837502 h 17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0832" h="1772678">
                  <a:moveTo>
                    <a:pt x="2030832" y="837502"/>
                  </a:moveTo>
                  <a:lnTo>
                    <a:pt x="1095655" y="1772678"/>
                  </a:lnTo>
                  <a:lnTo>
                    <a:pt x="1069425" y="1748970"/>
                  </a:lnTo>
                  <a:cubicBezTo>
                    <a:pt x="762251" y="1498434"/>
                    <a:pt x="396702" y="1355270"/>
                    <a:pt x="22815" y="1319479"/>
                  </a:cubicBezTo>
                  <a:lnTo>
                    <a:pt x="0" y="1318390"/>
                  </a:lnTo>
                  <a:lnTo>
                    <a:pt x="0" y="0"/>
                  </a:lnTo>
                  <a:lnTo>
                    <a:pt x="149186" y="7123"/>
                  </a:lnTo>
                  <a:cubicBezTo>
                    <a:pt x="827357" y="72042"/>
                    <a:pt x="1489142" y="347947"/>
                    <a:pt x="2028029" y="834838"/>
                  </a:cubicBezTo>
                  <a:lnTo>
                    <a:pt x="2030832" y="837502"/>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3" name="Freeform: Shape 12">
              <a:extLst>
                <a:ext uri="{FF2B5EF4-FFF2-40B4-BE49-F238E27FC236}">
                  <a16:creationId xmlns="" xmlns:a16="http://schemas.microsoft.com/office/drawing/2014/main" id="{AC0F0B22-56E4-446D-AA33-816835BBF38E}"/>
                </a:ext>
              </a:extLst>
            </p:cNvPr>
            <p:cNvSpPr/>
            <p:nvPr/>
          </p:nvSpPr>
          <p:spPr>
            <a:xfrm rot="13500000">
              <a:off x="7726511" y="3261650"/>
              <a:ext cx="1772677" cy="2030832"/>
            </a:xfrm>
            <a:custGeom>
              <a:avLst/>
              <a:gdLst>
                <a:gd name="connsiteX0" fmla="*/ 1772677 w 1772677"/>
                <a:gd name="connsiteY0" fmla="*/ 1095655 h 2030832"/>
                <a:gd name="connsiteX1" fmla="*/ 837501 w 1772677"/>
                <a:gd name="connsiteY1" fmla="*/ 2030832 h 2030832"/>
                <a:gd name="connsiteX2" fmla="*/ 834837 w 1772677"/>
                <a:gd name="connsiteY2" fmla="*/ 2028029 h 2030832"/>
                <a:gd name="connsiteX3" fmla="*/ 7122 w 1772677"/>
                <a:gd name="connsiteY3" fmla="*/ 149186 h 2030832"/>
                <a:gd name="connsiteX4" fmla="*/ 0 w 1772677"/>
                <a:gd name="connsiteY4" fmla="*/ 0 h 2030832"/>
                <a:gd name="connsiteX5" fmla="*/ 1318389 w 1772677"/>
                <a:gd name="connsiteY5" fmla="*/ 0 h 2030832"/>
                <a:gd name="connsiteX6" fmla="*/ 1319478 w 1772677"/>
                <a:gd name="connsiteY6" fmla="*/ 22815 h 2030832"/>
                <a:gd name="connsiteX7" fmla="*/ 1748969 w 1772677"/>
                <a:gd name="connsiteY7" fmla="*/ 1069425 h 2030832"/>
                <a:gd name="connsiteX8" fmla="*/ 1772677 w 1772677"/>
                <a:gd name="connsiteY8" fmla="*/ 1095655 h 203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677" h="2030832">
                  <a:moveTo>
                    <a:pt x="1772677" y="1095655"/>
                  </a:moveTo>
                  <a:lnTo>
                    <a:pt x="837501" y="2030832"/>
                  </a:lnTo>
                  <a:lnTo>
                    <a:pt x="834837" y="2028029"/>
                  </a:lnTo>
                  <a:cubicBezTo>
                    <a:pt x="347946" y="1489142"/>
                    <a:pt x="72041" y="827357"/>
                    <a:pt x="7122" y="149186"/>
                  </a:cubicBezTo>
                  <a:lnTo>
                    <a:pt x="0" y="0"/>
                  </a:lnTo>
                  <a:lnTo>
                    <a:pt x="1318389" y="0"/>
                  </a:lnTo>
                  <a:lnTo>
                    <a:pt x="1319478" y="22815"/>
                  </a:lnTo>
                  <a:cubicBezTo>
                    <a:pt x="1355269" y="396702"/>
                    <a:pt x="1498433" y="762251"/>
                    <a:pt x="1748969" y="1069425"/>
                  </a:cubicBezTo>
                  <a:lnTo>
                    <a:pt x="1772677" y="1095655"/>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1" name="Freeform: Shape 10">
              <a:extLst>
                <a:ext uri="{FF2B5EF4-FFF2-40B4-BE49-F238E27FC236}">
                  <a16:creationId xmlns="" xmlns:a16="http://schemas.microsoft.com/office/drawing/2014/main" id="{FB22AA66-C5EB-4D41-B7F1-CE052966BBD9}"/>
                </a:ext>
              </a:extLst>
            </p:cNvPr>
            <p:cNvSpPr/>
            <p:nvPr/>
          </p:nvSpPr>
          <p:spPr>
            <a:xfrm rot="13500000">
              <a:off x="4232518" y="5059510"/>
              <a:ext cx="2030831" cy="1772678"/>
            </a:xfrm>
            <a:custGeom>
              <a:avLst/>
              <a:gdLst>
                <a:gd name="connsiteX0" fmla="*/ 2030830 w 2030831"/>
                <a:gd name="connsiteY0" fmla="*/ 1318391 h 1772678"/>
                <a:gd name="connsiteX1" fmla="*/ 2008016 w 2030831"/>
                <a:gd name="connsiteY1" fmla="*/ 1319479 h 1772678"/>
                <a:gd name="connsiteX2" fmla="*/ 961406 w 2030831"/>
                <a:gd name="connsiteY2" fmla="*/ 1748970 h 1772678"/>
                <a:gd name="connsiteX3" fmla="*/ 935176 w 2030831"/>
                <a:gd name="connsiteY3" fmla="*/ 1772678 h 1772678"/>
                <a:gd name="connsiteX4" fmla="*/ 0 w 2030831"/>
                <a:gd name="connsiteY4" fmla="*/ 837502 h 1772678"/>
                <a:gd name="connsiteX5" fmla="*/ 2802 w 2030831"/>
                <a:gd name="connsiteY5" fmla="*/ 834838 h 1772678"/>
                <a:gd name="connsiteX6" fmla="*/ 1881645 w 2030831"/>
                <a:gd name="connsiteY6" fmla="*/ 7123 h 1772678"/>
                <a:gd name="connsiteX7" fmla="*/ 2030831 w 2030831"/>
                <a:gd name="connsiteY7" fmla="*/ 0 h 1772678"/>
                <a:gd name="connsiteX8" fmla="*/ 2030830 w 2030831"/>
                <a:gd name="connsiteY8" fmla="*/ 1318391 h 17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0831" h="1772678">
                  <a:moveTo>
                    <a:pt x="2030830" y="1318391"/>
                  </a:moveTo>
                  <a:lnTo>
                    <a:pt x="2008016" y="1319479"/>
                  </a:lnTo>
                  <a:cubicBezTo>
                    <a:pt x="1634129" y="1355270"/>
                    <a:pt x="1268581" y="1498434"/>
                    <a:pt x="961406" y="1748970"/>
                  </a:cubicBezTo>
                  <a:lnTo>
                    <a:pt x="935176" y="1772678"/>
                  </a:lnTo>
                  <a:lnTo>
                    <a:pt x="0" y="837502"/>
                  </a:lnTo>
                  <a:lnTo>
                    <a:pt x="2802" y="834838"/>
                  </a:lnTo>
                  <a:cubicBezTo>
                    <a:pt x="541689" y="347947"/>
                    <a:pt x="1203474" y="72042"/>
                    <a:pt x="1881645" y="7123"/>
                  </a:cubicBezTo>
                  <a:lnTo>
                    <a:pt x="2030831" y="0"/>
                  </a:lnTo>
                  <a:lnTo>
                    <a:pt x="2030830" y="1318391"/>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0" name="Freeform: Shape 9">
              <a:extLst>
                <a:ext uri="{FF2B5EF4-FFF2-40B4-BE49-F238E27FC236}">
                  <a16:creationId xmlns="" xmlns:a16="http://schemas.microsoft.com/office/drawing/2014/main" id="{80968A3B-1B6A-4C01-8B59-C2A229C180BA}"/>
                </a:ext>
              </a:extLst>
            </p:cNvPr>
            <p:cNvSpPr/>
            <p:nvPr/>
          </p:nvSpPr>
          <p:spPr>
            <a:xfrm rot="13500000">
              <a:off x="6057728" y="4930434"/>
              <a:ext cx="1772677" cy="2030830"/>
            </a:xfrm>
            <a:custGeom>
              <a:avLst/>
              <a:gdLst>
                <a:gd name="connsiteX0" fmla="*/ 1318390 w 1772677"/>
                <a:gd name="connsiteY0" fmla="*/ 2030830 h 2030830"/>
                <a:gd name="connsiteX1" fmla="*/ 0 w 1772677"/>
                <a:gd name="connsiteY1" fmla="*/ 2030830 h 2030830"/>
                <a:gd name="connsiteX2" fmla="*/ 7122 w 1772677"/>
                <a:gd name="connsiteY2" fmla="*/ 1881645 h 2030830"/>
                <a:gd name="connsiteX3" fmla="*/ 834837 w 1772677"/>
                <a:gd name="connsiteY3" fmla="*/ 2802 h 2030830"/>
                <a:gd name="connsiteX4" fmla="*/ 837501 w 1772677"/>
                <a:gd name="connsiteY4" fmla="*/ 0 h 2030830"/>
                <a:gd name="connsiteX5" fmla="*/ 1772677 w 1772677"/>
                <a:gd name="connsiteY5" fmla="*/ 935176 h 2030830"/>
                <a:gd name="connsiteX6" fmla="*/ 1748969 w 1772677"/>
                <a:gd name="connsiteY6" fmla="*/ 961406 h 2030830"/>
                <a:gd name="connsiteX7" fmla="*/ 1319478 w 1772677"/>
                <a:gd name="connsiteY7" fmla="*/ 2008016 h 2030830"/>
                <a:gd name="connsiteX8" fmla="*/ 1318390 w 1772677"/>
                <a:gd name="connsiteY8" fmla="*/ 2030830 h 203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677" h="2030830">
                  <a:moveTo>
                    <a:pt x="1318390" y="2030830"/>
                  </a:moveTo>
                  <a:lnTo>
                    <a:pt x="0" y="2030830"/>
                  </a:lnTo>
                  <a:lnTo>
                    <a:pt x="7122" y="1881645"/>
                  </a:lnTo>
                  <a:cubicBezTo>
                    <a:pt x="72041" y="1203474"/>
                    <a:pt x="347946" y="541689"/>
                    <a:pt x="834837" y="2802"/>
                  </a:cubicBezTo>
                  <a:lnTo>
                    <a:pt x="837501" y="0"/>
                  </a:lnTo>
                  <a:lnTo>
                    <a:pt x="1772677" y="935176"/>
                  </a:lnTo>
                  <a:lnTo>
                    <a:pt x="1748969" y="961406"/>
                  </a:lnTo>
                  <a:cubicBezTo>
                    <a:pt x="1498433" y="1268581"/>
                    <a:pt x="1355269" y="1634129"/>
                    <a:pt x="1319478" y="2008016"/>
                  </a:cubicBezTo>
                  <a:lnTo>
                    <a:pt x="1318390" y="2030830"/>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65" name="Block Arc 64">
            <a:extLst>
              <a:ext uri="{FF2B5EF4-FFF2-40B4-BE49-F238E27FC236}">
                <a16:creationId xmlns="" xmlns:a16="http://schemas.microsoft.com/office/drawing/2014/main" id="{D7D0F34B-55EB-43C3-A068-95869645ACE0}"/>
              </a:ext>
            </a:extLst>
          </p:cNvPr>
          <p:cNvSpPr/>
          <p:nvPr/>
        </p:nvSpPr>
        <p:spPr>
          <a:xfrm>
            <a:off x="1591056" y="-2362200"/>
            <a:ext cx="9009888" cy="9009888"/>
          </a:xfrm>
          <a:prstGeom prst="blockArc">
            <a:avLst>
              <a:gd name="adj1" fmla="val 19199527"/>
              <a:gd name="adj2" fmla="val 13185132"/>
              <a:gd name="adj3" fmla="val 3446"/>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scene3d>
            <a:camera prst="perspectiveRelaxedModerately" fov="3300000">
              <a:rot lat="195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pic>
        <p:nvPicPr>
          <p:cNvPr id="76" name="Graphic 75" descr="Clipboard with solid fill">
            <a:extLst>
              <a:ext uri="{FF2B5EF4-FFF2-40B4-BE49-F238E27FC236}">
                <a16:creationId xmlns="" xmlns:a16="http://schemas.microsoft.com/office/drawing/2014/main" id="{06623457-6E12-44E8-94B7-9B927A12C13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rot="20403797">
            <a:off x="6705074" y="4223154"/>
            <a:ext cx="980799" cy="980799"/>
          </a:xfrm>
          <a:prstGeom prst="rect">
            <a:avLst/>
          </a:prstGeom>
          <a:scene3d>
            <a:camera prst="perspectiveRelaxedModerately" fov="3300000">
              <a:rot lat="19500000" lon="0" rev="0"/>
            </a:camera>
            <a:lightRig rig="threePt" dir="t"/>
          </a:scene3d>
        </p:spPr>
      </p:pic>
      <p:sp>
        <p:nvSpPr>
          <p:cNvPr id="82" name="TextBox 81">
            <a:extLst>
              <a:ext uri="{FF2B5EF4-FFF2-40B4-BE49-F238E27FC236}">
                <a16:creationId xmlns="" xmlns:a16="http://schemas.microsoft.com/office/drawing/2014/main" id="{262FE061-0010-4428-8AAB-599FFC18EE86}"/>
              </a:ext>
            </a:extLst>
          </p:cNvPr>
          <p:cNvSpPr txBox="1"/>
          <p:nvPr/>
        </p:nvSpPr>
        <p:spPr>
          <a:xfrm rot="18291407">
            <a:off x="2338381" y="1117656"/>
            <a:ext cx="1342446" cy="830997"/>
          </a:xfrm>
          <a:prstGeom prst="rect">
            <a:avLst/>
          </a:prstGeom>
          <a:noFill/>
        </p:spPr>
        <p:txBody>
          <a:bodyPr wrap="square" rtlCol="0">
            <a:spAutoFit/>
          </a:bodyPr>
          <a:lstStyle/>
          <a:p>
            <a:r>
              <a:rPr lang="en-US" sz="2400" dirty="0" smtClean="0"/>
              <a:t>Initialize the chat</a:t>
            </a:r>
            <a:endParaRPr lang="pl-PL" sz="2400" dirty="0"/>
          </a:p>
        </p:txBody>
      </p:sp>
      <p:sp>
        <p:nvSpPr>
          <p:cNvPr id="83" name="TextBox 82">
            <a:extLst>
              <a:ext uri="{FF2B5EF4-FFF2-40B4-BE49-F238E27FC236}">
                <a16:creationId xmlns="" xmlns:a16="http://schemas.microsoft.com/office/drawing/2014/main" id="{962662FB-16AB-46FB-8878-BA9674F3891F}"/>
              </a:ext>
            </a:extLst>
          </p:cNvPr>
          <p:cNvSpPr txBox="1"/>
          <p:nvPr/>
        </p:nvSpPr>
        <p:spPr>
          <a:xfrm rot="4078093">
            <a:off x="1924706" y="3548720"/>
            <a:ext cx="1800045" cy="461665"/>
          </a:xfrm>
          <a:prstGeom prst="rect">
            <a:avLst/>
          </a:prstGeom>
          <a:noFill/>
        </p:spPr>
        <p:txBody>
          <a:bodyPr wrap="none" rtlCol="0">
            <a:spAutoFit/>
          </a:bodyPr>
          <a:lstStyle/>
          <a:p>
            <a:r>
              <a:rPr lang="en-US" sz="2400" dirty="0" smtClean="0"/>
              <a:t>Authenticate</a:t>
            </a:r>
            <a:endParaRPr lang="pl-PL" sz="2400" dirty="0"/>
          </a:p>
        </p:txBody>
      </p:sp>
      <p:sp>
        <p:nvSpPr>
          <p:cNvPr id="84" name="TextBox 83">
            <a:extLst>
              <a:ext uri="{FF2B5EF4-FFF2-40B4-BE49-F238E27FC236}">
                <a16:creationId xmlns="" xmlns:a16="http://schemas.microsoft.com/office/drawing/2014/main" id="{5A71D4AA-A160-48C0-B694-FDC54AEB698F}"/>
              </a:ext>
            </a:extLst>
          </p:cNvPr>
          <p:cNvSpPr txBox="1"/>
          <p:nvPr/>
        </p:nvSpPr>
        <p:spPr>
          <a:xfrm rot="1378118">
            <a:off x="3413154" y="5376490"/>
            <a:ext cx="2478307" cy="461665"/>
          </a:xfrm>
          <a:prstGeom prst="rect">
            <a:avLst/>
          </a:prstGeom>
          <a:noFill/>
        </p:spPr>
        <p:txBody>
          <a:bodyPr wrap="none" rtlCol="0">
            <a:spAutoFit/>
          </a:bodyPr>
          <a:lstStyle/>
          <a:p>
            <a:r>
              <a:rPr lang="en-US" sz="2400" dirty="0" err="1" smtClean="0"/>
              <a:t>Usery</a:t>
            </a:r>
            <a:r>
              <a:rPr lang="en-US" sz="2400" dirty="0" smtClean="0"/>
              <a:t> Query Input</a:t>
            </a:r>
            <a:endParaRPr lang="pl-PL" sz="2400" dirty="0"/>
          </a:p>
        </p:txBody>
      </p:sp>
      <p:sp>
        <p:nvSpPr>
          <p:cNvPr id="85" name="TextBox 84">
            <a:extLst>
              <a:ext uri="{FF2B5EF4-FFF2-40B4-BE49-F238E27FC236}">
                <a16:creationId xmlns="" xmlns:a16="http://schemas.microsoft.com/office/drawing/2014/main" id="{B0CDE566-4DE6-452D-8A1D-7EB97CFE5AF9}"/>
              </a:ext>
            </a:extLst>
          </p:cNvPr>
          <p:cNvSpPr txBox="1"/>
          <p:nvPr/>
        </p:nvSpPr>
        <p:spPr>
          <a:xfrm rot="20133094">
            <a:off x="6411383" y="5374791"/>
            <a:ext cx="2416111" cy="461665"/>
          </a:xfrm>
          <a:prstGeom prst="rect">
            <a:avLst/>
          </a:prstGeom>
          <a:noFill/>
        </p:spPr>
        <p:txBody>
          <a:bodyPr wrap="none" rtlCol="0">
            <a:spAutoFit/>
          </a:bodyPr>
          <a:lstStyle/>
          <a:p>
            <a:r>
              <a:rPr lang="en-US" sz="2400" dirty="0" smtClean="0"/>
              <a:t>Intent Recognized</a:t>
            </a:r>
            <a:endParaRPr lang="pl-PL" sz="2400" dirty="0"/>
          </a:p>
        </p:txBody>
      </p:sp>
      <p:sp>
        <p:nvSpPr>
          <p:cNvPr id="86" name="TextBox 85">
            <a:extLst>
              <a:ext uri="{FF2B5EF4-FFF2-40B4-BE49-F238E27FC236}">
                <a16:creationId xmlns="" xmlns:a16="http://schemas.microsoft.com/office/drawing/2014/main" id="{1E59A011-9D8C-47C0-886B-98448D75225D}"/>
              </a:ext>
            </a:extLst>
          </p:cNvPr>
          <p:cNvSpPr txBox="1"/>
          <p:nvPr/>
        </p:nvSpPr>
        <p:spPr>
          <a:xfrm rot="17915522">
            <a:off x="8260053" y="3730365"/>
            <a:ext cx="2691736" cy="461665"/>
          </a:xfrm>
          <a:prstGeom prst="rect">
            <a:avLst/>
          </a:prstGeom>
          <a:noFill/>
        </p:spPr>
        <p:txBody>
          <a:bodyPr wrap="square" rtlCol="0">
            <a:spAutoFit/>
          </a:bodyPr>
          <a:lstStyle/>
          <a:p>
            <a:r>
              <a:rPr lang="en-US" sz="2400" dirty="0" smtClean="0"/>
              <a:t>Output decided</a:t>
            </a:r>
            <a:endParaRPr lang="pl-PL" sz="2400" dirty="0"/>
          </a:p>
        </p:txBody>
      </p:sp>
      <p:sp>
        <p:nvSpPr>
          <p:cNvPr id="87" name="TextBox 86">
            <a:extLst>
              <a:ext uri="{FF2B5EF4-FFF2-40B4-BE49-F238E27FC236}">
                <a16:creationId xmlns="" xmlns:a16="http://schemas.microsoft.com/office/drawing/2014/main" id="{008A5687-DC52-4979-9E5C-B5EA5E5351A9}"/>
              </a:ext>
            </a:extLst>
          </p:cNvPr>
          <p:cNvSpPr txBox="1"/>
          <p:nvPr/>
        </p:nvSpPr>
        <p:spPr>
          <a:xfrm rot="3426132">
            <a:off x="7869311" y="1470640"/>
            <a:ext cx="2643929" cy="461665"/>
          </a:xfrm>
          <a:prstGeom prst="rect">
            <a:avLst/>
          </a:prstGeom>
          <a:noFill/>
        </p:spPr>
        <p:txBody>
          <a:bodyPr wrap="none" rtlCol="0">
            <a:spAutoFit/>
          </a:bodyPr>
          <a:lstStyle/>
          <a:p>
            <a:r>
              <a:rPr lang="en-US" sz="2400" dirty="0" smtClean="0"/>
              <a:t>Logged to Database</a:t>
            </a:r>
            <a:endParaRPr lang="pl-PL" sz="2400" dirty="0"/>
          </a:p>
        </p:txBody>
      </p:sp>
      <p:sp>
        <p:nvSpPr>
          <p:cNvPr id="88" name="Oval 87">
            <a:extLst>
              <a:ext uri="{FF2B5EF4-FFF2-40B4-BE49-F238E27FC236}">
                <a16:creationId xmlns="" xmlns:a16="http://schemas.microsoft.com/office/drawing/2014/main" id="{E94275D3-37F2-456E-B6F2-AF8409DB585B}"/>
              </a:ext>
            </a:extLst>
          </p:cNvPr>
          <p:cNvSpPr/>
          <p:nvPr/>
        </p:nvSpPr>
        <p:spPr>
          <a:xfrm>
            <a:off x="4993379" y="1114472"/>
            <a:ext cx="2205243" cy="2205243"/>
          </a:xfrm>
          <a:prstGeom prst="ellipse">
            <a:avLst/>
          </a:prstGeom>
          <a:gradFill>
            <a:gsLst>
              <a:gs pos="0">
                <a:schemeClr val="accent3">
                  <a:lumMod val="40000"/>
                  <a:lumOff val="60000"/>
                </a:schemeClr>
              </a:gs>
              <a:gs pos="53000">
                <a:schemeClr val="accent3">
                  <a:lumMod val="95000"/>
                  <a:lumOff val="5000"/>
                </a:schemeClr>
              </a:gs>
              <a:gs pos="100000">
                <a:schemeClr val="accent3">
                  <a:lumMod val="60000"/>
                </a:schemeClr>
              </a:gs>
            </a:gsLst>
            <a:path path="circle">
              <a:fillToRect l="50000" t="130000" r="50000" b="-30000"/>
            </a:path>
          </a:gradFill>
          <a:ln>
            <a:noFill/>
          </a:ln>
          <a:effectLst>
            <a:outerShdw blurRad="673100" dist="520700" dir="5040000" sx="36000" sy="36000" rotWithShape="0">
              <a:prstClr val="black">
                <a:alpha val="51000"/>
              </a:prstClr>
            </a:outerShdw>
          </a:effectLst>
          <a:scene3d>
            <a:camera prst="orthographicFront">
              <a:rot lat="300000" lon="0" rev="0"/>
            </a:camera>
            <a:lightRig rig="threePt" dir="t"/>
          </a:scene3d>
          <a:sp3d prstMaterial="clear">
            <a:bevelT w="1104900" h="1104900"/>
            <a:bevelB w="1104900" h="1104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TextBox 89">
            <a:extLst>
              <a:ext uri="{FF2B5EF4-FFF2-40B4-BE49-F238E27FC236}">
                <a16:creationId xmlns="" xmlns:a16="http://schemas.microsoft.com/office/drawing/2014/main" id="{BB34466A-3A0B-4B55-B44F-687FBDC1C876}"/>
              </a:ext>
            </a:extLst>
          </p:cNvPr>
          <p:cNvSpPr txBox="1"/>
          <p:nvPr/>
        </p:nvSpPr>
        <p:spPr>
          <a:xfrm>
            <a:off x="1306347" y="139288"/>
            <a:ext cx="1194558" cy="584775"/>
          </a:xfrm>
          <a:prstGeom prst="rect">
            <a:avLst/>
          </a:prstGeom>
          <a:noFill/>
        </p:spPr>
        <p:txBody>
          <a:bodyPr wrap="none" rtlCol="0">
            <a:spAutoFit/>
          </a:bodyPr>
          <a:lstStyle/>
          <a:p>
            <a:r>
              <a:rPr lang="en-US" sz="3200" b="1" dirty="0" smtClean="0">
                <a:solidFill>
                  <a:schemeClr val="bg1">
                    <a:lumMod val="65000"/>
                  </a:schemeClr>
                </a:solidFill>
              </a:rPr>
              <a:t>Log In</a:t>
            </a:r>
            <a:endParaRPr lang="pl-PL" sz="3200" b="1" dirty="0">
              <a:solidFill>
                <a:schemeClr val="bg1">
                  <a:lumMod val="65000"/>
                </a:schemeClr>
              </a:solidFill>
            </a:endParaRPr>
          </a:p>
        </p:txBody>
      </p:sp>
      <p:sp>
        <p:nvSpPr>
          <p:cNvPr id="91" name="TextBox 90">
            <a:extLst>
              <a:ext uri="{FF2B5EF4-FFF2-40B4-BE49-F238E27FC236}">
                <a16:creationId xmlns="" xmlns:a16="http://schemas.microsoft.com/office/drawing/2014/main" id="{F1B54352-8BDC-480B-8C0B-56697788FA92}"/>
              </a:ext>
            </a:extLst>
          </p:cNvPr>
          <p:cNvSpPr txBox="1"/>
          <p:nvPr/>
        </p:nvSpPr>
        <p:spPr>
          <a:xfrm>
            <a:off x="9283328" y="50444"/>
            <a:ext cx="1346844" cy="584775"/>
          </a:xfrm>
          <a:prstGeom prst="rect">
            <a:avLst/>
          </a:prstGeom>
          <a:noFill/>
        </p:spPr>
        <p:txBody>
          <a:bodyPr wrap="none" rtlCol="0">
            <a:spAutoFit/>
          </a:bodyPr>
          <a:lstStyle/>
          <a:p>
            <a:r>
              <a:rPr lang="en-US" sz="3200" b="1" dirty="0" smtClean="0">
                <a:solidFill>
                  <a:schemeClr val="bg1">
                    <a:lumMod val="65000"/>
                  </a:schemeClr>
                </a:solidFill>
              </a:rPr>
              <a:t>Log off</a:t>
            </a:r>
            <a:endParaRPr lang="pl-PL" sz="3200" b="1" dirty="0">
              <a:solidFill>
                <a:schemeClr val="bg1">
                  <a:lumMod val="65000"/>
                </a:schemeClr>
              </a:solidFill>
            </a:endParaRPr>
          </a:p>
        </p:txBody>
      </p:sp>
      <p:sp>
        <p:nvSpPr>
          <p:cNvPr id="2" name="Isosceles Triangle 1">
            <a:extLst>
              <a:ext uri="{FF2B5EF4-FFF2-40B4-BE49-F238E27FC236}">
                <a16:creationId xmlns="" xmlns:a16="http://schemas.microsoft.com/office/drawing/2014/main" id="{93DE9F63-3A3C-41EF-89E1-FE37937528AB}"/>
              </a:ext>
            </a:extLst>
          </p:cNvPr>
          <p:cNvSpPr/>
          <p:nvPr/>
        </p:nvSpPr>
        <p:spPr>
          <a:xfrm rot="18700047">
            <a:off x="8532845" y="-20394"/>
            <a:ext cx="605944" cy="700716"/>
          </a:xfrm>
          <a:prstGeom prst="triangle">
            <a:avLst>
              <a:gd name="adj" fmla="val 18379"/>
            </a:avLst>
          </a:prstGeom>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ln>
            <a:noFill/>
          </a:ln>
          <a:scene3d>
            <a:camera prst="perspectiveRelaxedModerately" fov="3300000"/>
            <a:lightRig rig="two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AutoShape 59"/>
          <p:cNvSpPr>
            <a:spLocks/>
          </p:cNvSpPr>
          <p:nvPr/>
        </p:nvSpPr>
        <p:spPr bwMode="auto">
          <a:xfrm>
            <a:off x="3489727" y="1701472"/>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w="12700" cap="flat" cmpd="sng">
            <a:solidFill>
              <a:schemeClr val="bg1"/>
            </a:solidFill>
            <a:prstDash val="solid"/>
            <a:miter lim="0"/>
            <a:headEnd/>
            <a:tailEnd/>
          </a:ln>
          <a:effectLst/>
          <a:extLst/>
        </p:spPr>
        <p:txBody>
          <a:bodyPr lIns="50800" tIns="50800" rIns="50800" bIns="50800" anchor="ctr"/>
          <a:lstStyle/>
          <a:p>
            <a:pPr defTabSz="609585"/>
            <a:endParaRPr lang="en-US" sz="4000" dirty="0">
              <a:solidFill>
                <a:schemeClr val="bg1"/>
              </a:solidFill>
              <a:effectLst>
                <a:outerShdw blurRad="38100" dist="38100" dir="2700000" algn="tl">
                  <a:srgbClr val="000000"/>
                </a:outerShdw>
              </a:effectLst>
            </a:endParaRPr>
          </a:p>
        </p:txBody>
      </p:sp>
      <p:grpSp>
        <p:nvGrpSpPr>
          <p:cNvPr id="28" name="Group 27"/>
          <p:cNvGrpSpPr/>
          <p:nvPr/>
        </p:nvGrpSpPr>
        <p:grpSpPr>
          <a:xfrm>
            <a:off x="3441065" y="3158190"/>
            <a:ext cx="488901" cy="488067"/>
            <a:chOff x="2164728" y="1071199"/>
            <a:chExt cx="488901" cy="488067"/>
          </a:xfrm>
          <a:solidFill>
            <a:schemeClr val="bg1"/>
          </a:solidFill>
        </p:grpSpPr>
        <p:sp>
          <p:nvSpPr>
            <p:cNvPr id="29"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0"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1" name="Group 255"/>
          <p:cNvGrpSpPr/>
          <p:nvPr/>
        </p:nvGrpSpPr>
        <p:grpSpPr>
          <a:xfrm>
            <a:off x="4750053" y="4444947"/>
            <a:ext cx="497880" cy="348144"/>
            <a:chOff x="2968185" y="3257104"/>
            <a:chExt cx="285894" cy="199911"/>
          </a:xfrm>
          <a:solidFill>
            <a:schemeClr val="bg1"/>
          </a:solidFill>
        </p:grpSpPr>
        <p:sp>
          <p:nvSpPr>
            <p:cNvPr id="34" name="Freeform 30"/>
            <p:cNvSpPr>
              <a:spLocks/>
            </p:cNvSpPr>
            <p:nvPr/>
          </p:nvSpPr>
          <p:spPr bwMode="auto">
            <a:xfrm>
              <a:off x="2968185" y="3340938"/>
              <a:ext cx="285894" cy="116077"/>
            </a:xfrm>
            <a:custGeom>
              <a:avLst/>
              <a:gdLst/>
              <a:ahLst/>
              <a:cxnLst>
                <a:cxn ang="0">
                  <a:pos x="265" y="49"/>
                </a:cxn>
                <a:cxn ang="0">
                  <a:pos x="265" y="49"/>
                </a:cxn>
                <a:cxn ang="0">
                  <a:pos x="260" y="43"/>
                </a:cxn>
                <a:cxn ang="0">
                  <a:pos x="254" y="41"/>
                </a:cxn>
                <a:cxn ang="0">
                  <a:pos x="248" y="41"/>
                </a:cxn>
                <a:cxn ang="0">
                  <a:pos x="241" y="45"/>
                </a:cxn>
                <a:cxn ang="0">
                  <a:pos x="241" y="45"/>
                </a:cxn>
                <a:cxn ang="0">
                  <a:pos x="219" y="58"/>
                </a:cxn>
                <a:cxn ang="0">
                  <a:pos x="197" y="67"/>
                </a:cxn>
                <a:cxn ang="0">
                  <a:pos x="176" y="73"/>
                </a:cxn>
                <a:cxn ang="0">
                  <a:pos x="158" y="74"/>
                </a:cxn>
                <a:cxn ang="0">
                  <a:pos x="139" y="74"/>
                </a:cxn>
                <a:cxn ang="0">
                  <a:pos x="121" y="73"/>
                </a:cxn>
                <a:cxn ang="0">
                  <a:pos x="106" y="67"/>
                </a:cxn>
                <a:cxn ang="0">
                  <a:pos x="91" y="60"/>
                </a:cxn>
                <a:cxn ang="0">
                  <a:pos x="78" y="52"/>
                </a:cxn>
                <a:cxn ang="0">
                  <a:pos x="67" y="45"/>
                </a:cxn>
                <a:cxn ang="0">
                  <a:pos x="49" y="28"/>
                </a:cxn>
                <a:cxn ang="0">
                  <a:pos x="36" y="15"/>
                </a:cxn>
                <a:cxn ang="0">
                  <a:pos x="30" y="8"/>
                </a:cxn>
                <a:cxn ang="0">
                  <a:pos x="30" y="8"/>
                </a:cxn>
                <a:cxn ang="0">
                  <a:pos x="26" y="4"/>
                </a:cxn>
                <a:cxn ang="0">
                  <a:pos x="21" y="0"/>
                </a:cxn>
                <a:cxn ang="0">
                  <a:pos x="13" y="0"/>
                </a:cxn>
                <a:cxn ang="0">
                  <a:pos x="8" y="4"/>
                </a:cxn>
                <a:cxn ang="0">
                  <a:pos x="8" y="4"/>
                </a:cxn>
                <a:cxn ang="0">
                  <a:pos x="2" y="8"/>
                </a:cxn>
                <a:cxn ang="0">
                  <a:pos x="0" y="15"/>
                </a:cxn>
                <a:cxn ang="0">
                  <a:pos x="0" y="21"/>
                </a:cxn>
                <a:cxn ang="0">
                  <a:pos x="2" y="28"/>
                </a:cxn>
                <a:cxn ang="0">
                  <a:pos x="2" y="28"/>
                </a:cxn>
                <a:cxn ang="0">
                  <a:pos x="11" y="39"/>
                </a:cxn>
                <a:cxn ang="0">
                  <a:pos x="23" y="50"/>
                </a:cxn>
                <a:cxn ang="0">
                  <a:pos x="36" y="63"/>
                </a:cxn>
                <a:cxn ang="0">
                  <a:pos x="54" y="76"/>
                </a:cxn>
                <a:cxn ang="0">
                  <a:pos x="74" y="89"/>
                </a:cxn>
                <a:cxn ang="0">
                  <a:pos x="98" y="100"/>
                </a:cxn>
                <a:cxn ang="0">
                  <a:pos x="111" y="104"/>
                </a:cxn>
                <a:cxn ang="0">
                  <a:pos x="124" y="108"/>
                </a:cxn>
                <a:cxn ang="0">
                  <a:pos x="124" y="108"/>
                </a:cxn>
                <a:cxn ang="0">
                  <a:pos x="137" y="110"/>
                </a:cxn>
                <a:cxn ang="0">
                  <a:pos x="152" y="110"/>
                </a:cxn>
                <a:cxn ang="0">
                  <a:pos x="152" y="110"/>
                </a:cxn>
                <a:cxn ang="0">
                  <a:pos x="165" y="110"/>
                </a:cxn>
                <a:cxn ang="0">
                  <a:pos x="180" y="108"/>
                </a:cxn>
                <a:cxn ang="0">
                  <a:pos x="193" y="104"/>
                </a:cxn>
                <a:cxn ang="0">
                  <a:pos x="206" y="100"/>
                </a:cxn>
                <a:cxn ang="0">
                  <a:pos x="234" y="87"/>
                </a:cxn>
                <a:cxn ang="0">
                  <a:pos x="261" y="73"/>
                </a:cxn>
                <a:cxn ang="0">
                  <a:pos x="261" y="73"/>
                </a:cxn>
                <a:cxn ang="0">
                  <a:pos x="265" y="67"/>
                </a:cxn>
                <a:cxn ang="0">
                  <a:pos x="267" y="62"/>
                </a:cxn>
                <a:cxn ang="0">
                  <a:pos x="267" y="54"/>
                </a:cxn>
                <a:cxn ang="0">
                  <a:pos x="265" y="49"/>
                </a:cxn>
                <a:cxn ang="0">
                  <a:pos x="265" y="49"/>
                </a:cxn>
              </a:cxnLst>
              <a:rect l="0" t="0" r="r" b="b"/>
              <a:pathLst>
                <a:path w="267" h="110">
                  <a:moveTo>
                    <a:pt x="265" y="49"/>
                  </a:moveTo>
                  <a:lnTo>
                    <a:pt x="265" y="49"/>
                  </a:lnTo>
                  <a:lnTo>
                    <a:pt x="260" y="43"/>
                  </a:lnTo>
                  <a:lnTo>
                    <a:pt x="254" y="41"/>
                  </a:lnTo>
                  <a:lnTo>
                    <a:pt x="248" y="41"/>
                  </a:lnTo>
                  <a:lnTo>
                    <a:pt x="241" y="45"/>
                  </a:lnTo>
                  <a:lnTo>
                    <a:pt x="241" y="45"/>
                  </a:lnTo>
                  <a:lnTo>
                    <a:pt x="219" y="58"/>
                  </a:lnTo>
                  <a:lnTo>
                    <a:pt x="197" y="67"/>
                  </a:lnTo>
                  <a:lnTo>
                    <a:pt x="176" y="73"/>
                  </a:lnTo>
                  <a:lnTo>
                    <a:pt x="158" y="74"/>
                  </a:lnTo>
                  <a:lnTo>
                    <a:pt x="139" y="74"/>
                  </a:lnTo>
                  <a:lnTo>
                    <a:pt x="121" y="73"/>
                  </a:lnTo>
                  <a:lnTo>
                    <a:pt x="106" y="67"/>
                  </a:lnTo>
                  <a:lnTo>
                    <a:pt x="91" y="60"/>
                  </a:lnTo>
                  <a:lnTo>
                    <a:pt x="78" y="52"/>
                  </a:lnTo>
                  <a:lnTo>
                    <a:pt x="67" y="45"/>
                  </a:lnTo>
                  <a:lnTo>
                    <a:pt x="49" y="28"/>
                  </a:lnTo>
                  <a:lnTo>
                    <a:pt x="36" y="15"/>
                  </a:lnTo>
                  <a:lnTo>
                    <a:pt x="30" y="8"/>
                  </a:lnTo>
                  <a:lnTo>
                    <a:pt x="30" y="8"/>
                  </a:lnTo>
                  <a:lnTo>
                    <a:pt x="26" y="4"/>
                  </a:lnTo>
                  <a:lnTo>
                    <a:pt x="21" y="0"/>
                  </a:lnTo>
                  <a:lnTo>
                    <a:pt x="13" y="0"/>
                  </a:lnTo>
                  <a:lnTo>
                    <a:pt x="8" y="4"/>
                  </a:lnTo>
                  <a:lnTo>
                    <a:pt x="8" y="4"/>
                  </a:lnTo>
                  <a:lnTo>
                    <a:pt x="2" y="8"/>
                  </a:lnTo>
                  <a:lnTo>
                    <a:pt x="0" y="15"/>
                  </a:lnTo>
                  <a:lnTo>
                    <a:pt x="0" y="21"/>
                  </a:lnTo>
                  <a:lnTo>
                    <a:pt x="2" y="28"/>
                  </a:lnTo>
                  <a:lnTo>
                    <a:pt x="2" y="28"/>
                  </a:lnTo>
                  <a:lnTo>
                    <a:pt x="11" y="39"/>
                  </a:lnTo>
                  <a:lnTo>
                    <a:pt x="23" y="50"/>
                  </a:lnTo>
                  <a:lnTo>
                    <a:pt x="36" y="63"/>
                  </a:lnTo>
                  <a:lnTo>
                    <a:pt x="54" y="76"/>
                  </a:lnTo>
                  <a:lnTo>
                    <a:pt x="74" y="89"/>
                  </a:lnTo>
                  <a:lnTo>
                    <a:pt x="98" y="100"/>
                  </a:lnTo>
                  <a:lnTo>
                    <a:pt x="111" y="104"/>
                  </a:lnTo>
                  <a:lnTo>
                    <a:pt x="124" y="108"/>
                  </a:lnTo>
                  <a:lnTo>
                    <a:pt x="124" y="108"/>
                  </a:lnTo>
                  <a:lnTo>
                    <a:pt x="137" y="110"/>
                  </a:lnTo>
                  <a:lnTo>
                    <a:pt x="152" y="110"/>
                  </a:lnTo>
                  <a:lnTo>
                    <a:pt x="152" y="110"/>
                  </a:lnTo>
                  <a:lnTo>
                    <a:pt x="165" y="110"/>
                  </a:lnTo>
                  <a:lnTo>
                    <a:pt x="180" y="108"/>
                  </a:lnTo>
                  <a:lnTo>
                    <a:pt x="193" y="104"/>
                  </a:lnTo>
                  <a:lnTo>
                    <a:pt x="206" y="100"/>
                  </a:lnTo>
                  <a:lnTo>
                    <a:pt x="234" y="87"/>
                  </a:lnTo>
                  <a:lnTo>
                    <a:pt x="261" y="73"/>
                  </a:lnTo>
                  <a:lnTo>
                    <a:pt x="261" y="73"/>
                  </a:lnTo>
                  <a:lnTo>
                    <a:pt x="265" y="67"/>
                  </a:lnTo>
                  <a:lnTo>
                    <a:pt x="267" y="62"/>
                  </a:lnTo>
                  <a:lnTo>
                    <a:pt x="267" y="54"/>
                  </a:lnTo>
                  <a:lnTo>
                    <a:pt x="265" y="49"/>
                  </a:lnTo>
                  <a:lnTo>
                    <a:pt x="265" y="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 name="Freeform 31"/>
            <p:cNvSpPr>
              <a:spLocks/>
            </p:cNvSpPr>
            <p:nvPr/>
          </p:nvSpPr>
          <p:spPr bwMode="auto">
            <a:xfrm>
              <a:off x="3146601" y="3276451"/>
              <a:ext cx="58039" cy="58039"/>
            </a:xfrm>
            <a:custGeom>
              <a:avLst/>
              <a:gdLst/>
              <a:ahLst/>
              <a:cxnLst>
                <a:cxn ang="0">
                  <a:pos x="26" y="54"/>
                </a:cxn>
                <a:cxn ang="0">
                  <a:pos x="26" y="54"/>
                </a:cxn>
                <a:cxn ang="0">
                  <a:pos x="37" y="52"/>
                </a:cxn>
                <a:cxn ang="0">
                  <a:pos x="44" y="46"/>
                </a:cxn>
                <a:cxn ang="0">
                  <a:pos x="52" y="37"/>
                </a:cxn>
                <a:cxn ang="0">
                  <a:pos x="54" y="28"/>
                </a:cxn>
                <a:cxn ang="0">
                  <a:pos x="54" y="28"/>
                </a:cxn>
                <a:cxn ang="0">
                  <a:pos x="52" y="17"/>
                </a:cxn>
                <a:cxn ang="0">
                  <a:pos x="44" y="8"/>
                </a:cxn>
                <a:cxn ang="0">
                  <a:pos x="37" y="2"/>
                </a:cxn>
                <a:cxn ang="0">
                  <a:pos x="26" y="0"/>
                </a:cxn>
                <a:cxn ang="0">
                  <a:pos x="26" y="0"/>
                </a:cxn>
                <a:cxn ang="0">
                  <a:pos x="17" y="2"/>
                </a:cxn>
                <a:cxn ang="0">
                  <a:pos x="7" y="8"/>
                </a:cxn>
                <a:cxn ang="0">
                  <a:pos x="2" y="17"/>
                </a:cxn>
                <a:cxn ang="0">
                  <a:pos x="0" y="28"/>
                </a:cxn>
                <a:cxn ang="0">
                  <a:pos x="0" y="28"/>
                </a:cxn>
                <a:cxn ang="0">
                  <a:pos x="2" y="37"/>
                </a:cxn>
                <a:cxn ang="0">
                  <a:pos x="7" y="46"/>
                </a:cxn>
                <a:cxn ang="0">
                  <a:pos x="17" y="52"/>
                </a:cxn>
                <a:cxn ang="0">
                  <a:pos x="26" y="54"/>
                </a:cxn>
                <a:cxn ang="0">
                  <a:pos x="26" y="54"/>
                </a:cxn>
              </a:cxnLst>
              <a:rect l="0" t="0" r="r" b="b"/>
              <a:pathLst>
                <a:path w="54" h="54">
                  <a:moveTo>
                    <a:pt x="26" y="54"/>
                  </a:moveTo>
                  <a:lnTo>
                    <a:pt x="26" y="54"/>
                  </a:lnTo>
                  <a:lnTo>
                    <a:pt x="37" y="52"/>
                  </a:lnTo>
                  <a:lnTo>
                    <a:pt x="44" y="46"/>
                  </a:lnTo>
                  <a:lnTo>
                    <a:pt x="52" y="37"/>
                  </a:lnTo>
                  <a:lnTo>
                    <a:pt x="54" y="28"/>
                  </a:lnTo>
                  <a:lnTo>
                    <a:pt x="54" y="28"/>
                  </a:lnTo>
                  <a:lnTo>
                    <a:pt x="52" y="17"/>
                  </a:lnTo>
                  <a:lnTo>
                    <a:pt x="44" y="8"/>
                  </a:lnTo>
                  <a:lnTo>
                    <a:pt x="37" y="2"/>
                  </a:lnTo>
                  <a:lnTo>
                    <a:pt x="26" y="0"/>
                  </a:lnTo>
                  <a:lnTo>
                    <a:pt x="26" y="0"/>
                  </a:lnTo>
                  <a:lnTo>
                    <a:pt x="17" y="2"/>
                  </a:lnTo>
                  <a:lnTo>
                    <a:pt x="7" y="8"/>
                  </a:lnTo>
                  <a:lnTo>
                    <a:pt x="2" y="17"/>
                  </a:lnTo>
                  <a:lnTo>
                    <a:pt x="0" y="28"/>
                  </a:lnTo>
                  <a:lnTo>
                    <a:pt x="0" y="28"/>
                  </a:lnTo>
                  <a:lnTo>
                    <a:pt x="2" y="37"/>
                  </a:lnTo>
                  <a:lnTo>
                    <a:pt x="7" y="46"/>
                  </a:lnTo>
                  <a:lnTo>
                    <a:pt x="17" y="52"/>
                  </a:lnTo>
                  <a:lnTo>
                    <a:pt x="26" y="54"/>
                  </a:lnTo>
                  <a:lnTo>
                    <a:pt x="26" y="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 name="Freeform 32"/>
            <p:cNvSpPr>
              <a:spLocks/>
            </p:cNvSpPr>
            <p:nvPr/>
          </p:nvSpPr>
          <p:spPr bwMode="auto">
            <a:xfrm>
              <a:off x="3034823" y="3257104"/>
              <a:ext cx="58039" cy="58039"/>
            </a:xfrm>
            <a:custGeom>
              <a:avLst/>
              <a:gdLst/>
              <a:ahLst/>
              <a:cxnLst>
                <a:cxn ang="0">
                  <a:pos x="28" y="53"/>
                </a:cxn>
                <a:cxn ang="0">
                  <a:pos x="28" y="53"/>
                </a:cxn>
                <a:cxn ang="0">
                  <a:pos x="39" y="52"/>
                </a:cxn>
                <a:cxn ang="0">
                  <a:pos x="47" y="46"/>
                </a:cxn>
                <a:cxn ang="0">
                  <a:pos x="52" y="37"/>
                </a:cxn>
                <a:cxn ang="0">
                  <a:pos x="54" y="27"/>
                </a:cxn>
                <a:cxn ang="0">
                  <a:pos x="54" y="27"/>
                </a:cxn>
                <a:cxn ang="0">
                  <a:pos x="52" y="16"/>
                </a:cxn>
                <a:cxn ang="0">
                  <a:pos x="47" y="7"/>
                </a:cxn>
                <a:cxn ang="0">
                  <a:pos x="39" y="2"/>
                </a:cxn>
                <a:cxn ang="0">
                  <a:pos x="28" y="0"/>
                </a:cxn>
                <a:cxn ang="0">
                  <a:pos x="28" y="0"/>
                </a:cxn>
                <a:cxn ang="0">
                  <a:pos x="17" y="2"/>
                </a:cxn>
                <a:cxn ang="0">
                  <a:pos x="10" y="7"/>
                </a:cxn>
                <a:cxn ang="0">
                  <a:pos x="2" y="16"/>
                </a:cxn>
                <a:cxn ang="0">
                  <a:pos x="0" y="27"/>
                </a:cxn>
                <a:cxn ang="0">
                  <a:pos x="0" y="27"/>
                </a:cxn>
                <a:cxn ang="0">
                  <a:pos x="2" y="37"/>
                </a:cxn>
                <a:cxn ang="0">
                  <a:pos x="10" y="46"/>
                </a:cxn>
                <a:cxn ang="0">
                  <a:pos x="17" y="52"/>
                </a:cxn>
                <a:cxn ang="0">
                  <a:pos x="28" y="53"/>
                </a:cxn>
                <a:cxn ang="0">
                  <a:pos x="28" y="53"/>
                </a:cxn>
              </a:cxnLst>
              <a:rect l="0" t="0" r="r" b="b"/>
              <a:pathLst>
                <a:path w="54" h="53">
                  <a:moveTo>
                    <a:pt x="28" y="53"/>
                  </a:moveTo>
                  <a:lnTo>
                    <a:pt x="28" y="53"/>
                  </a:lnTo>
                  <a:lnTo>
                    <a:pt x="39" y="52"/>
                  </a:lnTo>
                  <a:lnTo>
                    <a:pt x="47" y="46"/>
                  </a:lnTo>
                  <a:lnTo>
                    <a:pt x="52" y="37"/>
                  </a:lnTo>
                  <a:lnTo>
                    <a:pt x="54" y="27"/>
                  </a:lnTo>
                  <a:lnTo>
                    <a:pt x="54" y="27"/>
                  </a:lnTo>
                  <a:lnTo>
                    <a:pt x="52" y="16"/>
                  </a:lnTo>
                  <a:lnTo>
                    <a:pt x="47" y="7"/>
                  </a:lnTo>
                  <a:lnTo>
                    <a:pt x="39" y="2"/>
                  </a:lnTo>
                  <a:lnTo>
                    <a:pt x="28" y="0"/>
                  </a:lnTo>
                  <a:lnTo>
                    <a:pt x="28" y="0"/>
                  </a:lnTo>
                  <a:lnTo>
                    <a:pt x="17" y="2"/>
                  </a:lnTo>
                  <a:lnTo>
                    <a:pt x="10" y="7"/>
                  </a:lnTo>
                  <a:lnTo>
                    <a:pt x="2" y="16"/>
                  </a:lnTo>
                  <a:lnTo>
                    <a:pt x="0" y="27"/>
                  </a:lnTo>
                  <a:lnTo>
                    <a:pt x="0" y="27"/>
                  </a:lnTo>
                  <a:lnTo>
                    <a:pt x="2" y="37"/>
                  </a:lnTo>
                  <a:lnTo>
                    <a:pt x="10" y="46"/>
                  </a:lnTo>
                  <a:lnTo>
                    <a:pt x="17" y="52"/>
                  </a:lnTo>
                  <a:lnTo>
                    <a:pt x="28" y="53"/>
                  </a:lnTo>
                  <a:lnTo>
                    <a:pt x="28" y="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7" name="Freeform 52"/>
          <p:cNvSpPr>
            <a:spLocks noEditPoints="1"/>
          </p:cNvSpPr>
          <p:nvPr/>
        </p:nvSpPr>
        <p:spPr bwMode="auto">
          <a:xfrm rot="18134434">
            <a:off x="8395708" y="3242615"/>
            <a:ext cx="402584" cy="549800"/>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nvGrpSpPr>
          <p:cNvPr id="38" name="Group 37"/>
          <p:cNvGrpSpPr/>
          <p:nvPr/>
        </p:nvGrpSpPr>
        <p:grpSpPr>
          <a:xfrm>
            <a:off x="8055399" y="1603761"/>
            <a:ext cx="457199" cy="488068"/>
            <a:chOff x="9079439" y="89225"/>
            <a:chExt cx="457199" cy="488068"/>
          </a:xfrm>
          <a:solidFill>
            <a:schemeClr val="bg1"/>
          </a:solidFill>
        </p:grpSpPr>
        <p:sp>
          <p:nvSpPr>
            <p:cNvPr id="39" name="AutoShape 78"/>
            <p:cNvSpPr>
              <a:spLocks/>
            </p:cNvSpPr>
            <p:nvPr/>
          </p:nvSpPr>
          <p:spPr bwMode="auto">
            <a:xfrm>
              <a:off x="9079439" y="89225"/>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79"/>
            <p:cNvSpPr>
              <a:spLocks/>
            </p:cNvSpPr>
            <p:nvPr/>
          </p:nvSpPr>
          <p:spPr bwMode="auto">
            <a:xfrm>
              <a:off x="9140343" y="150127"/>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1" name="AutoShape 80"/>
            <p:cNvSpPr>
              <a:spLocks/>
            </p:cNvSpPr>
            <p:nvPr/>
          </p:nvSpPr>
          <p:spPr bwMode="auto">
            <a:xfrm>
              <a:off x="9323052" y="196014"/>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42" name="TextBox 41">
            <a:extLst>
              <a:ext uri="{FF2B5EF4-FFF2-40B4-BE49-F238E27FC236}">
                <a16:creationId xmlns="" xmlns:a16="http://schemas.microsoft.com/office/drawing/2014/main" id="{BB34466A-3A0B-4B55-B44F-687FBDC1C876}"/>
              </a:ext>
            </a:extLst>
          </p:cNvPr>
          <p:cNvSpPr txBox="1"/>
          <p:nvPr/>
        </p:nvSpPr>
        <p:spPr>
          <a:xfrm>
            <a:off x="4736721" y="220698"/>
            <a:ext cx="2777876" cy="584775"/>
          </a:xfrm>
          <a:prstGeom prst="rect">
            <a:avLst/>
          </a:prstGeom>
          <a:noFill/>
        </p:spPr>
        <p:txBody>
          <a:bodyPr wrap="none" rtlCol="0">
            <a:spAutoFit/>
          </a:bodyPr>
          <a:lstStyle/>
          <a:p>
            <a:r>
              <a:rPr lang="en-US" sz="3200" b="1" dirty="0" smtClean="0">
                <a:solidFill>
                  <a:schemeClr val="bg1">
                    <a:lumMod val="65000"/>
                  </a:schemeClr>
                </a:solidFill>
              </a:rPr>
              <a:t>DAILY ACTIVITY</a:t>
            </a:r>
            <a:endParaRPr lang="pl-PL" sz="3200" b="1" dirty="0">
              <a:solidFill>
                <a:schemeClr val="bg1">
                  <a:lumMod val="65000"/>
                </a:schemeClr>
              </a:solidFill>
            </a:endParaRPr>
          </a:p>
        </p:txBody>
      </p:sp>
    </p:spTree>
    <p:extLst>
      <p:ext uri="{BB962C8B-B14F-4D97-AF65-F5344CB8AC3E}">
        <p14:creationId xmlns:p14="http://schemas.microsoft.com/office/powerpoint/2010/main" val="106611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1000"/>
              </a:schemeClr>
            </a:gs>
            <a:gs pos="0">
              <a:schemeClr val="accent1">
                <a:lumMod val="45000"/>
                <a:lumOff val="55000"/>
              </a:schemeClr>
            </a:gs>
          </a:gsLst>
          <a:lin ang="8100000" scaled="1"/>
        </a:gradFill>
        <a:effectLst/>
      </p:bgPr>
    </p:bg>
    <p:spTree>
      <p:nvGrpSpPr>
        <p:cNvPr id="1" name=""/>
        <p:cNvGrpSpPr/>
        <p:nvPr/>
      </p:nvGrpSpPr>
      <p:grpSpPr>
        <a:xfrm>
          <a:off x="0" y="0"/>
          <a:ext cx="0" cy="0"/>
          <a:chOff x="0" y="0"/>
          <a:chExt cx="0" cy="0"/>
        </a:xfrm>
      </p:grpSpPr>
      <p:sp>
        <p:nvSpPr>
          <p:cNvPr id="4" name="Right Triangle 3"/>
          <p:cNvSpPr/>
          <p:nvPr/>
        </p:nvSpPr>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6858000 w 6858000"/>
              <a:gd name="connsiteY2" fmla="*/ 12192000 h 12192000"/>
              <a:gd name="connsiteX3" fmla="*/ 0 w 6858000"/>
              <a:gd name="connsiteY3"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12192000">
                <a:moveTo>
                  <a:pt x="0" y="12192000"/>
                </a:moveTo>
                <a:lnTo>
                  <a:pt x="0" y="0"/>
                </a:lnTo>
                <a:cubicBezTo>
                  <a:pt x="1790700" y="2552700"/>
                  <a:pt x="1428750" y="1733550"/>
                  <a:pt x="3257550" y="5715000"/>
                </a:cubicBezTo>
                <a:cubicBezTo>
                  <a:pt x="5734050" y="11550650"/>
                  <a:pt x="4953000" y="9251950"/>
                  <a:pt x="6858000" y="12192000"/>
                </a:cubicBezTo>
                <a:lnTo>
                  <a:pt x="0" y="12192000"/>
                </a:lnTo>
                <a:close/>
              </a:path>
            </a:pathLst>
          </a:cu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461077" y="187407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Step 3</a:t>
            </a:r>
          </a:p>
        </p:txBody>
      </p:sp>
      <p:sp>
        <p:nvSpPr>
          <p:cNvPr id="6" name="Subtitle 2"/>
          <p:cNvSpPr txBox="1">
            <a:spLocks/>
          </p:cNvSpPr>
          <p:nvPr/>
        </p:nvSpPr>
        <p:spPr>
          <a:xfrm>
            <a:off x="1989397" y="2448341"/>
            <a:ext cx="3457692" cy="5655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solidFill>
                  <a:srgbClr val="629AB8"/>
                </a:solidFill>
                <a:latin typeface="Open Sans" panose="020B0606030504020204" pitchFamily="34" charset="0"/>
                <a:ea typeface="Open Sans" panose="020B0606030504020204" pitchFamily="34" charset="0"/>
                <a:cs typeface="Open Sans" panose="020B0606030504020204" pitchFamily="34" charset="0"/>
              </a:rPr>
              <a:t>The predicted intent will be matched with given set of answers in </a:t>
            </a:r>
            <a:r>
              <a:rPr lang="en-US" sz="1600" dirty="0" err="1" smtClean="0">
                <a:solidFill>
                  <a:srgbClr val="629AB8"/>
                </a:solidFill>
                <a:latin typeface="Open Sans" panose="020B0606030504020204" pitchFamily="34" charset="0"/>
                <a:ea typeface="Open Sans" panose="020B0606030504020204" pitchFamily="34" charset="0"/>
                <a:cs typeface="Open Sans" panose="020B0606030504020204" pitchFamily="34" charset="0"/>
              </a:rPr>
              <a:t>output.json</a:t>
            </a:r>
            <a:endParaRPr lang="en-US" sz="1600" dirty="0">
              <a:solidFill>
                <a:srgbClr val="629AB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itle 1"/>
          <p:cNvSpPr txBox="1">
            <a:spLocks/>
          </p:cNvSpPr>
          <p:nvPr/>
        </p:nvSpPr>
        <p:spPr>
          <a:xfrm>
            <a:off x="6204527" y="35642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Step 1</a:t>
            </a:r>
          </a:p>
        </p:txBody>
      </p:sp>
      <p:sp>
        <p:nvSpPr>
          <p:cNvPr id="8" name="Subtitle 2"/>
          <p:cNvSpPr txBox="1">
            <a:spLocks/>
          </p:cNvSpPr>
          <p:nvPr/>
        </p:nvSpPr>
        <p:spPr>
          <a:xfrm>
            <a:off x="6204527" y="854403"/>
            <a:ext cx="3511665" cy="5655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rgbClr val="629AB8"/>
                </a:solidFill>
                <a:latin typeface="Open Sans" panose="020B0606030504020204" pitchFamily="34" charset="0"/>
                <a:ea typeface="Open Sans" panose="020B0606030504020204" pitchFamily="34" charset="0"/>
                <a:cs typeface="Open Sans" panose="020B0606030504020204" pitchFamily="34" charset="0"/>
              </a:rPr>
              <a:t>C</a:t>
            </a:r>
            <a:r>
              <a:rPr lang="en-US" sz="1800" dirty="0" smtClean="0">
                <a:solidFill>
                  <a:srgbClr val="629AB8"/>
                </a:solidFill>
                <a:latin typeface="Open Sans" panose="020B0606030504020204" pitchFamily="34" charset="0"/>
                <a:ea typeface="Open Sans" panose="020B0606030504020204" pitchFamily="34" charset="0"/>
                <a:cs typeface="Open Sans" panose="020B0606030504020204" pitchFamily="34" charset="0"/>
              </a:rPr>
              <a:t>hat </a:t>
            </a:r>
            <a:r>
              <a:rPr lang="en-US" sz="1800" dirty="0">
                <a:solidFill>
                  <a:srgbClr val="629AB8"/>
                </a:solidFill>
                <a:latin typeface="Open Sans" panose="020B0606030504020204" pitchFamily="34" charset="0"/>
                <a:ea typeface="Open Sans" panose="020B0606030504020204" pitchFamily="34" charset="0"/>
                <a:cs typeface="Open Sans" panose="020B0606030504020204" pitchFamily="34" charset="0"/>
              </a:rPr>
              <a:t>with </a:t>
            </a:r>
            <a:r>
              <a:rPr lang="en-US" sz="1800" dirty="0" err="1" smtClean="0">
                <a:solidFill>
                  <a:srgbClr val="629AB8"/>
                </a:solidFill>
                <a:latin typeface="Open Sans" panose="020B0606030504020204" pitchFamily="34" charset="0"/>
                <a:ea typeface="Open Sans" panose="020B0606030504020204" pitchFamily="34" charset="0"/>
                <a:cs typeface="Open Sans" panose="020B0606030504020204" pitchFamily="34" charset="0"/>
              </a:rPr>
              <a:t>VITFAQAssist</a:t>
            </a:r>
            <a:r>
              <a:rPr lang="en-US" sz="1800" dirty="0" smtClean="0">
                <a:solidFill>
                  <a:srgbClr val="629AB8"/>
                </a:solidFill>
                <a:latin typeface="Open Sans" panose="020B0606030504020204" pitchFamily="34" charset="0"/>
                <a:ea typeface="Open Sans" panose="020B0606030504020204" pitchFamily="34" charset="0"/>
                <a:cs typeface="Open Sans" panose="020B0606030504020204" pitchFamily="34" charset="0"/>
              </a:rPr>
              <a:t> Bot</a:t>
            </a:r>
            <a:r>
              <a:rPr lang="en-US" sz="1800" dirty="0">
                <a:solidFill>
                  <a:srgbClr val="629AB8"/>
                </a:solidFill>
                <a:latin typeface="Open Sans" panose="020B0606030504020204" pitchFamily="34" charset="0"/>
                <a:ea typeface="Open Sans" panose="020B0606030504020204" pitchFamily="34" charset="0"/>
                <a:cs typeface="Open Sans" panose="020B0606030504020204" pitchFamily="34" charset="0"/>
              </a:rPr>
              <a:t/>
            </a:r>
            <a:br>
              <a:rPr lang="en-US" sz="1800" dirty="0">
                <a:solidFill>
                  <a:srgbClr val="629AB8"/>
                </a:solidFill>
                <a:latin typeface="Open Sans" panose="020B0606030504020204" pitchFamily="34" charset="0"/>
                <a:ea typeface="Open Sans" panose="020B0606030504020204" pitchFamily="34" charset="0"/>
                <a:cs typeface="Open Sans" panose="020B0606030504020204" pitchFamily="34" charset="0"/>
              </a:rPr>
            </a:br>
            <a:r>
              <a:rPr lang="en-US" sz="1800" dirty="0">
                <a:solidFill>
                  <a:srgbClr val="629AB8"/>
                </a:solidFill>
                <a:latin typeface="Open Sans" panose="020B0606030504020204" pitchFamily="34" charset="0"/>
                <a:ea typeface="Open Sans" panose="020B0606030504020204" pitchFamily="34" charset="0"/>
                <a:cs typeface="Open Sans" panose="020B0606030504020204" pitchFamily="34" charset="0"/>
              </a:rPr>
              <a:t>sharing </a:t>
            </a:r>
            <a:r>
              <a:rPr lang="en-US" sz="1800" dirty="0" smtClean="0">
                <a:solidFill>
                  <a:srgbClr val="629AB8"/>
                </a:solidFill>
                <a:latin typeface="Open Sans" panose="020B0606030504020204" pitchFamily="34" charset="0"/>
                <a:ea typeface="Open Sans" panose="020B0606030504020204" pitchFamily="34" charset="0"/>
                <a:cs typeface="Open Sans" panose="020B0606030504020204" pitchFamily="34" charset="0"/>
              </a:rPr>
              <a:t>your query.</a:t>
            </a:r>
            <a:endParaRPr lang="en-US" sz="1800" dirty="0">
              <a:solidFill>
                <a:srgbClr val="629AB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itle 1"/>
          <p:cNvSpPr txBox="1">
            <a:spLocks/>
          </p:cNvSpPr>
          <p:nvPr/>
        </p:nvSpPr>
        <p:spPr>
          <a:xfrm>
            <a:off x="1852813" y="5275241"/>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4">
                    <a:lumMod val="50000"/>
                  </a:schemeClr>
                </a:solidFill>
                <a:latin typeface="Open Sans" panose="020B0606030504020204" pitchFamily="34" charset="0"/>
                <a:ea typeface="Open Sans" panose="020B0606030504020204" pitchFamily="34" charset="0"/>
                <a:cs typeface="Open Sans" panose="020B0606030504020204" pitchFamily="34" charset="0"/>
              </a:rPr>
              <a:t>Step 4</a:t>
            </a:r>
          </a:p>
        </p:txBody>
      </p:sp>
      <p:sp>
        <p:nvSpPr>
          <p:cNvPr id="10" name="Subtitle 2"/>
          <p:cNvSpPr txBox="1">
            <a:spLocks/>
          </p:cNvSpPr>
          <p:nvPr/>
        </p:nvSpPr>
        <p:spPr>
          <a:xfrm>
            <a:off x="2553626" y="5852928"/>
            <a:ext cx="3186545" cy="5655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One of the output for the intent will be chosen and will be sent as reply to the user query</a:t>
            </a:r>
            <a:endParaRPr lang="en-US" sz="16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itle 1"/>
          <p:cNvSpPr txBox="1">
            <a:spLocks/>
          </p:cNvSpPr>
          <p:nvPr/>
        </p:nvSpPr>
        <p:spPr>
          <a:xfrm>
            <a:off x="6576086" y="3170513"/>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4">
                    <a:lumMod val="50000"/>
                  </a:schemeClr>
                </a:solidFill>
                <a:latin typeface="Open Sans" panose="020B0606030504020204" pitchFamily="34" charset="0"/>
                <a:ea typeface="Open Sans" panose="020B0606030504020204" pitchFamily="34" charset="0"/>
                <a:cs typeface="Open Sans" panose="020B0606030504020204" pitchFamily="34" charset="0"/>
              </a:rPr>
              <a:t>Step 2</a:t>
            </a:r>
          </a:p>
        </p:txBody>
      </p:sp>
      <p:sp>
        <p:nvSpPr>
          <p:cNvPr id="12" name="Subtitle 2"/>
          <p:cNvSpPr txBox="1">
            <a:spLocks/>
          </p:cNvSpPr>
          <p:nvPr/>
        </p:nvSpPr>
        <p:spPr>
          <a:xfrm>
            <a:off x="6914285" y="3782617"/>
            <a:ext cx="3762352" cy="5655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Automated bot will tokenize the user-input and predict the intent using </a:t>
            </a:r>
            <a:r>
              <a:rPr lang="en-US" sz="1600" dirty="0" err="1" smtClean="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pytorch</a:t>
            </a:r>
            <a:r>
              <a:rPr lang="en-US" sz="16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600" dirty="0" smtClean="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&amp; </a:t>
            </a:r>
            <a:r>
              <a:rPr lang="en-US" sz="1600" dirty="0" err="1" smtClean="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tensorflow</a:t>
            </a:r>
            <a:r>
              <a:rPr lang="en-US" sz="1600" dirty="0" smtClean="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8" name="Group 17"/>
          <p:cNvGrpSpPr/>
          <p:nvPr/>
        </p:nvGrpSpPr>
        <p:grpSpPr>
          <a:xfrm>
            <a:off x="9524018" y="941245"/>
            <a:ext cx="1049714" cy="1049714"/>
            <a:chOff x="9524018" y="941245"/>
            <a:chExt cx="1049714" cy="1049714"/>
          </a:xfrm>
        </p:grpSpPr>
        <p:sp>
          <p:nvSpPr>
            <p:cNvPr id="16" name="Oval 15"/>
            <p:cNvSpPr/>
            <p:nvPr/>
          </p:nvSpPr>
          <p:spPr>
            <a:xfrm>
              <a:off x="9524018" y="941245"/>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9768846" y="1184630"/>
              <a:ext cx="571494" cy="571494"/>
              <a:chOff x="4117831" y="1071199"/>
              <a:chExt cx="488067" cy="488067"/>
            </a:xfrm>
            <a:solidFill>
              <a:srgbClr val="2C3440"/>
            </a:solidFill>
          </p:grpSpPr>
          <p:sp>
            <p:nvSpPr>
              <p:cNvPr id="22"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7" name="Group 16"/>
          <p:cNvGrpSpPr/>
          <p:nvPr/>
        </p:nvGrpSpPr>
        <p:grpSpPr>
          <a:xfrm>
            <a:off x="6944822" y="2252698"/>
            <a:ext cx="1049714" cy="1049714"/>
            <a:chOff x="6944822" y="2252698"/>
            <a:chExt cx="1049714" cy="1049714"/>
          </a:xfrm>
        </p:grpSpPr>
        <p:sp>
          <p:nvSpPr>
            <p:cNvPr id="15" name="Oval 14"/>
            <p:cNvSpPr/>
            <p:nvPr/>
          </p:nvSpPr>
          <p:spPr>
            <a:xfrm>
              <a:off x="6944822" y="2252698"/>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7192113" y="2506981"/>
              <a:ext cx="565874" cy="566840"/>
              <a:chOff x="9064419" y="3019297"/>
              <a:chExt cx="488068" cy="488901"/>
            </a:xfrm>
            <a:solidFill>
              <a:srgbClr val="2C3440"/>
            </a:solidFill>
          </p:grpSpPr>
          <p:sp>
            <p:nvSpPr>
              <p:cNvPr id="26"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0"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 name="Group 2"/>
          <p:cNvGrpSpPr/>
          <p:nvPr/>
        </p:nvGrpSpPr>
        <p:grpSpPr>
          <a:xfrm>
            <a:off x="4397375" y="3257760"/>
            <a:ext cx="1049714" cy="1049714"/>
            <a:chOff x="4397375" y="3257760"/>
            <a:chExt cx="1049714" cy="1049714"/>
          </a:xfrm>
        </p:grpSpPr>
        <p:sp>
          <p:nvSpPr>
            <p:cNvPr id="14" name="Oval 13"/>
            <p:cNvSpPr/>
            <p:nvPr/>
          </p:nvSpPr>
          <p:spPr>
            <a:xfrm>
              <a:off x="4397375" y="3257760"/>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4686456" y="3543733"/>
              <a:ext cx="488901" cy="488067"/>
              <a:chOff x="2164728" y="1071199"/>
              <a:chExt cx="488901" cy="488067"/>
            </a:xfrm>
            <a:solidFill>
              <a:srgbClr val="2C3440"/>
            </a:solidFill>
          </p:grpSpPr>
          <p:sp>
            <p:nvSpPr>
              <p:cNvPr id="3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2" name="Group 1"/>
          <p:cNvGrpSpPr/>
          <p:nvPr/>
        </p:nvGrpSpPr>
        <p:grpSpPr>
          <a:xfrm>
            <a:off x="2038350" y="4424333"/>
            <a:ext cx="1049714" cy="1049714"/>
            <a:chOff x="2038350" y="4424333"/>
            <a:chExt cx="1049714" cy="1049714"/>
          </a:xfrm>
        </p:grpSpPr>
        <p:sp>
          <p:nvSpPr>
            <p:cNvPr id="13" name="Oval 12"/>
            <p:cNvSpPr/>
            <p:nvPr/>
          </p:nvSpPr>
          <p:spPr>
            <a:xfrm>
              <a:off x="2038350" y="4424333"/>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2368427" y="4692218"/>
              <a:ext cx="427164" cy="488067"/>
              <a:chOff x="9094456" y="1066192"/>
              <a:chExt cx="427164" cy="488067"/>
            </a:xfrm>
            <a:solidFill>
              <a:srgbClr val="2C3440"/>
            </a:solidFill>
          </p:grpSpPr>
          <p:sp>
            <p:nvSpPr>
              <p:cNvPr id="39"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1"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Tree>
    <p:extLst>
      <p:ext uri="{BB962C8B-B14F-4D97-AF65-F5344CB8AC3E}">
        <p14:creationId xmlns:p14="http://schemas.microsoft.com/office/powerpoint/2010/main" val="233320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childTnLst>
                                </p:cTn>
                              </p:par>
                              <p:par>
                                <p:cTn id="9" presetID="26" presetClass="emph" presetSubtype="0" fill="hold" nodeType="withEffect">
                                  <p:stCondLst>
                                    <p:cond delay="500"/>
                                  </p:stCondLst>
                                  <p:childTnLst>
                                    <p:animEffect transition="out" filter="fade">
                                      <p:cBhvr>
                                        <p:cTn id="10" dur="500" tmFilter="0, 0; .2, .5; .8, .5; 1, 0"/>
                                        <p:tgtEl>
                                          <p:spTgt spid="18"/>
                                        </p:tgtEl>
                                      </p:cBhvr>
                                    </p:animEffect>
                                    <p:animScale>
                                      <p:cBhvr>
                                        <p:cTn id="11" dur="250" autoRev="1" fill="hold"/>
                                        <p:tgtEl>
                                          <p:spTgt spid="18"/>
                                        </p:tgtEl>
                                      </p:cBhvr>
                                      <p:by x="105000" y="105000"/>
                                    </p:animScale>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1750"/>
                            </p:stCondLst>
                            <p:childTnLst>
                              <p:par>
                                <p:cTn id="20" presetID="23" presetClass="entr" presetSubtype="16"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childTnLst>
                                </p:cTn>
                              </p:par>
                              <p:par>
                                <p:cTn id="24" presetID="26" presetClass="emph" presetSubtype="0" fill="hold" nodeType="withEffect">
                                  <p:stCondLst>
                                    <p:cond delay="500"/>
                                  </p:stCondLst>
                                  <p:childTnLst>
                                    <p:animEffect transition="out" filter="fade">
                                      <p:cBhvr>
                                        <p:cTn id="25" dur="500" tmFilter="0, 0; .2, .5; .8, .5; 1, 0"/>
                                        <p:tgtEl>
                                          <p:spTgt spid="17"/>
                                        </p:tgtEl>
                                      </p:cBhvr>
                                    </p:animEffect>
                                    <p:animScale>
                                      <p:cBhvr>
                                        <p:cTn id="26" dur="250" autoRev="1" fill="hold"/>
                                        <p:tgtEl>
                                          <p:spTgt spid="17"/>
                                        </p:tgtEl>
                                      </p:cBhvr>
                                      <p:by x="105000" y="105000"/>
                                    </p:animScale>
                                  </p:childTnLst>
                                </p:cTn>
                              </p:par>
                            </p:childTnLst>
                          </p:cTn>
                        </p:par>
                        <p:par>
                          <p:cTn id="27" fill="hold">
                            <p:stCondLst>
                              <p:cond delay="27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3500"/>
                            </p:stCondLst>
                            <p:childTnLst>
                              <p:par>
                                <p:cTn id="35" presetID="2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childTnLst>
                                </p:cTn>
                              </p:par>
                              <p:par>
                                <p:cTn id="39" presetID="26" presetClass="emph" presetSubtype="0" fill="hold" nodeType="withEffect">
                                  <p:stCondLst>
                                    <p:cond delay="500"/>
                                  </p:stCondLst>
                                  <p:childTnLst>
                                    <p:animEffect transition="out" filter="fade">
                                      <p:cBhvr>
                                        <p:cTn id="40" dur="500" tmFilter="0, 0; .2, .5; .8, .5; 1, 0"/>
                                        <p:tgtEl>
                                          <p:spTgt spid="3"/>
                                        </p:tgtEl>
                                      </p:cBhvr>
                                    </p:animEffect>
                                    <p:animScale>
                                      <p:cBhvr>
                                        <p:cTn id="41" dur="250" autoRev="1" fill="hold"/>
                                        <p:tgtEl>
                                          <p:spTgt spid="3"/>
                                        </p:tgtEl>
                                      </p:cBhvr>
                                      <p:by x="105000" y="105000"/>
                                    </p:animScale>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par>
                                <p:cTn id="46" presetID="22" presetClass="entr" presetSubtype="2" fill="hold" grpId="0" nodeType="withEffect">
                                  <p:stCondLst>
                                    <p:cond delay="25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5250"/>
                            </p:stCondLst>
                            <p:childTnLst>
                              <p:par>
                                <p:cTn id="50" presetID="23" presetClass="entr" presetSubtype="16"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p:cTn id="52" dur="500" fill="hold"/>
                                        <p:tgtEl>
                                          <p:spTgt spid="2"/>
                                        </p:tgtEl>
                                        <p:attrNameLst>
                                          <p:attrName>ppt_w</p:attrName>
                                        </p:attrNameLst>
                                      </p:cBhvr>
                                      <p:tavLst>
                                        <p:tav tm="0">
                                          <p:val>
                                            <p:fltVal val="0"/>
                                          </p:val>
                                        </p:tav>
                                        <p:tav tm="100000">
                                          <p:val>
                                            <p:strVal val="#ppt_w"/>
                                          </p:val>
                                        </p:tav>
                                      </p:tavLst>
                                    </p:anim>
                                    <p:anim calcmode="lin" valueType="num">
                                      <p:cBhvr>
                                        <p:cTn id="53" dur="500" fill="hold"/>
                                        <p:tgtEl>
                                          <p:spTgt spid="2"/>
                                        </p:tgtEl>
                                        <p:attrNameLst>
                                          <p:attrName>ppt_h</p:attrName>
                                        </p:attrNameLst>
                                      </p:cBhvr>
                                      <p:tavLst>
                                        <p:tav tm="0">
                                          <p:val>
                                            <p:fltVal val="0"/>
                                          </p:val>
                                        </p:tav>
                                        <p:tav tm="100000">
                                          <p:val>
                                            <p:strVal val="#ppt_h"/>
                                          </p:val>
                                        </p:tav>
                                      </p:tavLst>
                                    </p:anim>
                                  </p:childTnLst>
                                </p:cTn>
                              </p:par>
                              <p:par>
                                <p:cTn id="54" presetID="26" presetClass="emph" presetSubtype="0" fill="hold" nodeType="withEffect">
                                  <p:stCondLst>
                                    <p:cond delay="500"/>
                                  </p:stCondLst>
                                  <p:childTnLst>
                                    <p:animEffect transition="out" filter="fade">
                                      <p:cBhvr>
                                        <p:cTn id="55" dur="500" tmFilter="0, 0; .2, .5; .8, .5; 1, 0"/>
                                        <p:tgtEl>
                                          <p:spTgt spid="2"/>
                                        </p:tgtEl>
                                      </p:cBhvr>
                                    </p:animEffect>
                                    <p:animScale>
                                      <p:cBhvr>
                                        <p:cTn id="56" dur="250" autoRev="1" fill="hold"/>
                                        <p:tgtEl>
                                          <p:spTgt spid="2"/>
                                        </p:tgtEl>
                                      </p:cBhvr>
                                      <p:by x="105000" y="105000"/>
                                    </p:animScale>
                                  </p:childTnLst>
                                </p:cTn>
                              </p:par>
                            </p:childTnLst>
                          </p:cTn>
                        </p:par>
                        <p:par>
                          <p:cTn id="57" fill="hold">
                            <p:stCondLst>
                              <p:cond delay="6250"/>
                            </p:stCondLst>
                            <p:childTnLst>
                              <p:par>
                                <p:cTn id="58" presetID="22" presetClass="entr" presetSubtype="8"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par>
                                <p:cTn id="61" presetID="22" presetClass="entr" presetSubtype="2" fill="hold" grpId="0" nodeType="withEffect">
                                  <p:stCondLst>
                                    <p:cond delay="25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2">
            <a:extLst>
              <a:ext uri="{FF2B5EF4-FFF2-40B4-BE49-F238E27FC236}">
                <a16:creationId xmlns="" xmlns:a16="http://schemas.microsoft.com/office/drawing/2014/main" id="{99226EB0-D64E-4D94-ABEB-290407376CF7}"/>
              </a:ext>
            </a:extLst>
          </p:cNvPr>
          <p:cNvSpPr/>
          <p:nvPr/>
        </p:nvSpPr>
        <p:spPr>
          <a:xfrm>
            <a:off x="-223798" y="-66040"/>
            <a:ext cx="12415798" cy="6924040"/>
          </a:xfrm>
          <a:prstGeom prst="roundRect">
            <a:avLst>
              <a:gd name="adj" fmla="val 2165"/>
            </a:avLst>
          </a:prstGeom>
          <a:solidFill>
            <a:schemeClr val="tx2">
              <a:lumMod val="50000"/>
            </a:schemeClr>
          </a:solidFill>
          <a:ln>
            <a:noFill/>
          </a:ln>
          <a:effectLst>
            <a:outerShdw blurRad="495300" dist="38100" dir="27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Rectangle: Rounded Corners 3"/>
          <p:cNvSpPr/>
          <p:nvPr/>
        </p:nvSpPr>
        <p:spPr>
          <a:xfrm>
            <a:off x="671047" y="2577533"/>
            <a:ext cx="1291286" cy="781050"/>
          </a:xfrm>
          <a:prstGeom prst="roundRect">
            <a:avLst/>
          </a:prstGeom>
          <a:solidFill>
            <a:srgbClr val="EF8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prstClr val="white"/>
                </a:solidFill>
                <a:latin typeface="Arial" panose="020B0604020202020204" pitchFamily="34" charset="0"/>
                <a:ea typeface="Open Sans" panose="020B0606030504020204" pitchFamily="34" charset="0"/>
                <a:cs typeface="Arial" panose="020B0604020202020204" pitchFamily="34" charset="0"/>
              </a:rPr>
              <a:t>Main Page</a:t>
            </a:r>
            <a:endParaRPr kumimoji="0" lang="pl-PL" sz="18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endParaRPr>
          </a:p>
        </p:txBody>
      </p:sp>
      <p:sp>
        <p:nvSpPr>
          <p:cNvPr id="5" name="Diamond 4"/>
          <p:cNvSpPr/>
          <p:nvPr/>
        </p:nvSpPr>
        <p:spPr>
          <a:xfrm>
            <a:off x="3121454" y="1572260"/>
            <a:ext cx="1990725" cy="1104900"/>
          </a:xfrm>
          <a:prstGeom prst="diamond">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rPr>
              <a:t>FAQ</a:t>
            </a:r>
            <a:endParaRPr kumimoji="0" lang="pl-PL" sz="1200" b="1" i="0" u="none" strike="noStrike" kern="1200" cap="none" spc="0" normalizeH="0" baseline="0" noProof="0" dirty="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endParaRPr>
          </a:p>
        </p:txBody>
      </p:sp>
      <p:sp>
        <p:nvSpPr>
          <p:cNvPr id="21" name="TextBox 20"/>
          <p:cNvSpPr txBox="1"/>
          <p:nvPr/>
        </p:nvSpPr>
        <p:spPr>
          <a:xfrm>
            <a:off x="4116816" y="3240855"/>
            <a:ext cx="5669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No</a:t>
            </a:r>
          </a:p>
        </p:txBody>
      </p:sp>
      <p:cxnSp>
        <p:nvCxnSpPr>
          <p:cNvPr id="28" name="Straight Arrow Connector 27"/>
          <p:cNvCxnSpPr>
            <a:cxnSpLocks/>
            <a:endCxn id="5" idx="1"/>
          </p:cNvCxnSpPr>
          <p:nvPr/>
        </p:nvCxnSpPr>
        <p:spPr>
          <a:xfrm flipV="1">
            <a:off x="2002486" y="2124710"/>
            <a:ext cx="1118968" cy="843348"/>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Diamond 38"/>
          <p:cNvSpPr/>
          <p:nvPr/>
        </p:nvSpPr>
        <p:spPr>
          <a:xfrm>
            <a:off x="3120510" y="3108960"/>
            <a:ext cx="1990725" cy="1104900"/>
          </a:xfrm>
          <a:prstGeom prst="diamond">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rPr>
              <a:t>History</a:t>
            </a:r>
            <a:r>
              <a:rPr kumimoji="0" lang="en-US" sz="1200" b="1" i="0" u="none" strike="noStrike" kern="1200" cap="none" spc="0" normalizeH="0" noProof="0" dirty="0" smtClean="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rPr>
              <a:t> of FAQ</a:t>
            </a:r>
            <a:endParaRPr kumimoji="0" lang="pl-PL" sz="1200" b="1" i="0" u="none" strike="noStrike" kern="1200" cap="none" spc="0" normalizeH="0" baseline="0" noProof="0" dirty="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endParaRPr>
          </a:p>
        </p:txBody>
      </p:sp>
      <p:sp>
        <p:nvSpPr>
          <p:cNvPr id="40" name="TextBox 39"/>
          <p:cNvSpPr txBox="1"/>
          <p:nvPr/>
        </p:nvSpPr>
        <p:spPr>
          <a:xfrm>
            <a:off x="4116816" y="5117733"/>
            <a:ext cx="5669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Yes</a:t>
            </a:r>
          </a:p>
        </p:txBody>
      </p:sp>
      <p:sp>
        <p:nvSpPr>
          <p:cNvPr id="44" name="Rectangle: Rounded Corners 43"/>
          <p:cNvSpPr/>
          <p:nvPr/>
        </p:nvSpPr>
        <p:spPr>
          <a:xfrm>
            <a:off x="3267556" y="6038301"/>
            <a:ext cx="1800122" cy="658409"/>
          </a:xfrm>
          <a:prstGeom prst="roundRect">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Log Off</a:t>
            </a:r>
            <a:endParaRPr kumimoji="0" lang="pl-PL" sz="16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endParaRPr>
          </a:p>
        </p:txBody>
      </p:sp>
      <p:cxnSp>
        <p:nvCxnSpPr>
          <p:cNvPr id="47" name="Straight Arrow Connector 46"/>
          <p:cNvCxnSpPr>
            <a:cxnSpLocks/>
            <a:stCxn id="39" idx="3"/>
            <a:endCxn id="49" idx="1"/>
          </p:cNvCxnSpPr>
          <p:nvPr/>
        </p:nvCxnSpPr>
        <p:spPr>
          <a:xfrm>
            <a:off x="5111235" y="3661410"/>
            <a:ext cx="1431368" cy="238758"/>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p:cNvSpPr/>
          <p:nvPr/>
        </p:nvSpPr>
        <p:spPr>
          <a:xfrm>
            <a:off x="6542603" y="3281408"/>
            <a:ext cx="1378705" cy="1237519"/>
          </a:xfrm>
          <a:prstGeom prst="roundRect">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600" b="1" dirty="0" smtClean="0">
                <a:solidFill>
                  <a:prstClr val="white"/>
                </a:solidFill>
                <a:latin typeface="Arial" panose="020B0604020202020204" pitchFamily="34" charset="0"/>
                <a:ea typeface="Open Sans" panose="020B0606030504020204" pitchFamily="34" charset="0"/>
                <a:cs typeface="Arial" panose="020B0604020202020204" pitchFamily="34" charset="0"/>
              </a:rPr>
              <a:t>Fetch from Database</a:t>
            </a:r>
            <a:endParaRPr lang="en-US" sz="1600" b="1" dirty="0">
              <a:solidFill>
                <a:prstClr val="white"/>
              </a:solidFill>
              <a:latin typeface="Arial" panose="020B0604020202020204" pitchFamily="34" charset="0"/>
              <a:ea typeface="Open Sans" panose="020B0606030504020204" pitchFamily="34" charset="0"/>
              <a:cs typeface="Arial" panose="020B0604020202020204" pitchFamily="34" charset="0"/>
            </a:endParaRPr>
          </a:p>
        </p:txBody>
      </p:sp>
      <p:cxnSp>
        <p:nvCxnSpPr>
          <p:cNvPr id="56" name="Straight Arrow Connector 55"/>
          <p:cNvCxnSpPr>
            <a:cxnSpLocks/>
            <a:stCxn id="45" idx="3"/>
            <a:endCxn id="59" idx="1"/>
          </p:cNvCxnSpPr>
          <p:nvPr/>
        </p:nvCxnSpPr>
        <p:spPr>
          <a:xfrm flipV="1">
            <a:off x="7921307" y="3579409"/>
            <a:ext cx="2072062" cy="2023664"/>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58"/>
          <p:cNvSpPr/>
          <p:nvPr/>
        </p:nvSpPr>
        <p:spPr>
          <a:xfrm>
            <a:off x="9993369" y="2960649"/>
            <a:ext cx="1378705" cy="1237519"/>
          </a:xfrm>
          <a:prstGeom prst="roundRect">
            <a:avLst/>
          </a:prstGeom>
          <a:solidFill>
            <a:srgbClr val="EF8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b="1" dirty="0" smtClean="0">
                <a:solidFill>
                  <a:prstClr val="white"/>
                </a:solidFill>
                <a:latin typeface="Arial" panose="020B0604020202020204" pitchFamily="34" charset="0"/>
                <a:ea typeface="Open Sans" panose="020B0606030504020204" pitchFamily="34" charset="0"/>
                <a:cs typeface="Arial" panose="020B0604020202020204" pitchFamily="34" charset="0"/>
              </a:rPr>
              <a:t>Automatically get’s updated to database</a:t>
            </a:r>
            <a:endParaRPr lang="en-US" sz="1400" b="1" dirty="0">
              <a:solidFill>
                <a:prstClr val="white"/>
              </a:solidFill>
              <a:latin typeface="Arial" panose="020B0604020202020204" pitchFamily="34" charset="0"/>
              <a:ea typeface="Open Sans" panose="020B0606030504020204" pitchFamily="34" charset="0"/>
              <a:cs typeface="Arial" panose="020B0604020202020204" pitchFamily="34" charset="0"/>
            </a:endParaRPr>
          </a:p>
        </p:txBody>
      </p:sp>
      <p:cxnSp>
        <p:nvCxnSpPr>
          <p:cNvPr id="66" name="Straight Arrow Connector 65"/>
          <p:cNvCxnSpPr>
            <a:cxnSpLocks/>
            <a:endCxn id="41" idx="1"/>
          </p:cNvCxnSpPr>
          <p:nvPr/>
        </p:nvCxnSpPr>
        <p:spPr>
          <a:xfrm>
            <a:off x="5112179" y="2124710"/>
            <a:ext cx="1289260" cy="124911"/>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1866889" y="4169042"/>
            <a:ext cx="1323511" cy="3488964"/>
            <a:chOff x="1181100" y="2581319"/>
            <a:chExt cx="1323511" cy="3434945"/>
          </a:xfrm>
        </p:grpSpPr>
        <p:cxnSp>
          <p:nvCxnSpPr>
            <p:cNvPr id="88" name="Straight Connector 87"/>
            <p:cNvCxnSpPr>
              <a:cxnSpLocks/>
            </p:cNvCxnSpPr>
            <p:nvPr/>
          </p:nvCxnSpPr>
          <p:spPr>
            <a:xfrm>
              <a:off x="1181100" y="6016264"/>
              <a:ext cx="1323511" cy="0"/>
            </a:xfrm>
            <a:prstGeom prst="line">
              <a:avLst/>
            </a:prstGeom>
            <a:ln w="28575" cap="rnd">
              <a:solidFill>
                <a:srgbClr val="EF8354"/>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cxnSpLocks/>
            </p:cNvCxnSpPr>
            <p:nvPr/>
          </p:nvCxnSpPr>
          <p:spPr>
            <a:xfrm>
              <a:off x="1181100" y="2581319"/>
              <a:ext cx="1241854" cy="0"/>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cxnSpLocks/>
            </p:cNvCxnSpPr>
            <p:nvPr/>
          </p:nvCxnSpPr>
          <p:spPr>
            <a:xfrm>
              <a:off x="1181100" y="2581909"/>
              <a:ext cx="1" cy="3434355"/>
            </a:xfrm>
            <a:prstGeom prst="line">
              <a:avLst/>
            </a:prstGeom>
            <a:ln w="28575" cap="rnd">
              <a:solidFill>
                <a:srgbClr val="EF8354"/>
              </a:solidFill>
              <a:prstDash val="sysDot"/>
            </a:ln>
          </p:spPr>
          <p:style>
            <a:lnRef idx="1">
              <a:schemeClr val="accent1"/>
            </a:lnRef>
            <a:fillRef idx="0">
              <a:schemeClr val="accent1"/>
            </a:fillRef>
            <a:effectRef idx="0">
              <a:schemeClr val="accent1"/>
            </a:effectRef>
            <a:fontRef idx="minor">
              <a:schemeClr val="tx1"/>
            </a:fontRef>
          </p:style>
        </p:cxnSp>
      </p:grpSp>
      <p:sp>
        <p:nvSpPr>
          <p:cNvPr id="33" name="Diamond 32"/>
          <p:cNvSpPr/>
          <p:nvPr/>
        </p:nvSpPr>
        <p:spPr>
          <a:xfrm>
            <a:off x="3114211" y="194715"/>
            <a:ext cx="1990725" cy="1104900"/>
          </a:xfrm>
          <a:prstGeom prst="diamond">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Arial" panose="020B0604020202020204" pitchFamily="34" charset="0"/>
                <a:ea typeface="Open Sans" panose="020B0606030504020204" pitchFamily="34" charset="0"/>
                <a:cs typeface="Arial" panose="020B0604020202020204" pitchFamily="34" charset="0"/>
              </a:rPr>
              <a:t>Greetings</a:t>
            </a:r>
            <a:endParaRPr kumimoji="0" lang="pl-PL" sz="1200" b="1" i="0" u="none" strike="noStrike" kern="1200" cap="none" spc="0" normalizeH="0" baseline="0" noProof="0" dirty="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endParaRPr>
          </a:p>
        </p:txBody>
      </p:sp>
      <p:sp>
        <p:nvSpPr>
          <p:cNvPr id="34" name="Diamond 33"/>
          <p:cNvSpPr/>
          <p:nvPr/>
        </p:nvSpPr>
        <p:spPr>
          <a:xfrm>
            <a:off x="3134154" y="4620260"/>
            <a:ext cx="1990725" cy="1104900"/>
          </a:xfrm>
          <a:prstGeom prst="diamond">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Arial" panose="020B0604020202020204" pitchFamily="34" charset="0"/>
                <a:ea typeface="Open Sans" panose="020B0606030504020204" pitchFamily="34" charset="0"/>
                <a:cs typeface="Arial" panose="020B0604020202020204" pitchFamily="34" charset="0"/>
              </a:rPr>
              <a:t>User Feedback</a:t>
            </a:r>
            <a:endParaRPr kumimoji="0" lang="pl-PL" sz="1200" b="1" i="0" u="none" strike="noStrike" kern="1200" cap="none" spc="0" normalizeH="0" baseline="0" noProof="0" dirty="0">
              <a:ln>
                <a:noFill/>
              </a:ln>
              <a:solidFill>
                <a:prstClr val="black"/>
              </a:solidFill>
              <a:effectLst/>
              <a:uLnTx/>
              <a:uFillTx/>
              <a:latin typeface="Arial" panose="020B0604020202020204" pitchFamily="34" charset="0"/>
              <a:ea typeface="Open Sans" panose="020B0606030504020204" pitchFamily="34" charset="0"/>
              <a:cs typeface="Arial" panose="020B0604020202020204" pitchFamily="34" charset="0"/>
            </a:endParaRPr>
          </a:p>
        </p:txBody>
      </p:sp>
      <p:cxnSp>
        <p:nvCxnSpPr>
          <p:cNvPr id="37" name="Straight Arrow Connector 36"/>
          <p:cNvCxnSpPr>
            <a:cxnSpLocks/>
            <a:stCxn id="4" idx="3"/>
            <a:endCxn id="34" idx="1"/>
          </p:cNvCxnSpPr>
          <p:nvPr/>
        </p:nvCxnSpPr>
        <p:spPr>
          <a:xfrm>
            <a:off x="1962333" y="2968058"/>
            <a:ext cx="1171821" cy="2204652"/>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2002486" y="2968058"/>
            <a:ext cx="1111725" cy="702276"/>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a:stCxn id="4" idx="3"/>
            <a:endCxn id="33" idx="1"/>
          </p:cNvCxnSpPr>
          <p:nvPr/>
        </p:nvCxnSpPr>
        <p:spPr>
          <a:xfrm flipV="1">
            <a:off x="1962333" y="747165"/>
            <a:ext cx="1151878" cy="2220893"/>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a:off x="1316690" y="6367504"/>
            <a:ext cx="1950866" cy="0"/>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a:endCxn id="4" idx="2"/>
          </p:cNvCxnSpPr>
          <p:nvPr/>
        </p:nvCxnSpPr>
        <p:spPr>
          <a:xfrm flipV="1">
            <a:off x="1316690" y="3358583"/>
            <a:ext cx="0" cy="3008922"/>
          </a:xfrm>
          <a:prstGeom prst="line">
            <a:avLst/>
          </a:prstGeom>
          <a:ln w="28575" cap="rnd">
            <a:solidFill>
              <a:srgbClr val="EF8354"/>
            </a:solidFill>
            <a:prstDash val="sysDot"/>
          </a:ln>
        </p:spPr>
        <p:style>
          <a:lnRef idx="1">
            <a:schemeClr val="accent1"/>
          </a:lnRef>
          <a:fillRef idx="0">
            <a:schemeClr val="accent1"/>
          </a:fillRef>
          <a:effectRef idx="0">
            <a:schemeClr val="accent1"/>
          </a:effectRef>
          <a:fontRef idx="minor">
            <a:schemeClr val="tx1"/>
          </a:fontRef>
        </p:style>
      </p:cxnSp>
      <p:sp>
        <p:nvSpPr>
          <p:cNvPr id="80" name="Rectangle: Rounded Corners 3"/>
          <p:cNvSpPr/>
          <p:nvPr/>
        </p:nvSpPr>
        <p:spPr>
          <a:xfrm rot="16200000">
            <a:off x="-478916" y="2634166"/>
            <a:ext cx="1291286" cy="781050"/>
          </a:xfrm>
          <a:prstGeom prst="roundRect">
            <a:avLst/>
          </a:prstGeom>
          <a:solidFill>
            <a:srgbClr val="EF8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prstClr val="white"/>
                </a:solidFill>
                <a:latin typeface="Arial" panose="020B0604020202020204" pitchFamily="34" charset="0"/>
                <a:ea typeface="Open Sans" panose="020B0606030504020204" pitchFamily="34" charset="0"/>
                <a:cs typeface="Arial" panose="020B0604020202020204" pitchFamily="34" charset="0"/>
              </a:rPr>
              <a:t>Initialize</a:t>
            </a:r>
            <a:endParaRPr kumimoji="0" lang="pl-PL" sz="18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endParaRPr>
          </a:p>
        </p:txBody>
      </p:sp>
      <p:cxnSp>
        <p:nvCxnSpPr>
          <p:cNvPr id="83" name="Straight Connector 82"/>
          <p:cNvCxnSpPr>
            <a:cxnSpLocks/>
            <a:stCxn id="80" idx="3"/>
          </p:cNvCxnSpPr>
          <p:nvPr/>
        </p:nvCxnSpPr>
        <p:spPr>
          <a:xfrm flipV="1">
            <a:off x="166727" y="1353185"/>
            <a:ext cx="0" cy="1025863"/>
          </a:xfrm>
          <a:prstGeom prst="line">
            <a:avLst/>
          </a:prstGeom>
          <a:ln w="28575" cap="rnd">
            <a:solidFill>
              <a:srgbClr val="EF8354"/>
            </a:solidFill>
            <a:prstDash val="sysDot"/>
          </a:ln>
        </p:spPr>
        <p:style>
          <a:lnRef idx="1">
            <a:schemeClr val="accent1"/>
          </a:lnRef>
          <a:fillRef idx="0">
            <a:schemeClr val="accent1"/>
          </a:fillRef>
          <a:effectRef idx="0">
            <a:schemeClr val="accent1"/>
          </a:effectRef>
          <a:fontRef idx="minor">
            <a:schemeClr val="tx1"/>
          </a:fontRef>
        </p:style>
      </p:cxnSp>
      <p:sp>
        <p:nvSpPr>
          <p:cNvPr id="86" name="Rectangle: Rounded Corners 43"/>
          <p:cNvSpPr/>
          <p:nvPr/>
        </p:nvSpPr>
        <p:spPr>
          <a:xfrm>
            <a:off x="-109498" y="633311"/>
            <a:ext cx="1800122" cy="658409"/>
          </a:xfrm>
          <a:prstGeom prst="roundRect">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prstClr val="white"/>
                </a:solidFill>
                <a:latin typeface="Arial" panose="020B0604020202020204" pitchFamily="34" charset="0"/>
                <a:ea typeface="Open Sans" panose="020B0606030504020204" pitchFamily="34" charset="0"/>
                <a:cs typeface="Arial" panose="020B0604020202020204" pitchFamily="34" charset="0"/>
              </a:rPr>
              <a:t>OTP Sent + Verified</a:t>
            </a:r>
            <a:endParaRPr kumimoji="0" lang="pl-PL" sz="1600" b="1" i="0" u="none" strike="noStrike" kern="1200" cap="none" spc="0" normalizeH="0" baseline="0" noProof="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endParaRPr>
          </a:p>
        </p:txBody>
      </p:sp>
      <p:cxnSp>
        <p:nvCxnSpPr>
          <p:cNvPr id="87" name="Straight Arrow Connector 86"/>
          <p:cNvCxnSpPr>
            <a:cxnSpLocks/>
          </p:cNvCxnSpPr>
          <p:nvPr/>
        </p:nvCxnSpPr>
        <p:spPr>
          <a:xfrm>
            <a:off x="1316690" y="1291720"/>
            <a:ext cx="0" cy="1252089"/>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80" idx="3"/>
          </p:cNvCxnSpPr>
          <p:nvPr/>
        </p:nvCxnSpPr>
        <p:spPr>
          <a:xfrm flipV="1">
            <a:off x="166727" y="1353185"/>
            <a:ext cx="0" cy="1025863"/>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cxnSpLocks/>
          </p:cNvCxnSpPr>
          <p:nvPr/>
        </p:nvCxnSpPr>
        <p:spPr>
          <a:xfrm>
            <a:off x="5112178" y="5166505"/>
            <a:ext cx="1430424" cy="436567"/>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a:stCxn id="49" idx="3"/>
          </p:cNvCxnSpPr>
          <p:nvPr/>
        </p:nvCxnSpPr>
        <p:spPr>
          <a:xfrm flipV="1">
            <a:off x="7921308" y="3579409"/>
            <a:ext cx="2072061" cy="320759"/>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cxnSpLocks/>
            <a:stCxn id="41" idx="3"/>
          </p:cNvCxnSpPr>
          <p:nvPr/>
        </p:nvCxnSpPr>
        <p:spPr>
          <a:xfrm>
            <a:off x="7780144" y="2249621"/>
            <a:ext cx="2213225" cy="1329788"/>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endCxn id="5" idx="0"/>
          </p:cNvCxnSpPr>
          <p:nvPr/>
        </p:nvCxnSpPr>
        <p:spPr>
          <a:xfrm flipH="1">
            <a:off x="4116817" y="1292860"/>
            <a:ext cx="12700" cy="279400"/>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58"/>
          <p:cNvSpPr/>
          <p:nvPr/>
        </p:nvSpPr>
        <p:spPr>
          <a:xfrm>
            <a:off x="6401439" y="1630861"/>
            <a:ext cx="1378705" cy="1237519"/>
          </a:xfrm>
          <a:prstGeom prst="roundRect">
            <a:avLst/>
          </a:prstGeom>
          <a:solidFill>
            <a:srgbClr val="EF8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b="1" dirty="0">
                <a:solidFill>
                  <a:prstClr val="white"/>
                </a:solidFill>
                <a:latin typeface="Arial" panose="020B0604020202020204" pitchFamily="34" charset="0"/>
                <a:ea typeface="Open Sans" panose="020B0606030504020204" pitchFamily="34" charset="0"/>
                <a:cs typeface="Arial" panose="020B0604020202020204" pitchFamily="34" charset="0"/>
              </a:rPr>
              <a:t>Send Email to admin</a:t>
            </a:r>
          </a:p>
          <a:p>
            <a:pPr lvl="0" algn="ctr">
              <a:defRPr/>
            </a:pPr>
            <a:r>
              <a:rPr lang="en-US" sz="1400" b="1" dirty="0" smtClean="0">
                <a:solidFill>
                  <a:prstClr val="white"/>
                </a:solidFill>
                <a:latin typeface="Arial" panose="020B0604020202020204" pitchFamily="34" charset="0"/>
                <a:ea typeface="Open Sans" panose="020B0606030504020204" pitchFamily="34" charset="0"/>
                <a:cs typeface="Arial" panose="020B0604020202020204" pitchFamily="34" charset="0"/>
              </a:rPr>
              <a:t>Instantly</a:t>
            </a:r>
            <a:endParaRPr lang="en-US" sz="1400" b="1" dirty="0">
              <a:solidFill>
                <a:prstClr val="white"/>
              </a:solidFill>
              <a:latin typeface="Arial" panose="020B0604020202020204" pitchFamily="34" charset="0"/>
              <a:ea typeface="Open Sans" panose="020B0606030504020204" pitchFamily="34" charset="0"/>
              <a:cs typeface="Arial" panose="020B0604020202020204" pitchFamily="34" charset="0"/>
            </a:endParaRPr>
          </a:p>
        </p:txBody>
      </p:sp>
      <p:sp>
        <p:nvSpPr>
          <p:cNvPr id="45" name="Rectangle: Rounded Corners 58"/>
          <p:cNvSpPr/>
          <p:nvPr/>
        </p:nvSpPr>
        <p:spPr>
          <a:xfrm>
            <a:off x="6542602" y="4984313"/>
            <a:ext cx="1378705" cy="1237519"/>
          </a:xfrm>
          <a:prstGeom prst="roundRect">
            <a:avLst/>
          </a:prstGeom>
          <a:solidFill>
            <a:srgbClr val="EF8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b="1" dirty="0">
                <a:solidFill>
                  <a:prstClr val="white"/>
                </a:solidFill>
                <a:latin typeface="Arial" panose="020B0604020202020204" pitchFamily="34" charset="0"/>
                <a:ea typeface="Open Sans" panose="020B0606030504020204" pitchFamily="34" charset="0"/>
                <a:cs typeface="Arial" panose="020B0604020202020204" pitchFamily="34" charset="0"/>
              </a:rPr>
              <a:t>Send Email to admin</a:t>
            </a:r>
          </a:p>
          <a:p>
            <a:pPr lvl="0" algn="ctr">
              <a:defRPr/>
            </a:pPr>
            <a:r>
              <a:rPr lang="en-US" sz="1400" b="1" dirty="0" smtClean="0">
                <a:solidFill>
                  <a:prstClr val="white"/>
                </a:solidFill>
                <a:latin typeface="Arial" panose="020B0604020202020204" pitchFamily="34" charset="0"/>
                <a:ea typeface="Open Sans" panose="020B0606030504020204" pitchFamily="34" charset="0"/>
                <a:cs typeface="Arial" panose="020B0604020202020204" pitchFamily="34" charset="0"/>
              </a:rPr>
              <a:t>Instantly</a:t>
            </a:r>
            <a:endParaRPr lang="en-US" sz="1400" b="1" dirty="0">
              <a:solidFill>
                <a:prstClr val="white"/>
              </a:solidFill>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36521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2">
            <a:extLst>
              <a:ext uri="{FF2B5EF4-FFF2-40B4-BE49-F238E27FC236}">
                <a16:creationId xmlns="" xmlns:a16="http://schemas.microsoft.com/office/drawing/2014/main" id="{99226EB0-D64E-4D94-ABEB-290407376CF7}"/>
              </a:ext>
            </a:extLst>
          </p:cNvPr>
          <p:cNvSpPr/>
          <p:nvPr/>
        </p:nvSpPr>
        <p:spPr>
          <a:xfrm>
            <a:off x="-223798" y="-66040"/>
            <a:ext cx="12415798" cy="6924040"/>
          </a:xfrm>
          <a:prstGeom prst="roundRect">
            <a:avLst>
              <a:gd name="adj" fmla="val 2165"/>
            </a:avLst>
          </a:prstGeom>
          <a:solidFill>
            <a:schemeClr val="tx2">
              <a:lumMod val="50000"/>
            </a:schemeClr>
          </a:solidFill>
          <a:ln>
            <a:noFill/>
          </a:ln>
          <a:effectLst>
            <a:outerShdw blurRad="495300" dist="38100" dir="27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grpSp>
        <p:nvGrpSpPr>
          <p:cNvPr id="98" name="Group 97"/>
          <p:cNvGrpSpPr/>
          <p:nvPr/>
        </p:nvGrpSpPr>
        <p:grpSpPr>
          <a:xfrm>
            <a:off x="-1866889" y="4169042"/>
            <a:ext cx="1323511" cy="3488964"/>
            <a:chOff x="1181100" y="2581319"/>
            <a:chExt cx="1323511" cy="3434945"/>
          </a:xfrm>
        </p:grpSpPr>
        <p:cxnSp>
          <p:nvCxnSpPr>
            <p:cNvPr id="88" name="Straight Connector 87"/>
            <p:cNvCxnSpPr>
              <a:cxnSpLocks/>
            </p:cNvCxnSpPr>
            <p:nvPr/>
          </p:nvCxnSpPr>
          <p:spPr>
            <a:xfrm>
              <a:off x="1181100" y="6016264"/>
              <a:ext cx="1323511" cy="0"/>
            </a:xfrm>
            <a:prstGeom prst="line">
              <a:avLst/>
            </a:prstGeom>
            <a:ln w="28575" cap="rnd">
              <a:solidFill>
                <a:srgbClr val="EF8354"/>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cxnSpLocks/>
            </p:cNvCxnSpPr>
            <p:nvPr/>
          </p:nvCxnSpPr>
          <p:spPr>
            <a:xfrm>
              <a:off x="1181100" y="2581319"/>
              <a:ext cx="1241854" cy="0"/>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cxnSpLocks/>
            </p:cNvCxnSpPr>
            <p:nvPr/>
          </p:nvCxnSpPr>
          <p:spPr>
            <a:xfrm>
              <a:off x="1181100" y="2581909"/>
              <a:ext cx="1" cy="3434355"/>
            </a:xfrm>
            <a:prstGeom prst="line">
              <a:avLst/>
            </a:prstGeom>
            <a:ln w="28575" cap="rnd">
              <a:solidFill>
                <a:srgbClr val="EF8354"/>
              </a:solidFill>
              <a:prstDash val="sysDot"/>
            </a:ln>
          </p:spPr>
          <p:style>
            <a:lnRef idx="1">
              <a:schemeClr val="accent1"/>
            </a:lnRef>
            <a:fillRef idx="0">
              <a:schemeClr val="accent1"/>
            </a:fillRef>
            <a:effectRef idx="0">
              <a:schemeClr val="accent1"/>
            </a:effectRef>
            <a:fontRef idx="minor">
              <a:schemeClr val="tx1"/>
            </a:fontRef>
          </p:style>
        </p:cxnSp>
      </p:grpSp>
      <p:pic>
        <p:nvPicPr>
          <p:cNvPr id="9" name="Picture 8"/>
          <p:cNvPicPr/>
          <p:nvPr/>
        </p:nvPicPr>
        <p:blipFill>
          <a:blip r:embed="rId2"/>
          <a:stretch>
            <a:fillRect/>
          </a:stretch>
        </p:blipFill>
        <p:spPr>
          <a:xfrm>
            <a:off x="1635086" y="0"/>
            <a:ext cx="8698029" cy="6798912"/>
          </a:xfrm>
          <a:prstGeom prst="rect">
            <a:avLst/>
          </a:prstGeom>
        </p:spPr>
      </p:pic>
    </p:spTree>
    <p:extLst>
      <p:ext uri="{BB962C8B-B14F-4D97-AF65-F5344CB8AC3E}">
        <p14:creationId xmlns:p14="http://schemas.microsoft.com/office/powerpoint/2010/main" val="118945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6799" y="551934"/>
            <a:ext cx="2046201" cy="369332"/>
          </a:xfrm>
          <a:prstGeom prst="rect">
            <a:avLst/>
          </a:prstGeom>
        </p:spPr>
        <p:txBody>
          <a:bodyPr wrap="none">
            <a:spAutoFit/>
          </a:bodyPr>
          <a:lstStyle/>
          <a:p>
            <a:pPr algn="ctr"/>
            <a:r>
              <a:rPr lang="en-US" dirty="0"/>
              <a:t>Email sent to admin</a:t>
            </a:r>
          </a:p>
        </p:txBody>
      </p:sp>
      <p:sp>
        <p:nvSpPr>
          <p:cNvPr id="6" name="Rounded Rectangle 5"/>
          <p:cNvSpPr/>
          <p:nvPr/>
        </p:nvSpPr>
        <p:spPr>
          <a:xfrm>
            <a:off x="495300" y="203200"/>
            <a:ext cx="10883900" cy="660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latin typeface="Open Sans ExtraBold" pitchFamily="34" charset="0"/>
                <a:ea typeface="Open Sans ExtraBold" pitchFamily="34" charset="0"/>
                <a:cs typeface="Open Sans ExtraBold" pitchFamily="34" charset="0"/>
              </a:rPr>
              <a:t>OTP AUTHENTICATION EMAIL SENT TO USER</a:t>
            </a:r>
            <a:endParaRPr lang="en-US" sz="2000" b="1" dirty="0">
              <a:solidFill>
                <a:schemeClr val="tx1">
                  <a:lumMod val="50000"/>
                  <a:lumOff val="50000"/>
                </a:schemeClr>
              </a:solidFill>
              <a:latin typeface="Open Sans ExtraBold" pitchFamily="34" charset="0"/>
              <a:ea typeface="Open Sans ExtraBold" pitchFamily="34" charset="0"/>
              <a:cs typeface="Open Sans ExtraBold" pitchFamily="34" charset="0"/>
            </a:endParaRPr>
          </a:p>
        </p:txBody>
      </p:sp>
      <p:sp>
        <p:nvSpPr>
          <p:cNvPr id="7" name="Rounded Rectangle 6"/>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850" y="1587500"/>
            <a:ext cx="90043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1524000" y="3949700"/>
            <a:ext cx="3060700" cy="4589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05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57200" y="-355600"/>
            <a:ext cx="13055600" cy="76454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blob:https://webk.telegram.org/64ed749c-2082-41e4-879f-54c072d1710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blob:https://webk.telegram.org/4638cb85-9a89-4f34-9f9f-7d7b2e81ae9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9" name="Straight Connector 8"/>
          <p:cNvCxnSpPr/>
          <p:nvPr/>
        </p:nvCxnSpPr>
        <p:spPr>
          <a:xfrm>
            <a:off x="8458200" y="1646767"/>
            <a:ext cx="1151466"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92067" y="5156200"/>
            <a:ext cx="1151466" cy="8467"/>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33" y="1408954"/>
            <a:ext cx="9772434" cy="5089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495300" y="203200"/>
            <a:ext cx="10883900" cy="660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latin typeface="Open Sans ExtraBold" pitchFamily="34" charset="0"/>
                <a:ea typeface="Open Sans ExtraBold" pitchFamily="34" charset="0"/>
                <a:cs typeface="Open Sans ExtraBold" pitchFamily="34" charset="0"/>
              </a:rPr>
              <a:t>GET API CALL</a:t>
            </a:r>
            <a:endParaRPr lang="en-US" sz="2000" b="1" dirty="0">
              <a:solidFill>
                <a:schemeClr val="tx1">
                  <a:lumMod val="50000"/>
                  <a:lumOff val="50000"/>
                </a:schemeClr>
              </a:solidFill>
              <a:latin typeface="Open Sans ExtraBold" pitchFamily="34" charset="0"/>
              <a:ea typeface="Open Sans ExtraBold" pitchFamily="34" charset="0"/>
              <a:cs typeface="Open Sans ExtraBold" pitchFamily="34" charset="0"/>
            </a:endParaRPr>
          </a:p>
        </p:txBody>
      </p:sp>
      <p:sp>
        <p:nvSpPr>
          <p:cNvPr id="13" name="Rounded Rectangle 12"/>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17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57200" y="-355600"/>
            <a:ext cx="13055600" cy="76454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blob:https://webk.telegram.org/64ed749c-2082-41e4-879f-54c072d1710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blob:https://webk.telegram.org/4638cb85-9a89-4f34-9f9f-7d7b2e81ae9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9" name="Straight Connector 8"/>
          <p:cNvCxnSpPr/>
          <p:nvPr/>
        </p:nvCxnSpPr>
        <p:spPr>
          <a:xfrm>
            <a:off x="8458200" y="1646767"/>
            <a:ext cx="1151466"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92067" y="5156200"/>
            <a:ext cx="1151466" cy="8467"/>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047" y="1336078"/>
            <a:ext cx="10066405" cy="527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495300" y="203200"/>
            <a:ext cx="10883900" cy="660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latin typeface="Open Sans ExtraBold" pitchFamily="34" charset="0"/>
                <a:ea typeface="Open Sans ExtraBold" pitchFamily="34" charset="0"/>
                <a:cs typeface="Open Sans ExtraBold" pitchFamily="34" charset="0"/>
              </a:rPr>
              <a:t>POST API CALL</a:t>
            </a:r>
            <a:endParaRPr lang="en-US" sz="2000" b="1" dirty="0">
              <a:solidFill>
                <a:schemeClr val="tx1">
                  <a:lumMod val="50000"/>
                  <a:lumOff val="50000"/>
                </a:schemeClr>
              </a:solidFill>
              <a:latin typeface="Open Sans ExtraBold" pitchFamily="34" charset="0"/>
              <a:ea typeface="Open Sans ExtraBold" pitchFamily="34" charset="0"/>
              <a:cs typeface="Open Sans ExtraBold" pitchFamily="34" charset="0"/>
            </a:endParaRPr>
          </a:p>
        </p:txBody>
      </p:sp>
      <p:sp>
        <p:nvSpPr>
          <p:cNvPr id="13" name="Rounded Rectangle 12"/>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68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57200" y="-355600"/>
            <a:ext cx="13055600" cy="76454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blob:https://webk.telegram.org/64ed749c-2082-41e4-879f-54c072d1710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blob:https://webk.telegram.org/4638cb85-9a89-4f34-9f9f-7d7b2e81ae9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9" name="Straight Connector 8"/>
          <p:cNvCxnSpPr/>
          <p:nvPr/>
        </p:nvCxnSpPr>
        <p:spPr>
          <a:xfrm>
            <a:off x="8179770" y="1493613"/>
            <a:ext cx="1151466"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89033" y="826274"/>
            <a:ext cx="16933" cy="4719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92067" y="5156200"/>
            <a:ext cx="1151466" cy="84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95300" y="203200"/>
            <a:ext cx="10883900" cy="660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latin typeface="Open Sans ExtraBold" pitchFamily="34" charset="0"/>
                <a:ea typeface="Open Sans ExtraBold" pitchFamily="34" charset="0"/>
                <a:cs typeface="Open Sans ExtraBold" pitchFamily="34" charset="0"/>
              </a:rPr>
              <a:t>WORKING MODEL SCREEN SHOT</a:t>
            </a:r>
            <a:endParaRPr lang="en-US" sz="2000" b="1" dirty="0">
              <a:solidFill>
                <a:schemeClr val="tx1">
                  <a:lumMod val="50000"/>
                  <a:lumOff val="50000"/>
                </a:schemeClr>
              </a:solidFill>
              <a:latin typeface="Open Sans ExtraBold" pitchFamily="34" charset="0"/>
              <a:ea typeface="Open Sans ExtraBold" pitchFamily="34" charset="0"/>
              <a:cs typeface="Open Sans ExtraBold" pitchFamily="34" charset="0"/>
            </a:endParaRPr>
          </a:p>
        </p:txBody>
      </p:sp>
      <p:sp>
        <p:nvSpPr>
          <p:cNvPr id="12" name="Rounded Rectangle 11"/>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ayan\OneDrive\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076046"/>
            <a:ext cx="4597400" cy="25053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yan\OneDrive\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3562150"/>
            <a:ext cx="45974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yan\OneDrive\Desktop\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9836" y="1730443"/>
            <a:ext cx="6325335" cy="4344226"/>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8256770" y="6288215"/>
            <a:ext cx="1151466" cy="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60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0" y="0"/>
            <a:ext cx="12192000" cy="6858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77119" y="1104900"/>
            <a:ext cx="4241800" cy="4533900"/>
          </a:xfrm>
          <a:prstGeom prst="rect">
            <a:avLst/>
          </a:prstGeom>
          <a:solidFill>
            <a:srgbClr val="84CCF0">
              <a:alpha val="23000"/>
            </a:srgbClr>
          </a:solidFill>
          <a:ln w="114300">
            <a:solidFill>
              <a:srgbClr val="4BA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Nexa Light" panose="02000000000000000000" pitchFamily="50" charset="0"/>
            </a:endParaRPr>
          </a:p>
        </p:txBody>
      </p:sp>
      <p:pic>
        <p:nvPicPr>
          <p:cNvPr id="1026" name="Picture 2" descr="https://coolors.co/export/png/1c4db3-2971ce-4ba2e2-84ccf0-f1f1f1"/>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7152732"/>
            <a:ext cx="4020504" cy="704132"/>
          </a:xfrm>
          <a:prstGeom prst="rect">
            <a:avLst/>
          </a:prstGeom>
          <a:noFill/>
          <a:extLst>
            <a:ext uri="{909E8E84-426E-40DD-AFC4-6F175D3DCCD1}">
              <a14:hiddenFill xmlns:a14="http://schemas.microsoft.com/office/drawing/2010/main">
                <a:solidFill>
                  <a:srgbClr val="FFFFFF"/>
                </a:solidFill>
              </a14:hiddenFill>
            </a:ext>
          </a:extLst>
        </p:spPr>
      </p:pic>
      <p:sp>
        <p:nvSpPr>
          <p:cNvPr id="6" name="Half Frame 5"/>
          <p:cNvSpPr/>
          <p:nvPr/>
        </p:nvSpPr>
        <p:spPr>
          <a:xfrm>
            <a:off x="1321557" y="1049406"/>
            <a:ext cx="4165600" cy="4165600"/>
          </a:xfrm>
          <a:prstGeom prst="halfFrame">
            <a:avLst>
              <a:gd name="adj1" fmla="val 2693"/>
              <a:gd name="adj2" fmla="val 2636"/>
            </a:avLst>
          </a:prstGeom>
          <a:solidFill>
            <a:srgbClr val="4BA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latin typeface="Nexa Light" panose="02000000000000000000" pitchFamily="50" charset="0"/>
            </a:endParaRPr>
          </a:p>
        </p:txBody>
      </p:sp>
      <p:sp>
        <p:nvSpPr>
          <p:cNvPr id="8" name="Half Frame 7"/>
          <p:cNvSpPr/>
          <p:nvPr/>
        </p:nvSpPr>
        <p:spPr>
          <a:xfrm rot="5400000">
            <a:off x="10102841" y="442364"/>
            <a:ext cx="1363173" cy="1363173"/>
          </a:xfrm>
          <a:prstGeom prst="halfFrame">
            <a:avLst>
              <a:gd name="adj1" fmla="val 9548"/>
              <a:gd name="adj2" fmla="val 9216"/>
            </a:avLst>
          </a:prstGeom>
          <a:solidFill>
            <a:srgbClr val="4BA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latin typeface="Nexa Light" panose="02000000000000000000" pitchFamily="50" charset="0"/>
            </a:endParaRPr>
          </a:p>
        </p:txBody>
      </p:sp>
      <p:sp>
        <p:nvSpPr>
          <p:cNvPr id="7" name="TextBox 6"/>
          <p:cNvSpPr txBox="1"/>
          <p:nvPr/>
        </p:nvSpPr>
        <p:spPr>
          <a:xfrm>
            <a:off x="6622408" y="3115786"/>
            <a:ext cx="184731" cy="923330"/>
          </a:xfrm>
          <a:prstGeom prst="rect">
            <a:avLst/>
          </a:prstGeom>
          <a:noFill/>
        </p:spPr>
        <p:txBody>
          <a:bodyPr wrap="none" rtlCol="0">
            <a:spAutoFit/>
          </a:bodyPr>
          <a:lstStyle/>
          <a:p>
            <a:endParaRPr lang="pl-PL" sz="5400" b="1" dirty="0"/>
          </a:p>
        </p:txBody>
      </p:sp>
      <p:grpSp>
        <p:nvGrpSpPr>
          <p:cNvPr id="2" name="Group 1"/>
          <p:cNvGrpSpPr/>
          <p:nvPr/>
        </p:nvGrpSpPr>
        <p:grpSpPr>
          <a:xfrm>
            <a:off x="5761108" y="482814"/>
            <a:ext cx="7447111" cy="1447183"/>
            <a:chOff x="8066200" y="451817"/>
            <a:chExt cx="6436449" cy="1447183"/>
          </a:xfrm>
        </p:grpSpPr>
        <p:sp>
          <p:nvSpPr>
            <p:cNvPr id="12" name="TextBox 11"/>
            <p:cNvSpPr txBox="1"/>
            <p:nvPr/>
          </p:nvSpPr>
          <p:spPr>
            <a:xfrm>
              <a:off x="9611958" y="451817"/>
              <a:ext cx="2991716" cy="1107996"/>
            </a:xfrm>
            <a:prstGeom prst="rect">
              <a:avLst/>
            </a:prstGeom>
            <a:noFill/>
          </p:spPr>
          <p:txBody>
            <a:bodyPr wrap="none" rtlCol="0">
              <a:spAutoFit/>
            </a:bodyPr>
            <a:lstStyle/>
            <a:p>
              <a:r>
                <a:rPr lang="en-US" sz="6600" b="1" dirty="0" err="1" smtClean="0">
                  <a:solidFill>
                    <a:schemeClr val="tx1">
                      <a:lumMod val="50000"/>
                      <a:lumOff val="50000"/>
                    </a:schemeClr>
                  </a:solidFill>
                </a:rPr>
                <a:t>Chatbot</a:t>
              </a:r>
              <a:endParaRPr lang="pl-PL" sz="6600" b="1" dirty="0">
                <a:solidFill>
                  <a:schemeClr val="tx1">
                    <a:lumMod val="50000"/>
                    <a:lumOff val="50000"/>
                  </a:schemeClr>
                </a:solidFill>
              </a:endParaRPr>
            </a:p>
          </p:txBody>
        </p:sp>
        <p:sp>
          <p:nvSpPr>
            <p:cNvPr id="13" name="TextBox 12"/>
            <p:cNvSpPr txBox="1"/>
            <p:nvPr/>
          </p:nvSpPr>
          <p:spPr>
            <a:xfrm>
              <a:off x="8066200" y="1252669"/>
              <a:ext cx="569387" cy="646331"/>
            </a:xfrm>
            <a:prstGeom prst="rect">
              <a:avLst/>
            </a:prstGeom>
            <a:noFill/>
          </p:spPr>
          <p:txBody>
            <a:bodyPr wrap="none" rtlCol="0">
              <a:spAutoFit/>
            </a:bodyPr>
            <a:lstStyle/>
            <a:p>
              <a:r>
                <a:rPr lang="pl-PL" sz="3600" b="1" dirty="0">
                  <a:solidFill>
                    <a:srgbClr val="2971CE"/>
                  </a:solidFill>
                </a:rPr>
                <a:t>1.</a:t>
              </a:r>
            </a:p>
          </p:txBody>
        </p:sp>
        <p:sp>
          <p:nvSpPr>
            <p:cNvPr id="14" name="TextBox 13"/>
            <p:cNvSpPr txBox="1"/>
            <p:nvPr/>
          </p:nvSpPr>
          <p:spPr>
            <a:xfrm>
              <a:off x="8524408" y="1375780"/>
              <a:ext cx="5978241" cy="523220"/>
            </a:xfrm>
            <a:prstGeom prst="rect">
              <a:avLst/>
            </a:prstGeom>
            <a:noFill/>
          </p:spPr>
          <p:txBody>
            <a:bodyPr wrap="square" rtlCol="0">
              <a:spAutoFit/>
            </a:bodyPr>
            <a:lstStyle/>
            <a:p>
              <a:r>
                <a:rPr lang="en-US" sz="2800" b="1" dirty="0">
                  <a:solidFill>
                    <a:schemeClr val="tx1">
                      <a:lumMod val="50000"/>
                      <a:lumOff val="50000"/>
                    </a:schemeClr>
                  </a:solidFill>
                </a:rPr>
                <a:t>Why need a contextual </a:t>
              </a:r>
              <a:r>
                <a:rPr lang="en-US" sz="2800" b="1" dirty="0" err="1">
                  <a:solidFill>
                    <a:schemeClr val="tx1">
                      <a:lumMod val="50000"/>
                      <a:lumOff val="50000"/>
                    </a:schemeClr>
                  </a:solidFill>
                </a:rPr>
                <a:t>chatbot</a:t>
              </a:r>
              <a:r>
                <a:rPr lang="en-US" sz="2800" b="1" dirty="0">
                  <a:solidFill>
                    <a:schemeClr val="tx1">
                      <a:lumMod val="50000"/>
                      <a:lumOff val="50000"/>
                    </a:schemeClr>
                  </a:solidFill>
                </a:rPr>
                <a:t>?</a:t>
              </a:r>
              <a:endParaRPr lang="pl-PL" sz="2800" b="1" dirty="0">
                <a:solidFill>
                  <a:schemeClr val="tx1">
                    <a:lumMod val="50000"/>
                    <a:lumOff val="50000"/>
                  </a:schemeClr>
                </a:solidFill>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362" y="1637775"/>
            <a:ext cx="3719990" cy="3719990"/>
          </a:xfrm>
          <a:prstGeom prst="rect">
            <a:avLst/>
          </a:prstGeom>
        </p:spPr>
      </p:pic>
      <p:sp>
        <p:nvSpPr>
          <p:cNvPr id="33" name="Subtitle 2"/>
          <p:cNvSpPr txBox="1">
            <a:spLocks/>
          </p:cNvSpPr>
          <p:nvPr/>
        </p:nvSpPr>
        <p:spPr>
          <a:xfrm>
            <a:off x="6622408" y="3049560"/>
            <a:ext cx="5896162" cy="829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Reduces </a:t>
            </a:r>
            <a:r>
              <a:rPr lang="en-US" sz="1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dependency on customer care &amp; provides smooth navigation to </a:t>
            </a:r>
            <a:r>
              <a:rPr lang="en-US" sz="1800" b="1" dirty="0" smtClean="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users</a:t>
            </a:r>
            <a:endParaRPr lang="en-US" sz="1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Subtitle 2"/>
          <p:cNvSpPr txBox="1">
            <a:spLocks/>
          </p:cNvSpPr>
          <p:nvPr/>
        </p:nvSpPr>
        <p:spPr>
          <a:xfrm>
            <a:off x="6622408" y="3808100"/>
            <a:ext cx="6195878" cy="32963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On </a:t>
            </a:r>
            <a:r>
              <a:rPr lang="en-US" sz="1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conventional web apps, users have to go to a dedicated FAQ section to get info organized under key categories</a:t>
            </a:r>
            <a:r>
              <a:rPr lang="en-US" sz="18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Freeform 37"/>
          <p:cNvSpPr/>
          <p:nvPr/>
        </p:nvSpPr>
        <p:spPr>
          <a:xfrm rot="5400000">
            <a:off x="6090505" y="3914710"/>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rot="5400000">
            <a:off x="6090505" y="2295156"/>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rot="5400000">
            <a:off x="6090505" y="3115786"/>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0" name="Subtitle 2"/>
          <p:cNvSpPr txBox="1">
            <a:spLocks/>
          </p:cNvSpPr>
          <p:nvPr/>
        </p:nvSpPr>
        <p:spPr>
          <a:xfrm>
            <a:off x="6638738" y="2295156"/>
            <a:ext cx="6195878" cy="3296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solidFill>
                  <a:srgbClr val="7AC5DD"/>
                </a:solidFill>
                <a:latin typeface="Open Sans" panose="020B0606030504020204" pitchFamily="34" charset="0"/>
                <a:ea typeface="Open Sans" panose="020B0606030504020204" pitchFamily="34" charset="0"/>
                <a:cs typeface="Open Sans" panose="020B0606030504020204" pitchFamily="34" charset="0"/>
              </a:rPr>
              <a:t>Chatbots</a:t>
            </a:r>
            <a:r>
              <a:rPr lang="en-US" sz="1800" b="1" dirty="0">
                <a:solidFill>
                  <a:srgbClr val="7AC5DD"/>
                </a:solidFill>
                <a:latin typeface="Open Sans" panose="020B0606030504020204" pitchFamily="34" charset="0"/>
                <a:ea typeface="Open Sans" panose="020B0606030504020204" pitchFamily="34" charset="0"/>
                <a:cs typeface="Open Sans" panose="020B0606030504020204" pitchFamily="34" charset="0"/>
              </a:rPr>
              <a:t> are a necessary part of good user </a:t>
            </a:r>
            <a:r>
              <a:rPr lang="en-US" sz="1800" b="1" dirty="0" smtClean="0">
                <a:solidFill>
                  <a:srgbClr val="7AC5DD"/>
                </a:solidFill>
                <a:latin typeface="Open Sans" panose="020B0606030504020204" pitchFamily="34" charset="0"/>
                <a:ea typeface="Open Sans" panose="020B0606030504020204" pitchFamily="34" charset="0"/>
                <a:cs typeface="Open Sans" panose="020B0606030504020204" pitchFamily="34" charset="0"/>
              </a:rPr>
              <a:t>experience.</a:t>
            </a:r>
            <a:endParaRPr lang="en-US" sz="1800" b="1" dirty="0">
              <a:solidFill>
                <a:srgbClr val="7AC5DD"/>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Subtitle 2"/>
          <p:cNvSpPr txBox="1">
            <a:spLocks/>
          </p:cNvSpPr>
          <p:nvPr/>
        </p:nvSpPr>
        <p:spPr>
          <a:xfrm>
            <a:off x="6638738" y="4763920"/>
            <a:ext cx="6195878" cy="32963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FAQs</a:t>
            </a:r>
            <a:r>
              <a:rPr lang="en-US" sz="18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are not served in an interactive manner</a:t>
            </a:r>
          </a:p>
        </p:txBody>
      </p:sp>
      <p:sp>
        <p:nvSpPr>
          <p:cNvPr id="22" name="Subtitle 2"/>
          <p:cNvSpPr txBox="1">
            <a:spLocks/>
          </p:cNvSpPr>
          <p:nvPr/>
        </p:nvSpPr>
        <p:spPr>
          <a:xfrm>
            <a:off x="6613173" y="5213652"/>
            <a:ext cx="6195878" cy="32963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7AC5DD"/>
                </a:solidFill>
                <a:latin typeface="Open Sans" panose="020B0606030504020204" pitchFamily="34" charset="0"/>
                <a:ea typeface="Open Sans" panose="020B0606030504020204" pitchFamily="34" charset="0"/>
                <a:cs typeface="Open Sans" panose="020B0606030504020204" pitchFamily="34" charset="0"/>
              </a:rPr>
              <a:t>No user context is used to narrow down FAQs &amp; show relevant ones</a:t>
            </a:r>
          </a:p>
        </p:txBody>
      </p:sp>
      <p:sp>
        <p:nvSpPr>
          <p:cNvPr id="23" name="Freeform 22"/>
          <p:cNvSpPr/>
          <p:nvPr/>
        </p:nvSpPr>
        <p:spPr>
          <a:xfrm rot="5400000">
            <a:off x="6096000" y="5378471"/>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5400000">
            <a:off x="6090505" y="4692042"/>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Tree>
    <p:extLst>
      <p:ext uri="{BB962C8B-B14F-4D97-AF65-F5344CB8AC3E}">
        <p14:creationId xmlns:p14="http://schemas.microsoft.com/office/powerpoint/2010/main" val="383341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8" grpId="0" animBg="1"/>
      <p:bldP spid="39" grpId="0" animBg="1"/>
      <p:bldP spid="40" grpId="0" animBg="1"/>
      <p:bldP spid="20" grpId="0"/>
      <p:bldP spid="21" grpId="0"/>
      <p:bldP spid="22" grpId="0"/>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57200" y="-355600"/>
            <a:ext cx="13055600" cy="76454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blob:https://webk.telegram.org/64ed749c-2082-41e4-879f-54c072d1710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blob:https://webk.telegram.org/4638cb85-9a89-4f34-9f9f-7d7b2e81ae9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9" name="Straight Connector 8"/>
          <p:cNvCxnSpPr/>
          <p:nvPr/>
        </p:nvCxnSpPr>
        <p:spPr>
          <a:xfrm>
            <a:off x="8458200" y="1646767"/>
            <a:ext cx="1151466"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89033" y="826274"/>
            <a:ext cx="16933" cy="4719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92067" y="5156200"/>
            <a:ext cx="1151466" cy="8467"/>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389044"/>
            <a:ext cx="11658600"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495300" y="203200"/>
            <a:ext cx="10883900" cy="660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latin typeface="Open Sans ExtraBold" pitchFamily="34" charset="0"/>
                <a:ea typeface="Open Sans ExtraBold" pitchFamily="34" charset="0"/>
                <a:cs typeface="Open Sans ExtraBold" pitchFamily="34" charset="0"/>
              </a:rPr>
              <a:t>WORKING MODEL SCREEN SHOT</a:t>
            </a:r>
            <a:endParaRPr lang="en-US" sz="2000" b="1" dirty="0">
              <a:solidFill>
                <a:schemeClr val="tx1">
                  <a:lumMod val="50000"/>
                  <a:lumOff val="50000"/>
                </a:schemeClr>
              </a:solidFill>
              <a:latin typeface="Open Sans ExtraBold" pitchFamily="34" charset="0"/>
              <a:ea typeface="Open Sans ExtraBold" pitchFamily="34" charset="0"/>
              <a:cs typeface="Open Sans ExtraBold" pitchFamily="34" charset="0"/>
            </a:endParaRPr>
          </a:p>
        </p:txBody>
      </p:sp>
      <p:sp>
        <p:nvSpPr>
          <p:cNvPr id="12" name="Rounded Rectangle 11"/>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012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7" y="-1"/>
            <a:ext cx="12205998" cy="7139353"/>
          </a:xfrm>
          <a:prstGeom prst="rect">
            <a:avLst/>
          </a:prstGeom>
        </p:spPr>
      </p:pic>
      <p:sp>
        <p:nvSpPr>
          <p:cNvPr id="15" name="Freeform: Shape 14">
            <a:extLst>
              <a:ext uri="{FF2B5EF4-FFF2-40B4-BE49-F238E27FC236}">
                <a16:creationId xmlns:a16="http://schemas.microsoft.com/office/drawing/2014/main" xmlns="" id="{15DE471A-4119-40A0-94CF-7BE6B86415E9}"/>
              </a:ext>
            </a:extLst>
          </p:cNvPr>
          <p:cNvSpPr/>
          <p:nvPr/>
        </p:nvSpPr>
        <p:spPr>
          <a:xfrm>
            <a:off x="2" y="11723"/>
            <a:ext cx="12191999" cy="6858000"/>
          </a:xfrm>
          <a:custGeom>
            <a:avLst/>
            <a:gdLst>
              <a:gd name="connsiteX0" fmla="*/ 1096680 w 12191999"/>
              <a:gd name="connsiteY0" fmla="*/ 5264300 h 6858000"/>
              <a:gd name="connsiteX1" fmla="*/ 1310307 w 12191999"/>
              <a:gd name="connsiteY1" fmla="*/ 5327880 h 6858000"/>
              <a:gd name="connsiteX2" fmla="*/ 1462897 w 12191999"/>
              <a:gd name="connsiteY2" fmla="*/ 5502087 h 6858000"/>
              <a:gd name="connsiteX3" fmla="*/ 1518847 w 12191999"/>
              <a:gd name="connsiteY3" fmla="*/ 5747504 h 6858000"/>
              <a:gd name="connsiteX4" fmla="*/ 1462897 w 12191999"/>
              <a:gd name="connsiteY4" fmla="*/ 5995463 h 6858000"/>
              <a:gd name="connsiteX5" fmla="*/ 1309035 w 12191999"/>
              <a:gd name="connsiteY5" fmla="*/ 6170942 h 6858000"/>
              <a:gd name="connsiteX6" fmla="*/ 1096680 w 12191999"/>
              <a:gd name="connsiteY6" fmla="*/ 6235793 h 6858000"/>
              <a:gd name="connsiteX7" fmla="*/ 879239 w 12191999"/>
              <a:gd name="connsiteY7" fmla="*/ 6170942 h 6858000"/>
              <a:gd name="connsiteX8" fmla="*/ 719019 w 12191999"/>
              <a:gd name="connsiteY8" fmla="*/ 5994192 h 6858000"/>
              <a:gd name="connsiteX9" fmla="*/ 659254 w 12191999"/>
              <a:gd name="connsiteY9" fmla="*/ 5747504 h 6858000"/>
              <a:gd name="connsiteX10" fmla="*/ 719019 w 12191999"/>
              <a:gd name="connsiteY10" fmla="*/ 5502087 h 6858000"/>
              <a:gd name="connsiteX11" fmla="*/ 879239 w 12191999"/>
              <a:gd name="connsiteY11" fmla="*/ 5327880 h 6858000"/>
              <a:gd name="connsiteX12" fmla="*/ 1096680 w 12191999"/>
              <a:gd name="connsiteY12" fmla="*/ 5264300 h 6858000"/>
              <a:gd name="connsiteX13" fmla="*/ 10203856 w 12191999"/>
              <a:gd name="connsiteY13" fmla="*/ 4954555 h 6858000"/>
              <a:gd name="connsiteX14" fmla="*/ 10203856 w 12191999"/>
              <a:gd name="connsiteY14" fmla="*/ 5376722 h 6858000"/>
              <a:gd name="connsiteX15" fmla="*/ 10720121 w 12191999"/>
              <a:gd name="connsiteY15" fmla="*/ 5376722 h 6858000"/>
              <a:gd name="connsiteX16" fmla="*/ 10720121 w 12191999"/>
              <a:gd name="connsiteY16" fmla="*/ 6737320 h 6858000"/>
              <a:gd name="connsiteX17" fmla="*/ 11251644 w 12191999"/>
              <a:gd name="connsiteY17" fmla="*/ 6737320 h 6858000"/>
              <a:gd name="connsiteX18" fmla="*/ 11251644 w 12191999"/>
              <a:gd name="connsiteY18" fmla="*/ 5376722 h 6858000"/>
              <a:gd name="connsiteX19" fmla="*/ 11770452 w 12191999"/>
              <a:gd name="connsiteY19" fmla="*/ 5376722 h 6858000"/>
              <a:gd name="connsiteX20" fmla="*/ 11770452 w 12191999"/>
              <a:gd name="connsiteY20" fmla="*/ 4954555 h 6858000"/>
              <a:gd name="connsiteX21" fmla="*/ 1089050 w 12191999"/>
              <a:gd name="connsiteY21" fmla="*/ 4824331 h 6858000"/>
              <a:gd name="connsiteX22" fmla="*/ 590588 w 12191999"/>
              <a:gd name="connsiteY22" fmla="*/ 4943860 h 6858000"/>
              <a:gd name="connsiteX23" fmla="*/ 243445 w 12191999"/>
              <a:gd name="connsiteY23" fmla="*/ 5273202 h 6858000"/>
              <a:gd name="connsiteX24" fmla="*/ 117558 w 12191999"/>
              <a:gd name="connsiteY24" fmla="*/ 5744961 h 6858000"/>
              <a:gd name="connsiteX25" fmla="*/ 243445 w 12191999"/>
              <a:gd name="connsiteY25" fmla="*/ 6221806 h 6858000"/>
              <a:gd name="connsiteX26" fmla="*/ 590588 w 12191999"/>
              <a:gd name="connsiteY26" fmla="*/ 6554962 h 6858000"/>
              <a:gd name="connsiteX27" fmla="*/ 1089050 w 12191999"/>
              <a:gd name="connsiteY27" fmla="*/ 6675763 h 6858000"/>
              <a:gd name="connsiteX28" fmla="*/ 1586241 w 12191999"/>
              <a:gd name="connsiteY28" fmla="*/ 6554962 h 6858000"/>
              <a:gd name="connsiteX29" fmla="*/ 1934656 w 12191999"/>
              <a:gd name="connsiteY29" fmla="*/ 6221806 h 6858000"/>
              <a:gd name="connsiteX30" fmla="*/ 2060543 w 12191999"/>
              <a:gd name="connsiteY30" fmla="*/ 5744961 h 6858000"/>
              <a:gd name="connsiteX31" fmla="*/ 1934656 w 12191999"/>
              <a:gd name="connsiteY31" fmla="*/ 5273202 h 6858000"/>
              <a:gd name="connsiteX32" fmla="*/ 1586241 w 12191999"/>
              <a:gd name="connsiteY32" fmla="*/ 4943860 h 6858000"/>
              <a:gd name="connsiteX33" fmla="*/ 1089050 w 12191999"/>
              <a:gd name="connsiteY33" fmla="*/ 4824331 h 6858000"/>
              <a:gd name="connsiteX34" fmla="*/ 1079969 w 12191999"/>
              <a:gd name="connsiteY34" fmla="*/ 189464 h 6858000"/>
              <a:gd name="connsiteX35" fmla="*/ 692134 w 12191999"/>
              <a:gd name="connsiteY35" fmla="*/ 258130 h 6858000"/>
              <a:gd name="connsiteX36" fmla="*/ 434002 w 12191999"/>
              <a:gd name="connsiteY36" fmla="*/ 455226 h 6858000"/>
              <a:gd name="connsiteX37" fmla="*/ 342448 w 12191999"/>
              <a:gd name="connsiteY37" fmla="*/ 756592 h 6858000"/>
              <a:gd name="connsiteX38" fmla="*/ 431459 w 12191999"/>
              <a:gd name="connsiteY38" fmla="*/ 1043971 h 6858000"/>
              <a:gd name="connsiteX39" fmla="*/ 642542 w 12191999"/>
              <a:gd name="connsiteY39" fmla="*/ 1205462 h 6858000"/>
              <a:gd name="connsiteX40" fmla="*/ 950266 w 12191999"/>
              <a:gd name="connsiteY40" fmla="*/ 1305918 h 6858000"/>
              <a:gd name="connsiteX41" fmla="*/ 1194411 w 12191999"/>
              <a:gd name="connsiteY41" fmla="*/ 1388571 h 6858000"/>
              <a:gd name="connsiteX42" fmla="*/ 1273250 w 12191999"/>
              <a:gd name="connsiteY42" fmla="*/ 1501742 h 6858000"/>
              <a:gd name="connsiteX43" fmla="*/ 1224929 w 12191999"/>
              <a:gd name="connsiteY43" fmla="*/ 1595840 h 6858000"/>
              <a:gd name="connsiteX44" fmla="*/ 1090141 w 12191999"/>
              <a:gd name="connsiteY44" fmla="*/ 1628901 h 6858000"/>
              <a:gd name="connsiteX45" fmla="*/ 755714 w 12191999"/>
              <a:gd name="connsiteY45" fmla="*/ 1548791 h 6858000"/>
              <a:gd name="connsiteX46" fmla="*/ 426372 w 12191999"/>
              <a:gd name="connsiteY46" fmla="*/ 1351695 h 6858000"/>
              <a:gd name="connsiteX47" fmla="*/ 228005 w 12191999"/>
              <a:gd name="connsiteY47" fmla="*/ 1753516 h 6858000"/>
              <a:gd name="connsiteX48" fmla="*/ 626012 w 12191999"/>
              <a:gd name="connsiteY48" fmla="*/ 1965872 h 6858000"/>
              <a:gd name="connsiteX49" fmla="*/ 1085055 w 12191999"/>
              <a:gd name="connsiteY49" fmla="*/ 2043439 h 6858000"/>
              <a:gd name="connsiteX50" fmla="*/ 1457630 w 12191999"/>
              <a:gd name="connsiteY50" fmla="*/ 1979859 h 6858000"/>
              <a:gd name="connsiteX51" fmla="*/ 1722120 w 12191999"/>
              <a:gd name="connsiteY51" fmla="*/ 1787850 h 6858000"/>
              <a:gd name="connsiteX52" fmla="*/ 1820032 w 12191999"/>
              <a:gd name="connsiteY52" fmla="*/ 1473767 h 6858000"/>
              <a:gd name="connsiteX53" fmla="*/ 1729750 w 12191999"/>
              <a:gd name="connsiteY53" fmla="*/ 1178759 h 6858000"/>
              <a:gd name="connsiteX54" fmla="*/ 1517395 w 12191999"/>
              <a:gd name="connsiteY54" fmla="*/ 1012181 h 6858000"/>
              <a:gd name="connsiteX55" fmla="*/ 1207127 w 12191999"/>
              <a:gd name="connsiteY55" fmla="*/ 904096 h 6858000"/>
              <a:gd name="connsiteX56" fmla="*/ 965526 w 12191999"/>
              <a:gd name="connsiteY56" fmla="*/ 818900 h 6858000"/>
              <a:gd name="connsiteX57" fmla="*/ 889230 w 12191999"/>
              <a:gd name="connsiteY57" fmla="*/ 708272 h 6858000"/>
              <a:gd name="connsiteX58" fmla="*/ 928649 w 12191999"/>
              <a:gd name="connsiteY58" fmla="*/ 630705 h 6858000"/>
              <a:gd name="connsiteX59" fmla="*/ 1036734 w 12191999"/>
              <a:gd name="connsiteY59" fmla="*/ 604002 h 6858000"/>
              <a:gd name="connsiteX60" fmla="*/ 1316484 w 12191999"/>
              <a:gd name="connsiteY60" fmla="*/ 662495 h 6858000"/>
              <a:gd name="connsiteX61" fmla="*/ 1629294 w 12191999"/>
              <a:gd name="connsiteY61" fmla="*/ 804912 h 6858000"/>
              <a:gd name="connsiteX62" fmla="*/ 1825119 w 12191999"/>
              <a:gd name="connsiteY62" fmla="*/ 398004 h 6858000"/>
              <a:gd name="connsiteX63" fmla="*/ 1479247 w 12191999"/>
              <a:gd name="connsiteY63" fmla="*/ 246685 h 6858000"/>
              <a:gd name="connsiteX64" fmla="*/ 1079969 w 12191999"/>
              <a:gd name="connsiteY64" fmla="*/ 189464 h 6858000"/>
              <a:gd name="connsiteX65" fmla="*/ 6095998 w 12191999"/>
              <a:gd name="connsiteY65" fmla="*/ 172330 h 6858000"/>
              <a:gd name="connsiteX66" fmla="*/ 5974097 w 12191999"/>
              <a:gd name="connsiteY66" fmla="*/ 294232 h 6858000"/>
              <a:gd name="connsiteX67" fmla="*/ 5974097 w 12191999"/>
              <a:gd name="connsiteY67" fmla="*/ 3337560 h 6858000"/>
              <a:gd name="connsiteX68" fmla="*/ 1065641 w 12191999"/>
              <a:gd name="connsiteY68" fmla="*/ 3337560 h 6858000"/>
              <a:gd name="connsiteX69" fmla="*/ 948999 w 12191999"/>
              <a:gd name="connsiteY69" fmla="*/ 3414876 h 6858000"/>
              <a:gd name="connsiteX70" fmla="*/ 939052 w 12191999"/>
              <a:gd name="connsiteY70" fmla="*/ 3464150 h 6858000"/>
              <a:gd name="connsiteX71" fmla="*/ 939051 w 12191999"/>
              <a:gd name="connsiteY71" fmla="*/ 3464149 h 6858000"/>
              <a:gd name="connsiteX72" fmla="*/ 939051 w 12191999"/>
              <a:gd name="connsiteY72" fmla="*/ 3464150 h 6858000"/>
              <a:gd name="connsiteX73" fmla="*/ 939052 w 12191999"/>
              <a:gd name="connsiteY73" fmla="*/ 3464150 h 6858000"/>
              <a:gd name="connsiteX74" fmla="*/ 948999 w 12191999"/>
              <a:gd name="connsiteY74" fmla="*/ 3513424 h 6858000"/>
              <a:gd name="connsiteX75" fmla="*/ 1065641 w 12191999"/>
              <a:gd name="connsiteY75" fmla="*/ 3590739 h 6858000"/>
              <a:gd name="connsiteX76" fmla="*/ 5974097 w 12191999"/>
              <a:gd name="connsiteY76" fmla="*/ 3590740 h 6858000"/>
              <a:gd name="connsiteX77" fmla="*/ 5974097 w 12191999"/>
              <a:gd name="connsiteY77" fmla="*/ 6563768 h 6858000"/>
              <a:gd name="connsiteX78" fmla="*/ 6095998 w 12191999"/>
              <a:gd name="connsiteY78" fmla="*/ 6685670 h 6858000"/>
              <a:gd name="connsiteX79" fmla="*/ 6217900 w 12191999"/>
              <a:gd name="connsiteY79" fmla="*/ 6563768 h 6858000"/>
              <a:gd name="connsiteX80" fmla="*/ 6217900 w 12191999"/>
              <a:gd name="connsiteY80" fmla="*/ 3590740 h 6858000"/>
              <a:gd name="connsiteX81" fmla="*/ 11592968 w 12191999"/>
              <a:gd name="connsiteY81" fmla="*/ 3590740 h 6858000"/>
              <a:gd name="connsiteX82" fmla="*/ 11719558 w 12191999"/>
              <a:gd name="connsiteY82" fmla="*/ 3464150 h 6858000"/>
              <a:gd name="connsiteX83" fmla="*/ 11719559 w 12191999"/>
              <a:gd name="connsiteY83" fmla="*/ 3464150 h 6858000"/>
              <a:gd name="connsiteX84" fmla="*/ 11592969 w 12191999"/>
              <a:gd name="connsiteY84" fmla="*/ 3337560 h 6858000"/>
              <a:gd name="connsiteX85" fmla="*/ 6217900 w 12191999"/>
              <a:gd name="connsiteY85" fmla="*/ 3337560 h 6858000"/>
              <a:gd name="connsiteX86" fmla="*/ 6217900 w 12191999"/>
              <a:gd name="connsiteY86" fmla="*/ 294232 h 6858000"/>
              <a:gd name="connsiteX87" fmla="*/ 6095998 w 12191999"/>
              <a:gd name="connsiteY87" fmla="*/ 172330 h 6858000"/>
              <a:gd name="connsiteX88" fmla="*/ 9196697 w 12191999"/>
              <a:gd name="connsiteY88" fmla="*/ 163473 h 6858000"/>
              <a:gd name="connsiteX89" fmla="*/ 9794343 w 12191999"/>
              <a:gd name="connsiteY89" fmla="*/ 1946238 h 6858000"/>
              <a:gd name="connsiteX90" fmla="*/ 10336039 w 12191999"/>
              <a:gd name="connsiteY90" fmla="*/ 1946238 h 6858000"/>
              <a:gd name="connsiteX91" fmla="*/ 10646306 w 12191999"/>
              <a:gd name="connsiteY91" fmla="*/ 804353 h 6858000"/>
              <a:gd name="connsiteX92" fmla="*/ 10946401 w 12191999"/>
              <a:gd name="connsiteY92" fmla="*/ 1946238 h 6858000"/>
              <a:gd name="connsiteX93" fmla="*/ 11490641 w 12191999"/>
              <a:gd name="connsiteY93" fmla="*/ 1946238 h 6858000"/>
              <a:gd name="connsiteX94" fmla="*/ 12093373 w 12191999"/>
              <a:gd name="connsiteY94" fmla="*/ 163473 h 6858000"/>
              <a:gd name="connsiteX95" fmla="*/ 11551677 w 12191999"/>
              <a:gd name="connsiteY95" fmla="*/ 163473 h 6858000"/>
              <a:gd name="connsiteX96" fmla="*/ 11236323 w 12191999"/>
              <a:gd name="connsiteY96" fmla="*/ 1399456 h 6858000"/>
              <a:gd name="connsiteX97" fmla="*/ 10915883 w 12191999"/>
              <a:gd name="connsiteY97" fmla="*/ 163473 h 6858000"/>
              <a:gd name="connsiteX98" fmla="*/ 10399618 w 12191999"/>
              <a:gd name="connsiteY98" fmla="*/ 163473 h 6858000"/>
              <a:gd name="connsiteX99" fmla="*/ 10081721 w 12191999"/>
              <a:gd name="connsiteY99" fmla="*/ 1401999 h 6858000"/>
              <a:gd name="connsiteX100" fmla="*/ 9761281 w 12191999"/>
              <a:gd name="connsiteY100" fmla="*/ 163473 h 6858000"/>
              <a:gd name="connsiteX101" fmla="*/ 0 w 12191999"/>
              <a:gd name="connsiteY101" fmla="*/ 0 h 6858000"/>
              <a:gd name="connsiteX102" fmla="*/ 12191999 w 12191999"/>
              <a:gd name="connsiteY102" fmla="*/ 0 h 6858000"/>
              <a:gd name="connsiteX103" fmla="*/ 12191999 w 12191999"/>
              <a:gd name="connsiteY103" fmla="*/ 6858000 h 6858000"/>
              <a:gd name="connsiteX104" fmla="*/ 0 w 12191999"/>
              <a:gd name="connsiteY10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191999" h="6858000">
                <a:moveTo>
                  <a:pt x="1096680" y="5264300"/>
                </a:moveTo>
                <a:cubicBezTo>
                  <a:pt x="1174671" y="5264300"/>
                  <a:pt x="1245880" y="5285494"/>
                  <a:pt x="1310307" y="5327880"/>
                </a:cubicBezTo>
                <a:cubicBezTo>
                  <a:pt x="1374734" y="5370266"/>
                  <a:pt x="1425597" y="5428335"/>
                  <a:pt x="1462897" y="5502087"/>
                </a:cubicBezTo>
                <a:cubicBezTo>
                  <a:pt x="1500197" y="5575839"/>
                  <a:pt x="1518847" y="5657645"/>
                  <a:pt x="1518847" y="5747504"/>
                </a:cubicBezTo>
                <a:cubicBezTo>
                  <a:pt x="1518847" y="5839058"/>
                  <a:pt x="1500197" y="5921711"/>
                  <a:pt x="1462897" y="5995463"/>
                </a:cubicBezTo>
                <a:cubicBezTo>
                  <a:pt x="1425597" y="6069215"/>
                  <a:pt x="1374310" y="6127708"/>
                  <a:pt x="1309035" y="6170942"/>
                </a:cubicBezTo>
                <a:cubicBezTo>
                  <a:pt x="1243760" y="6214176"/>
                  <a:pt x="1172975" y="6235793"/>
                  <a:pt x="1096680" y="6235793"/>
                </a:cubicBezTo>
                <a:cubicBezTo>
                  <a:pt x="1018690" y="6235793"/>
                  <a:pt x="946209" y="6214176"/>
                  <a:pt x="879239" y="6170942"/>
                </a:cubicBezTo>
                <a:cubicBezTo>
                  <a:pt x="812268" y="6127708"/>
                  <a:pt x="758862" y="6068791"/>
                  <a:pt x="719019" y="5994192"/>
                </a:cubicBezTo>
                <a:cubicBezTo>
                  <a:pt x="679176" y="5919592"/>
                  <a:pt x="659254" y="5837363"/>
                  <a:pt x="659254" y="5747504"/>
                </a:cubicBezTo>
                <a:cubicBezTo>
                  <a:pt x="659254" y="5657645"/>
                  <a:pt x="679176" y="5575839"/>
                  <a:pt x="719019" y="5502087"/>
                </a:cubicBezTo>
                <a:cubicBezTo>
                  <a:pt x="758862" y="5428335"/>
                  <a:pt x="812268" y="5370266"/>
                  <a:pt x="879239" y="5327880"/>
                </a:cubicBezTo>
                <a:cubicBezTo>
                  <a:pt x="946209" y="5285494"/>
                  <a:pt x="1018690" y="5264300"/>
                  <a:pt x="1096680" y="5264300"/>
                </a:cubicBezTo>
                <a:close/>
                <a:moveTo>
                  <a:pt x="10203856" y="4954555"/>
                </a:moveTo>
                <a:lnTo>
                  <a:pt x="10203856" y="5376722"/>
                </a:lnTo>
                <a:lnTo>
                  <a:pt x="10720121" y="5376722"/>
                </a:lnTo>
                <a:lnTo>
                  <a:pt x="10720121" y="6737320"/>
                </a:lnTo>
                <a:lnTo>
                  <a:pt x="11251644" y="6737320"/>
                </a:lnTo>
                <a:lnTo>
                  <a:pt x="11251644" y="5376722"/>
                </a:lnTo>
                <a:lnTo>
                  <a:pt x="11770452" y="5376722"/>
                </a:lnTo>
                <a:lnTo>
                  <a:pt x="11770452" y="4954555"/>
                </a:lnTo>
                <a:close/>
                <a:moveTo>
                  <a:pt x="1089050" y="4824331"/>
                </a:moveTo>
                <a:cubicBezTo>
                  <a:pt x="904246" y="4824331"/>
                  <a:pt x="738092" y="4864174"/>
                  <a:pt x="590588" y="4943860"/>
                </a:cubicBezTo>
                <a:cubicBezTo>
                  <a:pt x="443084" y="5023547"/>
                  <a:pt x="327370" y="5133327"/>
                  <a:pt x="243445" y="5273202"/>
                </a:cubicBezTo>
                <a:cubicBezTo>
                  <a:pt x="159520" y="5413076"/>
                  <a:pt x="117558" y="5570329"/>
                  <a:pt x="117558" y="5744961"/>
                </a:cubicBezTo>
                <a:cubicBezTo>
                  <a:pt x="117558" y="5921287"/>
                  <a:pt x="159520" y="6080236"/>
                  <a:pt x="243445" y="6221806"/>
                </a:cubicBezTo>
                <a:cubicBezTo>
                  <a:pt x="327370" y="6363376"/>
                  <a:pt x="443084" y="6474428"/>
                  <a:pt x="590588" y="6554962"/>
                </a:cubicBezTo>
                <a:cubicBezTo>
                  <a:pt x="738092" y="6635496"/>
                  <a:pt x="904246" y="6675763"/>
                  <a:pt x="1089050" y="6675763"/>
                </a:cubicBezTo>
                <a:cubicBezTo>
                  <a:pt x="1272159" y="6675763"/>
                  <a:pt x="1437890" y="6635496"/>
                  <a:pt x="1586241" y="6554962"/>
                </a:cubicBezTo>
                <a:cubicBezTo>
                  <a:pt x="1734593" y="6474428"/>
                  <a:pt x="1850732" y="6363376"/>
                  <a:pt x="1934656" y="6221806"/>
                </a:cubicBezTo>
                <a:cubicBezTo>
                  <a:pt x="2018581" y="6080236"/>
                  <a:pt x="2060543" y="5921287"/>
                  <a:pt x="2060543" y="5744961"/>
                </a:cubicBezTo>
                <a:cubicBezTo>
                  <a:pt x="2060543" y="5570329"/>
                  <a:pt x="2018581" y="5413076"/>
                  <a:pt x="1934656" y="5273202"/>
                </a:cubicBezTo>
                <a:cubicBezTo>
                  <a:pt x="1850732" y="5133327"/>
                  <a:pt x="1734593" y="5023547"/>
                  <a:pt x="1586241" y="4943860"/>
                </a:cubicBezTo>
                <a:cubicBezTo>
                  <a:pt x="1437890" y="4864174"/>
                  <a:pt x="1272159" y="4824331"/>
                  <a:pt x="1089050" y="4824331"/>
                </a:cubicBezTo>
                <a:close/>
                <a:moveTo>
                  <a:pt x="1079969" y="189464"/>
                </a:moveTo>
                <a:cubicBezTo>
                  <a:pt x="932464" y="189464"/>
                  <a:pt x="803186" y="212353"/>
                  <a:pt x="692134" y="258130"/>
                </a:cubicBezTo>
                <a:cubicBezTo>
                  <a:pt x="581082" y="303907"/>
                  <a:pt x="495038" y="369605"/>
                  <a:pt x="434002" y="455226"/>
                </a:cubicBezTo>
                <a:cubicBezTo>
                  <a:pt x="372966" y="540846"/>
                  <a:pt x="342448" y="641301"/>
                  <a:pt x="342448" y="756592"/>
                </a:cubicBezTo>
                <a:cubicBezTo>
                  <a:pt x="342448" y="875273"/>
                  <a:pt x="372118" y="971066"/>
                  <a:pt x="431459" y="1043971"/>
                </a:cubicBezTo>
                <a:cubicBezTo>
                  <a:pt x="490800" y="1116875"/>
                  <a:pt x="561161" y="1170706"/>
                  <a:pt x="642542" y="1205462"/>
                </a:cubicBezTo>
                <a:cubicBezTo>
                  <a:pt x="723924" y="1240219"/>
                  <a:pt x="826499" y="1273704"/>
                  <a:pt x="950266" y="1305918"/>
                </a:cubicBezTo>
                <a:cubicBezTo>
                  <a:pt x="1060471" y="1334741"/>
                  <a:pt x="1141852" y="1362292"/>
                  <a:pt x="1194411" y="1388571"/>
                </a:cubicBezTo>
                <a:cubicBezTo>
                  <a:pt x="1246970" y="1414851"/>
                  <a:pt x="1273250" y="1452574"/>
                  <a:pt x="1273250" y="1501742"/>
                </a:cubicBezTo>
                <a:cubicBezTo>
                  <a:pt x="1273250" y="1542433"/>
                  <a:pt x="1257143" y="1573799"/>
                  <a:pt x="1224929" y="1595840"/>
                </a:cubicBezTo>
                <a:cubicBezTo>
                  <a:pt x="1192716" y="1617881"/>
                  <a:pt x="1147787" y="1628901"/>
                  <a:pt x="1090141" y="1628901"/>
                </a:cubicBezTo>
                <a:cubicBezTo>
                  <a:pt x="996891" y="1628901"/>
                  <a:pt x="885416" y="1602198"/>
                  <a:pt x="755714" y="1548791"/>
                </a:cubicBezTo>
                <a:cubicBezTo>
                  <a:pt x="626012" y="1495384"/>
                  <a:pt x="516231" y="1429686"/>
                  <a:pt x="426372" y="1351695"/>
                </a:cubicBezTo>
                <a:lnTo>
                  <a:pt x="228005" y="1753516"/>
                </a:lnTo>
                <a:cubicBezTo>
                  <a:pt x="339904" y="1843376"/>
                  <a:pt x="472574" y="1914161"/>
                  <a:pt x="626012" y="1965872"/>
                </a:cubicBezTo>
                <a:cubicBezTo>
                  <a:pt x="779450" y="2017583"/>
                  <a:pt x="932464" y="2043439"/>
                  <a:pt x="1085055" y="2043439"/>
                </a:cubicBezTo>
                <a:cubicBezTo>
                  <a:pt x="1222386" y="2043439"/>
                  <a:pt x="1346578" y="2022245"/>
                  <a:pt x="1457630" y="1979859"/>
                </a:cubicBezTo>
                <a:cubicBezTo>
                  <a:pt x="1568682" y="1937473"/>
                  <a:pt x="1656845" y="1873470"/>
                  <a:pt x="1722120" y="1787850"/>
                </a:cubicBezTo>
                <a:cubicBezTo>
                  <a:pt x="1787395" y="1702229"/>
                  <a:pt x="1820032" y="1597535"/>
                  <a:pt x="1820032" y="1473767"/>
                </a:cubicBezTo>
                <a:cubicBezTo>
                  <a:pt x="1820032" y="1351695"/>
                  <a:pt x="1789938" y="1253359"/>
                  <a:pt x="1729750" y="1178759"/>
                </a:cubicBezTo>
                <a:cubicBezTo>
                  <a:pt x="1669561" y="1104159"/>
                  <a:pt x="1598776" y="1048633"/>
                  <a:pt x="1517395" y="1012181"/>
                </a:cubicBezTo>
                <a:cubicBezTo>
                  <a:pt x="1436013" y="975729"/>
                  <a:pt x="1332591" y="939701"/>
                  <a:pt x="1207127" y="904096"/>
                </a:cubicBezTo>
                <a:cubicBezTo>
                  <a:pt x="1096923" y="873578"/>
                  <a:pt x="1016389" y="845179"/>
                  <a:pt x="965526" y="818900"/>
                </a:cubicBezTo>
                <a:cubicBezTo>
                  <a:pt x="914662" y="792620"/>
                  <a:pt x="889230" y="755744"/>
                  <a:pt x="889230" y="708272"/>
                </a:cubicBezTo>
                <a:cubicBezTo>
                  <a:pt x="889230" y="674363"/>
                  <a:pt x="902370" y="648507"/>
                  <a:pt x="928649" y="630705"/>
                </a:cubicBezTo>
                <a:cubicBezTo>
                  <a:pt x="954929" y="612903"/>
                  <a:pt x="990957" y="604002"/>
                  <a:pt x="1036734" y="604002"/>
                </a:cubicBezTo>
                <a:cubicBezTo>
                  <a:pt x="1109639" y="604002"/>
                  <a:pt x="1202889" y="623499"/>
                  <a:pt x="1316484" y="662495"/>
                </a:cubicBezTo>
                <a:cubicBezTo>
                  <a:pt x="1430079" y="701490"/>
                  <a:pt x="1534349" y="748962"/>
                  <a:pt x="1629294" y="804912"/>
                </a:cubicBezTo>
                <a:lnTo>
                  <a:pt x="1825119" y="398004"/>
                </a:lnTo>
                <a:cubicBezTo>
                  <a:pt x="1726783" y="335273"/>
                  <a:pt x="1611492" y="284833"/>
                  <a:pt x="1479247" y="246685"/>
                </a:cubicBezTo>
                <a:cubicBezTo>
                  <a:pt x="1347002" y="208538"/>
                  <a:pt x="1213909" y="189464"/>
                  <a:pt x="1079969" y="189464"/>
                </a:cubicBezTo>
                <a:close/>
                <a:moveTo>
                  <a:pt x="6095998" y="172330"/>
                </a:moveTo>
                <a:cubicBezTo>
                  <a:pt x="6028673" y="172330"/>
                  <a:pt x="5974097" y="226907"/>
                  <a:pt x="5974097" y="294232"/>
                </a:cubicBezTo>
                <a:lnTo>
                  <a:pt x="5974097" y="3337560"/>
                </a:lnTo>
                <a:lnTo>
                  <a:pt x="1065641" y="3337560"/>
                </a:lnTo>
                <a:cubicBezTo>
                  <a:pt x="1013206" y="3337560"/>
                  <a:pt x="968217" y="3369440"/>
                  <a:pt x="948999" y="3414876"/>
                </a:cubicBezTo>
                <a:lnTo>
                  <a:pt x="939052" y="3464150"/>
                </a:lnTo>
                <a:lnTo>
                  <a:pt x="939051" y="3464149"/>
                </a:lnTo>
                <a:lnTo>
                  <a:pt x="939051" y="3464150"/>
                </a:lnTo>
                <a:lnTo>
                  <a:pt x="939052" y="3464150"/>
                </a:lnTo>
                <a:lnTo>
                  <a:pt x="948999" y="3513424"/>
                </a:lnTo>
                <a:cubicBezTo>
                  <a:pt x="968217" y="3558859"/>
                  <a:pt x="1013206" y="3590739"/>
                  <a:pt x="1065641" y="3590739"/>
                </a:cubicBezTo>
                <a:lnTo>
                  <a:pt x="5974097" y="3590740"/>
                </a:lnTo>
                <a:lnTo>
                  <a:pt x="5974097" y="6563768"/>
                </a:lnTo>
                <a:cubicBezTo>
                  <a:pt x="5974097" y="6631093"/>
                  <a:pt x="6028673" y="6685670"/>
                  <a:pt x="6095998" y="6685670"/>
                </a:cubicBezTo>
                <a:cubicBezTo>
                  <a:pt x="6163323" y="6685670"/>
                  <a:pt x="6217900" y="6631093"/>
                  <a:pt x="6217900" y="6563768"/>
                </a:cubicBezTo>
                <a:lnTo>
                  <a:pt x="6217900" y="3590740"/>
                </a:lnTo>
                <a:lnTo>
                  <a:pt x="11592968" y="3590740"/>
                </a:lnTo>
                <a:cubicBezTo>
                  <a:pt x="11662882" y="3590740"/>
                  <a:pt x="11719558" y="3534064"/>
                  <a:pt x="11719558" y="3464150"/>
                </a:cubicBezTo>
                <a:lnTo>
                  <a:pt x="11719559" y="3464150"/>
                </a:lnTo>
                <a:cubicBezTo>
                  <a:pt x="11719559" y="3394236"/>
                  <a:pt x="11662883" y="3337560"/>
                  <a:pt x="11592969" y="3337560"/>
                </a:cubicBezTo>
                <a:lnTo>
                  <a:pt x="6217900" y="3337560"/>
                </a:lnTo>
                <a:lnTo>
                  <a:pt x="6217900" y="294232"/>
                </a:lnTo>
                <a:cubicBezTo>
                  <a:pt x="6217900" y="226907"/>
                  <a:pt x="6163323" y="172330"/>
                  <a:pt x="6095998" y="172330"/>
                </a:cubicBezTo>
                <a:close/>
                <a:moveTo>
                  <a:pt x="9196697" y="163473"/>
                </a:moveTo>
                <a:lnTo>
                  <a:pt x="9794343" y="1946238"/>
                </a:lnTo>
                <a:lnTo>
                  <a:pt x="10336039" y="1946238"/>
                </a:lnTo>
                <a:lnTo>
                  <a:pt x="10646306" y="804353"/>
                </a:lnTo>
                <a:lnTo>
                  <a:pt x="10946401" y="1946238"/>
                </a:lnTo>
                <a:lnTo>
                  <a:pt x="11490641" y="1946238"/>
                </a:lnTo>
                <a:lnTo>
                  <a:pt x="12093373" y="163473"/>
                </a:lnTo>
                <a:lnTo>
                  <a:pt x="11551677" y="163473"/>
                </a:lnTo>
                <a:lnTo>
                  <a:pt x="11236323" y="1399456"/>
                </a:lnTo>
                <a:lnTo>
                  <a:pt x="10915883" y="163473"/>
                </a:lnTo>
                <a:lnTo>
                  <a:pt x="10399618" y="163473"/>
                </a:lnTo>
                <a:lnTo>
                  <a:pt x="10081721" y="1401999"/>
                </a:lnTo>
                <a:lnTo>
                  <a:pt x="9761281" y="163473"/>
                </a:lnTo>
                <a:close/>
                <a:moveTo>
                  <a:pt x="0" y="0"/>
                </a:moveTo>
                <a:lnTo>
                  <a:pt x="12191999" y="0"/>
                </a:lnTo>
                <a:lnTo>
                  <a:pt x="12191999" y="6858000"/>
                </a:lnTo>
                <a:lnTo>
                  <a:pt x="0"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0" name="TextBox 29">
            <a:extLst>
              <a:ext uri="{FF2B5EF4-FFF2-40B4-BE49-F238E27FC236}">
                <a16:creationId xmlns:a16="http://schemas.microsoft.com/office/drawing/2014/main" xmlns="" id="{6C394E2D-E9C2-4B0B-8ADB-F407818B3BB6}"/>
              </a:ext>
            </a:extLst>
          </p:cNvPr>
          <p:cNvSpPr txBox="1"/>
          <p:nvPr/>
        </p:nvSpPr>
        <p:spPr>
          <a:xfrm>
            <a:off x="136527" y="-481597"/>
            <a:ext cx="2101374" cy="3170099"/>
          </a:xfrm>
          <a:prstGeom prst="rect">
            <a:avLst/>
          </a:prstGeom>
          <a:noFill/>
        </p:spPr>
        <p:txBody>
          <a:bodyPr wrap="square" rtlCol="0">
            <a:spAutoFit/>
          </a:bodyPr>
          <a:lstStyle/>
          <a:p>
            <a:r>
              <a:rPr lang="pl-PL" sz="20000" b="1" dirty="0">
                <a:ln w="82550" cmpd="dbl">
                  <a:solidFill>
                    <a:srgbClr val="B24165">
                      <a:alpha val="22000"/>
                    </a:srgbClr>
                  </a:solidFill>
                </a:ln>
                <a:noFill/>
                <a:latin typeface="Montserrat ExtraBold" panose="00000900000000000000" pitchFamily="2" charset="-18"/>
              </a:rPr>
              <a:t>S</a:t>
            </a:r>
          </a:p>
        </p:txBody>
      </p:sp>
      <p:sp>
        <p:nvSpPr>
          <p:cNvPr id="32" name="TextBox 31">
            <a:extLst>
              <a:ext uri="{FF2B5EF4-FFF2-40B4-BE49-F238E27FC236}">
                <a16:creationId xmlns:a16="http://schemas.microsoft.com/office/drawing/2014/main" xmlns="" id="{A4DB4D52-3F93-4926-87A9-39C83C6CABCC}"/>
              </a:ext>
            </a:extLst>
          </p:cNvPr>
          <p:cNvSpPr txBox="1"/>
          <p:nvPr/>
        </p:nvSpPr>
        <p:spPr>
          <a:xfrm>
            <a:off x="-13996" y="4176121"/>
            <a:ext cx="2101374" cy="3170099"/>
          </a:xfrm>
          <a:prstGeom prst="rect">
            <a:avLst/>
          </a:prstGeom>
          <a:noFill/>
        </p:spPr>
        <p:txBody>
          <a:bodyPr wrap="square" rtlCol="0">
            <a:spAutoFit/>
          </a:bodyPr>
          <a:lstStyle/>
          <a:p>
            <a:r>
              <a:rPr lang="pl-PL" sz="20000" b="1" dirty="0">
                <a:ln w="82550" cmpd="dbl">
                  <a:solidFill>
                    <a:srgbClr val="B24165">
                      <a:alpha val="22000"/>
                    </a:srgbClr>
                  </a:solidFill>
                </a:ln>
                <a:noFill/>
                <a:latin typeface="Montserrat ExtraBold" panose="00000900000000000000" pitchFamily="2" charset="-18"/>
              </a:rPr>
              <a:t>O</a:t>
            </a:r>
          </a:p>
        </p:txBody>
      </p:sp>
      <p:sp>
        <p:nvSpPr>
          <p:cNvPr id="34" name="TextBox 33">
            <a:extLst>
              <a:ext uri="{FF2B5EF4-FFF2-40B4-BE49-F238E27FC236}">
                <a16:creationId xmlns:a16="http://schemas.microsoft.com/office/drawing/2014/main" xmlns="" id="{57027117-07E7-49E7-995E-9301462E3AA2}"/>
              </a:ext>
            </a:extLst>
          </p:cNvPr>
          <p:cNvSpPr txBox="1"/>
          <p:nvPr/>
        </p:nvSpPr>
        <p:spPr>
          <a:xfrm>
            <a:off x="9151573" y="-502559"/>
            <a:ext cx="2101374" cy="3170099"/>
          </a:xfrm>
          <a:prstGeom prst="rect">
            <a:avLst/>
          </a:prstGeom>
          <a:noFill/>
        </p:spPr>
        <p:txBody>
          <a:bodyPr wrap="square" rtlCol="0">
            <a:spAutoFit/>
          </a:bodyPr>
          <a:lstStyle/>
          <a:p>
            <a:r>
              <a:rPr lang="pl-PL" sz="20000" b="1" dirty="0">
                <a:ln w="82550" cmpd="dbl">
                  <a:solidFill>
                    <a:srgbClr val="B24165">
                      <a:alpha val="22000"/>
                    </a:srgbClr>
                  </a:solidFill>
                </a:ln>
                <a:noFill/>
                <a:latin typeface="Montserrat ExtraBold" panose="00000900000000000000" pitchFamily="2" charset="-18"/>
              </a:rPr>
              <a:t>W</a:t>
            </a:r>
          </a:p>
        </p:txBody>
      </p:sp>
      <p:sp>
        <p:nvSpPr>
          <p:cNvPr id="5" name="TextBox 4">
            <a:extLst>
              <a:ext uri="{FF2B5EF4-FFF2-40B4-BE49-F238E27FC236}">
                <a16:creationId xmlns:a16="http://schemas.microsoft.com/office/drawing/2014/main" xmlns="" id="{BD06B9AF-2FEF-48F4-AC69-394C3C55FB39}"/>
              </a:ext>
            </a:extLst>
          </p:cNvPr>
          <p:cNvSpPr txBox="1"/>
          <p:nvPr/>
        </p:nvSpPr>
        <p:spPr>
          <a:xfrm>
            <a:off x="10081918" y="4273283"/>
            <a:ext cx="2101374" cy="3170099"/>
          </a:xfrm>
          <a:prstGeom prst="rect">
            <a:avLst/>
          </a:prstGeom>
          <a:noFill/>
        </p:spPr>
        <p:txBody>
          <a:bodyPr wrap="square" rtlCol="0">
            <a:spAutoFit/>
          </a:bodyPr>
          <a:lstStyle/>
          <a:p>
            <a:r>
              <a:rPr lang="pl-PL" sz="20000" b="1" dirty="0">
                <a:ln w="82550" cmpd="dbl">
                  <a:solidFill>
                    <a:srgbClr val="B24165">
                      <a:alpha val="22000"/>
                    </a:srgbClr>
                  </a:solidFill>
                </a:ln>
                <a:noFill/>
                <a:latin typeface="Montserrat ExtraBold" panose="00000900000000000000" pitchFamily="2" charset="-18"/>
              </a:rPr>
              <a:t>T</a:t>
            </a:r>
          </a:p>
        </p:txBody>
      </p:sp>
      <p:grpSp>
        <p:nvGrpSpPr>
          <p:cNvPr id="4" name="Group 3">
            <a:extLst>
              <a:ext uri="{FF2B5EF4-FFF2-40B4-BE49-F238E27FC236}">
                <a16:creationId xmlns:a16="http://schemas.microsoft.com/office/drawing/2014/main" xmlns="" id="{B6F310B9-EACD-4C7C-8B0E-DC4B26DAD62D}"/>
              </a:ext>
            </a:extLst>
          </p:cNvPr>
          <p:cNvGrpSpPr/>
          <p:nvPr/>
        </p:nvGrpSpPr>
        <p:grpSpPr>
          <a:xfrm>
            <a:off x="1885033" y="164464"/>
            <a:ext cx="4995131" cy="2985214"/>
            <a:chOff x="5518416" y="3390010"/>
            <a:chExt cx="4995131" cy="2985214"/>
          </a:xfrm>
        </p:grpSpPr>
        <p:sp>
          <p:nvSpPr>
            <p:cNvPr id="18" name="TextBox 17">
              <a:extLst>
                <a:ext uri="{FF2B5EF4-FFF2-40B4-BE49-F238E27FC236}">
                  <a16:creationId xmlns:a16="http://schemas.microsoft.com/office/drawing/2014/main" xmlns="" id="{7E92F877-F60C-4BD5-8B0D-4FB38DC0B459}"/>
                </a:ext>
              </a:extLst>
            </p:cNvPr>
            <p:cNvSpPr txBox="1"/>
            <p:nvPr/>
          </p:nvSpPr>
          <p:spPr>
            <a:xfrm>
              <a:off x="5531416" y="3390010"/>
              <a:ext cx="4970586" cy="523220"/>
            </a:xfrm>
            <a:prstGeom prst="rect">
              <a:avLst/>
            </a:prstGeom>
            <a:noFill/>
          </p:spPr>
          <p:txBody>
            <a:bodyPr wrap="square" rtlCol="0">
              <a:spAutoFit/>
            </a:bodyPr>
            <a:lstStyle/>
            <a:p>
              <a:r>
                <a:rPr lang="en-US" sz="2800" dirty="0">
                  <a:solidFill>
                    <a:srgbClr val="033543"/>
                  </a:solidFill>
                  <a:latin typeface="Montserrat" panose="02000505000000020004" pitchFamily="2" charset="0"/>
                </a:rPr>
                <a:t>Efficiency </a:t>
              </a:r>
              <a:r>
                <a:rPr lang="en-US" sz="2800" dirty="0" smtClean="0">
                  <a:solidFill>
                    <a:srgbClr val="033543"/>
                  </a:solidFill>
                  <a:latin typeface="Montserrat" panose="02000505000000020004" pitchFamily="2" charset="0"/>
                </a:rPr>
                <a:t>&amp; Speed</a:t>
              </a:r>
              <a:endParaRPr lang="pl-PL" sz="2800" dirty="0">
                <a:solidFill>
                  <a:srgbClr val="033543"/>
                </a:solidFill>
                <a:latin typeface="Montserrat" panose="02000505000000020004" pitchFamily="2" charset="0"/>
              </a:endParaRPr>
            </a:p>
          </p:txBody>
        </p:sp>
        <p:sp>
          <p:nvSpPr>
            <p:cNvPr id="19" name="TextBox 18">
              <a:extLst>
                <a:ext uri="{FF2B5EF4-FFF2-40B4-BE49-F238E27FC236}">
                  <a16:creationId xmlns:a16="http://schemas.microsoft.com/office/drawing/2014/main" xmlns="" id="{2C3D8188-A2C2-4E59-A026-3FC3C26066E2}"/>
                </a:ext>
              </a:extLst>
            </p:cNvPr>
            <p:cNvSpPr txBox="1"/>
            <p:nvPr/>
          </p:nvSpPr>
          <p:spPr>
            <a:xfrm>
              <a:off x="5571637" y="3871510"/>
              <a:ext cx="4129272" cy="738664"/>
            </a:xfrm>
            <a:prstGeom prst="rect">
              <a:avLst/>
            </a:prstGeom>
            <a:noFill/>
          </p:spPr>
          <p:txBody>
            <a:bodyPr wrap="square" rtlCol="0">
              <a:spAutoFit/>
            </a:bodyPr>
            <a:lstStyle/>
            <a:p>
              <a:r>
                <a:rPr lang="en-US" sz="1400" dirty="0">
                  <a:solidFill>
                    <a:srgbClr val="033543"/>
                  </a:solidFill>
                  <a:latin typeface="Montserrat" panose="02000505000000020004" pitchFamily="2" charset="0"/>
                </a:rPr>
                <a:t>The </a:t>
              </a:r>
              <a:r>
                <a:rPr lang="en-US" sz="1400" dirty="0" err="1">
                  <a:solidFill>
                    <a:srgbClr val="033543"/>
                  </a:solidFill>
                  <a:latin typeface="Montserrat" panose="02000505000000020004" pitchFamily="2" charset="0"/>
                </a:rPr>
                <a:t>chatbot</a:t>
              </a:r>
              <a:r>
                <a:rPr lang="en-US" sz="1400" dirty="0">
                  <a:solidFill>
                    <a:srgbClr val="033543"/>
                  </a:solidFill>
                  <a:latin typeface="Montserrat" panose="02000505000000020004" pitchFamily="2" charset="0"/>
                </a:rPr>
                <a:t> can quickly recognize and respond to student queries, providing instant assistance</a:t>
              </a:r>
              <a:endParaRPr lang="pl-PL" sz="1600" dirty="0">
                <a:solidFill>
                  <a:srgbClr val="033543"/>
                </a:solidFill>
                <a:latin typeface="Montserrat" panose="02000505000000020004" pitchFamily="2" charset="0"/>
              </a:endParaRPr>
            </a:p>
          </p:txBody>
        </p:sp>
        <p:sp>
          <p:nvSpPr>
            <p:cNvPr id="20" name="TextBox 19">
              <a:extLst>
                <a:ext uri="{FF2B5EF4-FFF2-40B4-BE49-F238E27FC236}">
                  <a16:creationId xmlns:a16="http://schemas.microsoft.com/office/drawing/2014/main" xmlns="" id="{120970CB-B18D-4DE6-8135-0144B529CB96}"/>
                </a:ext>
              </a:extLst>
            </p:cNvPr>
            <p:cNvSpPr txBox="1"/>
            <p:nvPr/>
          </p:nvSpPr>
          <p:spPr>
            <a:xfrm>
              <a:off x="5542961" y="4555210"/>
              <a:ext cx="4970586" cy="523220"/>
            </a:xfrm>
            <a:prstGeom prst="rect">
              <a:avLst/>
            </a:prstGeom>
            <a:noFill/>
          </p:spPr>
          <p:txBody>
            <a:bodyPr wrap="square" rtlCol="0">
              <a:spAutoFit/>
            </a:bodyPr>
            <a:lstStyle/>
            <a:p>
              <a:r>
                <a:rPr lang="en-US" sz="2800" dirty="0">
                  <a:solidFill>
                    <a:srgbClr val="033543"/>
                  </a:solidFill>
                  <a:latin typeface="Montserrat" panose="02000505000000020004" pitchFamily="2" charset="0"/>
                </a:rPr>
                <a:t>24/7 Availability</a:t>
              </a:r>
              <a:endParaRPr lang="pl-PL" sz="2800" dirty="0">
                <a:solidFill>
                  <a:srgbClr val="033543"/>
                </a:solidFill>
                <a:latin typeface="Montserrat" panose="02000505000000020004" pitchFamily="2" charset="0"/>
              </a:endParaRPr>
            </a:p>
          </p:txBody>
        </p:sp>
        <p:sp>
          <p:nvSpPr>
            <p:cNvPr id="21" name="TextBox 20">
              <a:extLst>
                <a:ext uri="{FF2B5EF4-FFF2-40B4-BE49-F238E27FC236}">
                  <a16:creationId xmlns:a16="http://schemas.microsoft.com/office/drawing/2014/main" xmlns="" id="{73869CD9-0D4A-4C31-9498-8F26F8850015}"/>
                </a:ext>
              </a:extLst>
            </p:cNvPr>
            <p:cNvSpPr txBox="1"/>
            <p:nvPr/>
          </p:nvSpPr>
          <p:spPr>
            <a:xfrm>
              <a:off x="5518416" y="5026757"/>
              <a:ext cx="4044130" cy="830997"/>
            </a:xfrm>
            <a:prstGeom prst="rect">
              <a:avLst/>
            </a:prstGeom>
            <a:noFill/>
          </p:spPr>
          <p:txBody>
            <a:bodyPr wrap="square" rtlCol="0">
              <a:spAutoFit/>
            </a:bodyPr>
            <a:lstStyle/>
            <a:p>
              <a:r>
                <a:rPr lang="en-US" sz="1600" dirty="0" smtClean="0">
                  <a:solidFill>
                    <a:srgbClr val="033543"/>
                  </a:solidFill>
                  <a:latin typeface="Montserrat" panose="02000505000000020004" pitchFamily="2" charset="0"/>
                </a:rPr>
                <a:t>It operates </a:t>
              </a:r>
              <a:r>
                <a:rPr lang="en-US" sz="1600" dirty="0">
                  <a:solidFill>
                    <a:srgbClr val="033543"/>
                  </a:solidFill>
                  <a:latin typeface="Montserrat" panose="02000505000000020004" pitchFamily="2" charset="0"/>
                </a:rPr>
                <a:t>round the clock, providing students with support outside regular office hours.</a:t>
              </a:r>
              <a:endParaRPr lang="pl-PL" sz="1600" dirty="0">
                <a:solidFill>
                  <a:srgbClr val="033543"/>
                </a:solidFill>
                <a:latin typeface="Montserrat" panose="02000505000000020004" pitchFamily="2" charset="0"/>
              </a:endParaRPr>
            </a:p>
          </p:txBody>
        </p:sp>
        <p:sp>
          <p:nvSpPr>
            <p:cNvPr id="31" name="TextBox 30">
              <a:extLst>
                <a:ext uri="{FF2B5EF4-FFF2-40B4-BE49-F238E27FC236}">
                  <a16:creationId xmlns:a16="http://schemas.microsoft.com/office/drawing/2014/main" xmlns="" id="{120970CB-B18D-4DE6-8135-0144B529CB96}"/>
                </a:ext>
              </a:extLst>
            </p:cNvPr>
            <p:cNvSpPr txBox="1"/>
            <p:nvPr/>
          </p:nvSpPr>
          <p:spPr>
            <a:xfrm>
              <a:off x="5537862" y="5852004"/>
              <a:ext cx="4476141" cy="523220"/>
            </a:xfrm>
            <a:prstGeom prst="rect">
              <a:avLst/>
            </a:prstGeom>
            <a:noFill/>
          </p:spPr>
          <p:txBody>
            <a:bodyPr wrap="square" rtlCol="0">
              <a:spAutoFit/>
            </a:bodyPr>
            <a:lstStyle/>
            <a:p>
              <a:r>
                <a:rPr lang="en-US" sz="2800" dirty="0">
                  <a:solidFill>
                    <a:srgbClr val="033543"/>
                  </a:solidFill>
                  <a:latin typeface="Montserrat" panose="02000505000000020004" pitchFamily="2" charset="0"/>
                </a:rPr>
                <a:t>Cost Efficiency</a:t>
              </a:r>
              <a:endParaRPr lang="pl-PL" sz="2800" dirty="0">
                <a:solidFill>
                  <a:srgbClr val="033543"/>
                </a:solidFill>
                <a:latin typeface="Montserrat" panose="02000505000000020004" pitchFamily="2" charset="0"/>
              </a:endParaRPr>
            </a:p>
          </p:txBody>
        </p:sp>
      </p:grpSp>
      <p:grpSp>
        <p:nvGrpSpPr>
          <p:cNvPr id="23" name="Group 22">
            <a:extLst>
              <a:ext uri="{FF2B5EF4-FFF2-40B4-BE49-F238E27FC236}">
                <a16:creationId xmlns:a16="http://schemas.microsoft.com/office/drawing/2014/main" xmlns="" id="{D310BDB4-CCB5-42FC-94DA-8793821E3507}"/>
              </a:ext>
            </a:extLst>
          </p:cNvPr>
          <p:cNvGrpSpPr/>
          <p:nvPr/>
        </p:nvGrpSpPr>
        <p:grpSpPr>
          <a:xfrm>
            <a:off x="6282361" y="210630"/>
            <a:ext cx="4977489" cy="2961769"/>
            <a:chOff x="5349453" y="3220179"/>
            <a:chExt cx="4977489" cy="2961769"/>
          </a:xfrm>
        </p:grpSpPr>
        <p:sp>
          <p:nvSpPr>
            <p:cNvPr id="24" name="TextBox 23">
              <a:extLst>
                <a:ext uri="{FF2B5EF4-FFF2-40B4-BE49-F238E27FC236}">
                  <a16:creationId xmlns:a16="http://schemas.microsoft.com/office/drawing/2014/main" xmlns="" id="{00365624-90A3-4EFA-83DB-C49874828A58}"/>
                </a:ext>
              </a:extLst>
            </p:cNvPr>
            <p:cNvSpPr txBox="1"/>
            <p:nvPr/>
          </p:nvSpPr>
          <p:spPr>
            <a:xfrm>
              <a:off x="5349453" y="3220179"/>
              <a:ext cx="4970586" cy="954107"/>
            </a:xfrm>
            <a:prstGeom prst="rect">
              <a:avLst/>
            </a:prstGeom>
            <a:noFill/>
          </p:spPr>
          <p:txBody>
            <a:bodyPr wrap="square" rtlCol="0">
              <a:spAutoFit/>
            </a:bodyPr>
            <a:lstStyle/>
            <a:p>
              <a:r>
                <a:rPr lang="en-US" sz="2800" dirty="0">
                  <a:solidFill>
                    <a:srgbClr val="033543"/>
                  </a:solidFill>
                  <a:latin typeface="Montserrat" panose="02000505000000020004" pitchFamily="2" charset="0"/>
                </a:rPr>
                <a:t>Initial Setup </a:t>
              </a:r>
              <a:r>
                <a:rPr lang="en-US" sz="2800" dirty="0" smtClean="0">
                  <a:solidFill>
                    <a:srgbClr val="033543"/>
                  </a:solidFill>
                  <a:latin typeface="Montserrat" panose="02000505000000020004" pitchFamily="2" charset="0"/>
                </a:rPr>
                <a:t>&amp;</a:t>
              </a:r>
            </a:p>
            <a:p>
              <a:r>
                <a:rPr lang="en-US" sz="2800" dirty="0" smtClean="0">
                  <a:solidFill>
                    <a:srgbClr val="033543"/>
                  </a:solidFill>
                  <a:latin typeface="Montserrat" panose="02000505000000020004" pitchFamily="2" charset="0"/>
                </a:rPr>
                <a:t>Training</a:t>
              </a:r>
              <a:endParaRPr lang="pl-PL" sz="2800" dirty="0">
                <a:solidFill>
                  <a:srgbClr val="033543"/>
                </a:solidFill>
                <a:latin typeface="Montserrat" panose="02000505000000020004" pitchFamily="2" charset="0"/>
              </a:endParaRPr>
            </a:p>
          </p:txBody>
        </p:sp>
        <p:sp>
          <p:nvSpPr>
            <p:cNvPr id="25" name="TextBox 24">
              <a:extLst>
                <a:ext uri="{FF2B5EF4-FFF2-40B4-BE49-F238E27FC236}">
                  <a16:creationId xmlns:a16="http://schemas.microsoft.com/office/drawing/2014/main" xmlns="" id="{35F05FC1-066E-4EE8-B6BE-8886CFFC76BF}"/>
                </a:ext>
              </a:extLst>
            </p:cNvPr>
            <p:cNvSpPr txBox="1"/>
            <p:nvPr/>
          </p:nvSpPr>
          <p:spPr>
            <a:xfrm>
              <a:off x="5446512" y="4073143"/>
              <a:ext cx="2942450" cy="584775"/>
            </a:xfrm>
            <a:prstGeom prst="rect">
              <a:avLst/>
            </a:prstGeom>
            <a:noFill/>
          </p:spPr>
          <p:txBody>
            <a:bodyPr wrap="square" rtlCol="0">
              <a:spAutoFit/>
            </a:bodyPr>
            <a:lstStyle/>
            <a:p>
              <a:pPr marL="285750" indent="-285750">
                <a:buFontTx/>
                <a:buChar char="-"/>
              </a:pPr>
              <a:r>
                <a:rPr lang="en-US" sz="1600" dirty="0" smtClean="0">
                  <a:solidFill>
                    <a:srgbClr val="033543"/>
                  </a:solidFill>
                  <a:latin typeface="Montserrat" panose="02000505000000020004" pitchFamily="2" charset="0"/>
                </a:rPr>
                <a:t>Will train the students. </a:t>
              </a:r>
              <a:endParaRPr lang="pl-PL" sz="1600" dirty="0">
                <a:solidFill>
                  <a:srgbClr val="033543"/>
                </a:solidFill>
                <a:latin typeface="Montserrat" panose="02000505000000020004" pitchFamily="2" charset="0"/>
              </a:endParaRPr>
            </a:p>
          </p:txBody>
        </p:sp>
        <p:sp>
          <p:nvSpPr>
            <p:cNvPr id="45" name="TextBox 44">
              <a:extLst>
                <a:ext uri="{FF2B5EF4-FFF2-40B4-BE49-F238E27FC236}">
                  <a16:creationId xmlns:a16="http://schemas.microsoft.com/office/drawing/2014/main" xmlns="" id="{00365624-90A3-4EFA-83DB-C49874828A58}"/>
                </a:ext>
              </a:extLst>
            </p:cNvPr>
            <p:cNvSpPr txBox="1"/>
            <p:nvPr/>
          </p:nvSpPr>
          <p:spPr>
            <a:xfrm>
              <a:off x="5356356" y="4851177"/>
              <a:ext cx="4970586" cy="523220"/>
            </a:xfrm>
            <a:prstGeom prst="rect">
              <a:avLst/>
            </a:prstGeom>
            <a:noFill/>
          </p:spPr>
          <p:txBody>
            <a:bodyPr wrap="square" rtlCol="0">
              <a:spAutoFit/>
            </a:bodyPr>
            <a:lstStyle/>
            <a:p>
              <a:r>
                <a:rPr lang="en-US" sz="2800" dirty="0" smtClean="0">
                  <a:solidFill>
                    <a:srgbClr val="033543"/>
                  </a:solidFill>
                  <a:latin typeface="Montserrat" panose="02000505000000020004" pitchFamily="2" charset="0"/>
                </a:rPr>
                <a:t>Natural Language </a:t>
              </a:r>
              <a:endParaRPr lang="pl-PL" sz="2800" dirty="0">
                <a:solidFill>
                  <a:srgbClr val="033543"/>
                </a:solidFill>
                <a:latin typeface="Montserrat" panose="02000505000000020004" pitchFamily="2" charset="0"/>
              </a:endParaRPr>
            </a:p>
          </p:txBody>
        </p:sp>
        <p:sp>
          <p:nvSpPr>
            <p:cNvPr id="46" name="TextBox 45">
              <a:extLst>
                <a:ext uri="{FF2B5EF4-FFF2-40B4-BE49-F238E27FC236}">
                  <a16:creationId xmlns:a16="http://schemas.microsoft.com/office/drawing/2014/main" xmlns="" id="{35F05FC1-066E-4EE8-B6BE-8886CFFC76BF}"/>
                </a:ext>
              </a:extLst>
            </p:cNvPr>
            <p:cNvSpPr txBox="1"/>
            <p:nvPr/>
          </p:nvSpPr>
          <p:spPr>
            <a:xfrm>
              <a:off x="5395056" y="5350951"/>
              <a:ext cx="4722857" cy="830997"/>
            </a:xfrm>
            <a:prstGeom prst="rect">
              <a:avLst/>
            </a:prstGeom>
            <a:noFill/>
          </p:spPr>
          <p:txBody>
            <a:bodyPr wrap="square" rtlCol="0">
              <a:spAutoFit/>
            </a:bodyPr>
            <a:lstStyle/>
            <a:p>
              <a:pPr marL="285750" indent="-285750">
                <a:buFontTx/>
                <a:buChar char="-"/>
              </a:pPr>
              <a:r>
                <a:rPr lang="en-US" sz="1600" dirty="0" smtClean="0">
                  <a:solidFill>
                    <a:srgbClr val="033543"/>
                  </a:solidFill>
                  <a:latin typeface="Montserrat" panose="02000505000000020004" pitchFamily="2" charset="0"/>
                </a:rPr>
                <a:t>We can train our bot to understand the natural language of the user.</a:t>
              </a:r>
            </a:p>
            <a:p>
              <a:pPr marL="285750" indent="-285750">
                <a:buFontTx/>
                <a:buChar char="-"/>
              </a:pPr>
              <a:r>
                <a:rPr lang="en-US" sz="1600" dirty="0" smtClean="0">
                  <a:solidFill>
                    <a:srgbClr val="033543"/>
                  </a:solidFill>
                  <a:latin typeface="Montserrat" panose="02000505000000020004" pitchFamily="2" charset="0"/>
                </a:rPr>
                <a:t>Using Machine Learning model</a:t>
              </a:r>
              <a:endParaRPr lang="pl-PL" sz="1600" dirty="0">
                <a:solidFill>
                  <a:srgbClr val="033543"/>
                </a:solidFill>
                <a:latin typeface="Montserrat" panose="02000505000000020004" pitchFamily="2" charset="0"/>
              </a:endParaRPr>
            </a:p>
          </p:txBody>
        </p:sp>
      </p:grpSp>
      <p:grpSp>
        <p:nvGrpSpPr>
          <p:cNvPr id="35" name="Group 34">
            <a:extLst>
              <a:ext uri="{FF2B5EF4-FFF2-40B4-BE49-F238E27FC236}">
                <a16:creationId xmlns:a16="http://schemas.microsoft.com/office/drawing/2014/main" xmlns="" id="{31097AC5-BEA0-4E17-B918-8D39EC7BC391}"/>
              </a:ext>
            </a:extLst>
          </p:cNvPr>
          <p:cNvGrpSpPr/>
          <p:nvPr/>
        </p:nvGrpSpPr>
        <p:grpSpPr>
          <a:xfrm>
            <a:off x="144039" y="3779663"/>
            <a:ext cx="7106944" cy="2780372"/>
            <a:chOff x="3449099" y="3516430"/>
            <a:chExt cx="7106944" cy="2780372"/>
          </a:xfrm>
        </p:grpSpPr>
        <p:sp>
          <p:nvSpPr>
            <p:cNvPr id="36" name="TextBox 35">
              <a:extLst>
                <a:ext uri="{FF2B5EF4-FFF2-40B4-BE49-F238E27FC236}">
                  <a16:creationId xmlns:a16="http://schemas.microsoft.com/office/drawing/2014/main" xmlns="" id="{0DE9F326-589F-4F37-A04F-0AB5A12E74C4}"/>
                </a:ext>
              </a:extLst>
            </p:cNvPr>
            <p:cNvSpPr txBox="1"/>
            <p:nvPr/>
          </p:nvSpPr>
          <p:spPr>
            <a:xfrm>
              <a:off x="3449099" y="3516430"/>
              <a:ext cx="5956802" cy="523220"/>
            </a:xfrm>
            <a:prstGeom prst="rect">
              <a:avLst/>
            </a:prstGeom>
            <a:noFill/>
          </p:spPr>
          <p:txBody>
            <a:bodyPr wrap="square" rtlCol="0">
              <a:spAutoFit/>
            </a:bodyPr>
            <a:lstStyle/>
            <a:p>
              <a:r>
                <a:rPr lang="en-US" sz="2800" dirty="0">
                  <a:solidFill>
                    <a:srgbClr val="033543"/>
                  </a:solidFill>
                  <a:latin typeface="Montserrat" panose="02000505000000020004" pitchFamily="2" charset="0"/>
                </a:rPr>
                <a:t>Continuous Improvement</a:t>
              </a:r>
              <a:endParaRPr lang="pl-PL" sz="2800" dirty="0">
                <a:solidFill>
                  <a:srgbClr val="033543"/>
                </a:solidFill>
                <a:latin typeface="Montserrat" panose="02000505000000020004" pitchFamily="2" charset="0"/>
              </a:endParaRPr>
            </a:p>
          </p:txBody>
        </p:sp>
        <p:sp>
          <p:nvSpPr>
            <p:cNvPr id="37" name="TextBox 36">
              <a:extLst>
                <a:ext uri="{FF2B5EF4-FFF2-40B4-BE49-F238E27FC236}">
                  <a16:creationId xmlns:a16="http://schemas.microsoft.com/office/drawing/2014/main" xmlns="" id="{72322DEE-234C-4C33-BD16-B4F2F0096E84}"/>
                </a:ext>
              </a:extLst>
            </p:cNvPr>
            <p:cNvSpPr txBox="1"/>
            <p:nvPr/>
          </p:nvSpPr>
          <p:spPr>
            <a:xfrm>
              <a:off x="3648388" y="4010050"/>
              <a:ext cx="5451108" cy="584775"/>
            </a:xfrm>
            <a:prstGeom prst="rect">
              <a:avLst/>
            </a:prstGeom>
            <a:noFill/>
          </p:spPr>
          <p:txBody>
            <a:bodyPr wrap="square" rtlCol="0">
              <a:spAutoFit/>
            </a:bodyPr>
            <a:lstStyle/>
            <a:p>
              <a:pPr marL="285750" indent="-285750">
                <a:buFontTx/>
                <a:buChar char="-"/>
              </a:pPr>
              <a:r>
                <a:rPr lang="en-US" sz="1600" dirty="0" smtClean="0">
                  <a:solidFill>
                    <a:srgbClr val="033543"/>
                  </a:solidFill>
                  <a:latin typeface="Montserrat" panose="02000505000000020004" pitchFamily="2" charset="0"/>
                </a:rPr>
                <a:t>Multiple Number of users can be added</a:t>
              </a:r>
            </a:p>
            <a:p>
              <a:pPr marL="285750" indent="-285750">
                <a:buFontTx/>
                <a:buChar char="-"/>
              </a:pPr>
              <a:endParaRPr lang="pl-PL" sz="1600" dirty="0">
                <a:solidFill>
                  <a:srgbClr val="033543"/>
                </a:solidFill>
                <a:latin typeface="Montserrat" panose="02000505000000020004" pitchFamily="2" charset="0"/>
              </a:endParaRPr>
            </a:p>
          </p:txBody>
        </p:sp>
        <p:sp>
          <p:nvSpPr>
            <p:cNvPr id="38" name="TextBox 37">
              <a:extLst>
                <a:ext uri="{FF2B5EF4-FFF2-40B4-BE49-F238E27FC236}">
                  <a16:creationId xmlns:a16="http://schemas.microsoft.com/office/drawing/2014/main" xmlns="" id="{391F4113-0291-40B1-B180-540BD64C07D1}"/>
                </a:ext>
              </a:extLst>
            </p:cNvPr>
            <p:cNvSpPr txBox="1"/>
            <p:nvPr/>
          </p:nvSpPr>
          <p:spPr>
            <a:xfrm>
              <a:off x="5585457" y="4911889"/>
              <a:ext cx="4970586" cy="523220"/>
            </a:xfrm>
            <a:prstGeom prst="rect">
              <a:avLst/>
            </a:prstGeom>
            <a:noFill/>
          </p:spPr>
          <p:txBody>
            <a:bodyPr wrap="square" rtlCol="0">
              <a:spAutoFit/>
            </a:bodyPr>
            <a:lstStyle/>
            <a:p>
              <a:endParaRPr lang="pl-PL" sz="2800" dirty="0">
                <a:solidFill>
                  <a:srgbClr val="033543"/>
                </a:solidFill>
                <a:latin typeface="Montserrat" panose="02000505000000020004" pitchFamily="2" charset="0"/>
              </a:endParaRPr>
            </a:p>
          </p:txBody>
        </p:sp>
        <p:sp>
          <p:nvSpPr>
            <p:cNvPr id="39" name="TextBox 38">
              <a:extLst>
                <a:ext uri="{FF2B5EF4-FFF2-40B4-BE49-F238E27FC236}">
                  <a16:creationId xmlns:a16="http://schemas.microsoft.com/office/drawing/2014/main" xmlns="" id="{1A653B53-7B44-4F5A-903C-660DEA120484}"/>
                </a:ext>
              </a:extLst>
            </p:cNvPr>
            <p:cNvSpPr txBox="1"/>
            <p:nvPr/>
          </p:nvSpPr>
          <p:spPr>
            <a:xfrm>
              <a:off x="5452106" y="5465805"/>
              <a:ext cx="4233574" cy="830997"/>
            </a:xfrm>
            <a:prstGeom prst="rect">
              <a:avLst/>
            </a:prstGeom>
            <a:noFill/>
          </p:spPr>
          <p:txBody>
            <a:bodyPr wrap="square" rtlCol="0">
              <a:spAutoFit/>
            </a:bodyPr>
            <a:lstStyle/>
            <a:p>
              <a:r>
                <a:rPr lang="en-US" sz="1600" dirty="0" smtClean="0">
                  <a:solidFill>
                    <a:srgbClr val="033543"/>
                  </a:solidFill>
                  <a:latin typeface="Montserrat" panose="02000505000000020004" pitchFamily="2" charset="0"/>
                </a:rPr>
                <a:t>Same application can run over different channels </a:t>
              </a:r>
              <a:r>
                <a:rPr lang="en-US" sz="1600" dirty="0" err="1" smtClean="0">
                  <a:solidFill>
                    <a:srgbClr val="033543"/>
                  </a:solidFill>
                  <a:latin typeface="Montserrat" panose="02000505000000020004" pitchFamily="2" charset="0"/>
                </a:rPr>
                <a:t>Eg</a:t>
              </a:r>
              <a:r>
                <a:rPr lang="en-US" sz="1600" dirty="0" smtClean="0">
                  <a:solidFill>
                    <a:srgbClr val="033543"/>
                  </a:solidFill>
                  <a:latin typeface="Montserrat" panose="02000505000000020004" pitchFamily="2" charset="0"/>
                </a:rPr>
                <a:t>. </a:t>
              </a:r>
              <a:r>
                <a:rPr lang="en-US" sz="1600" dirty="0" err="1" smtClean="0">
                  <a:solidFill>
                    <a:srgbClr val="033543"/>
                  </a:solidFill>
                  <a:latin typeface="Montserrat" panose="02000505000000020004" pitchFamily="2" charset="0"/>
                </a:rPr>
                <a:t>MSTeams</a:t>
              </a:r>
              <a:r>
                <a:rPr lang="en-US" sz="1600" dirty="0" smtClean="0">
                  <a:solidFill>
                    <a:srgbClr val="033543"/>
                  </a:solidFill>
                  <a:latin typeface="Montserrat" panose="02000505000000020004" pitchFamily="2" charset="0"/>
                </a:rPr>
                <a:t>, </a:t>
              </a:r>
            </a:p>
            <a:p>
              <a:r>
                <a:rPr lang="en-US" sz="1600" dirty="0" err="1" smtClean="0">
                  <a:solidFill>
                    <a:srgbClr val="033543"/>
                  </a:solidFill>
                  <a:latin typeface="Montserrat" panose="02000505000000020004" pitchFamily="2" charset="0"/>
                </a:rPr>
                <a:t>Wechat</a:t>
              </a:r>
              <a:r>
                <a:rPr lang="en-US" sz="1600" dirty="0" smtClean="0">
                  <a:solidFill>
                    <a:srgbClr val="033543"/>
                  </a:solidFill>
                  <a:latin typeface="Montserrat" panose="02000505000000020004" pitchFamily="2" charset="0"/>
                </a:rPr>
                <a:t>, Email …</a:t>
              </a:r>
              <a:endParaRPr lang="en-US" sz="1600" dirty="0">
                <a:solidFill>
                  <a:srgbClr val="033543"/>
                </a:solidFill>
                <a:latin typeface="Montserrat" panose="02000505000000020004" pitchFamily="2" charset="0"/>
              </a:endParaRPr>
            </a:p>
          </p:txBody>
        </p:sp>
      </p:grpSp>
      <p:grpSp>
        <p:nvGrpSpPr>
          <p:cNvPr id="40" name="Group 39">
            <a:extLst>
              <a:ext uri="{FF2B5EF4-FFF2-40B4-BE49-F238E27FC236}">
                <a16:creationId xmlns:a16="http://schemas.microsoft.com/office/drawing/2014/main" xmlns="" id="{823FAF20-4543-432E-954F-C3F58791A05C}"/>
              </a:ext>
            </a:extLst>
          </p:cNvPr>
          <p:cNvGrpSpPr/>
          <p:nvPr/>
        </p:nvGrpSpPr>
        <p:grpSpPr>
          <a:xfrm>
            <a:off x="6264466" y="4129234"/>
            <a:ext cx="5998115" cy="2392225"/>
            <a:chOff x="5312507" y="3520439"/>
            <a:chExt cx="5998115" cy="2392225"/>
          </a:xfrm>
        </p:grpSpPr>
        <p:sp>
          <p:nvSpPr>
            <p:cNvPr id="41" name="TextBox 40">
              <a:extLst>
                <a:ext uri="{FF2B5EF4-FFF2-40B4-BE49-F238E27FC236}">
                  <a16:creationId xmlns:a16="http://schemas.microsoft.com/office/drawing/2014/main" xmlns="" id="{D742DDB1-225C-45B3-96CA-183F2DF450A5}"/>
                </a:ext>
              </a:extLst>
            </p:cNvPr>
            <p:cNvSpPr txBox="1"/>
            <p:nvPr/>
          </p:nvSpPr>
          <p:spPr>
            <a:xfrm>
              <a:off x="5312507" y="3520439"/>
              <a:ext cx="5998115" cy="523220"/>
            </a:xfrm>
            <a:prstGeom prst="rect">
              <a:avLst/>
            </a:prstGeom>
            <a:noFill/>
          </p:spPr>
          <p:txBody>
            <a:bodyPr wrap="square" rtlCol="0">
              <a:spAutoFit/>
            </a:bodyPr>
            <a:lstStyle/>
            <a:p>
              <a:r>
                <a:rPr lang="en-US" sz="2800" dirty="0" smtClean="0">
                  <a:solidFill>
                    <a:srgbClr val="033543"/>
                  </a:solidFill>
                  <a:latin typeface="Montserrat" panose="02000505000000020004" pitchFamily="2" charset="0"/>
                </a:rPr>
                <a:t>Security &amp; Privacy concern</a:t>
              </a:r>
              <a:endParaRPr lang="pl-PL" sz="2800" dirty="0">
                <a:solidFill>
                  <a:srgbClr val="033543"/>
                </a:solidFill>
                <a:latin typeface="Montserrat" panose="02000505000000020004" pitchFamily="2" charset="0"/>
              </a:endParaRPr>
            </a:p>
          </p:txBody>
        </p:sp>
        <p:sp>
          <p:nvSpPr>
            <p:cNvPr id="42" name="TextBox 41">
              <a:extLst>
                <a:ext uri="{FF2B5EF4-FFF2-40B4-BE49-F238E27FC236}">
                  <a16:creationId xmlns:a16="http://schemas.microsoft.com/office/drawing/2014/main" xmlns="" id="{8B2A3CA4-99D4-4924-9B12-A34C8DDBC591}"/>
                </a:ext>
              </a:extLst>
            </p:cNvPr>
            <p:cNvSpPr txBox="1"/>
            <p:nvPr/>
          </p:nvSpPr>
          <p:spPr>
            <a:xfrm>
              <a:off x="5609880" y="4011318"/>
              <a:ext cx="3642949" cy="1077218"/>
            </a:xfrm>
            <a:prstGeom prst="rect">
              <a:avLst/>
            </a:prstGeom>
            <a:noFill/>
          </p:spPr>
          <p:txBody>
            <a:bodyPr wrap="square" rtlCol="0">
              <a:spAutoFit/>
            </a:bodyPr>
            <a:lstStyle/>
            <a:p>
              <a:r>
                <a:rPr lang="en-US" sz="1600" dirty="0" smtClean="0">
                  <a:solidFill>
                    <a:srgbClr val="033543"/>
                  </a:solidFill>
                  <a:latin typeface="Montserrat" panose="02000505000000020004" pitchFamily="2" charset="0"/>
                </a:rPr>
                <a:t>With exposure over internet							, </a:t>
              </a:r>
              <a:endParaRPr lang="pl-PL" sz="1600" dirty="0">
                <a:solidFill>
                  <a:srgbClr val="033543"/>
                </a:solidFill>
                <a:latin typeface="Montserrat" panose="02000505000000020004" pitchFamily="2" charset="0"/>
              </a:endParaRPr>
            </a:p>
          </p:txBody>
        </p:sp>
        <p:sp>
          <p:nvSpPr>
            <p:cNvPr id="43" name="TextBox 42">
              <a:extLst>
                <a:ext uri="{FF2B5EF4-FFF2-40B4-BE49-F238E27FC236}">
                  <a16:creationId xmlns:a16="http://schemas.microsoft.com/office/drawing/2014/main" xmlns="" id="{78CE13DA-4220-4785-B23D-D17987762A41}"/>
                </a:ext>
              </a:extLst>
            </p:cNvPr>
            <p:cNvSpPr txBox="1"/>
            <p:nvPr/>
          </p:nvSpPr>
          <p:spPr>
            <a:xfrm>
              <a:off x="5388761" y="4691376"/>
              <a:ext cx="4970586" cy="523220"/>
            </a:xfrm>
            <a:prstGeom prst="rect">
              <a:avLst/>
            </a:prstGeom>
            <a:noFill/>
          </p:spPr>
          <p:txBody>
            <a:bodyPr wrap="square" rtlCol="0">
              <a:spAutoFit/>
            </a:bodyPr>
            <a:lstStyle/>
            <a:p>
              <a:r>
                <a:rPr lang="en-US" sz="2800" dirty="0" smtClean="0">
                  <a:solidFill>
                    <a:srgbClr val="033543"/>
                  </a:solidFill>
                  <a:latin typeface="Montserrat" panose="02000505000000020004" pitchFamily="2" charset="0"/>
                </a:rPr>
                <a:t>Recurring Cost</a:t>
              </a:r>
              <a:endParaRPr lang="pl-PL" sz="2800" dirty="0">
                <a:solidFill>
                  <a:srgbClr val="033543"/>
                </a:solidFill>
                <a:latin typeface="Montserrat" panose="02000505000000020004" pitchFamily="2" charset="0"/>
              </a:endParaRPr>
            </a:p>
          </p:txBody>
        </p:sp>
        <p:sp>
          <p:nvSpPr>
            <p:cNvPr id="44" name="TextBox 43">
              <a:extLst>
                <a:ext uri="{FF2B5EF4-FFF2-40B4-BE49-F238E27FC236}">
                  <a16:creationId xmlns:a16="http://schemas.microsoft.com/office/drawing/2014/main" xmlns="" id="{36DCC397-996B-41A1-93AD-12C1053B7057}"/>
                </a:ext>
              </a:extLst>
            </p:cNvPr>
            <p:cNvSpPr txBox="1"/>
            <p:nvPr/>
          </p:nvSpPr>
          <p:spPr>
            <a:xfrm>
              <a:off x="5542961" y="5327889"/>
              <a:ext cx="3880980" cy="584775"/>
            </a:xfrm>
            <a:prstGeom prst="rect">
              <a:avLst/>
            </a:prstGeom>
            <a:noFill/>
          </p:spPr>
          <p:txBody>
            <a:bodyPr wrap="square" rtlCol="0">
              <a:spAutoFit/>
            </a:bodyPr>
            <a:lstStyle/>
            <a:p>
              <a:r>
                <a:rPr lang="en-US" sz="1600" dirty="0" smtClean="0">
                  <a:solidFill>
                    <a:srgbClr val="033543"/>
                  </a:solidFill>
                  <a:latin typeface="Montserrat" panose="02000505000000020004" pitchFamily="2" charset="0"/>
                </a:rPr>
                <a:t>A small but recurring amount of Funds paid to azure.</a:t>
              </a:r>
              <a:endParaRPr lang="pl-PL" sz="1600" dirty="0">
                <a:solidFill>
                  <a:srgbClr val="033543"/>
                </a:solidFill>
                <a:latin typeface="Montserrat" panose="02000505000000020004" pitchFamily="2" charset="0"/>
              </a:endParaRPr>
            </a:p>
          </p:txBody>
        </p:sp>
      </p:grpSp>
      <p:sp>
        <p:nvSpPr>
          <p:cNvPr id="7" name="Rectangle 6"/>
          <p:cNvSpPr/>
          <p:nvPr/>
        </p:nvSpPr>
        <p:spPr>
          <a:xfrm>
            <a:off x="2087378" y="4693424"/>
            <a:ext cx="4556666" cy="1384995"/>
          </a:xfrm>
          <a:prstGeom prst="rect">
            <a:avLst/>
          </a:prstGeom>
        </p:spPr>
        <p:txBody>
          <a:bodyPr wrap="square">
            <a:spAutoFit/>
          </a:bodyPr>
          <a:lstStyle/>
          <a:p>
            <a:r>
              <a:rPr lang="en-US" sz="2800" dirty="0">
                <a:solidFill>
                  <a:srgbClr val="033543"/>
                </a:solidFill>
                <a:latin typeface="Montserrat" panose="02000505000000020004" pitchFamily="2" charset="0"/>
              </a:rPr>
              <a:t>Integration with Other Services</a:t>
            </a:r>
            <a:endParaRPr lang="en-US" sz="2800" dirty="0" smtClean="0">
              <a:solidFill>
                <a:srgbClr val="033543"/>
              </a:solidFill>
              <a:latin typeface="Montserrat" panose="02000505000000020004" pitchFamily="2" charset="0"/>
            </a:endParaRPr>
          </a:p>
          <a:p>
            <a:endParaRPr lang="en-US" sz="2800" dirty="0">
              <a:solidFill>
                <a:srgbClr val="033543"/>
              </a:solidFill>
              <a:latin typeface="Montserrat" panose="02000505000000020004" pitchFamily="2" charset="0"/>
            </a:endParaRPr>
          </a:p>
        </p:txBody>
      </p:sp>
    </p:spTree>
    <p:extLst>
      <p:ext uri="{BB962C8B-B14F-4D97-AF65-F5344CB8AC3E}">
        <p14:creationId xmlns:p14="http://schemas.microsoft.com/office/powerpoint/2010/main" val="183847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txBox="1"/>
          <p:nvPr/>
        </p:nvSpPr>
        <p:spPr>
          <a:xfrm>
            <a:off x="1631581" y="968907"/>
            <a:ext cx="8931568" cy="1015663"/>
          </a:xfrm>
          <a:prstGeom prst="rect">
            <a:avLst/>
          </a:prstGeom>
          <a:noFill/>
        </p:spPr>
        <p:txBody>
          <a:bodyPr wrap="square" rtlCol="0">
            <a:spAutoFit/>
          </a:bodyPr>
          <a:lstStyle/>
          <a:p>
            <a:r>
              <a:rPr lang="pl-PL" sz="6000" dirty="0">
                <a:solidFill>
                  <a:schemeClr val="bg2">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YOU HELD THROUGH !</a:t>
            </a:r>
            <a:endParaRPr lang="en-US" sz="6000" dirty="0">
              <a:solidFill>
                <a:schemeClr val="bg2">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 name="Object left"/>
          <p:cNvSpPr/>
          <p:nvPr/>
        </p:nvSpPr>
        <p:spPr>
          <a:xfrm>
            <a:off x="1500952" y="1084034"/>
            <a:ext cx="82550" cy="1726172"/>
          </a:xfrm>
          <a:prstGeom prst="rect">
            <a:avLst/>
          </a:prstGeom>
          <a:solidFill>
            <a:srgbClr val="C6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right"/>
          <p:cNvSpPr/>
          <p:nvPr/>
        </p:nvSpPr>
        <p:spPr>
          <a:xfrm>
            <a:off x="10329786" y="1084034"/>
            <a:ext cx="82550" cy="1726172"/>
          </a:xfrm>
          <a:prstGeom prst="rect">
            <a:avLst/>
          </a:prstGeom>
          <a:solidFill>
            <a:srgbClr val="C6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Chuck" descr="http://i730.photobucket.com/albums/ww310/matt_054/ChuckApproves.gif"/>
          <p:cNvPicPr>
            <a:picLocks noChangeAspect="1" noChangeArrowheads="1" noCrop="1"/>
          </p:cNvPicPr>
          <p:nvPr/>
        </p:nvPicPr>
        <p:blipFill>
          <a:blip r:embed="rId2">
            <a:extLst>
              <a:ext uri="{28A0092B-C50C-407E-A947-70E740481C1C}">
                <a14:useLocalDpi xmlns:a14="http://schemas.microsoft.com/office/drawing/2010/main"/>
              </a:ext>
            </a:extLst>
          </a:blip>
          <a:srcRect/>
          <a:stretch>
            <a:fillRect/>
          </a:stretch>
        </p:blipFill>
        <p:spPr bwMode="auto">
          <a:xfrm>
            <a:off x="3635179" y="2219986"/>
            <a:ext cx="4924372" cy="3193844"/>
          </a:xfrm>
          <a:prstGeom prst="rect">
            <a:avLst/>
          </a:prstGeom>
          <a:noFill/>
          <a:extLst>
            <a:ext uri="{909E8E84-426E-40DD-AFC4-6F175D3DCCD1}">
              <a14:hiddenFill xmlns:a14="http://schemas.microsoft.com/office/drawing/2010/main">
                <a:solidFill>
                  <a:srgbClr val="FFFFFF"/>
                </a:solidFill>
              </a14:hiddenFill>
            </a:ext>
          </a:extLst>
        </p:spPr>
      </p:pic>
      <p:sp>
        <p:nvSpPr>
          <p:cNvPr id="9" name="Thank You!"/>
          <p:cNvSpPr txBox="1"/>
          <p:nvPr/>
        </p:nvSpPr>
        <p:spPr>
          <a:xfrm>
            <a:off x="3038237" y="2339988"/>
            <a:ext cx="6115526" cy="1107996"/>
          </a:xfrm>
          <a:prstGeom prst="rect">
            <a:avLst/>
          </a:prstGeom>
          <a:noFill/>
        </p:spPr>
        <p:txBody>
          <a:bodyPr wrap="square" rtlCol="0">
            <a:spAutoFit/>
          </a:bodyPr>
          <a:lstStyle/>
          <a:p>
            <a:pPr algn="ctr"/>
            <a:r>
              <a:rPr lang="pl-PL" sz="6600" dirty="0">
                <a:solidFill>
                  <a:schemeClr val="bg2">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Thank you!</a:t>
            </a:r>
            <a:endParaRPr lang="en-US" sz="6600" dirty="0">
              <a:solidFill>
                <a:schemeClr val="bg2">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0" name="Name"/>
          <p:cNvSpPr txBox="1"/>
          <p:nvPr/>
        </p:nvSpPr>
        <p:spPr>
          <a:xfrm>
            <a:off x="7416800" y="5912316"/>
            <a:ext cx="5049134" cy="769441"/>
          </a:xfrm>
          <a:prstGeom prst="rect">
            <a:avLst/>
          </a:prstGeom>
          <a:noFill/>
        </p:spPr>
        <p:txBody>
          <a:bodyPr wrap="square" rtlCol="0">
            <a:spAutoFit/>
          </a:bodyPr>
          <a:lstStyle/>
          <a:p>
            <a:r>
              <a:rPr lang="en-US" sz="2800" dirty="0" err="1"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Mayank</a:t>
            </a:r>
            <a:r>
              <a:rPr lang="en-US" sz="28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Gupta</a:t>
            </a:r>
          </a:p>
          <a:p>
            <a:r>
              <a:rPr lang="en-US" sz="1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20BCE1538 – </a:t>
            </a:r>
            <a:r>
              <a:rPr lang="en-US" sz="16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4</a:t>
            </a:r>
            <a:r>
              <a:rPr lang="en-US" sz="1600" baseline="300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th</a:t>
            </a:r>
            <a:r>
              <a:rPr lang="en-US" sz="1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Yr</a:t>
            </a:r>
            <a:r>
              <a:rPr lang="en-US" sz="1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B.Tech</a:t>
            </a:r>
            <a:r>
              <a:rPr lang="en-US" sz="1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CSE @ VIT CHENNAI</a:t>
            </a:r>
            <a:endPar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Prepared by:"/>
          <p:cNvSpPr txBox="1"/>
          <p:nvPr/>
        </p:nvSpPr>
        <p:spPr>
          <a:xfrm>
            <a:off x="7439468" y="5647001"/>
            <a:ext cx="3200627" cy="338554"/>
          </a:xfrm>
          <a:prstGeom prst="rect">
            <a:avLst/>
          </a:prstGeom>
          <a:noFill/>
        </p:spPr>
        <p:txBody>
          <a:bodyPr wrap="square" rtlCol="0">
            <a:spAutoFit/>
          </a:bodyPr>
          <a:lstStyle/>
          <a:p>
            <a:r>
              <a:rPr lang="pl-PL"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Prepared by:</a:t>
            </a:r>
            <a:endPar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790446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1000"/>
                                        <p:tgtEl>
                                          <p:spTgt spid="2050"/>
                                        </p:tgtEl>
                                      </p:cBhvr>
                                    </p:animEffect>
                                  </p:childTnLst>
                                </p:cTn>
                              </p:par>
                            </p:childTnLst>
                          </p:cTn>
                        </p:par>
                        <p:par>
                          <p:cTn id="19" fill="hold">
                            <p:stCondLst>
                              <p:cond delay="2500"/>
                            </p:stCondLst>
                            <p:childTnLst>
                              <p:par>
                                <p:cTn id="20" presetID="10" presetClass="exit" presetSubtype="0" fill="hold" grpId="1" nodeType="afterEffect">
                                  <p:stCondLst>
                                    <p:cond delay="350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350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350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nodeType="withEffect">
                                  <p:stCondLst>
                                    <p:cond delay="3500"/>
                                  </p:stCondLst>
                                  <p:childTnLst>
                                    <p:animEffect transition="out" filter="fade">
                                      <p:cBhvr>
                                        <p:cTn id="30" dur="500"/>
                                        <p:tgtEl>
                                          <p:spTgt spid="2050"/>
                                        </p:tgtEl>
                                      </p:cBhvr>
                                    </p:animEffect>
                                    <p:set>
                                      <p:cBhvr>
                                        <p:cTn id="31" dur="1" fill="hold">
                                          <p:stCondLst>
                                            <p:cond delay="499"/>
                                          </p:stCondLst>
                                        </p:cTn>
                                        <p:tgtEl>
                                          <p:spTgt spid="2050"/>
                                        </p:tgtEl>
                                        <p:attrNameLst>
                                          <p:attrName>style.visibility</p:attrName>
                                        </p:attrNameLst>
                                      </p:cBhvr>
                                      <p:to>
                                        <p:strVal val="hidden"/>
                                      </p:to>
                                    </p:set>
                                  </p:childTnLst>
                                </p:cTn>
                              </p:par>
                            </p:childTnLst>
                          </p:cTn>
                        </p:par>
                        <p:par>
                          <p:cTn id="32" fill="hold">
                            <p:stCondLst>
                              <p:cond delay="6500"/>
                            </p:stCondLst>
                            <p:childTnLst>
                              <p:par>
                                <p:cTn id="33" presetID="10" presetClass="entr" presetSubtype="0" fill="hold" grpId="0" nodeType="afterEffect">
                                  <p:stCondLst>
                                    <p:cond delay="5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7500"/>
                            </p:stCondLst>
                            <p:childTnLst>
                              <p:par>
                                <p:cTn id="37" presetID="18" presetClass="entr" presetSubtype="1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strips(downLeft)">
                                      <p:cBhvr>
                                        <p:cTn id="39" dur="500"/>
                                        <p:tgtEl>
                                          <p:spTgt spid="13"/>
                                        </p:tgtEl>
                                      </p:cBhvr>
                                    </p:animEffect>
                                  </p:childTnLst>
                                </p:cTn>
                              </p:par>
                            </p:childTnLst>
                          </p:cTn>
                        </p:par>
                        <p:par>
                          <p:cTn id="40" fill="hold">
                            <p:stCondLst>
                              <p:cond delay="8000"/>
                            </p:stCondLst>
                            <p:childTnLst>
                              <p:par>
                                <p:cTn id="41" presetID="18" presetClass="entr" presetSubtype="12"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trips(downLeft)">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animBg="1"/>
      <p:bldP spid="6" grpId="1" animBg="1"/>
      <p:bldP spid="7" grpId="0" animBg="1"/>
      <p:bldP spid="7" grpId="1" animBg="1"/>
      <p:bldP spid="9" grpId="0"/>
      <p:bldP spid="10"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2">
            <a:extLst>
              <a:ext uri="{FF2B5EF4-FFF2-40B4-BE49-F238E27FC236}">
                <a16:creationId xmlns="" xmlns:a16="http://schemas.microsoft.com/office/drawing/2014/main" id="{99226EB0-D64E-4D94-ABEB-290407376CF7}"/>
              </a:ext>
            </a:extLst>
          </p:cNvPr>
          <p:cNvSpPr/>
          <p:nvPr/>
        </p:nvSpPr>
        <p:spPr>
          <a:xfrm>
            <a:off x="-223798" y="-66040"/>
            <a:ext cx="12415798" cy="6924040"/>
          </a:xfrm>
          <a:prstGeom prst="roundRect">
            <a:avLst>
              <a:gd name="adj" fmla="val 2165"/>
            </a:avLst>
          </a:prstGeom>
          <a:solidFill>
            <a:schemeClr val="tx2">
              <a:lumMod val="50000"/>
            </a:schemeClr>
          </a:solidFill>
          <a:ln>
            <a:noFill/>
          </a:ln>
          <a:effectLst>
            <a:outerShdw blurRad="495300" dist="38100" dir="27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grpSp>
        <p:nvGrpSpPr>
          <p:cNvPr id="98" name="Group 97"/>
          <p:cNvGrpSpPr/>
          <p:nvPr/>
        </p:nvGrpSpPr>
        <p:grpSpPr>
          <a:xfrm>
            <a:off x="-1866889" y="4169042"/>
            <a:ext cx="1323511" cy="3488964"/>
            <a:chOff x="1181100" y="2581319"/>
            <a:chExt cx="1323511" cy="3434945"/>
          </a:xfrm>
        </p:grpSpPr>
        <p:cxnSp>
          <p:nvCxnSpPr>
            <p:cNvPr id="88" name="Straight Connector 87"/>
            <p:cNvCxnSpPr>
              <a:cxnSpLocks/>
            </p:cNvCxnSpPr>
            <p:nvPr/>
          </p:nvCxnSpPr>
          <p:spPr>
            <a:xfrm>
              <a:off x="1181100" y="6016264"/>
              <a:ext cx="1323511" cy="0"/>
            </a:xfrm>
            <a:prstGeom prst="line">
              <a:avLst/>
            </a:prstGeom>
            <a:ln w="28575" cap="rnd">
              <a:solidFill>
                <a:srgbClr val="EF8354"/>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cxnSpLocks/>
            </p:cNvCxnSpPr>
            <p:nvPr/>
          </p:nvCxnSpPr>
          <p:spPr>
            <a:xfrm>
              <a:off x="1181100" y="2581319"/>
              <a:ext cx="1241854" cy="0"/>
            </a:xfrm>
            <a:prstGeom prst="straightConnector1">
              <a:avLst/>
            </a:prstGeom>
            <a:ln w="28575" cap="rnd">
              <a:solidFill>
                <a:srgbClr val="EF835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cxnSpLocks/>
            </p:cNvCxnSpPr>
            <p:nvPr/>
          </p:nvCxnSpPr>
          <p:spPr>
            <a:xfrm>
              <a:off x="1181100" y="2581909"/>
              <a:ext cx="1" cy="3434355"/>
            </a:xfrm>
            <a:prstGeom prst="line">
              <a:avLst/>
            </a:prstGeom>
            <a:ln w="28575" cap="rnd">
              <a:solidFill>
                <a:srgbClr val="EF8354"/>
              </a:solidFill>
              <a:prstDash val="sysDot"/>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69" y="123640"/>
            <a:ext cx="4799949" cy="654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891" y="1646238"/>
            <a:ext cx="3962400"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36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D3847"/>
        </a:solidFill>
        <a:effectLst/>
      </p:bgPr>
    </p:bg>
    <p:spTree>
      <p:nvGrpSpPr>
        <p:cNvPr id="1" name=""/>
        <p:cNvGrpSpPr/>
        <p:nvPr/>
      </p:nvGrpSpPr>
      <p:grpSpPr>
        <a:xfrm>
          <a:off x="0" y="0"/>
          <a:ext cx="0" cy="0"/>
          <a:chOff x="0" y="0"/>
          <a:chExt cx="0" cy="0"/>
        </a:xfrm>
      </p:grpSpPr>
      <p:grpSp>
        <p:nvGrpSpPr>
          <p:cNvPr id="21" name="Group 20"/>
          <p:cNvGrpSpPr/>
          <p:nvPr/>
        </p:nvGrpSpPr>
        <p:grpSpPr>
          <a:xfrm>
            <a:off x="414885" y="847575"/>
            <a:ext cx="5171966" cy="5062254"/>
            <a:chOff x="4042969" y="521197"/>
            <a:chExt cx="6448631" cy="6949357"/>
          </a:xfrm>
        </p:grpSpPr>
        <p:grpSp>
          <p:nvGrpSpPr>
            <p:cNvPr id="22" name="Group 21"/>
            <p:cNvGrpSpPr/>
            <p:nvPr/>
          </p:nvGrpSpPr>
          <p:grpSpPr>
            <a:xfrm>
              <a:off x="4042969" y="521197"/>
              <a:ext cx="422365" cy="438269"/>
              <a:chOff x="4648938" y="1631948"/>
              <a:chExt cx="632459" cy="656273"/>
            </a:xfrm>
            <a:solidFill>
              <a:srgbClr val="91B9A3"/>
            </a:solidFill>
          </p:grpSpPr>
          <p:sp>
            <p:nvSpPr>
              <p:cNvPr id="27" name="Rectangle 26"/>
              <p:cNvSpPr/>
              <p:nvPr/>
            </p:nvSpPr>
            <p:spPr>
              <a:xfrm>
                <a:off x="4648938" y="1655761"/>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rot="5400000">
                <a:off x="4853249" y="1427637"/>
                <a:ext cx="223837" cy="6324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Group 22"/>
            <p:cNvGrpSpPr/>
            <p:nvPr/>
          </p:nvGrpSpPr>
          <p:grpSpPr>
            <a:xfrm rot="10800000">
              <a:off x="9843435" y="7039596"/>
              <a:ext cx="432706" cy="430958"/>
              <a:chOff x="1457038" y="-7810672"/>
              <a:chExt cx="647942" cy="645326"/>
            </a:xfrm>
            <a:solidFill>
              <a:srgbClr val="91B9A3"/>
            </a:solidFill>
          </p:grpSpPr>
          <p:sp>
            <p:nvSpPr>
              <p:cNvPr id="25" name="Rectangle 24"/>
              <p:cNvSpPr/>
              <p:nvPr/>
            </p:nvSpPr>
            <p:spPr>
              <a:xfrm>
                <a:off x="1457038" y="-7797804"/>
                <a:ext cx="223838" cy="6324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rot="5400000">
                <a:off x="1676834" y="-8014980"/>
                <a:ext cx="223838" cy="6324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4192449" y="612159"/>
              <a:ext cx="5899961" cy="6210886"/>
            </a:xfrm>
            <a:prstGeom prst="rect">
              <a:avLst/>
            </a:prstGeom>
            <a:noFill/>
          </p:spPr>
          <p:txBody>
            <a:bodyPr wrap="square" rtlCol="0">
              <a:spAutoFit/>
            </a:bodyPr>
            <a:lstStyle/>
            <a:p>
              <a:r>
                <a:rPr lang="en-US" sz="4400" b="1" dirty="0" smtClean="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rPr>
                <a:t>What’s </a:t>
              </a:r>
              <a:r>
                <a:rPr lang="en-US" sz="4400" b="1" dirty="0" err="1" smtClean="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rPr>
                <a:t>Chatbot</a:t>
              </a:r>
              <a:r>
                <a:rPr lang="en-US" sz="4400" b="1" dirty="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rPr>
                <a:t>?</a:t>
              </a:r>
            </a:p>
            <a:p>
              <a:endParaRPr lang="en-US" sz="4800" b="1" spc="-1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Courier New" panose="02070309020205020404" pitchFamily="49" charset="0"/>
                <a:buChar char="o"/>
              </a:pP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A </a:t>
              </a:r>
              <a:r>
                <a:rPr lang="en-US" sz="2000" dirty="0" err="1">
                  <a:solidFill>
                    <a:srgbClr val="DDDDDD"/>
                  </a:solidFill>
                  <a:latin typeface="Open Sans" panose="020B0606030504020204" pitchFamily="34" charset="0"/>
                  <a:ea typeface="Open Sans" panose="020B0606030504020204" pitchFamily="34" charset="0"/>
                  <a:cs typeface="Open Sans" panose="020B0606030504020204" pitchFamily="34" charset="0"/>
                </a:rPr>
                <a:t>chatbot</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 is a conversational agent that interacts with users using natural language. </a:t>
              </a:r>
            </a:p>
            <a:p>
              <a:pPr algn="just"/>
              <a:endParaRPr lang="en-US" sz="200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Courier New" panose="02070309020205020404" pitchFamily="49" charset="0"/>
                <a:buChar char="o"/>
              </a:pPr>
              <a:r>
                <a:rPr lang="en-US" sz="2000" spc="-5"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Numerous </a:t>
              </a:r>
              <a:r>
                <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applications of </a:t>
              </a:r>
              <a:r>
                <a:rPr lang="en-US" sz="2000" spc="-5"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chatbots</a:t>
              </a:r>
              <a:r>
                <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such as Customer Service, call centers </a:t>
              </a:r>
              <a:r>
                <a:rPr lang="en-US" sz="2000" spc="-5" dirty="0" err="1"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etc</a:t>
              </a:r>
              <a:endPar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200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US" sz="160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4591640" y="5883985"/>
              <a:ext cx="5899960" cy="961209"/>
            </a:xfrm>
            <a:prstGeom prst="rect">
              <a:avLst/>
            </a:prstGeom>
            <a:noFill/>
          </p:spPr>
          <p:txBody>
            <a:bodyPr wrap="square" rtlCol="0">
              <a:spAutoFit/>
            </a:bodyPr>
            <a:lstStyle/>
            <a:p>
              <a:r>
                <a:rPr lang="en-US" sz="2000" b="1" dirty="0" smtClean="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rPr>
                <a:t>You must have used them once </a:t>
              </a:r>
              <a:endParaRPr lang="en-US" sz="105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5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US" sz="90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p:cNvGrpSpPr/>
          <p:nvPr/>
        </p:nvGrpSpPr>
        <p:grpSpPr>
          <a:xfrm>
            <a:off x="5236381" y="-21771"/>
            <a:ext cx="6673091" cy="6879688"/>
            <a:chOff x="5442860" y="-21771"/>
            <a:chExt cx="6598101" cy="6802377"/>
          </a:xfrm>
        </p:grpSpPr>
        <p:sp>
          <p:nvSpPr>
            <p:cNvPr id="12" name="Flowchart: Merge 11"/>
            <p:cNvSpPr/>
            <p:nvPr/>
          </p:nvSpPr>
          <p:spPr>
            <a:xfrm rot="10800000">
              <a:off x="5442860" y="2280837"/>
              <a:ext cx="4325255" cy="2201664"/>
            </a:xfrm>
            <a:prstGeom prst="flowChartMerg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Flowchart: Merge 14"/>
            <p:cNvSpPr/>
            <p:nvPr/>
          </p:nvSpPr>
          <p:spPr>
            <a:xfrm rot="10800000">
              <a:off x="7701192" y="4578942"/>
              <a:ext cx="4325255" cy="2201664"/>
            </a:xfrm>
            <a:prstGeom prst="flowChartMerge">
              <a:avLst/>
            </a:prstGeom>
            <a:solidFill>
              <a:srgbClr val="AFABAB"/>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Flowchart: Merge 16"/>
            <p:cNvSpPr/>
            <p:nvPr/>
          </p:nvSpPr>
          <p:spPr>
            <a:xfrm rot="10800000">
              <a:off x="7715706" y="-21771"/>
              <a:ext cx="4325255" cy="2201664"/>
            </a:xfrm>
            <a:prstGeom prst="flowChartMerg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Flowchart: Merge 28"/>
            <p:cNvSpPr/>
            <p:nvPr/>
          </p:nvSpPr>
          <p:spPr>
            <a:xfrm rot="16200000">
              <a:off x="6964596" y="2040339"/>
              <a:ext cx="767023" cy="390434"/>
            </a:xfrm>
            <a:prstGeom prst="flowChartMerge">
              <a:avLst/>
            </a:prstGeom>
            <a:solidFill>
              <a:srgbClr val="91B9A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Flowchart: Merge 29"/>
            <p:cNvSpPr/>
            <p:nvPr/>
          </p:nvSpPr>
          <p:spPr>
            <a:xfrm>
              <a:off x="7247744" y="4582388"/>
              <a:ext cx="923436" cy="470052"/>
            </a:xfrm>
            <a:prstGeom prst="flowChartMerg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 name="Flowchart: Merge 1">
            <a:extLst>
              <a:ext uri="{FF2B5EF4-FFF2-40B4-BE49-F238E27FC236}">
                <a16:creationId xmlns:a16="http://schemas.microsoft.com/office/drawing/2014/main" xmlns="" id="{EBD5673F-48B9-4522-B7B6-0A5EC1AA175C}"/>
              </a:ext>
            </a:extLst>
          </p:cNvPr>
          <p:cNvSpPr/>
          <p:nvPr/>
        </p:nvSpPr>
        <p:spPr>
          <a:xfrm>
            <a:off x="5262730" y="4595647"/>
            <a:ext cx="4348064" cy="2226687"/>
          </a:xfrm>
          <a:prstGeom prst="flowChartMerg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Merge 30">
            <a:extLst>
              <a:ext uri="{FF2B5EF4-FFF2-40B4-BE49-F238E27FC236}">
                <a16:creationId xmlns:a16="http://schemas.microsoft.com/office/drawing/2014/main" xmlns="" id="{A4FB91BA-BBE7-4E99-A7CA-035F7C84A7D8}"/>
              </a:ext>
            </a:extLst>
          </p:cNvPr>
          <p:cNvSpPr/>
          <p:nvPr/>
        </p:nvSpPr>
        <p:spPr>
          <a:xfrm>
            <a:off x="5249555" y="-16392"/>
            <a:ext cx="4348064" cy="2226687"/>
          </a:xfrm>
          <a:prstGeom prst="flowChartMerg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Merge 31">
            <a:extLst>
              <a:ext uri="{FF2B5EF4-FFF2-40B4-BE49-F238E27FC236}">
                <a16:creationId xmlns:a16="http://schemas.microsoft.com/office/drawing/2014/main" xmlns="" id="{F4AF1C4F-3D30-49BD-ACB6-A4B5E1C891C4}"/>
              </a:ext>
            </a:extLst>
          </p:cNvPr>
          <p:cNvSpPr/>
          <p:nvPr/>
        </p:nvSpPr>
        <p:spPr>
          <a:xfrm>
            <a:off x="7520380" y="2269737"/>
            <a:ext cx="4348064" cy="2226687"/>
          </a:xfrm>
          <a:prstGeom prst="flowChartMerg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666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3847"/>
        </a:solidFill>
        <a:effectLst/>
      </p:bgPr>
    </p:bg>
    <p:spTree>
      <p:nvGrpSpPr>
        <p:cNvPr id="1" name=""/>
        <p:cNvGrpSpPr/>
        <p:nvPr/>
      </p:nvGrpSpPr>
      <p:grpSpPr>
        <a:xfrm>
          <a:off x="0" y="0"/>
          <a:ext cx="0" cy="0"/>
          <a:chOff x="0" y="0"/>
          <a:chExt cx="0" cy="0"/>
        </a:xfrm>
      </p:grpSpPr>
      <p:grpSp>
        <p:nvGrpSpPr>
          <p:cNvPr id="21" name="Group 20"/>
          <p:cNvGrpSpPr/>
          <p:nvPr/>
        </p:nvGrpSpPr>
        <p:grpSpPr>
          <a:xfrm>
            <a:off x="414885" y="241183"/>
            <a:ext cx="6945833" cy="7299010"/>
            <a:chOff x="4042969" y="521197"/>
            <a:chExt cx="8660365" cy="10019930"/>
          </a:xfrm>
        </p:grpSpPr>
        <p:grpSp>
          <p:nvGrpSpPr>
            <p:cNvPr id="22" name="Group 21"/>
            <p:cNvGrpSpPr/>
            <p:nvPr/>
          </p:nvGrpSpPr>
          <p:grpSpPr>
            <a:xfrm>
              <a:off x="4042969" y="521197"/>
              <a:ext cx="422365" cy="438269"/>
              <a:chOff x="4648938" y="1631948"/>
              <a:chExt cx="632459" cy="656273"/>
            </a:xfrm>
            <a:solidFill>
              <a:srgbClr val="91B9A3"/>
            </a:solidFill>
          </p:grpSpPr>
          <p:sp>
            <p:nvSpPr>
              <p:cNvPr id="27" name="Rectangle 26"/>
              <p:cNvSpPr/>
              <p:nvPr/>
            </p:nvSpPr>
            <p:spPr>
              <a:xfrm>
                <a:off x="4648938" y="1655761"/>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rot="5400000">
                <a:off x="4853249" y="1427637"/>
                <a:ext cx="223837" cy="6324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Group 22"/>
            <p:cNvGrpSpPr/>
            <p:nvPr/>
          </p:nvGrpSpPr>
          <p:grpSpPr>
            <a:xfrm rot="10800000">
              <a:off x="9843435" y="7039596"/>
              <a:ext cx="432706" cy="430958"/>
              <a:chOff x="1457038" y="-7810672"/>
              <a:chExt cx="647942" cy="645326"/>
            </a:xfrm>
            <a:solidFill>
              <a:srgbClr val="91B9A3"/>
            </a:solidFill>
          </p:grpSpPr>
          <p:sp>
            <p:nvSpPr>
              <p:cNvPr id="25" name="Rectangle 24"/>
              <p:cNvSpPr/>
              <p:nvPr/>
            </p:nvSpPr>
            <p:spPr>
              <a:xfrm>
                <a:off x="1457038" y="-7797804"/>
                <a:ext cx="223838" cy="6324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rot="5400000">
                <a:off x="1676834" y="-8014980"/>
                <a:ext cx="223838" cy="6324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4192449" y="612159"/>
              <a:ext cx="8510885" cy="9928968"/>
            </a:xfrm>
            <a:prstGeom prst="rect">
              <a:avLst/>
            </a:prstGeom>
            <a:noFill/>
          </p:spPr>
          <p:txBody>
            <a:bodyPr wrap="square" rtlCol="0">
              <a:spAutoFit/>
            </a:bodyPr>
            <a:lstStyle/>
            <a:p>
              <a:r>
                <a:rPr lang="en-US" sz="4400" b="1" dirty="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rPr>
                <a:t>NLU </a:t>
              </a:r>
              <a:r>
                <a:rPr lang="en-US" sz="4400" b="1" dirty="0" smtClean="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rPr>
                <a:t>(</a:t>
              </a:r>
              <a:r>
                <a:rPr lang="en-US" sz="4400" b="1" dirty="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rPr>
                <a:t>Natura Language Understanding)</a:t>
              </a:r>
            </a:p>
            <a:p>
              <a:pPr algn="just"/>
              <a:r>
                <a:rPr lang="en-US" sz="2000" dirty="0" smtClean="0">
                  <a:solidFill>
                    <a:srgbClr val="DDDDDD"/>
                  </a:solidFill>
                  <a:latin typeface="Open Sans" panose="020B0606030504020204" pitchFamily="34" charset="0"/>
                  <a:ea typeface="Open Sans" panose="020B0606030504020204" pitchFamily="34" charset="0"/>
                  <a:cs typeface="Open Sans" panose="020B0606030504020204" pitchFamily="34" charset="0"/>
                </a:rPr>
                <a:t>NLU </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helps the </a:t>
              </a:r>
              <a:r>
                <a:rPr lang="en-US" sz="2000" dirty="0" err="1">
                  <a:solidFill>
                    <a:srgbClr val="DDDDDD"/>
                  </a:solidFill>
                  <a:latin typeface="Open Sans" panose="020B0606030504020204" pitchFamily="34" charset="0"/>
                  <a:ea typeface="Open Sans" panose="020B0606030504020204" pitchFamily="34" charset="0"/>
                  <a:cs typeface="Open Sans" panose="020B0606030504020204" pitchFamily="34" charset="0"/>
                </a:rPr>
                <a:t>chatbot</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 understand the query </a:t>
              </a:r>
              <a:r>
                <a:rPr lang="en-US" sz="2000" dirty="0" smtClean="0">
                  <a:solidFill>
                    <a:srgbClr val="DDDDDD"/>
                  </a:solidFill>
                  <a:latin typeface="Open Sans" panose="020B0606030504020204" pitchFamily="34" charset="0"/>
                  <a:ea typeface="Open Sans" panose="020B0606030504020204" pitchFamily="34" charset="0"/>
                  <a:cs typeface="Open Sans" panose="020B0606030504020204" pitchFamily="34" charset="0"/>
                </a:rPr>
                <a:t>by </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breaking it down. We have used two specific concepts in building our college </a:t>
              </a:r>
              <a:r>
                <a:rPr lang="en-US" sz="2000" dirty="0" err="1">
                  <a:solidFill>
                    <a:srgbClr val="DDDDDD"/>
                  </a:solidFill>
                  <a:latin typeface="Open Sans" panose="020B0606030504020204" pitchFamily="34" charset="0"/>
                  <a:ea typeface="Open Sans" panose="020B0606030504020204" pitchFamily="34" charset="0"/>
                  <a:cs typeface="Open Sans" panose="020B0606030504020204" pitchFamily="34" charset="0"/>
                </a:rPr>
                <a:t>chatbot</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gn="just">
                <a:buFont typeface="Courier New" panose="02070309020205020404" pitchFamily="49" charset="0"/>
                <a:buChar char="o"/>
              </a:pPr>
              <a:r>
                <a:rPr lang="en-US" sz="2000" b="1" dirty="0" smtClean="0">
                  <a:solidFill>
                    <a:srgbClr val="DDDDDD"/>
                  </a:solidFill>
                  <a:latin typeface="Open Sans" panose="020B0606030504020204" pitchFamily="34" charset="0"/>
                  <a:ea typeface="Open Sans" panose="020B0606030504020204" pitchFamily="34" charset="0"/>
                  <a:cs typeface="Open Sans" panose="020B0606030504020204" pitchFamily="34" charset="0"/>
                </a:rPr>
                <a:t>Entities</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 An entity represents keywords from the user’s query picked up by the </a:t>
              </a:r>
              <a:r>
                <a:rPr lang="en-US" sz="2000" dirty="0" err="1">
                  <a:solidFill>
                    <a:srgbClr val="DDDDDD"/>
                  </a:solidFill>
                  <a:latin typeface="Open Sans" panose="020B0606030504020204" pitchFamily="34" charset="0"/>
                  <a:ea typeface="Open Sans" panose="020B0606030504020204" pitchFamily="34" charset="0"/>
                  <a:cs typeface="Open Sans" panose="020B0606030504020204" pitchFamily="34" charset="0"/>
                </a:rPr>
                <a:t>chatbot</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 to understand what the user wants. It is a concept in your </a:t>
              </a:r>
              <a:r>
                <a:rPr lang="en-US" sz="2000" dirty="0" err="1">
                  <a:solidFill>
                    <a:srgbClr val="DDDDDD"/>
                  </a:solidFill>
                  <a:latin typeface="Open Sans" panose="020B0606030504020204" pitchFamily="34" charset="0"/>
                  <a:ea typeface="Open Sans" panose="020B0606030504020204" pitchFamily="34" charset="0"/>
                  <a:cs typeface="Open Sans" panose="020B0606030504020204" pitchFamily="34" charset="0"/>
                </a:rPr>
                <a:t>chatbot</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 E.g., ‘Where is VIT’s Location?’ has the word ‘Location’ as an entity.</a:t>
              </a:r>
            </a:p>
            <a:p>
              <a:pPr marL="342900" indent="-342900" algn="just">
                <a:buFont typeface="Courier New" panose="02070309020205020404" pitchFamily="49" charset="0"/>
                <a:buChar char="o"/>
              </a:pPr>
              <a:r>
                <a:rPr lang="en-US" sz="2000" b="1" dirty="0" smtClean="0">
                  <a:solidFill>
                    <a:srgbClr val="DDDDDD"/>
                  </a:solidFill>
                  <a:latin typeface="Open Sans" panose="020B0606030504020204" pitchFamily="34" charset="0"/>
                  <a:ea typeface="Open Sans" panose="020B0606030504020204" pitchFamily="34" charset="0"/>
                  <a:cs typeface="Open Sans" panose="020B0606030504020204" pitchFamily="34" charset="0"/>
                </a:rPr>
                <a:t>Intents</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 It helps identify the action the </a:t>
              </a:r>
              <a:r>
                <a:rPr lang="en-US" sz="2000" dirty="0" err="1">
                  <a:solidFill>
                    <a:srgbClr val="DDDDDD"/>
                  </a:solidFill>
                  <a:latin typeface="Open Sans" panose="020B0606030504020204" pitchFamily="34" charset="0"/>
                  <a:ea typeface="Open Sans" panose="020B0606030504020204" pitchFamily="34" charset="0"/>
                  <a:cs typeface="Open Sans" panose="020B0606030504020204" pitchFamily="34" charset="0"/>
                </a:rPr>
                <a:t>chatbot</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 needs to perform on the user’s input. For instance, the intent of “Where is VIT” and “What is VIT Location? and “Where is VIT located” is the same. All of these user’s texts trigger a single command giving users options for t-shirts.</a:t>
              </a:r>
              <a:endParaRPr lang="en-US" sz="200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sz="2000" spc="-5"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Numerous </a:t>
              </a:r>
              <a:r>
                <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applications of </a:t>
              </a:r>
              <a:r>
                <a:rPr lang="en-US" sz="2000" spc="-5"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chatbots</a:t>
              </a:r>
              <a:r>
                <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such as Customer Service, call centers </a:t>
              </a:r>
              <a:r>
                <a:rPr lang="en-US" sz="2000" spc="-5" dirty="0" err="1"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etc</a:t>
              </a:r>
              <a:endPar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200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US" sz="160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p:cNvGrpSpPr/>
          <p:nvPr/>
        </p:nvGrpSpPr>
        <p:grpSpPr>
          <a:xfrm>
            <a:off x="7382057" y="-21771"/>
            <a:ext cx="4527416" cy="6879688"/>
            <a:chOff x="7564423" y="-21771"/>
            <a:chExt cx="4476538" cy="6802377"/>
          </a:xfrm>
        </p:grpSpPr>
        <p:sp>
          <p:nvSpPr>
            <p:cNvPr id="15" name="Flowchart: Merge 14"/>
            <p:cNvSpPr/>
            <p:nvPr/>
          </p:nvSpPr>
          <p:spPr>
            <a:xfrm rot="10800000">
              <a:off x="7701192" y="4578942"/>
              <a:ext cx="4325255" cy="2201664"/>
            </a:xfrm>
            <a:prstGeom prst="flowChartMerge">
              <a:avLst/>
            </a:prstGeom>
            <a:solidFill>
              <a:srgbClr val="AFABAB"/>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Flowchart: Merge 16"/>
            <p:cNvSpPr/>
            <p:nvPr/>
          </p:nvSpPr>
          <p:spPr>
            <a:xfrm rot="10800000">
              <a:off x="7715706" y="-21771"/>
              <a:ext cx="4325255" cy="2201664"/>
            </a:xfrm>
            <a:prstGeom prst="flowChartMerg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Flowchart: Merge 28"/>
            <p:cNvSpPr/>
            <p:nvPr/>
          </p:nvSpPr>
          <p:spPr>
            <a:xfrm rot="16200000">
              <a:off x="7376128" y="692802"/>
              <a:ext cx="767023" cy="390434"/>
            </a:xfrm>
            <a:prstGeom prst="flowChartMerge">
              <a:avLst/>
            </a:prstGeom>
            <a:solidFill>
              <a:srgbClr val="91B9A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Flowchart: Merge 29"/>
            <p:cNvSpPr/>
            <p:nvPr/>
          </p:nvSpPr>
          <p:spPr>
            <a:xfrm>
              <a:off x="7715706" y="4665876"/>
              <a:ext cx="923436" cy="470052"/>
            </a:xfrm>
            <a:prstGeom prst="flowChartMerg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2" name="Flowchart: Merge 31">
            <a:extLst>
              <a:ext uri="{FF2B5EF4-FFF2-40B4-BE49-F238E27FC236}">
                <a16:creationId xmlns:a16="http://schemas.microsoft.com/office/drawing/2014/main" xmlns="" id="{F4AF1C4F-3D30-49BD-ACB6-A4B5E1C891C4}"/>
              </a:ext>
            </a:extLst>
          </p:cNvPr>
          <p:cNvSpPr/>
          <p:nvPr/>
        </p:nvSpPr>
        <p:spPr>
          <a:xfrm>
            <a:off x="7520380" y="2269737"/>
            <a:ext cx="4348064" cy="2226687"/>
          </a:xfrm>
          <a:prstGeom prst="flowChartMerg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8088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D3847"/>
        </a:solidFill>
        <a:effectLst/>
      </p:bgPr>
    </p:bg>
    <p:spTree>
      <p:nvGrpSpPr>
        <p:cNvPr id="1" name=""/>
        <p:cNvGrpSpPr/>
        <p:nvPr/>
      </p:nvGrpSpPr>
      <p:grpSpPr>
        <a:xfrm>
          <a:off x="0" y="0"/>
          <a:ext cx="0" cy="0"/>
          <a:chOff x="0" y="0"/>
          <a:chExt cx="0" cy="0"/>
        </a:xfrm>
      </p:grpSpPr>
      <p:grpSp>
        <p:nvGrpSpPr>
          <p:cNvPr id="21" name="Group 20"/>
          <p:cNvGrpSpPr/>
          <p:nvPr/>
        </p:nvGrpSpPr>
        <p:grpSpPr>
          <a:xfrm>
            <a:off x="414885" y="241183"/>
            <a:ext cx="6945833" cy="6991235"/>
            <a:chOff x="4042969" y="521197"/>
            <a:chExt cx="8660365" cy="9597426"/>
          </a:xfrm>
        </p:grpSpPr>
        <p:grpSp>
          <p:nvGrpSpPr>
            <p:cNvPr id="22" name="Group 21"/>
            <p:cNvGrpSpPr/>
            <p:nvPr/>
          </p:nvGrpSpPr>
          <p:grpSpPr>
            <a:xfrm>
              <a:off x="4042969" y="521197"/>
              <a:ext cx="422365" cy="438269"/>
              <a:chOff x="4648938" y="1631948"/>
              <a:chExt cx="632459" cy="656273"/>
            </a:xfrm>
            <a:solidFill>
              <a:srgbClr val="91B9A3"/>
            </a:solidFill>
          </p:grpSpPr>
          <p:sp>
            <p:nvSpPr>
              <p:cNvPr id="27" name="Rectangle 26"/>
              <p:cNvSpPr/>
              <p:nvPr/>
            </p:nvSpPr>
            <p:spPr>
              <a:xfrm>
                <a:off x="4648938" y="1655761"/>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rot="5400000">
                <a:off x="4853249" y="1427637"/>
                <a:ext cx="223837" cy="6324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Group 22"/>
            <p:cNvGrpSpPr/>
            <p:nvPr/>
          </p:nvGrpSpPr>
          <p:grpSpPr>
            <a:xfrm rot="10800000">
              <a:off x="9843435" y="7039596"/>
              <a:ext cx="432706" cy="430958"/>
              <a:chOff x="1457038" y="-7810672"/>
              <a:chExt cx="647942" cy="645326"/>
            </a:xfrm>
            <a:solidFill>
              <a:srgbClr val="91B9A3"/>
            </a:solidFill>
          </p:grpSpPr>
          <p:sp>
            <p:nvSpPr>
              <p:cNvPr id="25" name="Rectangle 24"/>
              <p:cNvSpPr/>
              <p:nvPr/>
            </p:nvSpPr>
            <p:spPr>
              <a:xfrm>
                <a:off x="1457038" y="-7797804"/>
                <a:ext cx="223838" cy="6324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rot="5400000">
                <a:off x="1676834" y="-8014980"/>
                <a:ext cx="223838" cy="6324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4192449" y="612159"/>
              <a:ext cx="8510885" cy="9506464"/>
            </a:xfrm>
            <a:prstGeom prst="rect">
              <a:avLst/>
            </a:prstGeom>
            <a:noFill/>
          </p:spPr>
          <p:txBody>
            <a:bodyPr wrap="square" rtlCol="0">
              <a:spAutoFit/>
            </a:bodyPr>
            <a:lstStyle/>
            <a:p>
              <a:r>
                <a:rPr lang="en-US" sz="4400" b="1" dirty="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rPr>
                <a:t>NLU (Natura Language </a:t>
              </a:r>
              <a:r>
                <a:rPr lang="en-US" sz="4400" b="1" dirty="0" smtClean="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rPr>
                <a:t>Processing)</a:t>
              </a:r>
              <a:endParaRPr lang="en-US" sz="4400" b="1" dirty="0">
                <a:ln w="0"/>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t="100000" r="100000"/>
                  </a:path>
                  <a:tileRect l="-100000" b="-100000"/>
                </a:gradFill>
                <a:latin typeface="Open Sans" panose="020B0606030504020204" pitchFamily="34" charset="0"/>
                <a:ea typeface="Open Sans" panose="020B0606030504020204" pitchFamily="34" charset="0"/>
                <a:cs typeface="Open Sans" panose="020B0606030504020204" pitchFamily="34" charset="0"/>
              </a:endParaRPr>
            </a:p>
            <a:p>
              <a:pPr algn="just"/>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Natural Language Processing (NLP) </a:t>
              </a:r>
              <a:r>
                <a:rPr lang="en-US" sz="2000" dirty="0" err="1">
                  <a:solidFill>
                    <a:srgbClr val="DDDDDD"/>
                  </a:solidFill>
                  <a:latin typeface="Open Sans" panose="020B0606030504020204" pitchFamily="34" charset="0"/>
                  <a:ea typeface="Open Sans" panose="020B0606030504020204" pitchFamily="34" charset="0"/>
                  <a:cs typeface="Open Sans" panose="020B0606030504020204" pitchFamily="34" charset="0"/>
                </a:rPr>
                <a:t>chatbot</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 takes some steps to convert the customer’s text or speech into structured data to select the related answer. Some of the Natural Language Processing steps which we have used </a:t>
              </a:r>
              <a:r>
                <a:rPr lang="en-US" sz="2000" dirty="0" smtClean="0">
                  <a:solidFill>
                    <a:srgbClr val="DDDDDD"/>
                  </a:solidFill>
                  <a:latin typeface="Open Sans" panose="020B0606030504020204" pitchFamily="34" charset="0"/>
                  <a:ea typeface="Open Sans" panose="020B0606030504020204" pitchFamily="34" charset="0"/>
                  <a:cs typeface="Open Sans" panose="020B0606030504020204" pitchFamily="34" charset="0"/>
                </a:rPr>
                <a:t>are</a:t>
              </a:r>
            </a:p>
            <a:p>
              <a:pPr algn="just"/>
              <a:r>
                <a:rPr lang="en-US" sz="2000" b="1" dirty="0" smtClean="0">
                  <a:solidFill>
                    <a:srgbClr val="DDDDDD"/>
                  </a:solidFill>
                  <a:latin typeface="Open Sans" panose="020B0606030504020204" pitchFamily="34" charset="0"/>
                  <a:ea typeface="Open Sans" panose="020B0606030504020204" pitchFamily="34" charset="0"/>
                  <a:cs typeface="Open Sans" panose="020B0606030504020204" pitchFamily="34" charset="0"/>
                </a:rPr>
                <a:t>• Tokenization</a:t>
              </a:r>
              <a:r>
                <a:rPr lang="en-US" sz="2000" b="1" dirty="0">
                  <a:solidFill>
                    <a:srgbClr val="DDDDDD"/>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The NLP divides a string of words into pieces or tokens. These tokens are linguistically symbolic or are differently helpful for the application</a:t>
              </a:r>
              <a:r>
                <a:rPr lang="en-US" sz="2000" dirty="0" smtClean="0">
                  <a:solidFill>
                    <a:srgbClr val="DDDDDD"/>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2000" b="1" dirty="0" smtClean="0">
                <a:solidFill>
                  <a:srgbClr val="DDDDDD"/>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2000" b="1" dirty="0" smtClean="0">
                  <a:solidFill>
                    <a:srgbClr val="DDDDDD"/>
                  </a:solidFill>
                  <a:latin typeface="Open Sans" panose="020B0606030504020204" pitchFamily="34" charset="0"/>
                  <a:ea typeface="Open Sans" panose="020B0606030504020204" pitchFamily="34" charset="0"/>
                  <a:cs typeface="Open Sans" panose="020B0606030504020204" pitchFamily="34" charset="0"/>
                </a:rPr>
                <a:t>• </a:t>
              </a:r>
              <a:r>
                <a:rPr lang="en-US" sz="2000" b="1" dirty="0">
                  <a:solidFill>
                    <a:srgbClr val="DDDDDD"/>
                  </a:solidFill>
                  <a:latin typeface="Open Sans" panose="020B0606030504020204" pitchFamily="34" charset="0"/>
                  <a:ea typeface="Open Sans" panose="020B0606030504020204" pitchFamily="34" charset="0"/>
                  <a:cs typeface="Open Sans" panose="020B0606030504020204" pitchFamily="34" charset="0"/>
                </a:rPr>
                <a:t>Named Entity Recognition: </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The </a:t>
              </a:r>
              <a:r>
                <a:rPr lang="en-US" sz="2000" dirty="0" err="1">
                  <a:solidFill>
                    <a:srgbClr val="DDDDDD"/>
                  </a:solidFill>
                  <a:latin typeface="Open Sans" panose="020B0606030504020204" pitchFamily="34" charset="0"/>
                  <a:ea typeface="Open Sans" panose="020B0606030504020204" pitchFamily="34" charset="0"/>
                  <a:cs typeface="Open Sans" panose="020B0606030504020204" pitchFamily="34" charset="0"/>
                </a:rPr>
                <a:t>chatbot</a:t>
              </a:r>
              <a:r>
                <a:rPr lang="en-US" sz="2000" dirty="0">
                  <a:solidFill>
                    <a:srgbClr val="DDDDDD"/>
                  </a:solidFill>
                  <a:latin typeface="Open Sans" panose="020B0606030504020204" pitchFamily="34" charset="0"/>
                  <a:ea typeface="Open Sans" panose="020B0606030504020204" pitchFamily="34" charset="0"/>
                  <a:cs typeface="Open Sans" panose="020B0606030504020204" pitchFamily="34" charset="0"/>
                </a:rPr>
                <a:t> program model looks for categories of words, like the name of the product, the user’s name or address, whichever data is required</a:t>
              </a:r>
              <a:r>
                <a:rPr lang="en-US" sz="2000" dirty="0" smtClean="0">
                  <a:solidFill>
                    <a:srgbClr val="DDDDDD"/>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2000" spc="-5"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2000" spc="-5"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Like </a:t>
              </a:r>
              <a:r>
                <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most applications, the </a:t>
              </a:r>
              <a:r>
                <a:rPr lang="en-US" sz="2000" spc="-5"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chatbot</a:t>
              </a:r>
              <a:r>
                <a:rPr lang="en-US" sz="2000" spc="-5"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is also connected to the database. </a:t>
              </a:r>
              <a:endParaRPr lang="en-US" sz="2000" spc="-5"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200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US" sz="1600" dirty="0">
                <a:solidFill>
                  <a:srgbClr val="DDDDDD"/>
                </a:solidFill>
                <a:effectLst/>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p:cNvGrpSpPr/>
          <p:nvPr/>
        </p:nvGrpSpPr>
        <p:grpSpPr>
          <a:xfrm>
            <a:off x="7520379" y="-21771"/>
            <a:ext cx="4389092" cy="6879688"/>
            <a:chOff x="7701192" y="-21771"/>
            <a:chExt cx="4339769" cy="6802377"/>
          </a:xfrm>
        </p:grpSpPr>
        <p:sp>
          <p:nvSpPr>
            <p:cNvPr id="15" name="Flowchart: Merge 14"/>
            <p:cNvSpPr/>
            <p:nvPr/>
          </p:nvSpPr>
          <p:spPr>
            <a:xfrm rot="10800000">
              <a:off x="7701192" y="4578942"/>
              <a:ext cx="4325255" cy="2201664"/>
            </a:xfrm>
            <a:prstGeom prst="flowChartMerge">
              <a:avLst/>
            </a:prstGeom>
            <a:solidFill>
              <a:srgbClr val="AFABAB"/>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Flowchart: Merge 16"/>
            <p:cNvSpPr/>
            <p:nvPr/>
          </p:nvSpPr>
          <p:spPr>
            <a:xfrm rot="10800000">
              <a:off x="7715706" y="-21771"/>
              <a:ext cx="4325255" cy="2201664"/>
            </a:xfrm>
            <a:prstGeom prst="flowChartMerg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Flowchart: Merge 29"/>
            <p:cNvSpPr/>
            <p:nvPr/>
          </p:nvSpPr>
          <p:spPr>
            <a:xfrm>
              <a:off x="7715706" y="4665876"/>
              <a:ext cx="923436" cy="470052"/>
            </a:xfrm>
            <a:prstGeom prst="flowChartMerg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2" name="Flowchart: Merge 31">
            <a:extLst>
              <a:ext uri="{FF2B5EF4-FFF2-40B4-BE49-F238E27FC236}">
                <a16:creationId xmlns:a16="http://schemas.microsoft.com/office/drawing/2014/main" xmlns="" id="{F4AF1C4F-3D30-49BD-ACB6-A4B5E1C891C4}"/>
              </a:ext>
            </a:extLst>
          </p:cNvPr>
          <p:cNvSpPr/>
          <p:nvPr/>
        </p:nvSpPr>
        <p:spPr>
          <a:xfrm>
            <a:off x="7520380" y="2269737"/>
            <a:ext cx="4348064" cy="2226687"/>
          </a:xfrm>
          <a:prstGeom prst="flowChartMerg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354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Rectangle 4"/>
          <p:cNvSpPr/>
          <p:nvPr/>
        </p:nvSpPr>
        <p:spPr>
          <a:xfrm>
            <a:off x="457200" y="406400"/>
            <a:ext cx="11277600" cy="60452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TextBox 5"/>
          <p:cNvSpPr txBox="1"/>
          <p:nvPr/>
        </p:nvSpPr>
        <p:spPr>
          <a:xfrm>
            <a:off x="4127500" y="571500"/>
            <a:ext cx="3937000" cy="369332"/>
          </a:xfrm>
          <a:prstGeom prst="rect">
            <a:avLst/>
          </a:prstGeom>
          <a:noFill/>
        </p:spPr>
        <p:txBody>
          <a:bodyPr wrap="square" rtlCol="0">
            <a:spAutoFit/>
          </a:bodyPr>
          <a:lstStyle/>
          <a:p>
            <a:pPr algn="ctr"/>
            <a:r>
              <a:rPr lang="en-US" dirty="0" smtClean="0">
                <a:solidFill>
                  <a:schemeClr val="bg1">
                    <a:lumMod val="75000"/>
                  </a:schemeClr>
                </a:solidFill>
                <a:latin typeface="Calisto MT" panose="02040603050505030304" pitchFamily="18" charset="0"/>
              </a:rPr>
              <a:t>LITERATURE SURVEY</a:t>
            </a:r>
          </a:p>
        </p:txBody>
      </p:sp>
      <p:sp>
        <p:nvSpPr>
          <p:cNvPr id="7" name="TextBox 6"/>
          <p:cNvSpPr txBox="1"/>
          <p:nvPr/>
        </p:nvSpPr>
        <p:spPr>
          <a:xfrm>
            <a:off x="4127500" y="5942357"/>
            <a:ext cx="3937000" cy="369332"/>
          </a:xfrm>
          <a:prstGeom prst="rect">
            <a:avLst/>
          </a:prstGeom>
          <a:noFill/>
        </p:spPr>
        <p:txBody>
          <a:bodyPr wrap="square" rtlCol="0">
            <a:spAutoFit/>
          </a:bodyPr>
          <a:lstStyle/>
          <a:p>
            <a:pPr algn="ctr"/>
            <a:r>
              <a:rPr lang="en-US" dirty="0" smtClean="0">
                <a:solidFill>
                  <a:schemeClr val="bg1">
                    <a:lumMod val="75000"/>
                  </a:schemeClr>
                </a:solidFill>
                <a:latin typeface="Calisto MT" panose="02040603050505030304" pitchFamily="18" charset="0"/>
              </a:rPr>
              <a:t>VIT-</a:t>
            </a:r>
            <a:r>
              <a:rPr lang="en-US" dirty="0" err="1" smtClean="0">
                <a:solidFill>
                  <a:schemeClr val="bg1">
                    <a:lumMod val="75000"/>
                  </a:schemeClr>
                </a:solidFill>
                <a:latin typeface="Calisto MT" panose="02040603050505030304" pitchFamily="18" charset="0"/>
              </a:rPr>
              <a:t>FAQAssist</a:t>
            </a:r>
            <a:endParaRPr lang="pl-PL" dirty="0">
              <a:solidFill>
                <a:schemeClr val="bg1">
                  <a:lumMod val="75000"/>
                </a:schemeClr>
              </a:solidFill>
              <a:latin typeface="Calisto MT" panose="0204060305050503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92849906"/>
              </p:ext>
            </p:extLst>
          </p:nvPr>
        </p:nvGraphicFramePr>
        <p:xfrm>
          <a:off x="1232033" y="1212783"/>
          <a:ext cx="9615640" cy="5162100"/>
        </p:xfrm>
        <a:graphic>
          <a:graphicData uri="http://schemas.openxmlformats.org/drawingml/2006/table">
            <a:tbl>
              <a:tblPr>
                <a:tableStyleId>{D7AC3CCA-C797-4891-BE02-D94E43425B78}</a:tableStyleId>
              </a:tblPr>
              <a:tblGrid>
                <a:gridCol w="1915428"/>
                <a:gridCol w="1925053"/>
                <a:gridCol w="1925053"/>
                <a:gridCol w="1925053"/>
                <a:gridCol w="1925053"/>
              </a:tblGrid>
              <a:tr h="190411">
                <a:tc>
                  <a:txBody>
                    <a:bodyPr/>
                    <a:lstStyle/>
                    <a:p>
                      <a:pPr algn="l" fontAlgn="b"/>
                      <a:r>
                        <a:rPr lang="en-US" sz="1600" b="0" smtClean="0">
                          <a:effectLst/>
                        </a:rPr>
                        <a:t>Author</a:t>
                      </a:r>
                      <a:endParaRPr lang="en-US" sz="1600" b="1" dirty="0">
                        <a:effectLst/>
                      </a:endParaRPr>
                    </a:p>
                  </a:txBody>
                  <a:tcPr marL="13641" marR="13641" marT="13641" marB="13641" anchor="b"/>
                </a:tc>
                <a:tc>
                  <a:txBody>
                    <a:bodyPr/>
                    <a:lstStyle/>
                    <a:p>
                      <a:pPr algn="l" fontAlgn="b"/>
                      <a:r>
                        <a:rPr lang="en-US" sz="1600" dirty="0">
                          <a:effectLst/>
                        </a:rPr>
                        <a:t>Method Name</a:t>
                      </a:r>
                      <a:endParaRPr lang="en-US" sz="1600" b="1" dirty="0">
                        <a:effectLst/>
                      </a:endParaRPr>
                    </a:p>
                  </a:txBody>
                  <a:tcPr marL="13641" marR="13641" marT="13641" marB="13641" anchor="b"/>
                </a:tc>
                <a:tc>
                  <a:txBody>
                    <a:bodyPr/>
                    <a:lstStyle/>
                    <a:p>
                      <a:pPr algn="l" fontAlgn="b"/>
                      <a:r>
                        <a:rPr lang="en-US" sz="1600" dirty="0">
                          <a:effectLst/>
                        </a:rPr>
                        <a:t>Advantages</a:t>
                      </a:r>
                      <a:endParaRPr lang="en-US" sz="1600" b="1" dirty="0">
                        <a:effectLst/>
                      </a:endParaRPr>
                    </a:p>
                  </a:txBody>
                  <a:tcPr marL="13641" marR="13641" marT="13641" marB="13641" anchor="b"/>
                </a:tc>
                <a:tc>
                  <a:txBody>
                    <a:bodyPr/>
                    <a:lstStyle/>
                    <a:p>
                      <a:pPr algn="l" fontAlgn="b"/>
                      <a:r>
                        <a:rPr lang="en-US" sz="1600" dirty="0">
                          <a:effectLst/>
                        </a:rPr>
                        <a:t>Limitations</a:t>
                      </a:r>
                      <a:endParaRPr lang="en-US" sz="1600" b="1" dirty="0">
                        <a:effectLst/>
                      </a:endParaRPr>
                    </a:p>
                  </a:txBody>
                  <a:tcPr marL="13641" marR="13641" marT="13641" marB="13641" anchor="b"/>
                </a:tc>
                <a:tc>
                  <a:txBody>
                    <a:bodyPr/>
                    <a:lstStyle/>
                    <a:p>
                      <a:pPr algn="l" fontAlgn="b"/>
                      <a:r>
                        <a:rPr lang="en-US" sz="1600" dirty="0">
                          <a:effectLst/>
                        </a:rPr>
                        <a:t>Analysis</a:t>
                      </a:r>
                      <a:endParaRPr lang="en-US" sz="1600" b="1" dirty="0">
                        <a:effectLst/>
                      </a:endParaRPr>
                    </a:p>
                  </a:txBody>
                  <a:tcPr marL="13641" marR="13641" marT="13641" marB="13641" anchor="b"/>
                </a:tc>
              </a:tr>
              <a:tr h="1143334">
                <a:tc>
                  <a:txBody>
                    <a:bodyPr/>
                    <a:lstStyle/>
                    <a:p>
                      <a:pPr fontAlgn="t"/>
                      <a:r>
                        <a:rPr lang="en-US" sz="1200" dirty="0">
                          <a:effectLst/>
                        </a:rPr>
                        <a:t>[1] N. N. </a:t>
                      </a:r>
                      <a:r>
                        <a:rPr lang="en-US" sz="1200" dirty="0" err="1">
                          <a:effectLst/>
                        </a:rPr>
                        <a:t>Khin</a:t>
                      </a:r>
                      <a:r>
                        <a:rPr lang="en-US" sz="1200" dirty="0">
                          <a:effectLst/>
                        </a:rPr>
                        <a:t> and K. M. </a:t>
                      </a:r>
                      <a:r>
                        <a:rPr lang="en-US" sz="1200" dirty="0" err="1">
                          <a:effectLst/>
                        </a:rPr>
                        <a:t>Soe</a:t>
                      </a:r>
                      <a:endParaRPr lang="en-US" sz="1200" dirty="0">
                        <a:effectLst/>
                      </a:endParaRPr>
                    </a:p>
                  </a:txBody>
                  <a:tcPr marL="13641" marR="13641" marT="13641" marB="13641"/>
                </a:tc>
                <a:tc>
                  <a:txBody>
                    <a:bodyPr/>
                    <a:lstStyle/>
                    <a:p>
                      <a:pPr fontAlgn="t"/>
                      <a:r>
                        <a:rPr lang="en-US" sz="1200" dirty="0">
                          <a:effectLst/>
                        </a:rPr>
                        <a:t>Seq2Seq Model with Attention</a:t>
                      </a:r>
                    </a:p>
                  </a:txBody>
                  <a:tcPr marL="13641" marR="13641" marT="13641" marB="13641"/>
                </a:tc>
                <a:tc>
                  <a:txBody>
                    <a:bodyPr/>
                    <a:lstStyle/>
                    <a:p>
                      <a:pPr fontAlgn="t"/>
                      <a:r>
                        <a:rPr lang="en-US" sz="1200">
                          <a:effectLst/>
                        </a:rPr>
                        <a:t>Effective Question Answering in Education</a:t>
                      </a:r>
                    </a:p>
                  </a:txBody>
                  <a:tcPr marL="13641" marR="13641" marT="13641" marB="13641"/>
                </a:tc>
                <a:tc>
                  <a:txBody>
                    <a:bodyPr/>
                    <a:lstStyle/>
                    <a:p>
                      <a:pPr fontAlgn="t"/>
                      <a:r>
                        <a:rPr lang="en-US" sz="1200">
                          <a:effectLst/>
                        </a:rPr>
                        <a:t>BLEU Score of 0.41 indicates potential accuracy challenges</a:t>
                      </a:r>
                    </a:p>
                  </a:txBody>
                  <a:tcPr marL="13641" marR="13641" marT="13641" marB="13641"/>
                </a:tc>
                <a:tc>
                  <a:txBody>
                    <a:bodyPr/>
                    <a:lstStyle/>
                    <a:p>
                      <a:pPr fontAlgn="t"/>
                      <a:r>
                        <a:rPr lang="en-US" sz="1200" dirty="0">
                          <a:effectLst/>
                        </a:rPr>
                        <a:t>Further exploration needed to understand limitations and areas for improvement</a:t>
                      </a:r>
                    </a:p>
                  </a:txBody>
                  <a:tcPr marL="13641" marR="13641" marT="13641" marB="13641"/>
                </a:tc>
              </a:tr>
              <a:tr h="1302155">
                <a:tc>
                  <a:txBody>
                    <a:bodyPr/>
                    <a:lstStyle/>
                    <a:p>
                      <a:pPr fontAlgn="t"/>
                      <a:r>
                        <a:rPr lang="en-US" sz="1200">
                          <a:effectLst/>
                        </a:rPr>
                        <a:t>[2] L. T. Hien et al.</a:t>
                      </a:r>
                    </a:p>
                  </a:txBody>
                  <a:tcPr marL="13641" marR="13641" marT="13641" marB="13641"/>
                </a:tc>
                <a:tc>
                  <a:txBody>
                    <a:bodyPr/>
                    <a:lstStyle/>
                    <a:p>
                      <a:pPr fontAlgn="t"/>
                      <a:r>
                        <a:rPr lang="en-US" sz="1200">
                          <a:effectLst/>
                        </a:rPr>
                        <a:t>Adobot Approach</a:t>
                      </a:r>
                    </a:p>
                  </a:txBody>
                  <a:tcPr marL="13641" marR="13641" marT="13641" marB="13641"/>
                </a:tc>
                <a:tc>
                  <a:txBody>
                    <a:bodyPr/>
                    <a:lstStyle/>
                    <a:p>
                      <a:pPr fontAlgn="t"/>
                      <a:r>
                        <a:rPr lang="en-US" sz="1200">
                          <a:effectLst/>
                        </a:rPr>
                        <a:t>Interactive QA for Technical Support</a:t>
                      </a:r>
                    </a:p>
                  </a:txBody>
                  <a:tcPr marL="13641" marR="13641" marT="13641" marB="13641"/>
                </a:tc>
                <a:tc>
                  <a:txBody>
                    <a:bodyPr/>
                    <a:lstStyle/>
                    <a:p>
                      <a:pPr fontAlgn="t"/>
                      <a:r>
                        <a:rPr lang="en-US" sz="1200">
                          <a:effectLst/>
                        </a:rPr>
                        <a:t>Potential challenges in maintaining and updating ontology-based knowledge base</a:t>
                      </a:r>
                    </a:p>
                  </a:txBody>
                  <a:tcPr marL="13641" marR="13641" marT="13641" marB="13641"/>
                </a:tc>
                <a:tc>
                  <a:txBody>
                    <a:bodyPr/>
                    <a:lstStyle/>
                    <a:p>
                      <a:pPr fontAlgn="t"/>
                      <a:r>
                        <a:rPr lang="en-US" sz="1200" dirty="0">
                          <a:effectLst/>
                        </a:rPr>
                        <a:t>Long-term effectiveness of </a:t>
                      </a:r>
                      <a:r>
                        <a:rPr lang="en-US" sz="1200" dirty="0" err="1">
                          <a:effectLst/>
                        </a:rPr>
                        <a:t>Adobot</a:t>
                      </a:r>
                      <a:r>
                        <a:rPr lang="en-US" sz="1200" dirty="0">
                          <a:effectLst/>
                        </a:rPr>
                        <a:t> Approach needs investigation, especially in dynamic environments</a:t>
                      </a:r>
                    </a:p>
                  </a:txBody>
                  <a:tcPr marL="13641" marR="13641" marT="13641" marB="13641"/>
                </a:tc>
              </a:tr>
              <a:tr h="1302155">
                <a:tc>
                  <a:txBody>
                    <a:bodyPr/>
                    <a:lstStyle/>
                    <a:p>
                      <a:pPr fontAlgn="t"/>
                      <a:r>
                        <a:rPr lang="it-IT" sz="1200">
                          <a:effectLst/>
                        </a:rPr>
                        <a:t>[3] Eli Stevens, Luca Pietro Giovanni Antiga, Thomas Viehmann</a:t>
                      </a:r>
                    </a:p>
                  </a:txBody>
                  <a:tcPr marL="13641" marR="13641" marT="13641" marB="13641"/>
                </a:tc>
                <a:tc>
                  <a:txBody>
                    <a:bodyPr/>
                    <a:lstStyle/>
                    <a:p>
                      <a:pPr fontAlgn="t"/>
                      <a:r>
                        <a:rPr lang="en-US" sz="1200">
                          <a:effectLst/>
                        </a:rPr>
                        <a:t>PyTorch for Deep Learning</a:t>
                      </a:r>
                    </a:p>
                  </a:txBody>
                  <a:tcPr marL="13641" marR="13641" marT="13641" marB="13641"/>
                </a:tc>
                <a:tc>
                  <a:txBody>
                    <a:bodyPr/>
                    <a:lstStyle/>
                    <a:p>
                      <a:pPr fontAlgn="t"/>
                      <a:r>
                        <a:rPr lang="en-US" sz="1200">
                          <a:effectLst/>
                        </a:rPr>
                        <a:t>Engaging and user-friendly Python experience for deep learning</a:t>
                      </a:r>
                    </a:p>
                  </a:txBody>
                  <a:tcPr marL="13641" marR="13641" marT="13641" marB="13641"/>
                </a:tc>
                <a:tc>
                  <a:txBody>
                    <a:bodyPr/>
                    <a:lstStyle/>
                    <a:p>
                      <a:pPr fontAlgn="t"/>
                      <a:r>
                        <a:rPr lang="en-US" sz="1200">
                          <a:effectLst/>
                        </a:rPr>
                        <a:t>Potential challenges in scalability and integration with other frameworks</a:t>
                      </a:r>
                    </a:p>
                  </a:txBody>
                  <a:tcPr marL="13641" marR="13641" marT="13641" marB="13641"/>
                </a:tc>
                <a:tc>
                  <a:txBody>
                    <a:bodyPr/>
                    <a:lstStyle/>
                    <a:p>
                      <a:pPr fontAlgn="t"/>
                      <a:r>
                        <a:rPr lang="en-US" sz="1200" dirty="0">
                          <a:effectLst/>
                        </a:rPr>
                        <a:t>Consideration of project requirements and ecosystem compatibility is essential before choosing </a:t>
                      </a:r>
                      <a:r>
                        <a:rPr lang="en-US" sz="1200" dirty="0" err="1">
                          <a:effectLst/>
                        </a:rPr>
                        <a:t>PyTorch</a:t>
                      </a:r>
                      <a:endParaRPr lang="en-US" sz="1200" dirty="0">
                        <a:effectLst/>
                      </a:endParaRPr>
                    </a:p>
                  </a:txBody>
                  <a:tcPr marL="13641" marR="13641" marT="13641" marB="13641"/>
                </a:tc>
              </a:tr>
              <a:tr h="1143334">
                <a:tc>
                  <a:txBody>
                    <a:bodyPr/>
                    <a:lstStyle/>
                    <a:p>
                      <a:pPr fontAlgn="t"/>
                      <a:r>
                        <a:rPr lang="en-US" sz="1200" dirty="0">
                          <a:effectLst/>
                        </a:rPr>
                        <a:t>[4] M. Akhtar, J. </a:t>
                      </a:r>
                      <a:r>
                        <a:rPr lang="en-US" sz="1200" dirty="0" err="1">
                          <a:effectLst/>
                        </a:rPr>
                        <a:t>Neidhardt</a:t>
                      </a:r>
                      <a:r>
                        <a:rPr lang="en-US" sz="1200" dirty="0">
                          <a:effectLst/>
                        </a:rPr>
                        <a:t>, and H. </a:t>
                      </a:r>
                      <a:r>
                        <a:rPr lang="en-US" sz="1200" dirty="0" err="1">
                          <a:effectLst/>
                        </a:rPr>
                        <a:t>Werthner</a:t>
                      </a:r>
                      <a:endParaRPr lang="en-US" sz="1200" dirty="0">
                        <a:effectLst/>
                      </a:endParaRPr>
                    </a:p>
                  </a:txBody>
                  <a:tcPr marL="13641" marR="13641" marT="13641" marB="13641"/>
                </a:tc>
                <a:tc>
                  <a:txBody>
                    <a:bodyPr/>
                    <a:lstStyle/>
                    <a:p>
                      <a:pPr fontAlgn="t"/>
                      <a:r>
                        <a:rPr lang="en-US" sz="1200">
                          <a:effectLst/>
                        </a:rPr>
                        <a:t>Chatbot Conversations Analysis</a:t>
                      </a:r>
                    </a:p>
                  </a:txBody>
                  <a:tcPr marL="13641" marR="13641" marT="13641" marB="13641"/>
                </a:tc>
                <a:tc>
                  <a:txBody>
                    <a:bodyPr/>
                    <a:lstStyle/>
                    <a:p>
                      <a:pPr fontAlgn="t"/>
                      <a:r>
                        <a:rPr lang="en-US" sz="1200">
                          <a:effectLst/>
                        </a:rPr>
                        <a:t>Insights into user interests and satisfaction</a:t>
                      </a:r>
                    </a:p>
                  </a:txBody>
                  <a:tcPr marL="13641" marR="13641" marT="13641" marB="13641"/>
                </a:tc>
                <a:tc>
                  <a:txBody>
                    <a:bodyPr/>
                    <a:lstStyle/>
                    <a:p>
                      <a:pPr fontAlgn="t"/>
                      <a:r>
                        <a:rPr lang="en-US" sz="1200" dirty="0">
                          <a:effectLst/>
                        </a:rPr>
                        <a:t>User engagement and satisfaction challenges identified</a:t>
                      </a:r>
                    </a:p>
                  </a:txBody>
                  <a:tcPr marL="13641" marR="13641" marT="13641" marB="13641"/>
                </a:tc>
                <a:tc>
                  <a:txBody>
                    <a:bodyPr/>
                    <a:lstStyle/>
                    <a:p>
                      <a:pPr fontAlgn="t"/>
                      <a:r>
                        <a:rPr lang="en-US" sz="1200" dirty="0">
                          <a:effectLst/>
                        </a:rPr>
                        <a:t>Deeper understanding of user expectations and proactive measures recommended</a:t>
                      </a:r>
                    </a:p>
                  </a:txBody>
                  <a:tcPr marL="13641" marR="13641" marT="13641" marB="13641"/>
                </a:tc>
              </a:tr>
            </a:tbl>
          </a:graphicData>
        </a:graphic>
      </p:graphicFrame>
      <p:sp>
        <p:nvSpPr>
          <p:cNvPr id="18" name="Rounded Rectangle 17"/>
          <p:cNvSpPr/>
          <p:nvPr/>
        </p:nvSpPr>
        <p:spPr>
          <a:xfrm>
            <a:off x="495300" y="203200"/>
            <a:ext cx="10883900" cy="660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latin typeface="Open Sans ExtraBold" pitchFamily="34" charset="0"/>
                <a:ea typeface="Open Sans ExtraBold" pitchFamily="34" charset="0"/>
                <a:cs typeface="Open Sans ExtraBold" pitchFamily="34" charset="0"/>
              </a:rPr>
              <a:t>LITERATURE SURVEY</a:t>
            </a:r>
            <a:endParaRPr lang="en-US" sz="2000" b="1" dirty="0">
              <a:solidFill>
                <a:schemeClr val="tx1">
                  <a:lumMod val="50000"/>
                  <a:lumOff val="50000"/>
                </a:schemeClr>
              </a:solidFill>
              <a:latin typeface="Open Sans ExtraBold" pitchFamily="34" charset="0"/>
              <a:ea typeface="Open Sans ExtraBold" pitchFamily="34" charset="0"/>
              <a:cs typeface="Open Sans ExtraBold" pitchFamily="34" charset="0"/>
            </a:endParaRPr>
          </a:p>
        </p:txBody>
      </p:sp>
      <p:sp>
        <p:nvSpPr>
          <p:cNvPr id="21" name="Rounded Rectangle 20"/>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43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Rectangle 4"/>
          <p:cNvSpPr/>
          <p:nvPr/>
        </p:nvSpPr>
        <p:spPr>
          <a:xfrm>
            <a:off x="457200" y="406400"/>
            <a:ext cx="11277600" cy="60452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TextBox 5"/>
          <p:cNvSpPr txBox="1"/>
          <p:nvPr/>
        </p:nvSpPr>
        <p:spPr>
          <a:xfrm>
            <a:off x="4127500" y="571500"/>
            <a:ext cx="3937000" cy="369332"/>
          </a:xfrm>
          <a:prstGeom prst="rect">
            <a:avLst/>
          </a:prstGeom>
          <a:noFill/>
        </p:spPr>
        <p:txBody>
          <a:bodyPr wrap="square" rtlCol="0">
            <a:spAutoFit/>
          </a:bodyPr>
          <a:lstStyle/>
          <a:p>
            <a:pPr algn="ctr"/>
            <a:r>
              <a:rPr lang="en-US" dirty="0" smtClean="0">
                <a:solidFill>
                  <a:schemeClr val="bg1">
                    <a:lumMod val="75000"/>
                  </a:schemeClr>
                </a:solidFill>
                <a:latin typeface="Calisto MT" panose="02040603050505030304" pitchFamily="18" charset="0"/>
              </a:rPr>
              <a:t>LITERATURE SURVEY</a:t>
            </a:r>
          </a:p>
        </p:txBody>
      </p:sp>
      <p:sp>
        <p:nvSpPr>
          <p:cNvPr id="7" name="TextBox 6"/>
          <p:cNvSpPr txBox="1"/>
          <p:nvPr/>
        </p:nvSpPr>
        <p:spPr>
          <a:xfrm>
            <a:off x="4127500" y="5942357"/>
            <a:ext cx="3937000" cy="369332"/>
          </a:xfrm>
          <a:prstGeom prst="rect">
            <a:avLst/>
          </a:prstGeom>
          <a:noFill/>
        </p:spPr>
        <p:txBody>
          <a:bodyPr wrap="square" rtlCol="0">
            <a:spAutoFit/>
          </a:bodyPr>
          <a:lstStyle/>
          <a:p>
            <a:pPr algn="ctr"/>
            <a:r>
              <a:rPr lang="en-US" dirty="0" smtClean="0">
                <a:solidFill>
                  <a:schemeClr val="bg1">
                    <a:lumMod val="75000"/>
                  </a:schemeClr>
                </a:solidFill>
                <a:latin typeface="Calisto MT" panose="02040603050505030304" pitchFamily="18" charset="0"/>
              </a:rPr>
              <a:t>VIT-</a:t>
            </a:r>
            <a:r>
              <a:rPr lang="en-US" dirty="0" err="1" smtClean="0">
                <a:solidFill>
                  <a:schemeClr val="bg1">
                    <a:lumMod val="75000"/>
                  </a:schemeClr>
                </a:solidFill>
                <a:latin typeface="Calisto MT" panose="02040603050505030304" pitchFamily="18" charset="0"/>
              </a:rPr>
              <a:t>FAQAssist</a:t>
            </a:r>
            <a:endParaRPr lang="pl-PL" dirty="0">
              <a:solidFill>
                <a:schemeClr val="bg1">
                  <a:lumMod val="75000"/>
                </a:schemeClr>
              </a:solidFill>
              <a:latin typeface="Calisto MT" panose="0204060305050503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17752988"/>
              </p:ext>
            </p:extLst>
          </p:nvPr>
        </p:nvGraphicFramePr>
        <p:xfrm>
          <a:off x="1501544" y="1270533"/>
          <a:ext cx="9288375" cy="5043704"/>
        </p:xfrm>
        <a:graphic>
          <a:graphicData uri="http://schemas.openxmlformats.org/drawingml/2006/table">
            <a:tbl>
              <a:tblPr>
                <a:tableStyleId>{69C7853C-536D-4A76-A0AE-DD22124D55A5}</a:tableStyleId>
              </a:tblPr>
              <a:tblGrid>
                <a:gridCol w="1857675"/>
                <a:gridCol w="1857675"/>
                <a:gridCol w="1857675"/>
                <a:gridCol w="1857675"/>
                <a:gridCol w="1857675"/>
              </a:tblGrid>
              <a:tr h="808155">
                <a:tc>
                  <a:txBody>
                    <a:bodyPr/>
                    <a:lstStyle/>
                    <a:p>
                      <a:pPr fontAlgn="t"/>
                      <a:r>
                        <a:rPr lang="it-IT" sz="1200" dirty="0">
                          <a:effectLst/>
                        </a:rPr>
                        <a:t>[5] R. Vannala, S. B. Swathi, and Y. Puranam</a:t>
                      </a:r>
                    </a:p>
                  </a:txBody>
                  <a:tcPr marL="13641" marR="13641" marT="13641" marB="13641"/>
                </a:tc>
                <a:tc>
                  <a:txBody>
                    <a:bodyPr/>
                    <a:lstStyle/>
                    <a:p>
                      <a:pPr fontAlgn="t"/>
                      <a:r>
                        <a:rPr lang="en-US" sz="1200">
                          <a:effectLst/>
                        </a:rPr>
                        <a:t>AI Chatbot For Answering FAQ’s</a:t>
                      </a:r>
                    </a:p>
                  </a:txBody>
                  <a:tcPr marL="13641" marR="13641" marT="13641" marB="13641"/>
                </a:tc>
                <a:tc>
                  <a:txBody>
                    <a:bodyPr/>
                    <a:lstStyle/>
                    <a:p>
                      <a:pPr fontAlgn="t"/>
                      <a:r>
                        <a:rPr lang="en-US" sz="1200">
                          <a:effectLst/>
                        </a:rPr>
                        <a:t>Chatbot answers both textual and image-based queries</a:t>
                      </a:r>
                    </a:p>
                  </a:txBody>
                  <a:tcPr marL="13641" marR="13641" marT="13641" marB="13641"/>
                </a:tc>
                <a:tc>
                  <a:txBody>
                    <a:bodyPr/>
                    <a:lstStyle/>
                    <a:p>
                      <a:pPr fontAlgn="t"/>
                      <a:r>
                        <a:rPr lang="en-US" sz="1200" dirty="0">
                          <a:effectLst/>
                        </a:rPr>
                        <a:t>Challenges in accurately interpreting and responding to image-based queries</a:t>
                      </a:r>
                    </a:p>
                  </a:txBody>
                  <a:tcPr marL="13641" marR="13641" marT="13641" marB="13641"/>
                </a:tc>
                <a:tc>
                  <a:txBody>
                    <a:bodyPr/>
                    <a:lstStyle/>
                    <a:p>
                      <a:pPr fontAlgn="t"/>
                      <a:r>
                        <a:rPr lang="en-US" sz="1200" dirty="0">
                          <a:effectLst/>
                        </a:rPr>
                        <a:t>Thorough testing and validation required for image-based queries</a:t>
                      </a:r>
                    </a:p>
                  </a:txBody>
                  <a:tcPr marL="13641" marR="13641" marT="13641" marB="13641"/>
                </a:tc>
              </a:tr>
              <a:tr h="808155">
                <a:tc>
                  <a:txBody>
                    <a:bodyPr/>
                    <a:lstStyle/>
                    <a:p>
                      <a:pPr fontAlgn="t"/>
                      <a:r>
                        <a:rPr lang="en-US" sz="1200" dirty="0">
                          <a:effectLst/>
                        </a:rPr>
                        <a:t>[6] D. Singh, K. R. Suraksha, and S. J. Nirmala</a:t>
                      </a:r>
                    </a:p>
                  </a:txBody>
                  <a:tcPr marL="13641" marR="13641" marT="13641" marB="13641"/>
                </a:tc>
                <a:tc>
                  <a:txBody>
                    <a:bodyPr/>
                    <a:lstStyle/>
                    <a:p>
                      <a:pPr fontAlgn="t"/>
                      <a:r>
                        <a:rPr lang="en-US" sz="1200" dirty="0">
                          <a:effectLst/>
                        </a:rPr>
                        <a:t>Deep Learning with NLP for QA</a:t>
                      </a:r>
                    </a:p>
                  </a:txBody>
                  <a:tcPr marL="13641" marR="13641" marT="13641" marB="13641"/>
                </a:tc>
                <a:tc>
                  <a:txBody>
                    <a:bodyPr/>
                    <a:lstStyle/>
                    <a:p>
                      <a:pPr fontAlgn="t"/>
                      <a:r>
                        <a:rPr lang="en-US" sz="1200">
                          <a:effectLst/>
                        </a:rPr>
                        <a:t>Closed-domain QA system with deep learning and NLP</a:t>
                      </a:r>
                    </a:p>
                  </a:txBody>
                  <a:tcPr marL="13641" marR="13641" marT="13641" marB="13641"/>
                </a:tc>
                <a:tc>
                  <a:txBody>
                    <a:bodyPr/>
                    <a:lstStyle/>
                    <a:p>
                      <a:pPr fontAlgn="t"/>
                      <a:r>
                        <a:rPr lang="en-US" sz="1200" dirty="0">
                          <a:effectLst/>
                        </a:rPr>
                        <a:t>Difficulty in understanding diverse natural language questions</a:t>
                      </a:r>
                    </a:p>
                  </a:txBody>
                  <a:tcPr marL="13641" marR="13641" marT="13641" marB="13641"/>
                </a:tc>
                <a:tc>
                  <a:txBody>
                    <a:bodyPr/>
                    <a:lstStyle/>
                    <a:p>
                      <a:pPr fontAlgn="t"/>
                      <a:r>
                        <a:rPr lang="en-US" sz="1200">
                          <a:effectLst/>
                        </a:rPr>
                        <a:t>Further exploration needed for adaptability to evolving language nuances</a:t>
                      </a:r>
                    </a:p>
                  </a:txBody>
                  <a:tcPr marL="13641" marR="13641" marT="13641" marB="13641"/>
                </a:tc>
              </a:tr>
              <a:tr h="808155">
                <a:tc>
                  <a:txBody>
                    <a:bodyPr/>
                    <a:lstStyle/>
                    <a:p>
                      <a:pPr fontAlgn="t"/>
                      <a:r>
                        <a:rPr lang="en-US" sz="1200">
                          <a:effectLst/>
                        </a:rPr>
                        <a:t>[7] Prof. Nikita Hatwar, Ashwini Patil, Diksha Gondane</a:t>
                      </a:r>
                    </a:p>
                  </a:txBody>
                  <a:tcPr marL="13641" marR="13641" marT="13641" marB="13641"/>
                </a:tc>
                <a:tc>
                  <a:txBody>
                    <a:bodyPr/>
                    <a:lstStyle/>
                    <a:p>
                      <a:pPr fontAlgn="t"/>
                      <a:r>
                        <a:rPr lang="en-US" sz="1200">
                          <a:effectLst/>
                        </a:rPr>
                        <a:t>AI-based Chatbot</a:t>
                      </a:r>
                    </a:p>
                  </a:txBody>
                  <a:tcPr marL="13641" marR="13641" marT="13641" marB="13641"/>
                </a:tc>
                <a:tc>
                  <a:txBody>
                    <a:bodyPr/>
                    <a:lstStyle/>
                    <a:p>
                      <a:pPr fontAlgn="t"/>
                      <a:r>
                        <a:rPr lang="en-US" sz="1200">
                          <a:effectLst/>
                        </a:rPr>
                        <a:t>Utilizes Microsoft’s voice synthesizer</a:t>
                      </a:r>
                    </a:p>
                  </a:txBody>
                  <a:tcPr marL="13641" marR="13641" marT="13641" marB="13641"/>
                </a:tc>
                <a:tc>
                  <a:txBody>
                    <a:bodyPr/>
                    <a:lstStyle/>
                    <a:p>
                      <a:pPr fontAlgn="t"/>
                      <a:r>
                        <a:rPr lang="en-US" sz="1200">
                          <a:effectLst/>
                        </a:rPr>
                        <a:t>Challenges in achieving widespread adoption due to rapid evolution of voice tech</a:t>
                      </a:r>
                    </a:p>
                  </a:txBody>
                  <a:tcPr marL="13641" marR="13641" marT="13641" marB="13641"/>
                </a:tc>
                <a:tc>
                  <a:txBody>
                    <a:bodyPr/>
                    <a:lstStyle/>
                    <a:p>
                      <a:pPr fontAlgn="t"/>
                      <a:r>
                        <a:rPr lang="en-US" sz="1200">
                          <a:effectLst/>
                        </a:rPr>
                        <a:t>Continuous updates and integration with latest AI advancements recommended</a:t>
                      </a:r>
                    </a:p>
                  </a:txBody>
                  <a:tcPr marL="13641" marR="13641" marT="13641" marB="13641"/>
                </a:tc>
              </a:tr>
              <a:tr h="808155">
                <a:tc>
                  <a:txBody>
                    <a:bodyPr/>
                    <a:lstStyle/>
                    <a:p>
                      <a:pPr fontAlgn="t"/>
                      <a:r>
                        <a:rPr lang="en-US" sz="1200">
                          <a:effectLst/>
                        </a:rPr>
                        <a:t>[8] Rajasshrie Pillai, Brijesh Sivathanu</a:t>
                      </a:r>
                    </a:p>
                  </a:txBody>
                  <a:tcPr marL="13641" marR="13641" marT="13641" marB="13641"/>
                </a:tc>
                <a:tc>
                  <a:txBody>
                    <a:bodyPr/>
                    <a:lstStyle/>
                    <a:p>
                      <a:pPr fontAlgn="t"/>
                      <a:r>
                        <a:rPr lang="en-US" sz="1200">
                          <a:effectLst/>
                        </a:rPr>
                        <a:t>Adoption of AI-based Chatbots in Tourism</a:t>
                      </a:r>
                    </a:p>
                  </a:txBody>
                  <a:tcPr marL="13641" marR="13641" marT="13641" marB="13641"/>
                </a:tc>
                <a:tc>
                  <a:txBody>
                    <a:bodyPr/>
                    <a:lstStyle/>
                    <a:p>
                      <a:pPr fontAlgn="t"/>
                      <a:r>
                        <a:rPr lang="en-US" sz="1200">
                          <a:effectLst/>
                        </a:rPr>
                        <a:t>Factors influencing chatbot adoption in tourism</a:t>
                      </a:r>
                    </a:p>
                  </a:txBody>
                  <a:tcPr marL="13641" marR="13641" marT="13641" marB="13641"/>
                </a:tc>
                <a:tc>
                  <a:txBody>
                    <a:bodyPr/>
                    <a:lstStyle/>
                    <a:p>
                      <a:pPr fontAlgn="t"/>
                      <a:r>
                        <a:rPr lang="en-US" sz="1200">
                          <a:effectLst/>
                        </a:rPr>
                        <a:t>Challenges in implementing user-friendly and effective chatbots</a:t>
                      </a:r>
                    </a:p>
                  </a:txBody>
                  <a:tcPr marL="13641" marR="13641" marT="13641" marB="13641"/>
                </a:tc>
                <a:tc>
                  <a:txBody>
                    <a:bodyPr/>
                    <a:lstStyle/>
                    <a:p>
                      <a:pPr fontAlgn="t"/>
                      <a:r>
                        <a:rPr lang="en-US" sz="1200">
                          <a:effectLst/>
                        </a:rPr>
                        <a:t>Constant adaptation required for the dynamic tourism industry</a:t>
                      </a:r>
                    </a:p>
                  </a:txBody>
                  <a:tcPr marL="13641" marR="13641" marT="13641" marB="13641"/>
                </a:tc>
              </a:tr>
              <a:tr h="1002929">
                <a:tc>
                  <a:txBody>
                    <a:bodyPr/>
                    <a:lstStyle/>
                    <a:p>
                      <a:pPr fontAlgn="t"/>
                      <a:r>
                        <a:rPr lang="de-DE" sz="1200">
                          <a:effectLst/>
                        </a:rPr>
                        <a:t>[9] Martin Adam, Michael Wessel, Alexander Benlian</a:t>
                      </a:r>
                    </a:p>
                  </a:txBody>
                  <a:tcPr marL="13641" marR="13641" marT="13641" marB="13641"/>
                </a:tc>
                <a:tc>
                  <a:txBody>
                    <a:bodyPr/>
                    <a:lstStyle/>
                    <a:p>
                      <a:pPr fontAlgn="t"/>
                      <a:r>
                        <a:rPr lang="en-US" sz="1200">
                          <a:effectLst/>
                        </a:rPr>
                        <a:t>AI-based Chatbots in Customer Service</a:t>
                      </a:r>
                    </a:p>
                  </a:txBody>
                  <a:tcPr marL="13641" marR="13641" marT="13641" marB="13641"/>
                </a:tc>
                <a:tc>
                  <a:txBody>
                    <a:bodyPr/>
                    <a:lstStyle/>
                    <a:p>
                      <a:pPr fontAlgn="t"/>
                      <a:r>
                        <a:rPr lang="en-US" sz="1200">
                          <a:effectLst/>
                        </a:rPr>
                        <a:t>Investigates effects on user compliance using anthropomorphism</a:t>
                      </a:r>
                    </a:p>
                  </a:txBody>
                  <a:tcPr marL="13641" marR="13641" marT="13641" marB="13641"/>
                </a:tc>
                <a:tc>
                  <a:txBody>
                    <a:bodyPr/>
                    <a:lstStyle/>
                    <a:p>
                      <a:pPr fontAlgn="t"/>
                      <a:r>
                        <a:rPr lang="en-US" sz="1200">
                          <a:effectLst/>
                        </a:rPr>
                        <a:t>Demonstrates increased user compliance with anthropomorphic design cues</a:t>
                      </a:r>
                    </a:p>
                  </a:txBody>
                  <a:tcPr marL="13641" marR="13641" marT="13641" marB="13641"/>
                </a:tc>
                <a:tc>
                  <a:txBody>
                    <a:bodyPr/>
                    <a:lstStyle/>
                    <a:p>
                      <a:pPr fontAlgn="t"/>
                      <a:r>
                        <a:rPr lang="en-US" sz="1200">
                          <a:effectLst/>
                        </a:rPr>
                        <a:t>Initial step towards understanding AI-based CA effects in electronic markets and customer service</a:t>
                      </a:r>
                    </a:p>
                  </a:txBody>
                  <a:tcPr marL="13641" marR="13641" marT="13641" marB="13641"/>
                </a:tc>
              </a:tr>
              <a:tr h="808155">
                <a:tc>
                  <a:txBody>
                    <a:bodyPr/>
                    <a:lstStyle/>
                    <a:p>
                      <a:pPr fontAlgn="t"/>
                      <a:r>
                        <a:rPr lang="en-US" sz="1200">
                          <a:effectLst/>
                        </a:rPr>
                        <a:t>[10] Ulf Hermjakob</a:t>
                      </a:r>
                    </a:p>
                  </a:txBody>
                  <a:tcPr marL="13641" marR="13641" marT="13641" marB="13641"/>
                </a:tc>
                <a:tc>
                  <a:txBody>
                    <a:bodyPr/>
                    <a:lstStyle/>
                    <a:p>
                      <a:pPr fontAlgn="t"/>
                      <a:r>
                        <a:rPr lang="en-US" sz="1200" dirty="0">
                          <a:effectLst/>
                        </a:rPr>
                        <a:t>Parsing and Question Classification</a:t>
                      </a:r>
                    </a:p>
                  </a:txBody>
                  <a:tcPr marL="13641" marR="13641" marT="13641" marB="13641"/>
                </a:tc>
                <a:tc>
                  <a:txBody>
                    <a:bodyPr/>
                    <a:lstStyle/>
                    <a:p>
                      <a:pPr fontAlgn="t"/>
                      <a:r>
                        <a:rPr lang="en-US" sz="1200">
                          <a:effectLst/>
                        </a:rPr>
                        <a:t>Machine learning-based parsing and classification</a:t>
                      </a:r>
                    </a:p>
                  </a:txBody>
                  <a:tcPr marL="13641" marR="13641" marT="13641" marB="13641"/>
                </a:tc>
                <a:tc>
                  <a:txBody>
                    <a:bodyPr/>
                    <a:lstStyle/>
                    <a:p>
                      <a:pPr fontAlgn="t"/>
                      <a:r>
                        <a:rPr lang="en-US" sz="1200">
                          <a:effectLst/>
                        </a:rPr>
                        <a:t>Semantically enriched parse trees improve question parsing</a:t>
                      </a:r>
                    </a:p>
                  </a:txBody>
                  <a:tcPr marL="13641" marR="13641" marT="13641" marB="13641"/>
                </a:tc>
                <a:tc>
                  <a:txBody>
                    <a:bodyPr/>
                    <a:lstStyle/>
                    <a:p>
                      <a:pPr fontAlgn="t"/>
                      <a:r>
                        <a:rPr lang="en-US" sz="1200" dirty="0">
                          <a:effectLst/>
                        </a:rPr>
                        <a:t>Importance of semantically enriched treebanks for question answering applications</a:t>
                      </a:r>
                    </a:p>
                  </a:txBody>
                  <a:tcPr marL="13641" marR="13641" marT="13641" marB="13641"/>
                </a:tc>
              </a:tr>
            </a:tbl>
          </a:graphicData>
        </a:graphic>
      </p:graphicFrame>
      <p:sp>
        <p:nvSpPr>
          <p:cNvPr id="8" name="Rounded Rectangle 7"/>
          <p:cNvSpPr/>
          <p:nvPr/>
        </p:nvSpPr>
        <p:spPr>
          <a:xfrm>
            <a:off x="495300" y="203200"/>
            <a:ext cx="10883900" cy="660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latin typeface="Open Sans ExtraBold" pitchFamily="34" charset="0"/>
                <a:ea typeface="Open Sans ExtraBold" pitchFamily="34" charset="0"/>
                <a:cs typeface="Open Sans ExtraBold" pitchFamily="34" charset="0"/>
              </a:rPr>
              <a:t>LITERATURE SURVEY</a:t>
            </a:r>
            <a:endParaRPr lang="en-US" sz="2000" b="1" dirty="0">
              <a:solidFill>
                <a:schemeClr val="tx1">
                  <a:lumMod val="50000"/>
                  <a:lumOff val="50000"/>
                </a:schemeClr>
              </a:solidFill>
              <a:latin typeface="Open Sans ExtraBold" pitchFamily="34" charset="0"/>
              <a:ea typeface="Open Sans ExtraBold" pitchFamily="34" charset="0"/>
              <a:cs typeface="Open Sans ExtraBold" pitchFamily="34" charset="0"/>
            </a:endParaRPr>
          </a:p>
        </p:txBody>
      </p:sp>
      <p:sp>
        <p:nvSpPr>
          <p:cNvPr id="9" name="Rounded Rectangle 8"/>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10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Rectangle 4"/>
          <p:cNvSpPr/>
          <p:nvPr/>
        </p:nvSpPr>
        <p:spPr>
          <a:xfrm>
            <a:off x="457200" y="406400"/>
            <a:ext cx="11277600" cy="60452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TextBox 5"/>
          <p:cNvSpPr txBox="1"/>
          <p:nvPr/>
        </p:nvSpPr>
        <p:spPr>
          <a:xfrm>
            <a:off x="4127500" y="571500"/>
            <a:ext cx="3937000" cy="369332"/>
          </a:xfrm>
          <a:prstGeom prst="rect">
            <a:avLst/>
          </a:prstGeom>
          <a:noFill/>
        </p:spPr>
        <p:txBody>
          <a:bodyPr wrap="square" rtlCol="0">
            <a:spAutoFit/>
          </a:bodyPr>
          <a:lstStyle/>
          <a:p>
            <a:pPr algn="ctr"/>
            <a:r>
              <a:rPr lang="en-US" dirty="0" smtClean="0">
                <a:solidFill>
                  <a:schemeClr val="bg1">
                    <a:lumMod val="75000"/>
                  </a:schemeClr>
                </a:solidFill>
                <a:latin typeface="Calisto MT" panose="02040603050505030304" pitchFamily="18" charset="0"/>
              </a:rPr>
              <a:t>VIT-</a:t>
            </a:r>
            <a:r>
              <a:rPr lang="en-US" dirty="0" err="1" smtClean="0">
                <a:solidFill>
                  <a:schemeClr val="bg1">
                    <a:lumMod val="75000"/>
                  </a:schemeClr>
                </a:solidFill>
                <a:latin typeface="Calisto MT" panose="02040603050505030304" pitchFamily="18" charset="0"/>
              </a:rPr>
              <a:t>FAQAssist</a:t>
            </a:r>
            <a:endParaRPr lang="en-US" dirty="0" smtClean="0">
              <a:solidFill>
                <a:schemeClr val="bg1">
                  <a:lumMod val="75000"/>
                </a:schemeClr>
              </a:solidFill>
              <a:latin typeface="Calisto MT" panose="02040603050505030304" pitchFamily="18" charset="0"/>
            </a:endParaRPr>
          </a:p>
        </p:txBody>
      </p:sp>
      <p:sp>
        <p:nvSpPr>
          <p:cNvPr id="7" name="TextBox 6"/>
          <p:cNvSpPr txBox="1"/>
          <p:nvPr/>
        </p:nvSpPr>
        <p:spPr>
          <a:xfrm>
            <a:off x="4127500" y="5942357"/>
            <a:ext cx="3937000" cy="369332"/>
          </a:xfrm>
          <a:prstGeom prst="rect">
            <a:avLst/>
          </a:prstGeom>
          <a:noFill/>
        </p:spPr>
        <p:txBody>
          <a:bodyPr wrap="square" rtlCol="0">
            <a:spAutoFit/>
          </a:bodyPr>
          <a:lstStyle/>
          <a:p>
            <a:pPr algn="ctr"/>
            <a:r>
              <a:rPr lang="en-US" dirty="0" smtClean="0">
                <a:solidFill>
                  <a:schemeClr val="bg1">
                    <a:lumMod val="75000"/>
                  </a:schemeClr>
                </a:solidFill>
                <a:latin typeface="Calisto MT" panose="02040603050505030304" pitchFamily="18" charset="0"/>
              </a:rPr>
              <a:t>VIT-</a:t>
            </a:r>
            <a:r>
              <a:rPr lang="en-US" dirty="0" err="1" smtClean="0">
                <a:solidFill>
                  <a:schemeClr val="bg1">
                    <a:lumMod val="75000"/>
                  </a:schemeClr>
                </a:solidFill>
                <a:latin typeface="Calisto MT" panose="02040603050505030304" pitchFamily="18" charset="0"/>
              </a:rPr>
              <a:t>FAQAssist</a:t>
            </a:r>
            <a:endParaRPr lang="pl-PL" dirty="0">
              <a:solidFill>
                <a:schemeClr val="bg1">
                  <a:lumMod val="75000"/>
                </a:schemeClr>
              </a:solidFill>
              <a:latin typeface="Calisto MT" panose="02040603050505030304" pitchFamily="18" charset="0"/>
            </a:endParaRPr>
          </a:p>
        </p:txBody>
      </p:sp>
      <p:grpSp>
        <p:nvGrpSpPr>
          <p:cNvPr id="15" name="Group 14"/>
          <p:cNvGrpSpPr/>
          <p:nvPr/>
        </p:nvGrpSpPr>
        <p:grpSpPr>
          <a:xfrm>
            <a:off x="5195888" y="3581400"/>
            <a:ext cx="2019300" cy="2019300"/>
            <a:chOff x="5143500" y="3263900"/>
            <a:chExt cx="2019300" cy="2019300"/>
          </a:xfrm>
        </p:grpSpPr>
        <p:sp>
          <p:nvSpPr>
            <p:cNvPr id="8" name="Block Arc 7"/>
            <p:cNvSpPr/>
            <p:nvPr/>
          </p:nvSpPr>
          <p:spPr>
            <a:xfrm rot="15824741">
              <a:off x="5143500" y="3263900"/>
              <a:ext cx="2019300" cy="2019300"/>
            </a:xfrm>
            <a:prstGeom prst="blockArc">
              <a:avLst>
                <a:gd name="adj1" fmla="val 6542988"/>
                <a:gd name="adj2" fmla="val 447634"/>
                <a:gd name="adj3" fmla="val 10039"/>
              </a:avLst>
            </a:prstGeom>
            <a:gradFill>
              <a:gsLst>
                <a:gs pos="0">
                  <a:srgbClr val="00B050"/>
                </a:gs>
                <a:gs pos="100000">
                  <a:srgbClr val="056F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9" name="TextBox 8"/>
            <p:cNvSpPr txBox="1"/>
            <p:nvPr/>
          </p:nvSpPr>
          <p:spPr>
            <a:xfrm>
              <a:off x="5467350" y="3924984"/>
              <a:ext cx="1422400" cy="646331"/>
            </a:xfrm>
            <a:prstGeom prst="rect">
              <a:avLst/>
            </a:prstGeom>
            <a:noFill/>
          </p:spPr>
          <p:txBody>
            <a:bodyPr wrap="square" rtlCol="0">
              <a:spAutoFit/>
            </a:bodyPr>
            <a:lstStyle/>
            <a:p>
              <a:pPr algn="ctr"/>
              <a:r>
                <a:rPr lang="en-US" sz="3600" dirty="0" smtClean="0">
                  <a:latin typeface="Calisto MT" panose="02040603050505030304" pitchFamily="18" charset="0"/>
                </a:rPr>
                <a:t>50</a:t>
              </a:r>
              <a:r>
                <a:rPr lang="pl-PL" sz="3600" dirty="0" smtClean="0">
                  <a:latin typeface="Calisto MT" panose="02040603050505030304" pitchFamily="18" charset="0"/>
                </a:rPr>
                <a:t>%</a:t>
              </a:r>
              <a:endParaRPr lang="pl-PL" sz="3600" dirty="0">
                <a:latin typeface="Calisto MT" panose="02040603050505030304" pitchFamily="18" charset="0"/>
              </a:endParaRPr>
            </a:p>
          </p:txBody>
        </p:sp>
      </p:grpSp>
      <p:grpSp>
        <p:nvGrpSpPr>
          <p:cNvPr id="16" name="Group 15"/>
          <p:cNvGrpSpPr/>
          <p:nvPr/>
        </p:nvGrpSpPr>
        <p:grpSpPr>
          <a:xfrm>
            <a:off x="8121650" y="3409950"/>
            <a:ext cx="2019300" cy="2019300"/>
            <a:chOff x="8121650" y="3282950"/>
            <a:chExt cx="2019300" cy="2019300"/>
          </a:xfrm>
        </p:grpSpPr>
        <p:sp>
          <p:nvSpPr>
            <p:cNvPr id="10" name="Block Arc 9"/>
            <p:cNvSpPr/>
            <p:nvPr/>
          </p:nvSpPr>
          <p:spPr>
            <a:xfrm rot="15990181">
              <a:off x="8121650" y="3282950"/>
              <a:ext cx="2019300" cy="2019300"/>
            </a:xfrm>
            <a:prstGeom prst="blockArc">
              <a:avLst>
                <a:gd name="adj1" fmla="val 12346870"/>
                <a:gd name="adj2" fmla="val 447634"/>
                <a:gd name="adj3" fmla="val 10039"/>
              </a:avLst>
            </a:prstGeom>
            <a:gradFill flip="none" rotWithShape="1">
              <a:gsLst>
                <a:gs pos="0">
                  <a:schemeClr val="accent1">
                    <a:lumMod val="50000"/>
                  </a:schemeClr>
                </a:gs>
                <a:gs pos="100000">
                  <a:schemeClr val="accent1">
                    <a:lumMod val="60000"/>
                    <a:lumOff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11" name="TextBox 10"/>
            <p:cNvSpPr txBox="1"/>
            <p:nvPr/>
          </p:nvSpPr>
          <p:spPr>
            <a:xfrm>
              <a:off x="8445500" y="3944034"/>
              <a:ext cx="1422400" cy="646331"/>
            </a:xfrm>
            <a:prstGeom prst="rect">
              <a:avLst/>
            </a:prstGeom>
            <a:noFill/>
          </p:spPr>
          <p:txBody>
            <a:bodyPr wrap="square" rtlCol="0">
              <a:spAutoFit/>
            </a:bodyPr>
            <a:lstStyle/>
            <a:p>
              <a:pPr algn="ctr"/>
              <a:r>
                <a:rPr lang="pl-PL" sz="3600" dirty="0" smtClean="0">
                  <a:latin typeface="Calisto MT" panose="02040603050505030304" pitchFamily="18" charset="0"/>
                </a:rPr>
                <a:t>3</a:t>
              </a:r>
              <a:r>
                <a:rPr lang="en-US" sz="3600" dirty="0" smtClean="0">
                  <a:latin typeface="Calisto MT" panose="02040603050505030304" pitchFamily="18" charset="0"/>
                </a:rPr>
                <a:t>7</a:t>
              </a:r>
              <a:r>
                <a:rPr lang="pl-PL" sz="3600" dirty="0" smtClean="0">
                  <a:latin typeface="Calisto MT" panose="02040603050505030304" pitchFamily="18" charset="0"/>
                </a:rPr>
                <a:t>%</a:t>
              </a:r>
              <a:endParaRPr lang="pl-PL" sz="3600" dirty="0">
                <a:latin typeface="Calisto MT" panose="02040603050505030304" pitchFamily="18" charset="0"/>
              </a:endParaRPr>
            </a:p>
          </p:txBody>
        </p:sp>
      </p:grpSp>
      <p:grpSp>
        <p:nvGrpSpPr>
          <p:cNvPr id="14" name="Group 13"/>
          <p:cNvGrpSpPr/>
          <p:nvPr/>
        </p:nvGrpSpPr>
        <p:grpSpPr>
          <a:xfrm>
            <a:off x="2270125" y="3409950"/>
            <a:ext cx="2019300" cy="2019300"/>
            <a:chOff x="2270125" y="3282950"/>
            <a:chExt cx="2019300" cy="2019300"/>
          </a:xfrm>
        </p:grpSpPr>
        <p:sp>
          <p:nvSpPr>
            <p:cNvPr id="12" name="Block Arc 11"/>
            <p:cNvSpPr/>
            <p:nvPr/>
          </p:nvSpPr>
          <p:spPr>
            <a:xfrm rot="15964276">
              <a:off x="2270125" y="3282950"/>
              <a:ext cx="2019300" cy="2019300"/>
            </a:xfrm>
            <a:prstGeom prst="blockArc">
              <a:avLst>
                <a:gd name="adj1" fmla="val 3483263"/>
                <a:gd name="adj2" fmla="val 447634"/>
                <a:gd name="adj3" fmla="val 10039"/>
              </a:avLst>
            </a:prstGeom>
            <a:gradFill flip="none" rotWithShape="1">
              <a:gsLst>
                <a:gs pos="0">
                  <a:srgbClr val="C00000"/>
                </a:gs>
                <a:gs pos="100000">
                  <a:schemeClr val="accent2">
                    <a:lumMod val="60000"/>
                    <a:lumOff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13" name="TextBox 12"/>
            <p:cNvSpPr txBox="1"/>
            <p:nvPr/>
          </p:nvSpPr>
          <p:spPr>
            <a:xfrm>
              <a:off x="2593975" y="3944034"/>
              <a:ext cx="1422400" cy="646331"/>
            </a:xfrm>
            <a:prstGeom prst="rect">
              <a:avLst/>
            </a:prstGeom>
            <a:noFill/>
          </p:spPr>
          <p:txBody>
            <a:bodyPr wrap="square" rtlCol="0">
              <a:spAutoFit/>
            </a:bodyPr>
            <a:lstStyle/>
            <a:p>
              <a:pPr algn="ctr"/>
              <a:r>
                <a:rPr lang="en-US" sz="3600" dirty="0" smtClean="0">
                  <a:latin typeface="Calisto MT" panose="02040603050505030304" pitchFamily="18" charset="0"/>
                </a:rPr>
                <a:t>64</a:t>
              </a:r>
              <a:r>
                <a:rPr lang="pl-PL" sz="3600" dirty="0" smtClean="0">
                  <a:latin typeface="Calisto MT" panose="02040603050505030304" pitchFamily="18" charset="0"/>
                </a:rPr>
                <a:t>%</a:t>
              </a:r>
              <a:endParaRPr lang="pl-PL" sz="3600" dirty="0">
                <a:latin typeface="Calisto MT" panose="02040603050505030304" pitchFamily="18" charset="0"/>
              </a:endParaRPr>
            </a:p>
          </p:txBody>
        </p:sp>
      </p:grpSp>
      <p:sp>
        <p:nvSpPr>
          <p:cNvPr id="19" name="TextBox 18"/>
          <p:cNvSpPr txBox="1"/>
          <p:nvPr/>
        </p:nvSpPr>
        <p:spPr>
          <a:xfrm>
            <a:off x="1955800" y="2197100"/>
            <a:ext cx="8686800" cy="1200329"/>
          </a:xfrm>
          <a:prstGeom prst="rect">
            <a:avLst/>
          </a:prstGeom>
          <a:noFill/>
        </p:spPr>
        <p:txBody>
          <a:bodyPr wrap="square" rtlCol="0">
            <a:spAutoFit/>
          </a:bodyPr>
          <a:lstStyle/>
          <a:p>
            <a:pPr algn="ctr"/>
            <a:r>
              <a:rPr lang="en-US" b="1" dirty="0">
                <a:solidFill>
                  <a:srgbClr val="909090"/>
                </a:solidFill>
                <a:latin typeface="Calisto MT" panose="02040603050505030304" pitchFamily="18" charset="0"/>
              </a:rPr>
              <a:t>50%</a:t>
            </a:r>
            <a:r>
              <a:rPr lang="en-US" dirty="0">
                <a:solidFill>
                  <a:srgbClr val="909090"/>
                </a:solidFill>
                <a:latin typeface="Calisto MT" panose="02040603050505030304" pitchFamily="18" charset="0"/>
              </a:rPr>
              <a:t> of businesses plan to spend more on </a:t>
            </a:r>
            <a:r>
              <a:rPr lang="en-US" dirty="0" err="1">
                <a:solidFill>
                  <a:srgbClr val="909090"/>
                </a:solidFill>
                <a:latin typeface="Calisto MT" panose="02040603050505030304" pitchFamily="18" charset="0"/>
              </a:rPr>
              <a:t>chatbots</a:t>
            </a:r>
            <a:r>
              <a:rPr lang="en-US" dirty="0">
                <a:solidFill>
                  <a:srgbClr val="909090"/>
                </a:solidFill>
                <a:latin typeface="Calisto MT" panose="02040603050505030304" pitchFamily="18" charset="0"/>
              </a:rPr>
              <a:t> than on mobile apps.</a:t>
            </a:r>
            <a:r>
              <a:rPr lang="en-US" b="1" dirty="0">
                <a:solidFill>
                  <a:srgbClr val="909090"/>
                </a:solidFill>
                <a:latin typeface="Calisto MT" panose="02040603050505030304" pitchFamily="18" charset="0"/>
              </a:rPr>
              <a:t> 64%</a:t>
            </a:r>
            <a:r>
              <a:rPr lang="en-US" dirty="0">
                <a:solidFill>
                  <a:srgbClr val="909090"/>
                </a:solidFill>
                <a:latin typeface="Calisto MT" panose="02040603050505030304" pitchFamily="18" charset="0"/>
              </a:rPr>
              <a:t> of internet users say 24-hour service is the best feature of </a:t>
            </a:r>
            <a:r>
              <a:rPr lang="en-US" dirty="0" err="1">
                <a:solidFill>
                  <a:srgbClr val="909090"/>
                </a:solidFill>
                <a:latin typeface="Calisto MT" panose="02040603050505030304" pitchFamily="18" charset="0"/>
              </a:rPr>
              <a:t>chatbots</a:t>
            </a:r>
            <a:r>
              <a:rPr lang="en-US" dirty="0">
                <a:solidFill>
                  <a:srgbClr val="909090"/>
                </a:solidFill>
                <a:latin typeface="Calisto MT" panose="02040603050505030304" pitchFamily="18" charset="0"/>
              </a:rPr>
              <a:t>. </a:t>
            </a:r>
            <a:r>
              <a:rPr lang="en-US" b="1" dirty="0">
                <a:solidFill>
                  <a:srgbClr val="909090"/>
                </a:solidFill>
                <a:latin typeface="Calisto MT" panose="02040603050505030304" pitchFamily="18" charset="0"/>
              </a:rPr>
              <a:t>37%</a:t>
            </a:r>
            <a:r>
              <a:rPr lang="en-US" dirty="0">
                <a:solidFill>
                  <a:srgbClr val="909090"/>
                </a:solidFill>
                <a:latin typeface="Calisto MT" panose="02040603050505030304" pitchFamily="18" charset="0"/>
              </a:rPr>
              <a:t> of people use a customer service bot to get a quick answer in an emergency. There were over 300,000 </a:t>
            </a:r>
            <a:r>
              <a:rPr lang="en-US" dirty="0" err="1">
                <a:solidFill>
                  <a:srgbClr val="909090"/>
                </a:solidFill>
                <a:latin typeface="Calisto MT" panose="02040603050505030304" pitchFamily="18" charset="0"/>
              </a:rPr>
              <a:t>chatbots</a:t>
            </a:r>
            <a:r>
              <a:rPr lang="en-US" dirty="0">
                <a:solidFill>
                  <a:srgbClr val="909090"/>
                </a:solidFill>
                <a:latin typeface="Calisto MT" panose="02040603050505030304" pitchFamily="18" charset="0"/>
              </a:rPr>
              <a:t> on Facebook in 2018.</a:t>
            </a:r>
            <a:endParaRPr lang="pl-PL" dirty="0">
              <a:solidFill>
                <a:srgbClr val="909090"/>
              </a:solidFill>
              <a:latin typeface="Calisto MT" panose="02040603050505030304" pitchFamily="18" charset="0"/>
            </a:endParaRPr>
          </a:p>
        </p:txBody>
      </p:sp>
      <p:sp>
        <p:nvSpPr>
          <p:cNvPr id="20" name="TextBox 19"/>
          <p:cNvSpPr txBox="1"/>
          <p:nvPr/>
        </p:nvSpPr>
        <p:spPr>
          <a:xfrm>
            <a:off x="1955800" y="1259700"/>
            <a:ext cx="8686800" cy="646331"/>
          </a:xfrm>
          <a:prstGeom prst="rect">
            <a:avLst/>
          </a:prstGeom>
          <a:noFill/>
        </p:spPr>
        <p:txBody>
          <a:bodyPr wrap="square" rtlCol="0">
            <a:spAutoFit/>
          </a:bodyPr>
          <a:lstStyle/>
          <a:p>
            <a:pPr algn="ctr"/>
            <a:r>
              <a:rPr lang="en-US" sz="3600" b="1" dirty="0" smtClean="0">
                <a:latin typeface="Calisto MT" panose="02040603050505030304" pitchFamily="18" charset="0"/>
              </a:rPr>
              <a:t>Business shift towards </a:t>
            </a:r>
            <a:r>
              <a:rPr lang="en-US" sz="3600" b="1" dirty="0" err="1" smtClean="0">
                <a:latin typeface="Calisto MT" panose="02040603050505030304" pitchFamily="18" charset="0"/>
              </a:rPr>
              <a:t>ChatBot</a:t>
            </a:r>
            <a:endParaRPr lang="en-US" sz="3600" b="1" dirty="0" smtClean="0">
              <a:latin typeface="Calisto MT" panose="02040603050505030304" pitchFamily="18" charset="0"/>
            </a:endParaRPr>
          </a:p>
        </p:txBody>
      </p:sp>
    </p:spTree>
    <p:extLst>
      <p:ext uri="{BB962C8B-B14F-4D97-AF65-F5344CB8AC3E}">
        <p14:creationId xmlns:p14="http://schemas.microsoft.com/office/powerpoint/2010/main" val="129159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621" y="356420"/>
            <a:ext cx="6685319" cy="971659"/>
          </a:xfrm>
          <a:noFill/>
        </p:spPr>
        <p:txBody>
          <a:bodyPr>
            <a:normAutofit fontScale="90000"/>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VIT-</a:t>
            </a:r>
            <a:r>
              <a:rPr lang="en-US" b="1" dirty="0" err="1" smtClean="0">
                <a:latin typeface="Open Sans" panose="020B0606030504020204" pitchFamily="34" charset="0"/>
                <a:ea typeface="Open Sans" panose="020B0606030504020204" pitchFamily="34" charset="0"/>
                <a:cs typeface="Open Sans" panose="020B0606030504020204" pitchFamily="34" charset="0"/>
              </a:rPr>
              <a:t>FAQAssist</a:t>
            </a:r>
            <a:r>
              <a:rPr lang="en-US" b="1" dirty="0" smtClean="0">
                <a:latin typeface="Open Sans" panose="020B0606030504020204" pitchFamily="34" charset="0"/>
                <a:ea typeface="Open Sans" panose="020B0606030504020204" pitchFamily="34" charset="0"/>
                <a:cs typeface="Open Sans" panose="020B0606030504020204" pitchFamily="34" charset="0"/>
              </a:rPr>
              <a:t> Bot</a:t>
            </a:r>
            <a:endParaRPr lang="pl-PL"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itle 1"/>
          <p:cNvSpPr txBox="1">
            <a:spLocks/>
          </p:cNvSpPr>
          <p:nvPr/>
        </p:nvSpPr>
        <p:spPr>
          <a:xfrm>
            <a:off x="8113952" y="282919"/>
            <a:ext cx="3479972" cy="444954"/>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FROM ‘EXCESS’ TO ‘ACCESS’</a:t>
            </a:r>
            <a:endParaRPr lang="pl-PL" sz="18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Oval 5"/>
          <p:cNvSpPr/>
          <p:nvPr/>
        </p:nvSpPr>
        <p:spPr>
          <a:xfrm>
            <a:off x="11509829" y="6270172"/>
            <a:ext cx="406399" cy="406399"/>
          </a:xfrm>
          <a:prstGeom prst="ellipse">
            <a:avLst/>
          </a:prstGeom>
          <a:solidFill>
            <a:srgbClr val="80A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Oval 6"/>
          <p:cNvSpPr/>
          <p:nvPr/>
        </p:nvSpPr>
        <p:spPr>
          <a:xfrm>
            <a:off x="274936" y="6270171"/>
            <a:ext cx="406399" cy="406399"/>
          </a:xfrm>
          <a:prstGeom prst="ellipse">
            <a:avLst/>
          </a:prstGeom>
          <a:solidFill>
            <a:srgbClr val="80A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PT Sans" panose="020B0503020203020204" pitchFamily="34" charset="-18"/>
                <a:ea typeface="PT Sans" panose="020B0503020203020204" pitchFamily="34" charset="-18"/>
              </a:rPr>
              <a:t>7</a:t>
            </a:r>
          </a:p>
        </p:txBody>
      </p:sp>
      <p:sp>
        <p:nvSpPr>
          <p:cNvPr id="8" name="Oval 7"/>
          <p:cNvSpPr/>
          <p:nvPr/>
        </p:nvSpPr>
        <p:spPr>
          <a:xfrm>
            <a:off x="6724388" y="218341"/>
            <a:ext cx="1019063" cy="10190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Oval 9"/>
          <p:cNvSpPr/>
          <p:nvPr/>
        </p:nvSpPr>
        <p:spPr>
          <a:xfrm>
            <a:off x="315453" y="362068"/>
            <a:ext cx="365882" cy="36588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Oval 10"/>
          <p:cNvSpPr/>
          <p:nvPr/>
        </p:nvSpPr>
        <p:spPr>
          <a:xfrm>
            <a:off x="822287" y="6254041"/>
            <a:ext cx="194655" cy="1946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Oval 13"/>
          <p:cNvSpPr/>
          <p:nvPr/>
        </p:nvSpPr>
        <p:spPr>
          <a:xfrm>
            <a:off x="8925741" y="2055828"/>
            <a:ext cx="356849" cy="35684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5" name="Oval 14"/>
          <p:cNvSpPr/>
          <p:nvPr/>
        </p:nvSpPr>
        <p:spPr>
          <a:xfrm>
            <a:off x="9329601" y="1972008"/>
            <a:ext cx="233477" cy="2334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Subtitle 2"/>
          <p:cNvSpPr txBox="1">
            <a:spLocks/>
          </p:cNvSpPr>
          <p:nvPr/>
        </p:nvSpPr>
        <p:spPr>
          <a:xfrm>
            <a:off x="315452" y="1384301"/>
            <a:ext cx="11156275" cy="48350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0000"/>
              </a:lnSpc>
            </a:pPr>
            <a:r>
              <a:rPr lang="en-US" sz="1400" cap="small" dirty="0" err="1">
                <a:solidFill>
                  <a:schemeClr val="tx1">
                    <a:lumMod val="50000"/>
                    <a:lumOff val="50000"/>
                  </a:schemeClr>
                </a:solidFill>
                <a:latin typeface="Open Sans" pitchFamily="34" charset="0"/>
                <a:ea typeface="Open Sans" pitchFamily="34" charset="0"/>
                <a:cs typeface="Open Sans" pitchFamily="34" charset="0"/>
              </a:rPr>
              <a:t>VITQuickFAQ</a:t>
            </a:r>
            <a:r>
              <a:rPr lang="en-US" sz="1400" cap="small" dirty="0">
                <a:solidFill>
                  <a:schemeClr val="tx1">
                    <a:lumMod val="50000"/>
                    <a:lumOff val="50000"/>
                  </a:schemeClr>
                </a:solidFill>
                <a:latin typeface="Open Sans" pitchFamily="34" charset="0"/>
                <a:ea typeface="Open Sans" pitchFamily="34" charset="0"/>
                <a:cs typeface="Open Sans" pitchFamily="34" charset="0"/>
              </a:rPr>
              <a:t> is your swift and reliable companion for navigating the frequently asked questions at VIT Chennai. Designed for efficiency, this </a:t>
            </a:r>
            <a:r>
              <a:rPr lang="en-US" sz="1400" cap="small" dirty="0" err="1">
                <a:solidFill>
                  <a:schemeClr val="tx1">
                    <a:lumMod val="50000"/>
                    <a:lumOff val="50000"/>
                  </a:schemeClr>
                </a:solidFill>
                <a:latin typeface="Open Sans" pitchFamily="34" charset="0"/>
                <a:ea typeface="Open Sans" pitchFamily="34" charset="0"/>
                <a:cs typeface="Open Sans" pitchFamily="34" charset="0"/>
              </a:rPr>
              <a:t>chatbot</a:t>
            </a:r>
            <a:r>
              <a:rPr lang="en-US" sz="1400" cap="small" dirty="0">
                <a:solidFill>
                  <a:schemeClr val="tx1">
                    <a:lumMod val="50000"/>
                    <a:lumOff val="50000"/>
                  </a:schemeClr>
                </a:solidFill>
                <a:latin typeface="Open Sans" pitchFamily="34" charset="0"/>
                <a:ea typeface="Open Sans" pitchFamily="34" charset="0"/>
                <a:cs typeface="Open Sans" pitchFamily="34" charset="0"/>
              </a:rPr>
              <a:t> streamlines the process of obtaining accurate and timely information. Whether you're seeking details about admissions, course structures, or campus services, </a:t>
            </a:r>
            <a:r>
              <a:rPr lang="en-US" sz="1400" cap="small" dirty="0" err="1">
                <a:solidFill>
                  <a:schemeClr val="tx1">
                    <a:lumMod val="50000"/>
                    <a:lumOff val="50000"/>
                  </a:schemeClr>
                </a:solidFill>
                <a:latin typeface="Open Sans" pitchFamily="34" charset="0"/>
                <a:ea typeface="Open Sans" pitchFamily="34" charset="0"/>
                <a:cs typeface="Open Sans" pitchFamily="34" charset="0"/>
              </a:rPr>
              <a:t>VITQuickFAQ</a:t>
            </a:r>
            <a:r>
              <a:rPr lang="en-US" sz="1400" cap="small" dirty="0">
                <a:solidFill>
                  <a:schemeClr val="tx1">
                    <a:lumMod val="50000"/>
                    <a:lumOff val="50000"/>
                  </a:schemeClr>
                </a:solidFill>
                <a:latin typeface="Open Sans" pitchFamily="34" charset="0"/>
                <a:ea typeface="Open Sans" pitchFamily="34" charset="0"/>
                <a:cs typeface="Open Sans" pitchFamily="34" charset="0"/>
              </a:rPr>
              <a:t> is here to provide instant and concise answers</a:t>
            </a:r>
            <a:endParaRPr lang="en-US" sz="1200" cap="small" dirty="0">
              <a:solidFill>
                <a:schemeClr val="tx1">
                  <a:lumMod val="50000"/>
                  <a:lumOff val="50000"/>
                </a:schemeClr>
              </a:solidFill>
              <a:latin typeface="Open Sans" pitchFamily="34" charset="0"/>
              <a:ea typeface="Open Sans" pitchFamily="34" charset="0"/>
              <a:cs typeface="Open Sans" pitchFamily="34" charset="0"/>
            </a:endParaRPr>
          </a:p>
          <a:p>
            <a:pPr algn="just">
              <a:lnSpc>
                <a:spcPct val="110000"/>
              </a:lnSpc>
            </a:pPr>
            <a:r>
              <a:rPr lang="en-US" sz="1200" b="1" cap="small" dirty="0">
                <a:solidFill>
                  <a:schemeClr val="tx1">
                    <a:lumMod val="50000"/>
                    <a:lumOff val="50000"/>
                  </a:schemeClr>
                </a:solidFill>
                <a:latin typeface="Open Sans" pitchFamily="34" charset="0"/>
                <a:ea typeface="Open Sans" pitchFamily="34" charset="0"/>
                <a:cs typeface="Open Sans" pitchFamily="34" charset="0"/>
              </a:rPr>
              <a:t>Our </a:t>
            </a:r>
            <a:r>
              <a:rPr lang="en-US" sz="1200" b="1" cap="small" dirty="0" err="1">
                <a:solidFill>
                  <a:schemeClr val="tx1">
                    <a:lumMod val="50000"/>
                    <a:lumOff val="50000"/>
                  </a:schemeClr>
                </a:solidFill>
                <a:latin typeface="Open Sans" pitchFamily="34" charset="0"/>
                <a:ea typeface="Open Sans" pitchFamily="34" charset="0"/>
                <a:cs typeface="Open Sans" pitchFamily="34" charset="0"/>
              </a:rPr>
              <a:t>Chatbot</a:t>
            </a:r>
            <a:r>
              <a:rPr lang="en-US" sz="1200" b="1" cap="small" dirty="0">
                <a:solidFill>
                  <a:schemeClr val="tx1">
                    <a:lumMod val="50000"/>
                    <a:lumOff val="50000"/>
                  </a:schemeClr>
                </a:solidFill>
                <a:latin typeface="Open Sans" pitchFamily="34" charset="0"/>
                <a:ea typeface="Open Sans" pitchFamily="34" charset="0"/>
                <a:cs typeface="Open Sans" pitchFamily="34" charset="0"/>
              </a:rPr>
              <a:t> will be designed for the merchandisers to :</a:t>
            </a:r>
          </a:p>
          <a:p>
            <a:pPr algn="just">
              <a:lnSpc>
                <a:spcPct val="110000"/>
              </a:lnSpc>
            </a:pP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	* Student </a:t>
            </a:r>
            <a:r>
              <a:rPr lang="en-US" sz="1200" cap="small" dirty="0">
                <a:solidFill>
                  <a:schemeClr val="tx1">
                    <a:lumMod val="50000"/>
                    <a:lumOff val="50000"/>
                  </a:schemeClr>
                </a:solidFill>
                <a:latin typeface="Open Sans" pitchFamily="34" charset="0"/>
                <a:ea typeface="Open Sans" pitchFamily="34" charset="0"/>
                <a:cs typeface="Open Sans" pitchFamily="34" charset="0"/>
              </a:rPr>
              <a:t>u</a:t>
            </a: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ser </a:t>
            </a:r>
            <a:r>
              <a:rPr lang="en-US" sz="1200" cap="small" dirty="0">
                <a:solidFill>
                  <a:schemeClr val="tx1">
                    <a:lumMod val="50000"/>
                    <a:lumOff val="50000"/>
                  </a:schemeClr>
                </a:solidFill>
                <a:latin typeface="Open Sans" pitchFamily="34" charset="0"/>
                <a:ea typeface="Open Sans" pitchFamily="34" charset="0"/>
                <a:cs typeface="Open Sans" pitchFamily="34" charset="0"/>
              </a:rPr>
              <a:t>login &amp; register.</a:t>
            </a:r>
          </a:p>
          <a:p>
            <a:pPr algn="just">
              <a:lnSpc>
                <a:spcPct val="110000"/>
              </a:lnSpc>
            </a:pP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	* </a:t>
            </a:r>
            <a:r>
              <a:rPr lang="en-US" sz="1200" cap="small" dirty="0">
                <a:solidFill>
                  <a:schemeClr val="tx1">
                    <a:lumMod val="50000"/>
                    <a:lumOff val="50000"/>
                  </a:schemeClr>
                </a:solidFill>
                <a:latin typeface="Open Sans" pitchFamily="34" charset="0"/>
                <a:ea typeface="Open Sans" pitchFamily="34" charset="0"/>
                <a:cs typeface="Open Sans" pitchFamily="34" charset="0"/>
              </a:rPr>
              <a:t>Browse categories &amp; products• Place, view or cancel orders</a:t>
            </a: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a:t>
            </a:r>
            <a:endParaRPr lang="en-US" sz="1200" cap="small" dirty="0">
              <a:solidFill>
                <a:schemeClr val="tx1">
                  <a:lumMod val="50000"/>
                  <a:lumOff val="50000"/>
                </a:schemeClr>
              </a:solidFill>
              <a:latin typeface="Open Sans" pitchFamily="34" charset="0"/>
              <a:ea typeface="Open Sans" pitchFamily="34" charset="0"/>
              <a:cs typeface="Open Sans" pitchFamily="34" charset="0"/>
            </a:endParaRPr>
          </a:p>
          <a:p>
            <a:pPr algn="just">
              <a:lnSpc>
                <a:spcPct val="110000"/>
              </a:lnSpc>
            </a:pP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	</a:t>
            </a:r>
            <a:r>
              <a:rPr lang="en-US" sz="1200" cap="small" dirty="0">
                <a:solidFill>
                  <a:schemeClr val="tx1">
                    <a:lumMod val="50000"/>
                    <a:lumOff val="50000"/>
                  </a:schemeClr>
                </a:solidFill>
                <a:latin typeface="Open Sans" pitchFamily="34" charset="0"/>
                <a:ea typeface="Open Sans" pitchFamily="34" charset="0"/>
                <a:cs typeface="Open Sans" pitchFamily="34" charset="0"/>
              </a:rPr>
              <a:t>* Frequently Asked Questions(FAQ) answering </a:t>
            </a:r>
            <a:r>
              <a:rPr lang="en-US" sz="1200" cap="small" dirty="0" err="1">
                <a:solidFill>
                  <a:schemeClr val="tx1">
                    <a:lumMod val="50000"/>
                    <a:lumOff val="50000"/>
                  </a:schemeClr>
                </a:solidFill>
                <a:latin typeface="Open Sans" pitchFamily="34" charset="0"/>
                <a:ea typeface="Open Sans" pitchFamily="34" charset="0"/>
                <a:cs typeface="Open Sans" pitchFamily="34" charset="0"/>
              </a:rPr>
              <a:t>chatbot</a:t>
            </a:r>
            <a:r>
              <a:rPr lang="en-US" sz="1200" cap="small" dirty="0">
                <a:solidFill>
                  <a:schemeClr val="tx1">
                    <a:lumMod val="50000"/>
                    <a:lumOff val="50000"/>
                  </a:schemeClr>
                </a:solidFill>
                <a:latin typeface="Open Sans" pitchFamily="34" charset="0"/>
                <a:ea typeface="Open Sans" pitchFamily="34" charset="0"/>
                <a:cs typeface="Open Sans" pitchFamily="34" charset="0"/>
              </a:rPr>
              <a:t>, </a:t>
            </a:r>
            <a:r>
              <a:rPr lang="en-US" sz="1200" cap="small" dirty="0" err="1">
                <a:solidFill>
                  <a:schemeClr val="tx1">
                    <a:lumMod val="50000"/>
                    <a:lumOff val="50000"/>
                  </a:schemeClr>
                </a:solidFill>
                <a:latin typeface="Open Sans" pitchFamily="34" charset="0"/>
                <a:ea typeface="Open Sans" pitchFamily="34" charset="0"/>
                <a:cs typeface="Open Sans" pitchFamily="34" charset="0"/>
              </a:rPr>
              <a:t>customly</a:t>
            </a:r>
            <a:r>
              <a:rPr lang="en-US" sz="1200" cap="small" dirty="0">
                <a:solidFill>
                  <a:schemeClr val="tx1">
                    <a:lumMod val="50000"/>
                    <a:lumOff val="50000"/>
                  </a:schemeClr>
                </a:solidFill>
                <a:latin typeface="Open Sans" pitchFamily="34" charset="0"/>
                <a:ea typeface="Open Sans" pitchFamily="34" charset="0"/>
                <a:cs typeface="Open Sans" pitchFamily="34" charset="0"/>
              </a:rPr>
              <a:t> built to answer any question related to </a:t>
            </a: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IEEE-VIT	.</a:t>
            </a:r>
            <a:endParaRPr lang="en-US" sz="1200" cap="small" dirty="0">
              <a:solidFill>
                <a:schemeClr val="tx1">
                  <a:lumMod val="50000"/>
                  <a:lumOff val="50000"/>
                </a:schemeClr>
              </a:solidFill>
              <a:latin typeface="Open Sans" pitchFamily="34" charset="0"/>
              <a:ea typeface="Open Sans" pitchFamily="34" charset="0"/>
              <a:cs typeface="Open Sans" pitchFamily="34" charset="0"/>
            </a:endParaRPr>
          </a:p>
          <a:p>
            <a:pPr algn="just">
              <a:lnSpc>
                <a:spcPct val="110000"/>
              </a:lnSpc>
            </a:pP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	* </a:t>
            </a:r>
            <a:r>
              <a:rPr lang="en-US" sz="1200" cap="small" dirty="0">
                <a:solidFill>
                  <a:schemeClr val="tx1">
                    <a:lumMod val="50000"/>
                    <a:lumOff val="50000"/>
                  </a:schemeClr>
                </a:solidFill>
                <a:latin typeface="Open Sans" pitchFamily="34" charset="0"/>
                <a:ea typeface="Open Sans" pitchFamily="34" charset="0"/>
                <a:cs typeface="Open Sans" pitchFamily="34" charset="0"/>
              </a:rPr>
              <a:t>Further, an API is created for the same using </a:t>
            </a:r>
            <a:r>
              <a:rPr lang="en-US" sz="1200" cap="small" dirty="0" err="1" smtClean="0">
                <a:solidFill>
                  <a:schemeClr val="tx1">
                    <a:lumMod val="50000"/>
                    <a:lumOff val="50000"/>
                  </a:schemeClr>
                </a:solidFill>
                <a:latin typeface="Open Sans" pitchFamily="34" charset="0"/>
                <a:ea typeface="Open Sans" pitchFamily="34" charset="0"/>
                <a:cs typeface="Open Sans" pitchFamily="34" charset="0"/>
              </a:rPr>
              <a:t>FastAPI</a:t>
            </a: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a:t>
            </a:r>
            <a:endParaRPr lang="en-US" sz="1200" cap="small" dirty="0">
              <a:solidFill>
                <a:schemeClr val="tx1">
                  <a:lumMod val="50000"/>
                  <a:lumOff val="50000"/>
                </a:schemeClr>
              </a:solidFill>
              <a:latin typeface="Open Sans" pitchFamily="34" charset="0"/>
              <a:ea typeface="Open Sans" pitchFamily="34" charset="0"/>
              <a:cs typeface="Open Sans" pitchFamily="34" charset="0"/>
            </a:endParaRPr>
          </a:p>
          <a:p>
            <a:pPr algn="just">
              <a:lnSpc>
                <a:spcPct val="110000"/>
              </a:lnSpc>
            </a:pPr>
            <a:endParaRPr lang="en-US" sz="1200" cap="small" dirty="0">
              <a:solidFill>
                <a:schemeClr val="tx1">
                  <a:lumMod val="50000"/>
                  <a:lumOff val="50000"/>
                </a:schemeClr>
              </a:solidFill>
              <a:latin typeface="Open Sans" pitchFamily="34" charset="0"/>
              <a:ea typeface="Open Sans" pitchFamily="34" charset="0"/>
              <a:cs typeface="Open Sans" pitchFamily="34" charset="0"/>
            </a:endParaRPr>
          </a:p>
          <a:p>
            <a:pPr algn="just">
              <a:lnSpc>
                <a:spcPct val="110000"/>
              </a:lnSpc>
            </a:pPr>
            <a:r>
              <a:rPr lang="en-US" sz="1200" b="1" cap="small" dirty="0">
                <a:solidFill>
                  <a:schemeClr val="tx1">
                    <a:lumMod val="50000"/>
                    <a:lumOff val="50000"/>
                  </a:schemeClr>
                </a:solidFill>
                <a:latin typeface="Open Sans" pitchFamily="34" charset="0"/>
                <a:ea typeface="Open Sans" pitchFamily="34" charset="0"/>
                <a:cs typeface="Open Sans" pitchFamily="34" charset="0"/>
              </a:rPr>
              <a:t>Key Features of the Product :</a:t>
            </a:r>
          </a:p>
          <a:p>
            <a:pPr algn="just">
              <a:lnSpc>
                <a:spcPct val="110000"/>
              </a:lnSpc>
            </a:pP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	* </a:t>
            </a:r>
            <a:r>
              <a:rPr lang="en-US" sz="1200" b="1" cap="small" dirty="0">
                <a:solidFill>
                  <a:schemeClr val="tx1">
                    <a:lumMod val="50000"/>
                    <a:lumOff val="50000"/>
                  </a:schemeClr>
                </a:solidFill>
                <a:latin typeface="Open Sans" pitchFamily="34" charset="0"/>
                <a:ea typeface="Open Sans" pitchFamily="34" charset="0"/>
                <a:cs typeface="Open Sans" pitchFamily="34" charset="0"/>
              </a:rPr>
              <a:t>Instant</a:t>
            </a:r>
            <a:r>
              <a:rPr lang="en-US" sz="1200" cap="small" dirty="0">
                <a:solidFill>
                  <a:schemeClr val="tx1">
                    <a:lumMod val="50000"/>
                    <a:lumOff val="50000"/>
                  </a:schemeClr>
                </a:solidFill>
                <a:latin typeface="Open Sans" pitchFamily="34" charset="0"/>
                <a:ea typeface="Open Sans" pitchFamily="34" charset="0"/>
                <a:cs typeface="Open Sans" pitchFamily="34" charset="0"/>
              </a:rPr>
              <a:t> </a:t>
            </a:r>
            <a:r>
              <a:rPr lang="en-US" sz="1200" b="1" cap="small" dirty="0">
                <a:solidFill>
                  <a:schemeClr val="tx1">
                    <a:lumMod val="50000"/>
                    <a:lumOff val="50000"/>
                  </a:schemeClr>
                </a:solidFill>
                <a:latin typeface="Open Sans" pitchFamily="34" charset="0"/>
                <a:ea typeface="Open Sans" pitchFamily="34" charset="0"/>
                <a:cs typeface="Open Sans" pitchFamily="34" charset="0"/>
              </a:rPr>
              <a:t>Response</a:t>
            </a:r>
            <a:r>
              <a:rPr lang="en-US" sz="1200" cap="small" dirty="0">
                <a:solidFill>
                  <a:schemeClr val="tx1">
                    <a:lumMod val="50000"/>
                    <a:lumOff val="50000"/>
                  </a:schemeClr>
                </a:solidFill>
                <a:latin typeface="Open Sans" pitchFamily="34" charset="0"/>
                <a:ea typeface="Open Sans" pitchFamily="34" charset="0"/>
                <a:cs typeface="Open Sans" pitchFamily="34" charset="0"/>
              </a:rPr>
              <a:t> with automatic time-to-time pop-up(alerts).</a:t>
            </a:r>
          </a:p>
          <a:p>
            <a:pPr algn="just">
              <a:lnSpc>
                <a:spcPct val="110000"/>
              </a:lnSpc>
            </a:pP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	* Assist managing team with </a:t>
            </a:r>
            <a:r>
              <a:rPr lang="en-US" sz="1200" b="1" cap="small" dirty="0" smtClean="0">
                <a:solidFill>
                  <a:schemeClr val="tx1">
                    <a:lumMod val="50000"/>
                    <a:lumOff val="50000"/>
                  </a:schemeClr>
                </a:solidFill>
                <a:latin typeface="Open Sans" pitchFamily="34" charset="0"/>
                <a:ea typeface="Open Sans" pitchFamily="34" charset="0"/>
                <a:cs typeface="Open Sans" pitchFamily="34" charset="0"/>
              </a:rPr>
              <a:t>easy to keep track </a:t>
            </a: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functionality</a:t>
            </a:r>
          </a:p>
          <a:p>
            <a:pPr algn="just">
              <a:lnSpc>
                <a:spcPct val="110000"/>
              </a:lnSpc>
            </a:pP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	* </a:t>
            </a:r>
            <a:r>
              <a:rPr lang="en-US" sz="1200" cap="small" dirty="0">
                <a:solidFill>
                  <a:schemeClr val="tx1">
                    <a:lumMod val="50000"/>
                    <a:lumOff val="50000"/>
                  </a:schemeClr>
                </a:solidFill>
                <a:latin typeface="Open Sans" pitchFamily="34" charset="0"/>
                <a:ea typeface="Open Sans" pitchFamily="34" charset="0"/>
                <a:cs typeface="Open Sans" pitchFamily="34" charset="0"/>
              </a:rPr>
              <a:t>Work </a:t>
            </a:r>
            <a:r>
              <a:rPr lang="en-US" sz="1200" b="1" cap="small" dirty="0">
                <a:solidFill>
                  <a:schemeClr val="tx1">
                    <a:lumMod val="50000"/>
                    <a:lumOff val="50000"/>
                  </a:schemeClr>
                </a:solidFill>
                <a:latin typeface="Open Sans" pitchFamily="34" charset="0"/>
                <a:ea typeface="Open Sans" pitchFamily="34" charset="0"/>
                <a:cs typeface="Open Sans" pitchFamily="34" charset="0"/>
              </a:rPr>
              <a:t>Stress Busters </a:t>
            </a:r>
            <a:r>
              <a:rPr lang="en-US" sz="1200" cap="small" dirty="0">
                <a:solidFill>
                  <a:schemeClr val="tx1">
                    <a:lumMod val="50000"/>
                    <a:lumOff val="50000"/>
                  </a:schemeClr>
                </a:solidFill>
                <a:latin typeface="Open Sans" pitchFamily="34" charset="0"/>
                <a:ea typeface="Open Sans" pitchFamily="34" charset="0"/>
                <a:cs typeface="Open Sans" pitchFamily="34" charset="0"/>
              </a:rPr>
              <a:t>with clear &amp; timely reporting.</a:t>
            </a:r>
          </a:p>
          <a:p>
            <a:pPr algn="just">
              <a:lnSpc>
                <a:spcPct val="110000"/>
              </a:lnSpc>
            </a:pP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	* </a:t>
            </a:r>
            <a:r>
              <a:rPr lang="en-US" sz="1200" b="1" cap="small" dirty="0">
                <a:solidFill>
                  <a:schemeClr val="tx1">
                    <a:lumMod val="50000"/>
                    <a:lumOff val="50000"/>
                  </a:schemeClr>
                </a:solidFill>
                <a:latin typeface="Open Sans" pitchFamily="34" charset="0"/>
                <a:ea typeface="Open Sans" pitchFamily="34" charset="0"/>
                <a:cs typeface="Open Sans" pitchFamily="34" charset="0"/>
              </a:rPr>
              <a:t>Automating Business Operations </a:t>
            </a:r>
            <a:r>
              <a:rPr lang="en-US" sz="1200" cap="small" dirty="0">
                <a:solidFill>
                  <a:schemeClr val="tx1">
                    <a:lumMod val="50000"/>
                    <a:lumOff val="50000"/>
                  </a:schemeClr>
                </a:solidFill>
                <a:latin typeface="Open Sans" pitchFamily="34" charset="0"/>
                <a:ea typeface="Open Sans" pitchFamily="34" charset="0"/>
                <a:cs typeface="Open Sans" pitchFamily="34" charset="0"/>
              </a:rPr>
              <a:t>for Visible Efficiency Gains due </a:t>
            </a:r>
            <a:r>
              <a:rPr lang="en-US" sz="1200" b="1" cap="small" dirty="0">
                <a:solidFill>
                  <a:schemeClr val="tx1">
                    <a:lumMod val="50000"/>
                    <a:lumOff val="50000"/>
                  </a:schemeClr>
                </a:solidFill>
                <a:latin typeface="Open Sans" pitchFamily="34" charset="0"/>
                <a:ea typeface="Open Sans" pitchFamily="34" charset="0"/>
                <a:cs typeface="Open Sans" pitchFamily="34" charset="0"/>
              </a:rPr>
              <a:t>to fast communication</a:t>
            </a:r>
            <a:r>
              <a:rPr lang="en-US" sz="1200" cap="small" dirty="0" smtClean="0">
                <a:solidFill>
                  <a:schemeClr val="tx1">
                    <a:lumMod val="50000"/>
                    <a:lumOff val="50000"/>
                  </a:schemeClr>
                </a:solidFill>
                <a:latin typeface="Open Sans" pitchFamily="34" charset="0"/>
                <a:ea typeface="Open Sans" pitchFamily="34" charset="0"/>
                <a:cs typeface="Open Sans" pitchFamily="34" charset="0"/>
              </a:rPr>
              <a:t>.</a:t>
            </a:r>
            <a:endParaRPr lang="en-US" sz="1200" cap="small" dirty="0">
              <a:solidFill>
                <a:schemeClr val="tx1">
                  <a:lumMod val="50000"/>
                  <a:lumOff val="50000"/>
                </a:schemeClr>
              </a:solidFill>
              <a:latin typeface="Open Sans" pitchFamily="34" charset="0"/>
              <a:ea typeface="Open Sans" pitchFamily="34" charset="0"/>
              <a:cs typeface="Open Sans" pitchFamily="34" charset="0"/>
            </a:endParaRPr>
          </a:p>
          <a:p>
            <a:pPr algn="just">
              <a:lnSpc>
                <a:spcPct val="110000"/>
              </a:lnSpc>
            </a:pPr>
            <a:r>
              <a:rPr lang="en-US" sz="1200" cap="small" dirty="0">
                <a:solidFill>
                  <a:schemeClr val="tx1">
                    <a:lumMod val="50000"/>
                    <a:lumOff val="50000"/>
                  </a:schemeClr>
                </a:solidFill>
                <a:latin typeface="Open Sans" pitchFamily="34" charset="0"/>
                <a:ea typeface="Open Sans" pitchFamily="34" charset="0"/>
                <a:cs typeface="Open Sans" pitchFamily="34" charset="0"/>
              </a:rPr>
              <a:t>--&gt; </a:t>
            </a:r>
            <a:r>
              <a:rPr lang="en-US" sz="1200" b="1" cap="small" dirty="0">
                <a:solidFill>
                  <a:schemeClr val="tx1">
                    <a:lumMod val="50000"/>
                    <a:lumOff val="50000"/>
                  </a:schemeClr>
                </a:solidFill>
                <a:latin typeface="Open Sans" pitchFamily="34" charset="0"/>
                <a:ea typeface="Open Sans" pitchFamily="34" charset="0"/>
                <a:cs typeface="Open Sans" pitchFamily="34" charset="0"/>
              </a:rPr>
              <a:t>Say goodbye to lengthy searches and welcome the quick, hassle-free assistance of </a:t>
            </a:r>
            <a:r>
              <a:rPr lang="en-US" sz="1200" b="1" cap="small" dirty="0" err="1">
                <a:solidFill>
                  <a:schemeClr val="tx1">
                    <a:lumMod val="50000"/>
                    <a:lumOff val="50000"/>
                  </a:schemeClr>
                </a:solidFill>
                <a:latin typeface="Open Sans" pitchFamily="34" charset="0"/>
                <a:ea typeface="Open Sans" pitchFamily="34" charset="0"/>
                <a:cs typeface="Open Sans" pitchFamily="34" charset="0"/>
              </a:rPr>
              <a:t>VITQuickFAQ</a:t>
            </a:r>
            <a:r>
              <a:rPr lang="en-US" sz="1200" b="1" cap="small" dirty="0">
                <a:solidFill>
                  <a:schemeClr val="tx1">
                    <a:lumMod val="50000"/>
                    <a:lumOff val="50000"/>
                  </a:schemeClr>
                </a:solidFill>
                <a:latin typeface="Open Sans" pitchFamily="34" charset="0"/>
                <a:ea typeface="Open Sans" pitchFamily="34" charset="0"/>
                <a:cs typeface="Open Sans" pitchFamily="34" charset="0"/>
              </a:rPr>
              <a:t> – your go-to guide for all things VIT Chennai.</a:t>
            </a:r>
          </a:p>
        </p:txBody>
      </p:sp>
      <p:sp>
        <p:nvSpPr>
          <p:cNvPr id="13" name="Freeform 12"/>
          <p:cNvSpPr/>
          <p:nvPr/>
        </p:nvSpPr>
        <p:spPr>
          <a:xfrm rot="5400000">
            <a:off x="782742" y="3484701"/>
            <a:ext cx="200758" cy="241275"/>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Freeform 15"/>
          <p:cNvSpPr/>
          <p:nvPr/>
        </p:nvSpPr>
        <p:spPr>
          <a:xfrm rot="5400000">
            <a:off x="782742" y="2574376"/>
            <a:ext cx="200758" cy="241275"/>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Freeform 17"/>
          <p:cNvSpPr/>
          <p:nvPr/>
        </p:nvSpPr>
        <p:spPr>
          <a:xfrm rot="5400000">
            <a:off x="782742" y="3012477"/>
            <a:ext cx="200758" cy="241275"/>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1">
                  <a:lumMod val="75000"/>
                </a:schemeClr>
              </a:solidFill>
            </a:endParaRPr>
          </a:p>
        </p:txBody>
      </p:sp>
      <p:sp>
        <p:nvSpPr>
          <p:cNvPr id="23" name="Freeform 22"/>
          <p:cNvSpPr/>
          <p:nvPr/>
        </p:nvSpPr>
        <p:spPr>
          <a:xfrm rot="5400000">
            <a:off x="795442" y="5504001"/>
            <a:ext cx="200758" cy="241275"/>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23"/>
          <p:cNvSpPr/>
          <p:nvPr/>
        </p:nvSpPr>
        <p:spPr>
          <a:xfrm rot="5400000">
            <a:off x="795442" y="4593676"/>
            <a:ext cx="200758" cy="241275"/>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24"/>
          <p:cNvSpPr/>
          <p:nvPr/>
        </p:nvSpPr>
        <p:spPr>
          <a:xfrm rot="5400000">
            <a:off x="795442" y="5031777"/>
            <a:ext cx="200758" cy="241275"/>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1">
                  <a:lumMod val="75000"/>
                </a:schemeClr>
              </a:solidFill>
            </a:endParaRPr>
          </a:p>
        </p:txBody>
      </p:sp>
    </p:spTree>
    <p:extLst>
      <p:ext uri="{BB962C8B-B14F-4D97-AF65-F5344CB8AC3E}">
        <p14:creationId xmlns:p14="http://schemas.microsoft.com/office/powerpoint/2010/main" val="257442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5039</TotalTime>
  <Words>1441</Words>
  <Application>Microsoft Office PowerPoint</Application>
  <PresentationFormat>Custom</PresentationFormat>
  <Paragraphs>202</Paragraphs>
  <Slides>23</Slides>
  <Notes>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1_Office Theme</vt:lpstr>
      <vt:lpstr>VIT-FAQAssist Chatbot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VIT-FAQAssist 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Awesomeness</dc:title>
  <dc:creator>Andrzej Pach</dc:creator>
  <cp:lastModifiedBy>mayan</cp:lastModifiedBy>
  <cp:revision>167</cp:revision>
  <dcterms:created xsi:type="dcterms:W3CDTF">2016-01-18T09:44:14Z</dcterms:created>
  <dcterms:modified xsi:type="dcterms:W3CDTF">2024-02-12T06:18:40Z</dcterms:modified>
</cp:coreProperties>
</file>