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62" r:id="rId38"/>
    <p:sldId id="293" r:id="rId39"/>
    <p:sldId id="294" r:id="rId40"/>
    <p:sldId id="295" r:id="rId41"/>
    <p:sldId id="296" r:id="rId42"/>
    <p:sldId id="297" r:id="rId43"/>
    <p:sldId id="298" r:id="rId44"/>
    <p:sldId id="299" r:id="rId45"/>
    <p:sldId id="300" r:id="rId46"/>
    <p:sldId id="301" r:id="rId47"/>
    <p:sldId id="302" r:id="rId48"/>
    <p:sldId id="304" r:id="rId49"/>
    <p:sldId id="305" r:id="rId50"/>
    <p:sldId id="306" r:id="rId51"/>
    <p:sldId id="303"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C24494-115C-4138-9E82-51E74C233331}"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ECB66-16B8-42C5-923D-FDD9804999BB}" type="slidenum">
              <a:rPr lang="en-US" smtClean="0"/>
              <a:t>‹#›</a:t>
            </a:fld>
            <a:endParaRPr lang="en-US"/>
          </a:p>
        </p:txBody>
      </p:sp>
    </p:spTree>
    <p:extLst>
      <p:ext uri="{BB962C8B-B14F-4D97-AF65-F5344CB8AC3E}">
        <p14:creationId xmlns:p14="http://schemas.microsoft.com/office/powerpoint/2010/main" val="333357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24494-115C-4138-9E82-51E74C233331}"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ECB66-16B8-42C5-923D-FDD9804999BB}" type="slidenum">
              <a:rPr lang="en-US" smtClean="0"/>
              <a:t>‹#›</a:t>
            </a:fld>
            <a:endParaRPr lang="en-US"/>
          </a:p>
        </p:txBody>
      </p:sp>
    </p:spTree>
    <p:extLst>
      <p:ext uri="{BB962C8B-B14F-4D97-AF65-F5344CB8AC3E}">
        <p14:creationId xmlns:p14="http://schemas.microsoft.com/office/powerpoint/2010/main" val="1619328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24494-115C-4138-9E82-51E74C233331}"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ECB66-16B8-42C5-923D-FDD9804999BB}" type="slidenum">
              <a:rPr lang="en-US" smtClean="0"/>
              <a:t>‹#›</a:t>
            </a:fld>
            <a:endParaRPr lang="en-US"/>
          </a:p>
        </p:txBody>
      </p:sp>
    </p:spTree>
    <p:extLst>
      <p:ext uri="{BB962C8B-B14F-4D97-AF65-F5344CB8AC3E}">
        <p14:creationId xmlns:p14="http://schemas.microsoft.com/office/powerpoint/2010/main" val="257205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24494-115C-4138-9E82-51E74C233331}"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ECB66-16B8-42C5-923D-FDD9804999BB}" type="slidenum">
              <a:rPr lang="en-US" smtClean="0"/>
              <a:t>‹#›</a:t>
            </a:fld>
            <a:endParaRPr lang="en-US"/>
          </a:p>
        </p:txBody>
      </p:sp>
    </p:spTree>
    <p:extLst>
      <p:ext uri="{BB962C8B-B14F-4D97-AF65-F5344CB8AC3E}">
        <p14:creationId xmlns:p14="http://schemas.microsoft.com/office/powerpoint/2010/main" val="345938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24494-115C-4138-9E82-51E74C233331}"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FECB66-16B8-42C5-923D-FDD9804999BB}" type="slidenum">
              <a:rPr lang="en-US" smtClean="0"/>
              <a:t>‹#›</a:t>
            </a:fld>
            <a:endParaRPr lang="en-US"/>
          </a:p>
        </p:txBody>
      </p:sp>
    </p:spTree>
    <p:extLst>
      <p:ext uri="{BB962C8B-B14F-4D97-AF65-F5344CB8AC3E}">
        <p14:creationId xmlns:p14="http://schemas.microsoft.com/office/powerpoint/2010/main" val="163432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C24494-115C-4138-9E82-51E74C233331}"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ECB66-16B8-42C5-923D-FDD9804999BB}" type="slidenum">
              <a:rPr lang="en-US" smtClean="0"/>
              <a:t>‹#›</a:t>
            </a:fld>
            <a:endParaRPr lang="en-US"/>
          </a:p>
        </p:txBody>
      </p:sp>
    </p:spTree>
    <p:extLst>
      <p:ext uri="{BB962C8B-B14F-4D97-AF65-F5344CB8AC3E}">
        <p14:creationId xmlns:p14="http://schemas.microsoft.com/office/powerpoint/2010/main" val="398569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C24494-115C-4138-9E82-51E74C233331}"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FECB66-16B8-42C5-923D-FDD9804999BB}" type="slidenum">
              <a:rPr lang="en-US" smtClean="0"/>
              <a:t>‹#›</a:t>
            </a:fld>
            <a:endParaRPr lang="en-US"/>
          </a:p>
        </p:txBody>
      </p:sp>
    </p:spTree>
    <p:extLst>
      <p:ext uri="{BB962C8B-B14F-4D97-AF65-F5344CB8AC3E}">
        <p14:creationId xmlns:p14="http://schemas.microsoft.com/office/powerpoint/2010/main" val="1509661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24494-115C-4138-9E82-51E74C233331}"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FECB66-16B8-42C5-923D-FDD9804999BB}" type="slidenum">
              <a:rPr lang="en-US" smtClean="0"/>
              <a:t>‹#›</a:t>
            </a:fld>
            <a:endParaRPr lang="en-US"/>
          </a:p>
        </p:txBody>
      </p:sp>
    </p:spTree>
    <p:extLst>
      <p:ext uri="{BB962C8B-B14F-4D97-AF65-F5344CB8AC3E}">
        <p14:creationId xmlns:p14="http://schemas.microsoft.com/office/powerpoint/2010/main" val="34855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24494-115C-4138-9E82-51E74C233331}"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FECB66-16B8-42C5-923D-FDD9804999BB}" type="slidenum">
              <a:rPr lang="en-US" smtClean="0"/>
              <a:t>‹#›</a:t>
            </a:fld>
            <a:endParaRPr lang="en-US"/>
          </a:p>
        </p:txBody>
      </p:sp>
    </p:spTree>
    <p:extLst>
      <p:ext uri="{BB962C8B-B14F-4D97-AF65-F5344CB8AC3E}">
        <p14:creationId xmlns:p14="http://schemas.microsoft.com/office/powerpoint/2010/main" val="342599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24494-115C-4138-9E82-51E74C233331}"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ECB66-16B8-42C5-923D-FDD9804999BB}" type="slidenum">
              <a:rPr lang="en-US" smtClean="0"/>
              <a:t>‹#›</a:t>
            </a:fld>
            <a:endParaRPr lang="en-US"/>
          </a:p>
        </p:txBody>
      </p:sp>
    </p:spTree>
    <p:extLst>
      <p:ext uri="{BB962C8B-B14F-4D97-AF65-F5344CB8AC3E}">
        <p14:creationId xmlns:p14="http://schemas.microsoft.com/office/powerpoint/2010/main" val="306854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24494-115C-4138-9E82-51E74C233331}"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FECB66-16B8-42C5-923D-FDD9804999BB}" type="slidenum">
              <a:rPr lang="en-US" smtClean="0"/>
              <a:t>‹#›</a:t>
            </a:fld>
            <a:endParaRPr lang="en-US"/>
          </a:p>
        </p:txBody>
      </p:sp>
    </p:spTree>
    <p:extLst>
      <p:ext uri="{BB962C8B-B14F-4D97-AF65-F5344CB8AC3E}">
        <p14:creationId xmlns:p14="http://schemas.microsoft.com/office/powerpoint/2010/main" val="4291133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24494-115C-4138-9E82-51E74C233331}" type="datetimeFigureOut">
              <a:rPr lang="en-US" smtClean="0"/>
              <a:t>5/23/2022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ECB66-16B8-42C5-923D-FDD9804999BB}" type="slidenum">
              <a:rPr lang="en-US" smtClean="0"/>
              <a:t>‹#›</a:t>
            </a:fld>
            <a:endParaRPr lang="en-US"/>
          </a:p>
        </p:txBody>
      </p:sp>
    </p:spTree>
    <p:extLst>
      <p:ext uri="{BB962C8B-B14F-4D97-AF65-F5344CB8AC3E}">
        <p14:creationId xmlns:p14="http://schemas.microsoft.com/office/powerpoint/2010/main" val="1101192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4" name="Rectangle 3"/>
          <p:cNvSpPr/>
          <p:nvPr/>
        </p:nvSpPr>
        <p:spPr>
          <a:xfrm>
            <a:off x="248355" y="167691"/>
            <a:ext cx="6096000" cy="923330"/>
          </a:xfrm>
          <a:prstGeom prst="rect">
            <a:avLst/>
          </a:prstGeom>
        </p:spPr>
        <p:txBody>
          <a:bodyPr>
            <a:spAutoFit/>
          </a:bodyPr>
          <a:lstStyle/>
          <a:p>
            <a:pPr algn="just"/>
            <a:r>
              <a:rPr lang="en-US" b="0" i="0" dirty="0" smtClean="0">
                <a:solidFill>
                  <a:srgbClr val="610B38"/>
                </a:solidFill>
                <a:effectLst/>
                <a:latin typeface="erdana"/>
              </a:rPr>
              <a:t>What is C#</a:t>
            </a:r>
          </a:p>
          <a:p>
            <a:r>
              <a:rPr lang="en-US" dirty="0" smtClean="0"/>
              <a:t/>
            </a:r>
            <a:br>
              <a:rPr lang="en-US" dirty="0" smtClean="0"/>
            </a:br>
            <a:endParaRPr lang="en-US" dirty="0"/>
          </a:p>
        </p:txBody>
      </p:sp>
      <p:sp>
        <p:nvSpPr>
          <p:cNvPr id="5" name="Rectangle 4"/>
          <p:cNvSpPr/>
          <p:nvPr/>
        </p:nvSpPr>
        <p:spPr>
          <a:xfrm>
            <a:off x="248355" y="528935"/>
            <a:ext cx="11221156" cy="646331"/>
          </a:xfrm>
          <a:prstGeom prst="rect">
            <a:avLst/>
          </a:prstGeom>
        </p:spPr>
        <p:txBody>
          <a:bodyPr wrap="square">
            <a:spAutoFit/>
          </a:bodyPr>
          <a:lstStyle/>
          <a:p>
            <a:r>
              <a:rPr lang="en-US" b="0" i="0" dirty="0" smtClean="0">
                <a:solidFill>
                  <a:srgbClr val="333333"/>
                </a:solidFill>
                <a:effectLst/>
                <a:latin typeface="inter-regular"/>
              </a:rPr>
              <a:t>C# is pronounced as "C-Sharp". It is an object-oriented programming language provided by Microsoft that runs on </a:t>
            </a:r>
            <a:r>
              <a:rPr lang="en-US" b="0" i="0" dirty="0" err="1" smtClean="0">
                <a:solidFill>
                  <a:srgbClr val="333333"/>
                </a:solidFill>
                <a:effectLst/>
                <a:latin typeface="inter-regular"/>
              </a:rPr>
              <a:t>.Net</a:t>
            </a:r>
            <a:r>
              <a:rPr lang="en-US" b="0" i="0" dirty="0" smtClean="0">
                <a:solidFill>
                  <a:srgbClr val="333333"/>
                </a:solidFill>
                <a:effectLst/>
                <a:latin typeface="inter-regular"/>
              </a:rPr>
              <a:t> Framework.</a:t>
            </a:r>
            <a:endParaRPr lang="en-US" dirty="0"/>
          </a:p>
        </p:txBody>
      </p:sp>
      <p:sp>
        <p:nvSpPr>
          <p:cNvPr id="6" name="Rectangle 5"/>
          <p:cNvSpPr/>
          <p:nvPr/>
        </p:nvSpPr>
        <p:spPr>
          <a:xfrm>
            <a:off x="248355" y="1295738"/>
            <a:ext cx="11142134" cy="2031325"/>
          </a:xfrm>
          <a:prstGeom prst="rect">
            <a:avLst/>
          </a:prstGeom>
        </p:spPr>
        <p:txBody>
          <a:bodyPr wrap="square">
            <a:spAutoFit/>
          </a:bodyPr>
          <a:lstStyle/>
          <a:p>
            <a:pPr algn="just"/>
            <a:r>
              <a:rPr lang="en-US" b="0" i="0" dirty="0" smtClean="0">
                <a:solidFill>
                  <a:srgbClr val="333333"/>
                </a:solidFill>
                <a:effectLst/>
                <a:latin typeface="inter-regular"/>
              </a:rPr>
              <a:t>By the help of C# programming language, we can develop different types of secured and robust applications:</a:t>
            </a:r>
          </a:p>
          <a:p>
            <a:pPr algn="just">
              <a:buFont typeface="Arial" panose="020B0604020202020204" pitchFamily="34" charset="0"/>
              <a:buChar char="•"/>
            </a:pPr>
            <a:r>
              <a:rPr lang="en-US" b="0" i="0" dirty="0" smtClean="0">
                <a:solidFill>
                  <a:srgbClr val="000000"/>
                </a:solidFill>
                <a:effectLst/>
                <a:latin typeface="inter-regular"/>
              </a:rPr>
              <a:t>Window applications</a:t>
            </a:r>
          </a:p>
          <a:p>
            <a:pPr algn="just">
              <a:buFont typeface="Arial" panose="020B0604020202020204" pitchFamily="34" charset="0"/>
              <a:buChar char="•"/>
            </a:pPr>
            <a:r>
              <a:rPr lang="en-US" b="0" i="0" dirty="0" smtClean="0">
                <a:solidFill>
                  <a:srgbClr val="000000"/>
                </a:solidFill>
                <a:effectLst/>
                <a:latin typeface="inter-regular"/>
              </a:rPr>
              <a:t>Web applications</a:t>
            </a:r>
          </a:p>
          <a:p>
            <a:pPr algn="just">
              <a:buFont typeface="Arial" panose="020B0604020202020204" pitchFamily="34" charset="0"/>
              <a:buChar char="•"/>
            </a:pPr>
            <a:r>
              <a:rPr lang="en-US" b="0" i="0" dirty="0" smtClean="0">
                <a:solidFill>
                  <a:srgbClr val="000000"/>
                </a:solidFill>
                <a:effectLst/>
                <a:latin typeface="inter-regular"/>
              </a:rPr>
              <a:t>Distributed applications</a:t>
            </a:r>
          </a:p>
          <a:p>
            <a:pPr algn="just">
              <a:buFont typeface="Arial" panose="020B0604020202020204" pitchFamily="34" charset="0"/>
              <a:buChar char="•"/>
            </a:pPr>
            <a:r>
              <a:rPr lang="en-US" b="0" i="0" dirty="0" smtClean="0">
                <a:solidFill>
                  <a:srgbClr val="000000"/>
                </a:solidFill>
                <a:effectLst/>
                <a:latin typeface="inter-regular"/>
              </a:rPr>
              <a:t>Web service applications</a:t>
            </a:r>
          </a:p>
          <a:p>
            <a:pPr algn="just">
              <a:buFont typeface="Arial" panose="020B0604020202020204" pitchFamily="34" charset="0"/>
              <a:buChar char="•"/>
            </a:pPr>
            <a:r>
              <a:rPr lang="en-US" b="0" i="0" dirty="0" smtClean="0">
                <a:solidFill>
                  <a:srgbClr val="000000"/>
                </a:solidFill>
                <a:effectLst/>
                <a:latin typeface="inter-regular"/>
              </a:rPr>
              <a:t>Database applications etc.</a:t>
            </a:r>
            <a:endParaRPr lang="en-US" b="0" i="0" dirty="0">
              <a:solidFill>
                <a:srgbClr val="000000"/>
              </a:solidFill>
              <a:effectLst/>
              <a:latin typeface="inter-regular"/>
            </a:endParaRPr>
          </a:p>
        </p:txBody>
      </p:sp>
      <p:sp>
        <p:nvSpPr>
          <p:cNvPr id="7" name="Rectangle 6"/>
          <p:cNvSpPr/>
          <p:nvPr/>
        </p:nvSpPr>
        <p:spPr>
          <a:xfrm>
            <a:off x="248355" y="3447535"/>
            <a:ext cx="1261884" cy="369332"/>
          </a:xfrm>
          <a:prstGeom prst="rect">
            <a:avLst/>
          </a:prstGeom>
        </p:spPr>
        <p:txBody>
          <a:bodyPr wrap="none">
            <a:spAutoFit/>
          </a:bodyPr>
          <a:lstStyle/>
          <a:p>
            <a:pPr algn="just"/>
            <a:r>
              <a:rPr lang="en-US" b="0" i="0" dirty="0" smtClean="0">
                <a:solidFill>
                  <a:srgbClr val="610B38"/>
                </a:solidFill>
                <a:effectLst/>
                <a:latin typeface="erdana"/>
              </a:rPr>
              <a:t>C# History</a:t>
            </a:r>
            <a:endParaRPr lang="en-US" b="0" i="0" dirty="0">
              <a:solidFill>
                <a:srgbClr val="610B38"/>
              </a:solidFill>
              <a:effectLst/>
              <a:latin typeface="erdana"/>
            </a:endParaRPr>
          </a:p>
        </p:txBody>
      </p:sp>
      <p:sp>
        <p:nvSpPr>
          <p:cNvPr id="8" name="Rectangle 7"/>
          <p:cNvSpPr/>
          <p:nvPr/>
        </p:nvSpPr>
        <p:spPr>
          <a:xfrm>
            <a:off x="248355" y="3791575"/>
            <a:ext cx="11361754" cy="923330"/>
          </a:xfrm>
          <a:prstGeom prst="rect">
            <a:avLst/>
          </a:prstGeom>
        </p:spPr>
        <p:txBody>
          <a:bodyPr wrap="square">
            <a:spAutoFit/>
          </a:bodyPr>
          <a:lstStyle/>
          <a:p>
            <a:pPr algn="just"/>
            <a:r>
              <a:rPr lang="en-US" b="0" i="0" dirty="0" smtClean="0">
                <a:solidFill>
                  <a:srgbClr val="333333"/>
                </a:solidFill>
                <a:effectLst/>
                <a:latin typeface="inter-regular"/>
              </a:rPr>
              <a:t>C# is pronounced as </a:t>
            </a:r>
            <a:r>
              <a:rPr lang="en-US" b="1" i="0" dirty="0" smtClean="0">
                <a:solidFill>
                  <a:srgbClr val="333333"/>
                </a:solidFill>
                <a:effectLst/>
                <a:latin typeface="inter-bold"/>
              </a:rPr>
              <a:t>"C-Sharp"</a:t>
            </a:r>
            <a:r>
              <a:rPr lang="en-US" b="0" i="0" dirty="0" smtClean="0">
                <a:solidFill>
                  <a:srgbClr val="333333"/>
                </a:solidFill>
                <a:effectLst/>
                <a:latin typeface="inter-regular"/>
              </a:rPr>
              <a:t>. It is an object-oriented programming language provided by </a:t>
            </a:r>
            <a:r>
              <a:rPr lang="en-US" b="1" i="0" dirty="0" smtClean="0">
                <a:solidFill>
                  <a:srgbClr val="333333"/>
                </a:solidFill>
                <a:effectLst/>
                <a:latin typeface="inter-bold"/>
              </a:rPr>
              <a:t>Microsoft</a:t>
            </a:r>
            <a:r>
              <a:rPr lang="en-US" b="0" i="0" dirty="0" smtClean="0">
                <a:solidFill>
                  <a:srgbClr val="333333"/>
                </a:solidFill>
                <a:effectLst/>
                <a:latin typeface="inter-regular"/>
              </a:rPr>
              <a:t> that runs on </a:t>
            </a:r>
            <a:r>
              <a:rPr lang="en-US" b="1" i="0" dirty="0" err="1" smtClean="0">
                <a:solidFill>
                  <a:srgbClr val="333333"/>
                </a:solidFill>
                <a:effectLst/>
                <a:latin typeface="inter-bold"/>
              </a:rPr>
              <a:t>.Net</a:t>
            </a:r>
            <a:r>
              <a:rPr lang="en-US" b="1" i="0" dirty="0" smtClean="0">
                <a:solidFill>
                  <a:srgbClr val="333333"/>
                </a:solidFill>
                <a:effectLst/>
                <a:latin typeface="inter-bold"/>
              </a:rPr>
              <a:t> Framework.</a:t>
            </a:r>
            <a:endParaRPr lang="en-US" b="0" i="0" dirty="0" smtClean="0">
              <a:solidFill>
                <a:srgbClr val="FF0000"/>
              </a:solidFill>
              <a:effectLst/>
              <a:latin typeface="inter-regular"/>
            </a:endParaRPr>
          </a:p>
          <a:p>
            <a:pPr algn="just"/>
            <a:r>
              <a:rPr lang="en-US" b="1" i="0" dirty="0" smtClean="0">
                <a:solidFill>
                  <a:srgbClr val="FF0000"/>
                </a:solidFill>
                <a:effectLst/>
                <a:latin typeface="inter-bold"/>
              </a:rPr>
              <a:t>Anders Hejlsberg</a:t>
            </a:r>
            <a:r>
              <a:rPr lang="en-US" b="0" i="0" dirty="0" smtClean="0">
                <a:solidFill>
                  <a:srgbClr val="333333"/>
                </a:solidFill>
                <a:effectLst/>
                <a:latin typeface="inter-regular"/>
              </a:rPr>
              <a:t> is known as the </a:t>
            </a:r>
            <a:r>
              <a:rPr lang="en-US" b="1" i="0" dirty="0" smtClean="0">
                <a:solidFill>
                  <a:srgbClr val="333333"/>
                </a:solidFill>
                <a:effectLst/>
                <a:latin typeface="inter-bold"/>
              </a:rPr>
              <a:t>founder of C# language.</a:t>
            </a:r>
            <a:endParaRPr lang="en-US" b="0" i="0" dirty="0">
              <a:solidFill>
                <a:srgbClr val="333333"/>
              </a:solidFill>
              <a:effectLst/>
              <a:latin typeface="inter-regular"/>
            </a:endParaRPr>
          </a:p>
        </p:txBody>
      </p:sp>
      <p:sp>
        <p:nvSpPr>
          <p:cNvPr id="9" name="Rectangle 8"/>
          <p:cNvSpPr/>
          <p:nvPr/>
        </p:nvSpPr>
        <p:spPr>
          <a:xfrm>
            <a:off x="248355" y="4717752"/>
            <a:ext cx="11361754" cy="646331"/>
          </a:xfrm>
          <a:prstGeom prst="rect">
            <a:avLst/>
          </a:prstGeom>
        </p:spPr>
        <p:txBody>
          <a:bodyPr wrap="square">
            <a:spAutoFit/>
          </a:bodyPr>
          <a:lstStyle/>
          <a:p>
            <a:r>
              <a:rPr lang="en-US" b="0" i="0" dirty="0" smtClean="0">
                <a:solidFill>
                  <a:srgbClr val="333333"/>
                </a:solidFill>
                <a:effectLst/>
                <a:latin typeface="inter-regular"/>
              </a:rPr>
              <a:t>C# has evolved much since their first release in the year </a:t>
            </a:r>
            <a:r>
              <a:rPr lang="en-US" b="1" i="0" dirty="0" smtClean="0">
                <a:solidFill>
                  <a:srgbClr val="333333"/>
                </a:solidFill>
                <a:effectLst/>
                <a:latin typeface="inter-bold"/>
              </a:rPr>
              <a:t>2002</a:t>
            </a:r>
            <a:r>
              <a:rPr lang="en-US" b="0" i="0" dirty="0" smtClean="0">
                <a:solidFill>
                  <a:srgbClr val="333333"/>
                </a:solidFill>
                <a:effectLst/>
                <a:latin typeface="inter-regular"/>
              </a:rPr>
              <a:t>. It was introduced with </a:t>
            </a:r>
            <a:r>
              <a:rPr lang="en-US" b="1" i="0" dirty="0" smtClean="0">
                <a:solidFill>
                  <a:srgbClr val="333333"/>
                </a:solidFill>
                <a:effectLst/>
                <a:latin typeface="inter-bold"/>
              </a:rPr>
              <a:t>.NET Framework 1.0</a:t>
            </a:r>
            <a:r>
              <a:rPr lang="en-US" b="0" i="0" dirty="0" smtClean="0">
                <a:solidFill>
                  <a:srgbClr val="333333"/>
                </a:solidFill>
                <a:effectLst/>
                <a:latin typeface="inter-regular"/>
              </a:rPr>
              <a:t> and the current version of C# is 5.0.</a:t>
            </a:r>
            <a:endParaRPr lang="en-US" dirty="0"/>
          </a:p>
        </p:txBody>
      </p:sp>
    </p:spTree>
    <p:extLst>
      <p:ext uri="{BB962C8B-B14F-4D97-AF65-F5344CB8AC3E}">
        <p14:creationId xmlns:p14="http://schemas.microsoft.com/office/powerpoint/2010/main" val="135768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314487" y="182479"/>
            <a:ext cx="1172116" cy="369332"/>
          </a:xfrm>
          <a:prstGeom prst="rect">
            <a:avLst/>
          </a:prstGeom>
        </p:spPr>
        <p:txBody>
          <a:bodyPr wrap="none">
            <a:spAutoFit/>
          </a:bodyPr>
          <a:lstStyle/>
          <a:p>
            <a:pPr algn="just"/>
            <a:r>
              <a:rPr lang="en-US" dirty="0">
                <a:solidFill>
                  <a:srgbClr val="610B38"/>
                </a:solidFill>
                <a:latin typeface="erdana"/>
              </a:rPr>
              <a:t>C# If-else</a:t>
            </a:r>
            <a:endParaRPr lang="en-US" b="0" i="0" dirty="0">
              <a:solidFill>
                <a:srgbClr val="610B38"/>
              </a:solidFill>
              <a:effectLst/>
              <a:latin typeface="erdana"/>
            </a:endParaRPr>
          </a:p>
        </p:txBody>
      </p:sp>
      <p:sp>
        <p:nvSpPr>
          <p:cNvPr id="3" name="Rectangle 2"/>
          <p:cNvSpPr/>
          <p:nvPr/>
        </p:nvSpPr>
        <p:spPr>
          <a:xfrm>
            <a:off x="1367090" y="182479"/>
            <a:ext cx="2198038" cy="369332"/>
          </a:xfrm>
          <a:prstGeom prst="rect">
            <a:avLst/>
          </a:prstGeom>
        </p:spPr>
        <p:txBody>
          <a:bodyPr wrap="none">
            <a:spAutoFit/>
          </a:bodyPr>
          <a:lstStyle/>
          <a:p>
            <a:pPr algn="just"/>
            <a:r>
              <a:rPr lang="en-US" dirty="0">
                <a:solidFill>
                  <a:srgbClr val="610B38"/>
                </a:solidFill>
                <a:latin typeface="erdana"/>
              </a:rPr>
              <a:t>with input from user</a:t>
            </a:r>
            <a:endParaRPr lang="en-US" b="0" i="0" dirty="0">
              <a:solidFill>
                <a:srgbClr val="610B38"/>
              </a:solidFill>
              <a:effectLst/>
              <a:latin typeface="erdana"/>
            </a:endParaRPr>
          </a:p>
        </p:txBody>
      </p:sp>
      <p:sp>
        <p:nvSpPr>
          <p:cNvPr id="4" name="Rectangle 3"/>
          <p:cNvSpPr/>
          <p:nvPr/>
        </p:nvSpPr>
        <p:spPr>
          <a:xfrm>
            <a:off x="706582" y="551811"/>
            <a:ext cx="11236036" cy="923330"/>
          </a:xfrm>
          <a:prstGeom prst="rect">
            <a:avLst/>
          </a:prstGeom>
        </p:spPr>
        <p:txBody>
          <a:bodyPr wrap="square">
            <a:spAutoFit/>
          </a:bodyPr>
          <a:lstStyle/>
          <a:p>
            <a:pPr algn="just"/>
            <a:r>
              <a:rPr lang="en-US" dirty="0">
                <a:solidFill>
                  <a:srgbClr val="333333"/>
                </a:solidFill>
                <a:latin typeface="inter-regular"/>
              </a:rPr>
              <a:t>getting input from the user using </a:t>
            </a:r>
            <a:r>
              <a:rPr lang="en-US" b="1" dirty="0" err="1">
                <a:solidFill>
                  <a:srgbClr val="333333"/>
                </a:solidFill>
                <a:latin typeface="inter-bold"/>
              </a:rPr>
              <a:t>Console.ReadLine</a:t>
            </a:r>
            <a:r>
              <a:rPr lang="en-US" b="1" dirty="0">
                <a:solidFill>
                  <a:srgbClr val="333333"/>
                </a:solidFill>
                <a:latin typeface="inter-bold"/>
              </a:rPr>
              <a:t>()</a:t>
            </a:r>
            <a:r>
              <a:rPr lang="en-US" dirty="0">
                <a:solidFill>
                  <a:srgbClr val="333333"/>
                </a:solidFill>
                <a:latin typeface="inter-regular"/>
              </a:rPr>
              <a:t> method. It returns string. For numeric value, you need to convert it into </a:t>
            </a:r>
            <a:r>
              <a:rPr lang="en-US" dirty="0" err="1">
                <a:solidFill>
                  <a:srgbClr val="333333"/>
                </a:solidFill>
                <a:latin typeface="inter-regular"/>
              </a:rPr>
              <a:t>int</a:t>
            </a:r>
            <a:r>
              <a:rPr lang="en-US" dirty="0">
                <a:solidFill>
                  <a:srgbClr val="333333"/>
                </a:solidFill>
                <a:latin typeface="inter-regular"/>
              </a:rPr>
              <a:t> using </a:t>
            </a:r>
            <a:r>
              <a:rPr lang="en-US" b="1" dirty="0">
                <a:solidFill>
                  <a:srgbClr val="333333"/>
                </a:solidFill>
                <a:latin typeface="inter-bold"/>
              </a:rPr>
              <a:t>Convert.ToInt32()</a:t>
            </a:r>
            <a:r>
              <a:rPr lang="en-US" dirty="0">
                <a:solidFill>
                  <a:srgbClr val="333333"/>
                </a:solidFill>
                <a:latin typeface="inter-regular"/>
              </a:rPr>
              <a:t> method.</a:t>
            </a:r>
          </a:p>
          <a:p>
            <a:pPr algn="just"/>
            <a:r>
              <a:rPr lang="en-US" dirty="0">
                <a:solidFill>
                  <a:srgbClr val="000000"/>
                </a:solidFill>
                <a:latin typeface="inter-regular"/>
              </a:rPr>
              <a:t>    </a:t>
            </a:r>
            <a:endParaRPr lang="en-US" b="0" i="0" dirty="0">
              <a:solidFill>
                <a:srgbClr val="000000"/>
              </a:solidFill>
              <a:effectLst/>
              <a:latin typeface="inter-regular"/>
            </a:endParaRPr>
          </a:p>
        </p:txBody>
      </p:sp>
      <p:sp>
        <p:nvSpPr>
          <p:cNvPr id="5" name="Rectangle 4"/>
          <p:cNvSpPr/>
          <p:nvPr/>
        </p:nvSpPr>
        <p:spPr>
          <a:xfrm>
            <a:off x="1367090" y="1162756"/>
            <a:ext cx="10575528" cy="5909310"/>
          </a:xfrm>
          <a:prstGeom prst="rect">
            <a:avLst/>
          </a:prstGeom>
        </p:spPr>
        <p:txBody>
          <a:bodyPr wrap="square">
            <a:spAutoFit/>
          </a:bodyPr>
          <a:lstStyle/>
          <a:p>
            <a:pPr algn="just"/>
            <a:r>
              <a:rPr lang="en-US" dirty="0">
                <a:solidFill>
                  <a:srgbClr val="333333"/>
                </a:solidFill>
                <a:latin typeface="inter-regular"/>
              </a:rPr>
              <a:t>getting input from the user using </a:t>
            </a:r>
            <a:r>
              <a:rPr lang="en-US" b="1" dirty="0" err="1">
                <a:solidFill>
                  <a:srgbClr val="333333"/>
                </a:solidFill>
                <a:latin typeface="inter-bold"/>
              </a:rPr>
              <a:t>Console.ReadLine</a:t>
            </a:r>
            <a:r>
              <a:rPr lang="en-US" b="1" dirty="0">
                <a:solidFill>
                  <a:srgbClr val="333333"/>
                </a:solidFill>
                <a:latin typeface="inter-bold"/>
              </a:rPr>
              <a:t>()</a:t>
            </a:r>
            <a:r>
              <a:rPr lang="en-US" dirty="0">
                <a:solidFill>
                  <a:srgbClr val="333333"/>
                </a:solidFill>
                <a:latin typeface="inter-regular"/>
              </a:rPr>
              <a:t> method. It returns string. For numeric value, you need to convert it into </a:t>
            </a:r>
            <a:r>
              <a:rPr lang="en-US" dirty="0" err="1">
                <a:solidFill>
                  <a:srgbClr val="333333"/>
                </a:solidFill>
                <a:latin typeface="inter-regular"/>
              </a:rPr>
              <a:t>int</a:t>
            </a:r>
            <a:r>
              <a:rPr lang="en-US" dirty="0">
                <a:solidFill>
                  <a:srgbClr val="333333"/>
                </a:solidFill>
                <a:latin typeface="inter-regular"/>
              </a:rPr>
              <a:t> using </a:t>
            </a:r>
            <a:r>
              <a:rPr lang="en-US" b="1" dirty="0">
                <a:solidFill>
                  <a:srgbClr val="333333"/>
                </a:solidFill>
                <a:latin typeface="inter-bold"/>
              </a:rPr>
              <a:t>Convert.ToInt32()</a:t>
            </a:r>
            <a:r>
              <a:rPr lang="en-US" dirty="0">
                <a:solidFill>
                  <a:srgbClr val="333333"/>
                </a:solidFill>
                <a:latin typeface="inter-regular"/>
              </a:rPr>
              <a:t> method.</a:t>
            </a:r>
          </a:p>
          <a:p>
            <a:pPr algn="just">
              <a:buFont typeface="+mj-lt"/>
              <a:buAutoNum type="arabicPeriod"/>
            </a:pPr>
            <a:r>
              <a:rPr lang="en-US" dirty="0">
                <a:solidFill>
                  <a:srgbClr val="000000"/>
                </a:solidFill>
                <a:latin typeface="inter-regular"/>
              </a:rPr>
              <a:t>using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IfExample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C00000"/>
                </a:solidFill>
                <a:latin typeface="inter-regular"/>
              </a:rPr>
              <a:t>Console.WriteLine</a:t>
            </a:r>
            <a:r>
              <a:rPr lang="en-US" dirty="0">
                <a:solidFill>
                  <a:srgbClr val="C00000"/>
                </a:solidFill>
                <a:latin typeface="inter-regular"/>
              </a:rPr>
              <a:t>("Enter a number:");  </a:t>
            </a:r>
          </a:p>
          <a:p>
            <a:pPr algn="just">
              <a:buFont typeface="+mj-lt"/>
              <a:buAutoNum type="arabicPeriod"/>
            </a:pPr>
            <a:r>
              <a:rPr lang="en-US" dirty="0">
                <a:solidFill>
                  <a:srgbClr val="C00000"/>
                </a:solidFill>
                <a:latin typeface="inter-regular"/>
              </a:rPr>
              <a:t>            </a:t>
            </a:r>
            <a:r>
              <a:rPr lang="en-US" b="1" dirty="0" err="1">
                <a:solidFill>
                  <a:srgbClr val="C00000"/>
                </a:solidFill>
                <a:latin typeface="inter-regular"/>
              </a:rPr>
              <a:t>int</a:t>
            </a:r>
            <a:r>
              <a:rPr lang="en-US" dirty="0">
                <a:solidFill>
                  <a:srgbClr val="C00000"/>
                </a:solidFill>
                <a:latin typeface="inter-regular"/>
              </a:rPr>
              <a:t> </a:t>
            </a:r>
            <a:r>
              <a:rPr lang="en-US" dirty="0" err="1">
                <a:solidFill>
                  <a:srgbClr val="C00000"/>
                </a:solidFill>
                <a:latin typeface="inter-regular"/>
              </a:rPr>
              <a:t>num</a:t>
            </a:r>
            <a:r>
              <a:rPr lang="en-US" dirty="0">
                <a:solidFill>
                  <a:srgbClr val="C00000"/>
                </a:solidFill>
                <a:latin typeface="inter-regular"/>
              </a:rPr>
              <a:t> = Convert.ToInt32(</a:t>
            </a:r>
            <a:r>
              <a:rPr lang="en-US" dirty="0" err="1">
                <a:solidFill>
                  <a:srgbClr val="C00000"/>
                </a:solidFill>
                <a:latin typeface="inter-regular"/>
              </a:rPr>
              <a:t>Console.ReadLine</a:t>
            </a:r>
            <a:r>
              <a:rPr lang="en-US" dirty="0">
                <a:solidFill>
                  <a:srgbClr val="C00000"/>
                </a:solidFill>
                <a:latin typeface="inter-regular"/>
              </a:rPr>
              <a:t>());  </a:t>
            </a:r>
          </a:p>
          <a:p>
            <a:pPr algn="just">
              <a:buFont typeface="+mj-lt"/>
              <a:buAutoNum type="arabicPeriod"/>
            </a:pPr>
            <a:r>
              <a:rPr lang="en-US" dirty="0">
                <a:solidFill>
                  <a:srgbClr val="C00000"/>
                </a:solidFill>
                <a:latin typeface="inter-regular"/>
              </a:rPr>
              <a:t>  </a:t>
            </a:r>
          </a:p>
          <a:p>
            <a:pPr algn="just">
              <a:buFont typeface="+mj-lt"/>
              <a:buAutoNum type="arabicPeriod"/>
            </a:pPr>
            <a:r>
              <a:rPr lang="en-US" dirty="0">
                <a:solidFill>
                  <a:srgbClr val="C00000"/>
                </a:solidFill>
                <a:latin typeface="inter-regular"/>
              </a:rPr>
              <a:t>            </a:t>
            </a:r>
            <a:r>
              <a:rPr lang="en-US" b="1" dirty="0">
                <a:solidFill>
                  <a:srgbClr val="C00000"/>
                </a:solidFill>
                <a:latin typeface="inter-regular"/>
              </a:rPr>
              <a:t>if</a:t>
            </a:r>
            <a:r>
              <a:rPr lang="en-US" dirty="0">
                <a:solidFill>
                  <a:srgbClr val="C00000"/>
                </a:solidFill>
                <a:latin typeface="inter-regular"/>
              </a:rPr>
              <a:t> (</a:t>
            </a:r>
            <a:r>
              <a:rPr lang="en-US" dirty="0" err="1">
                <a:solidFill>
                  <a:srgbClr val="C00000"/>
                </a:solidFill>
                <a:latin typeface="inter-regular"/>
              </a:rPr>
              <a:t>num</a:t>
            </a:r>
            <a:r>
              <a:rPr lang="en-US" dirty="0">
                <a:solidFill>
                  <a:srgbClr val="C00000"/>
                </a:solidFill>
                <a:latin typeface="inter-regular"/>
              </a:rPr>
              <a:t> % 2 == 0)  </a:t>
            </a:r>
          </a:p>
          <a:p>
            <a:pPr algn="just">
              <a:buFont typeface="+mj-lt"/>
              <a:buAutoNum type="arabicPeriod"/>
            </a:pPr>
            <a:r>
              <a:rPr lang="en-US" dirty="0">
                <a:solidFill>
                  <a:srgbClr val="C00000"/>
                </a:solidFill>
                <a:latin typeface="inter-regular"/>
              </a:rPr>
              <a:t>            {  </a:t>
            </a:r>
          </a:p>
          <a:p>
            <a:pPr algn="just">
              <a:buFont typeface="+mj-lt"/>
              <a:buAutoNum type="arabicPeriod"/>
            </a:pPr>
            <a:r>
              <a:rPr lang="en-US" dirty="0">
                <a:solidFill>
                  <a:srgbClr val="C00000"/>
                </a:solidFill>
                <a:latin typeface="inter-regular"/>
              </a:rPr>
              <a:t>                </a:t>
            </a:r>
            <a:r>
              <a:rPr lang="en-US" dirty="0" err="1">
                <a:solidFill>
                  <a:srgbClr val="C00000"/>
                </a:solidFill>
                <a:latin typeface="inter-regular"/>
              </a:rPr>
              <a:t>Console.WriteLine</a:t>
            </a:r>
            <a:r>
              <a:rPr lang="en-US" dirty="0">
                <a:solidFill>
                  <a:srgbClr val="C00000"/>
                </a:solidFill>
                <a:latin typeface="inter-regular"/>
              </a:rPr>
              <a:t>("It is even number");  </a:t>
            </a:r>
          </a:p>
          <a:p>
            <a:pPr algn="just">
              <a:buFont typeface="+mj-lt"/>
              <a:buAutoNum type="arabicPeriod"/>
            </a:pPr>
            <a:r>
              <a:rPr lang="en-US" dirty="0">
                <a:solidFill>
                  <a:srgbClr val="C00000"/>
                </a:solidFill>
                <a:latin typeface="inter-regular"/>
              </a:rPr>
              <a:t>            }  </a:t>
            </a:r>
          </a:p>
          <a:p>
            <a:pPr algn="just">
              <a:buFont typeface="+mj-lt"/>
              <a:buAutoNum type="arabicPeriod"/>
            </a:pPr>
            <a:r>
              <a:rPr lang="en-US" dirty="0">
                <a:solidFill>
                  <a:srgbClr val="C00000"/>
                </a:solidFill>
                <a:latin typeface="inter-regular"/>
              </a:rPr>
              <a:t>            </a:t>
            </a:r>
            <a:r>
              <a:rPr lang="en-US" b="1" dirty="0">
                <a:solidFill>
                  <a:srgbClr val="C00000"/>
                </a:solidFill>
                <a:latin typeface="inter-regular"/>
              </a:rPr>
              <a:t>else</a:t>
            </a:r>
            <a:r>
              <a:rPr lang="en-US" dirty="0">
                <a:solidFill>
                  <a:srgbClr val="C00000"/>
                </a:solidFill>
                <a:latin typeface="inter-regular"/>
              </a:rPr>
              <a:t>  </a:t>
            </a:r>
          </a:p>
          <a:p>
            <a:pPr algn="just">
              <a:buFont typeface="+mj-lt"/>
              <a:buAutoNum type="arabicPeriod"/>
            </a:pPr>
            <a:r>
              <a:rPr lang="en-US" dirty="0">
                <a:solidFill>
                  <a:srgbClr val="C00000"/>
                </a:solidFill>
                <a:latin typeface="inter-regular"/>
              </a:rPr>
              <a:t>            {  </a:t>
            </a:r>
          </a:p>
          <a:p>
            <a:pPr algn="just">
              <a:buFont typeface="+mj-lt"/>
              <a:buAutoNum type="arabicPeriod"/>
            </a:pPr>
            <a:r>
              <a:rPr lang="en-US" dirty="0">
                <a:solidFill>
                  <a:srgbClr val="C00000"/>
                </a:solidFill>
                <a:latin typeface="inter-regular"/>
              </a:rPr>
              <a:t>                </a:t>
            </a:r>
            <a:r>
              <a:rPr lang="en-US" dirty="0" err="1">
                <a:solidFill>
                  <a:srgbClr val="C00000"/>
                </a:solidFill>
                <a:latin typeface="inter-regular"/>
              </a:rPr>
              <a:t>Console.WriteLine</a:t>
            </a:r>
            <a:r>
              <a:rPr lang="en-US" dirty="0">
                <a:solidFill>
                  <a:srgbClr val="C00000"/>
                </a:solidFill>
                <a:latin typeface="inter-regular"/>
              </a:rPr>
              <a:t>("It is odd number");  </a:t>
            </a:r>
          </a:p>
          <a:p>
            <a:pPr algn="just">
              <a:buFont typeface="+mj-lt"/>
              <a:buAutoNum type="arabicPeriod"/>
            </a:pPr>
            <a:r>
              <a:rPr lang="en-US" dirty="0">
                <a:solidFill>
                  <a:srgbClr val="C00000"/>
                </a:solidFill>
                <a:latin typeface="inter-regular"/>
              </a:rPr>
              <a:t>            }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368044836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92927" y="90320"/>
            <a:ext cx="6096000" cy="923330"/>
          </a:xfrm>
          <a:prstGeom prst="rect">
            <a:avLst/>
          </a:prstGeom>
        </p:spPr>
        <p:txBody>
          <a:bodyPr>
            <a:spAutoFit/>
          </a:bodyPr>
          <a:lstStyle/>
          <a:p>
            <a:pPr algn="just"/>
            <a:r>
              <a:rPr lang="en-US" dirty="0">
                <a:solidFill>
                  <a:srgbClr val="610B38"/>
                </a:solidFill>
                <a:latin typeface="erdana"/>
              </a:rPr>
              <a:t>C# base keyword example: calling base class method</a:t>
            </a:r>
          </a:p>
          <a:p>
            <a:r>
              <a:rPr lang="en-US" dirty="0"/>
              <a:t/>
            </a:r>
            <a:br>
              <a:rPr lang="en-US" dirty="0"/>
            </a:br>
            <a:endParaRPr lang="en-US" dirty="0"/>
          </a:p>
        </p:txBody>
      </p:sp>
      <p:sp>
        <p:nvSpPr>
          <p:cNvPr id="3" name="Rectangle 2"/>
          <p:cNvSpPr/>
          <p:nvPr/>
        </p:nvSpPr>
        <p:spPr>
          <a:xfrm>
            <a:off x="1063083" y="551985"/>
            <a:ext cx="6096000" cy="3970318"/>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Animal{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virtual</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Dog: Animal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override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base</a:t>
            </a:r>
            <a:r>
              <a:rPr lang="en-US" dirty="0" err="1">
                <a:solidFill>
                  <a:srgbClr val="000000"/>
                </a:solidFill>
                <a:latin typeface="inter-regular"/>
              </a:rPr>
              <a:t>.eat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 bread..."</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smtClean="0">
                <a:solidFill>
                  <a:srgbClr val="000000"/>
                </a:solidFill>
                <a:latin typeface="inter-regular"/>
              </a:rPr>
              <a:t>}</a:t>
            </a:r>
            <a:r>
              <a:rPr lang="en-US" dirty="0">
                <a:solidFill>
                  <a:srgbClr val="000000"/>
                </a:solidFill>
                <a:latin typeface="inter-regular"/>
              </a:rPr>
              <a:t>  </a:t>
            </a:r>
            <a:endParaRPr lang="en-US" b="0" i="0" dirty="0">
              <a:solidFill>
                <a:srgbClr val="000000"/>
              </a:solidFill>
              <a:effectLst/>
              <a:latin typeface="inter-regular"/>
            </a:endParaRPr>
          </a:p>
        </p:txBody>
      </p:sp>
      <p:sp>
        <p:nvSpPr>
          <p:cNvPr id="4" name="Rectangle 3"/>
          <p:cNvSpPr/>
          <p:nvPr/>
        </p:nvSpPr>
        <p:spPr>
          <a:xfrm>
            <a:off x="1063083" y="4522303"/>
            <a:ext cx="6096000" cy="2308324"/>
          </a:xfrm>
          <a:prstGeom prst="rect">
            <a:avLst/>
          </a:prstGeom>
        </p:spPr>
        <p:txBody>
          <a:bodyPr>
            <a:spAutoFit/>
          </a:bodyPr>
          <a:lstStyle/>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TestBase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r>
              <a:rPr lang="en-US" dirty="0">
                <a:solidFill>
                  <a:srgbClr val="000000"/>
                </a:solidFill>
                <a:latin typeface="inter-regular"/>
              </a:rPr>
              <a:t>    {  </a:t>
            </a:r>
          </a:p>
          <a:p>
            <a:pPr algn="just"/>
            <a:r>
              <a:rPr lang="en-US" dirty="0">
                <a:solidFill>
                  <a:srgbClr val="000000"/>
                </a:solidFill>
                <a:latin typeface="inter-regular"/>
              </a:rPr>
              <a:t>        Dog d = </a:t>
            </a:r>
            <a:r>
              <a:rPr lang="en-US" b="1" dirty="0">
                <a:solidFill>
                  <a:srgbClr val="006699"/>
                </a:solidFill>
                <a:latin typeface="inter-regular"/>
              </a:rPr>
              <a:t>new</a:t>
            </a:r>
            <a:r>
              <a:rPr lang="en-US" dirty="0">
                <a:solidFill>
                  <a:srgbClr val="000000"/>
                </a:solidFill>
                <a:latin typeface="inter-regular"/>
              </a:rPr>
              <a:t> Dog();  </a:t>
            </a:r>
          </a:p>
          <a:p>
            <a:pPr algn="just"/>
            <a:r>
              <a:rPr lang="en-US" dirty="0">
                <a:solidFill>
                  <a:srgbClr val="000000"/>
                </a:solidFill>
                <a:latin typeface="inter-regular"/>
              </a:rPr>
              <a:t>        </a:t>
            </a:r>
            <a:r>
              <a:rPr lang="en-US" dirty="0" err="1">
                <a:solidFill>
                  <a:srgbClr val="000000"/>
                </a:solidFill>
                <a:latin typeface="inter-regular"/>
              </a:rPr>
              <a:t>d.eat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6249657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0" y="101472"/>
            <a:ext cx="6096000" cy="923330"/>
          </a:xfrm>
          <a:prstGeom prst="rect">
            <a:avLst/>
          </a:prstGeom>
        </p:spPr>
        <p:txBody>
          <a:bodyPr>
            <a:spAutoFit/>
          </a:bodyPr>
          <a:lstStyle/>
          <a:p>
            <a:pPr algn="just"/>
            <a:r>
              <a:rPr lang="en-US" dirty="0">
                <a:solidFill>
                  <a:srgbClr val="610B38"/>
                </a:solidFill>
                <a:latin typeface="erdana"/>
              </a:rPr>
              <a:t>C# inheritance: calling base class constructor internally</a:t>
            </a:r>
          </a:p>
          <a:p>
            <a:r>
              <a:rPr lang="en-US" dirty="0"/>
              <a:t/>
            </a:r>
            <a:br>
              <a:rPr lang="en-US" dirty="0"/>
            </a:br>
            <a:endParaRPr lang="en-US" dirty="0"/>
          </a:p>
        </p:txBody>
      </p:sp>
      <p:sp>
        <p:nvSpPr>
          <p:cNvPr id="3" name="Rectangle 2"/>
          <p:cNvSpPr/>
          <p:nvPr/>
        </p:nvSpPr>
        <p:spPr>
          <a:xfrm>
            <a:off x="929268" y="490159"/>
            <a:ext cx="6096000" cy="3970318"/>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Animal{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Animal(){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"animal..."</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Dog: Animal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Dog()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"dog..."</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  </a:t>
            </a:r>
            <a:endParaRPr lang="en-US" b="0" i="0" dirty="0">
              <a:solidFill>
                <a:srgbClr val="000000"/>
              </a:solidFill>
              <a:effectLst/>
              <a:latin typeface="inter-regular"/>
            </a:endParaRPr>
          </a:p>
        </p:txBody>
      </p:sp>
      <p:sp>
        <p:nvSpPr>
          <p:cNvPr id="4" name="Rectangle 3"/>
          <p:cNvSpPr/>
          <p:nvPr/>
        </p:nvSpPr>
        <p:spPr>
          <a:xfrm>
            <a:off x="1475679" y="4348964"/>
            <a:ext cx="6096000" cy="2308324"/>
          </a:xfrm>
          <a:prstGeom prst="rect">
            <a:avLst/>
          </a:prstGeom>
        </p:spPr>
        <p:txBody>
          <a:bodyPr>
            <a:spAutoFit/>
          </a:bodyPr>
          <a:lstStyle/>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TestOverriding</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r>
              <a:rPr lang="en-US" dirty="0">
                <a:solidFill>
                  <a:srgbClr val="000000"/>
                </a:solidFill>
                <a:latin typeface="inter-regular"/>
              </a:rPr>
              <a:t>    {  </a:t>
            </a:r>
          </a:p>
          <a:p>
            <a:pPr algn="just"/>
            <a:r>
              <a:rPr lang="en-US" dirty="0">
                <a:solidFill>
                  <a:srgbClr val="000000"/>
                </a:solidFill>
                <a:latin typeface="inter-regular"/>
              </a:rPr>
              <a:t>        Dog d = </a:t>
            </a:r>
            <a:r>
              <a:rPr lang="en-US" b="1" dirty="0">
                <a:solidFill>
                  <a:srgbClr val="006699"/>
                </a:solidFill>
                <a:latin typeface="inter-regular"/>
              </a:rPr>
              <a:t>new</a:t>
            </a:r>
            <a:r>
              <a:rPr lang="en-US" dirty="0">
                <a:solidFill>
                  <a:srgbClr val="000000"/>
                </a:solidFill>
                <a:latin typeface="inter-regular"/>
              </a:rPr>
              <a:t> Dog();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7612975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48683" y="134925"/>
            <a:ext cx="6096000" cy="923330"/>
          </a:xfrm>
          <a:prstGeom prst="rect">
            <a:avLst/>
          </a:prstGeom>
        </p:spPr>
        <p:txBody>
          <a:bodyPr>
            <a:spAutoFit/>
          </a:bodyPr>
          <a:lstStyle/>
          <a:p>
            <a:pPr algn="just"/>
            <a:r>
              <a:rPr lang="en-US" dirty="0">
                <a:solidFill>
                  <a:srgbClr val="610B38"/>
                </a:solidFill>
                <a:latin typeface="erdana"/>
              </a:rPr>
              <a:t>C# Polymorphism</a:t>
            </a:r>
          </a:p>
          <a:p>
            <a:r>
              <a:rPr lang="en-US" dirty="0"/>
              <a:t/>
            </a:r>
            <a:br>
              <a:rPr lang="en-US" dirty="0"/>
            </a:br>
            <a:endParaRPr lang="en-US" dirty="0"/>
          </a:p>
        </p:txBody>
      </p:sp>
      <p:sp>
        <p:nvSpPr>
          <p:cNvPr id="3" name="Rectangle 2"/>
          <p:cNvSpPr/>
          <p:nvPr/>
        </p:nvSpPr>
        <p:spPr>
          <a:xfrm>
            <a:off x="0" y="411924"/>
            <a:ext cx="11426283" cy="369332"/>
          </a:xfrm>
          <a:prstGeom prst="rect">
            <a:avLst/>
          </a:prstGeom>
        </p:spPr>
        <p:txBody>
          <a:bodyPr wrap="square">
            <a:spAutoFit/>
          </a:bodyPr>
          <a:lstStyle/>
          <a:p>
            <a:r>
              <a:rPr lang="en-US" dirty="0">
                <a:solidFill>
                  <a:srgbClr val="333333"/>
                </a:solidFill>
                <a:latin typeface="inter-regular"/>
              </a:rPr>
              <a:t>The term "Polymorphism" is the combination of "poly" + "morphs" which means many forms.</a:t>
            </a:r>
            <a:endParaRPr lang="en-US" dirty="0"/>
          </a:p>
        </p:txBody>
      </p:sp>
      <p:sp>
        <p:nvSpPr>
          <p:cNvPr id="4" name="Rectangle 3"/>
          <p:cNvSpPr/>
          <p:nvPr/>
        </p:nvSpPr>
        <p:spPr>
          <a:xfrm>
            <a:off x="0" y="712006"/>
            <a:ext cx="11348223" cy="369332"/>
          </a:xfrm>
          <a:prstGeom prst="rect">
            <a:avLst/>
          </a:prstGeom>
        </p:spPr>
        <p:txBody>
          <a:bodyPr wrap="square">
            <a:spAutoFit/>
          </a:bodyPr>
          <a:lstStyle/>
          <a:p>
            <a:r>
              <a:rPr lang="en-US" dirty="0">
                <a:solidFill>
                  <a:srgbClr val="333333"/>
                </a:solidFill>
                <a:latin typeface="inter-regular"/>
              </a:rPr>
              <a:t>In object-oriented programming, we use 3 main concepts: inheritance, encapsulation and polymorphism.</a:t>
            </a:r>
            <a:endParaRPr lang="en-US" dirty="0"/>
          </a:p>
        </p:txBody>
      </p:sp>
      <p:sp>
        <p:nvSpPr>
          <p:cNvPr id="5" name="Rectangle 4"/>
          <p:cNvSpPr/>
          <p:nvPr/>
        </p:nvSpPr>
        <p:spPr>
          <a:xfrm>
            <a:off x="-57615" y="1023630"/>
            <a:ext cx="11541512" cy="369332"/>
          </a:xfrm>
          <a:prstGeom prst="rect">
            <a:avLst/>
          </a:prstGeom>
        </p:spPr>
        <p:txBody>
          <a:bodyPr wrap="square">
            <a:spAutoFit/>
          </a:bodyPr>
          <a:lstStyle/>
          <a:p>
            <a:r>
              <a:rPr lang="en-US" dirty="0">
                <a:solidFill>
                  <a:srgbClr val="333333"/>
                </a:solidFill>
                <a:latin typeface="inter-regular"/>
              </a:rPr>
              <a:t>There are two types of polymorphism in C#: compile time polymorphism and runtime polymorphism.</a:t>
            </a:r>
            <a:endParaRPr lang="en-US" dirty="0"/>
          </a:p>
        </p:txBody>
      </p:sp>
      <p:sp>
        <p:nvSpPr>
          <p:cNvPr id="6" name="Rectangle 5"/>
          <p:cNvSpPr/>
          <p:nvPr/>
        </p:nvSpPr>
        <p:spPr>
          <a:xfrm>
            <a:off x="0" y="1404503"/>
            <a:ext cx="11541512" cy="369332"/>
          </a:xfrm>
          <a:prstGeom prst="rect">
            <a:avLst/>
          </a:prstGeom>
        </p:spPr>
        <p:txBody>
          <a:bodyPr wrap="square">
            <a:spAutoFit/>
          </a:bodyPr>
          <a:lstStyle/>
          <a:p>
            <a:r>
              <a:rPr lang="en-US" dirty="0">
                <a:solidFill>
                  <a:srgbClr val="333333"/>
                </a:solidFill>
                <a:latin typeface="inter-regular"/>
              </a:rPr>
              <a:t>Compile time polymorphism is achieved by method overloading and operator overloading in C#.</a:t>
            </a:r>
            <a:endParaRPr lang="en-US" dirty="0"/>
          </a:p>
        </p:txBody>
      </p:sp>
      <p:sp>
        <p:nvSpPr>
          <p:cNvPr id="7" name="Rectangle 6"/>
          <p:cNvSpPr/>
          <p:nvPr/>
        </p:nvSpPr>
        <p:spPr>
          <a:xfrm>
            <a:off x="0" y="1704585"/>
            <a:ext cx="5186035" cy="369332"/>
          </a:xfrm>
          <a:prstGeom prst="rect">
            <a:avLst/>
          </a:prstGeom>
        </p:spPr>
        <p:txBody>
          <a:bodyPr wrap="none">
            <a:spAutoFit/>
          </a:bodyPr>
          <a:lstStyle/>
          <a:p>
            <a:r>
              <a:rPr lang="en-US" dirty="0">
                <a:solidFill>
                  <a:srgbClr val="333333"/>
                </a:solidFill>
                <a:latin typeface="inter-regular"/>
              </a:rPr>
              <a:t>It is also known as static binding or early binding.</a:t>
            </a:r>
            <a:endParaRPr lang="en-US" dirty="0"/>
          </a:p>
        </p:txBody>
      </p:sp>
      <p:sp>
        <p:nvSpPr>
          <p:cNvPr id="8" name="Rectangle 7"/>
          <p:cNvSpPr/>
          <p:nvPr/>
        </p:nvSpPr>
        <p:spPr>
          <a:xfrm>
            <a:off x="-1" y="2028080"/>
            <a:ext cx="11876049" cy="369332"/>
          </a:xfrm>
          <a:prstGeom prst="rect">
            <a:avLst/>
          </a:prstGeom>
        </p:spPr>
        <p:txBody>
          <a:bodyPr wrap="square">
            <a:spAutoFit/>
          </a:bodyPr>
          <a:lstStyle/>
          <a:p>
            <a:r>
              <a:rPr lang="en-US" dirty="0">
                <a:solidFill>
                  <a:srgbClr val="333333"/>
                </a:solidFill>
                <a:latin typeface="inter-regular"/>
              </a:rPr>
              <a:t>Runtime polymorphism in achieved by method overriding which is also known as dynamic binding or late binding.</a:t>
            </a:r>
            <a:endParaRPr lang="en-US" dirty="0"/>
          </a:p>
        </p:txBody>
      </p:sp>
      <p:sp>
        <p:nvSpPr>
          <p:cNvPr id="9" name="Rectangle 8"/>
          <p:cNvSpPr/>
          <p:nvPr/>
        </p:nvSpPr>
        <p:spPr>
          <a:xfrm>
            <a:off x="-2" y="2351575"/>
            <a:ext cx="6096000" cy="923330"/>
          </a:xfrm>
          <a:prstGeom prst="rect">
            <a:avLst/>
          </a:prstGeom>
        </p:spPr>
        <p:txBody>
          <a:bodyPr>
            <a:spAutoFit/>
          </a:bodyPr>
          <a:lstStyle/>
          <a:p>
            <a:pPr algn="just"/>
            <a:r>
              <a:rPr lang="en-US" dirty="0">
                <a:solidFill>
                  <a:srgbClr val="610B4B"/>
                </a:solidFill>
                <a:latin typeface="erdana"/>
              </a:rPr>
              <a:t>C# Runtime Polymorphism Example</a:t>
            </a:r>
          </a:p>
          <a:p>
            <a:r>
              <a:rPr lang="en-US" dirty="0"/>
              <a:t/>
            </a:r>
            <a:br>
              <a:rPr lang="en-US" dirty="0"/>
            </a:br>
            <a:endParaRPr lang="en-US" dirty="0"/>
          </a:p>
        </p:txBody>
      </p:sp>
      <p:sp>
        <p:nvSpPr>
          <p:cNvPr id="10" name="Rectangle 9"/>
          <p:cNvSpPr/>
          <p:nvPr/>
        </p:nvSpPr>
        <p:spPr>
          <a:xfrm>
            <a:off x="1576039" y="2651657"/>
            <a:ext cx="6096000" cy="3970318"/>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Animal{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virtual</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Dog: Animal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override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 bread..."</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a:t>
            </a:r>
            <a:endParaRPr lang="en-US" b="0" i="0" dirty="0">
              <a:solidFill>
                <a:srgbClr val="000000"/>
              </a:solidFill>
              <a:effectLst/>
              <a:latin typeface="inter-regular"/>
            </a:endParaRPr>
          </a:p>
        </p:txBody>
      </p:sp>
      <p:sp>
        <p:nvSpPr>
          <p:cNvPr id="11" name="Rectangle 10"/>
          <p:cNvSpPr/>
          <p:nvPr/>
        </p:nvSpPr>
        <p:spPr>
          <a:xfrm>
            <a:off x="6783659" y="2975152"/>
            <a:ext cx="6096000" cy="2308324"/>
          </a:xfrm>
          <a:prstGeom prst="rect">
            <a:avLst/>
          </a:prstGeom>
        </p:spPr>
        <p:txBody>
          <a:bodyPr>
            <a:spAutoFit/>
          </a:bodyPr>
          <a:lstStyle/>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TestPolymorphism</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r>
              <a:rPr lang="en-US" dirty="0">
                <a:solidFill>
                  <a:srgbClr val="000000"/>
                </a:solidFill>
                <a:latin typeface="inter-regular"/>
              </a:rPr>
              <a:t>    {  </a:t>
            </a:r>
          </a:p>
          <a:p>
            <a:pPr algn="just"/>
            <a:r>
              <a:rPr lang="en-US" dirty="0">
                <a:solidFill>
                  <a:srgbClr val="FF0000"/>
                </a:solidFill>
                <a:latin typeface="inter-regular"/>
              </a:rPr>
              <a:t>        Animal a= </a:t>
            </a:r>
            <a:r>
              <a:rPr lang="en-US" b="1" dirty="0">
                <a:solidFill>
                  <a:srgbClr val="FF0000"/>
                </a:solidFill>
                <a:latin typeface="inter-regular"/>
              </a:rPr>
              <a:t>new</a:t>
            </a:r>
            <a:r>
              <a:rPr lang="en-US" dirty="0">
                <a:solidFill>
                  <a:srgbClr val="FF0000"/>
                </a:solidFill>
                <a:latin typeface="inter-regular"/>
              </a:rPr>
              <a:t> Dog();  </a:t>
            </a:r>
            <a:r>
              <a:rPr lang="en-US" dirty="0" smtClean="0">
                <a:solidFill>
                  <a:srgbClr val="FF0000"/>
                </a:solidFill>
                <a:latin typeface="inter-regular"/>
              </a:rPr>
              <a:t>// </a:t>
            </a:r>
            <a:r>
              <a:rPr lang="en-US" dirty="0" err="1" smtClean="0">
                <a:solidFill>
                  <a:srgbClr val="FF0000"/>
                </a:solidFill>
                <a:latin typeface="inter-regular"/>
              </a:rPr>
              <a:t>upcasting</a:t>
            </a:r>
            <a:endParaRPr lang="en-US" dirty="0">
              <a:solidFill>
                <a:srgbClr val="FF0000"/>
              </a:solidFill>
              <a:latin typeface="inter-regular"/>
            </a:endParaRPr>
          </a:p>
          <a:p>
            <a:pPr algn="just"/>
            <a:r>
              <a:rPr lang="en-US" dirty="0">
                <a:solidFill>
                  <a:srgbClr val="000000"/>
                </a:solidFill>
                <a:latin typeface="inter-regular"/>
              </a:rPr>
              <a:t>        </a:t>
            </a:r>
            <a:r>
              <a:rPr lang="en-US" dirty="0" err="1">
                <a:solidFill>
                  <a:srgbClr val="000000"/>
                </a:solidFill>
                <a:latin typeface="inter-regular"/>
              </a:rPr>
              <a:t>a.eat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6470831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48683" y="112622"/>
            <a:ext cx="6096000" cy="923330"/>
          </a:xfrm>
          <a:prstGeom prst="rect">
            <a:avLst/>
          </a:prstGeom>
        </p:spPr>
        <p:txBody>
          <a:bodyPr>
            <a:spAutoFit/>
          </a:bodyPr>
          <a:lstStyle/>
          <a:p>
            <a:pPr algn="just"/>
            <a:r>
              <a:rPr lang="en-US" dirty="0">
                <a:solidFill>
                  <a:srgbClr val="610B38"/>
                </a:solidFill>
                <a:latin typeface="erdana"/>
              </a:rPr>
              <a:t>Runtime Polymorphism with Data Members</a:t>
            </a:r>
          </a:p>
          <a:p>
            <a:r>
              <a:rPr lang="en-US" dirty="0"/>
              <a:t/>
            </a:r>
            <a:br>
              <a:rPr lang="en-US" dirty="0"/>
            </a:br>
            <a:endParaRPr lang="en-US" dirty="0"/>
          </a:p>
        </p:txBody>
      </p:sp>
      <p:sp>
        <p:nvSpPr>
          <p:cNvPr id="3" name="Rectangle 2"/>
          <p:cNvSpPr/>
          <p:nvPr/>
        </p:nvSpPr>
        <p:spPr>
          <a:xfrm>
            <a:off x="148683" y="435787"/>
            <a:ext cx="11950390" cy="646331"/>
          </a:xfrm>
          <a:prstGeom prst="rect">
            <a:avLst/>
          </a:prstGeom>
        </p:spPr>
        <p:txBody>
          <a:bodyPr wrap="square">
            <a:spAutoFit/>
          </a:bodyPr>
          <a:lstStyle/>
          <a:p>
            <a:r>
              <a:rPr lang="en-US" dirty="0">
                <a:solidFill>
                  <a:srgbClr val="333333"/>
                </a:solidFill>
                <a:latin typeface="inter-regular"/>
              </a:rPr>
              <a:t>Runtime Polymorphism can't be achieved by data members in C#. Let's see an example where we are accessing the field by reference variable which refers to the instance of derived class.</a:t>
            </a:r>
            <a:endParaRPr lang="en-US" dirty="0"/>
          </a:p>
        </p:txBody>
      </p:sp>
      <p:sp>
        <p:nvSpPr>
          <p:cNvPr id="4" name="Rectangle 3"/>
          <p:cNvSpPr/>
          <p:nvPr/>
        </p:nvSpPr>
        <p:spPr>
          <a:xfrm>
            <a:off x="583581" y="1082118"/>
            <a:ext cx="6096000" cy="2585323"/>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Animal{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color = </a:t>
            </a:r>
            <a:r>
              <a:rPr lang="en-US" dirty="0">
                <a:solidFill>
                  <a:srgbClr val="0000FF"/>
                </a:solidFill>
                <a:latin typeface="inter-regular"/>
              </a:rPr>
              <a:t>"white"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Dog: Animal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color = </a:t>
            </a:r>
            <a:r>
              <a:rPr lang="en-US" dirty="0">
                <a:solidFill>
                  <a:srgbClr val="0000FF"/>
                </a:solidFill>
                <a:latin typeface="inter-regular"/>
              </a:rPr>
              <a:t>"black"</a:t>
            </a:r>
            <a:r>
              <a:rPr lang="en-US" dirty="0">
                <a:solidFill>
                  <a:srgbClr val="000000"/>
                </a:solidFill>
                <a:latin typeface="inter-regular"/>
              </a:rPr>
              <a:t>;  </a:t>
            </a:r>
          </a:p>
          <a:p>
            <a:pPr algn="just"/>
            <a:r>
              <a:rPr lang="en-US" dirty="0">
                <a:solidFill>
                  <a:srgbClr val="000000"/>
                </a:solidFill>
                <a:latin typeface="inter-regular"/>
              </a:rPr>
              <a:t>}  </a:t>
            </a:r>
            <a:endParaRPr lang="en-US" b="0" i="0" dirty="0">
              <a:solidFill>
                <a:srgbClr val="000000"/>
              </a:solidFill>
              <a:effectLst/>
              <a:latin typeface="inter-regular"/>
            </a:endParaRPr>
          </a:p>
        </p:txBody>
      </p:sp>
      <p:sp>
        <p:nvSpPr>
          <p:cNvPr id="5" name="Rectangle 4"/>
          <p:cNvSpPr/>
          <p:nvPr/>
        </p:nvSpPr>
        <p:spPr>
          <a:xfrm>
            <a:off x="583581" y="3713607"/>
            <a:ext cx="6096000" cy="2585323"/>
          </a:xfrm>
          <a:prstGeom prst="rect">
            <a:avLst/>
          </a:prstGeom>
        </p:spPr>
        <p:txBody>
          <a:bodyPr>
            <a:spAutoFit/>
          </a:bodyPr>
          <a:lstStyle/>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TestSealed</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r>
              <a:rPr lang="en-US" dirty="0">
                <a:solidFill>
                  <a:srgbClr val="000000"/>
                </a:solidFill>
                <a:latin typeface="inter-regular"/>
              </a:rPr>
              <a:t>    {  </a:t>
            </a:r>
          </a:p>
          <a:p>
            <a:pPr algn="just"/>
            <a:r>
              <a:rPr lang="en-US" dirty="0">
                <a:solidFill>
                  <a:srgbClr val="000000"/>
                </a:solidFill>
                <a:latin typeface="inter-regular"/>
              </a:rPr>
              <a:t>        Animal d = </a:t>
            </a:r>
            <a:r>
              <a:rPr lang="en-US" b="1" dirty="0">
                <a:solidFill>
                  <a:srgbClr val="006699"/>
                </a:solidFill>
                <a:latin typeface="inter-regular"/>
              </a:rPr>
              <a:t>new</a:t>
            </a:r>
            <a:r>
              <a:rPr lang="en-US" dirty="0">
                <a:solidFill>
                  <a:srgbClr val="000000"/>
                </a:solidFill>
                <a:latin typeface="inter-regular"/>
              </a:rPr>
              <a:t> Dog();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d.color</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78862685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 y="0"/>
            <a:ext cx="11898351" cy="923330"/>
          </a:xfrm>
          <a:prstGeom prst="rect">
            <a:avLst/>
          </a:prstGeom>
        </p:spPr>
        <p:txBody>
          <a:bodyPr wrap="square">
            <a:spAutoFit/>
          </a:bodyPr>
          <a:lstStyle/>
          <a:p>
            <a:pPr algn="just"/>
            <a:r>
              <a:rPr lang="en-US" dirty="0">
                <a:solidFill>
                  <a:srgbClr val="610B38"/>
                </a:solidFill>
                <a:latin typeface="erdana"/>
              </a:rPr>
              <a:t>C# Sealed</a:t>
            </a:r>
          </a:p>
          <a:p>
            <a:pPr algn="just"/>
            <a:r>
              <a:rPr lang="en-US" dirty="0">
                <a:solidFill>
                  <a:srgbClr val="333333"/>
                </a:solidFill>
                <a:latin typeface="inter-regular"/>
              </a:rPr>
              <a:t>C# sealed keyword applies restrictions on the class and method. If you create a sealed class, it cannot be derived. If you create a sealed method, it cannot be overridden.</a:t>
            </a:r>
            <a:endParaRPr lang="en-US" b="0" i="0" dirty="0">
              <a:solidFill>
                <a:srgbClr val="333333"/>
              </a:solidFill>
              <a:effectLst/>
              <a:latin typeface="inter-regular"/>
            </a:endParaRPr>
          </a:p>
        </p:txBody>
      </p:sp>
      <p:sp>
        <p:nvSpPr>
          <p:cNvPr id="3" name="Rectangle 2"/>
          <p:cNvSpPr/>
          <p:nvPr/>
        </p:nvSpPr>
        <p:spPr>
          <a:xfrm>
            <a:off x="0" y="923330"/>
            <a:ext cx="6096000" cy="923330"/>
          </a:xfrm>
          <a:prstGeom prst="rect">
            <a:avLst/>
          </a:prstGeom>
        </p:spPr>
        <p:txBody>
          <a:bodyPr>
            <a:spAutoFit/>
          </a:bodyPr>
          <a:lstStyle/>
          <a:p>
            <a:pPr algn="just"/>
            <a:r>
              <a:rPr lang="en-US" dirty="0">
                <a:solidFill>
                  <a:srgbClr val="610B38"/>
                </a:solidFill>
                <a:latin typeface="erdana"/>
              </a:rPr>
              <a:t>C# Sealed class</a:t>
            </a:r>
          </a:p>
          <a:p>
            <a:r>
              <a:rPr lang="en-US" dirty="0"/>
              <a:t/>
            </a:r>
            <a:br>
              <a:rPr lang="en-US" dirty="0"/>
            </a:br>
            <a:endParaRPr lang="en-US" dirty="0"/>
          </a:p>
        </p:txBody>
      </p:sp>
      <p:sp>
        <p:nvSpPr>
          <p:cNvPr id="4" name="Rectangle 3"/>
          <p:cNvSpPr/>
          <p:nvPr/>
        </p:nvSpPr>
        <p:spPr>
          <a:xfrm>
            <a:off x="0" y="1200329"/>
            <a:ext cx="5109091" cy="369332"/>
          </a:xfrm>
          <a:prstGeom prst="rect">
            <a:avLst/>
          </a:prstGeom>
        </p:spPr>
        <p:txBody>
          <a:bodyPr wrap="none">
            <a:spAutoFit/>
          </a:bodyPr>
          <a:lstStyle/>
          <a:p>
            <a:r>
              <a:rPr lang="en-US" dirty="0">
                <a:solidFill>
                  <a:srgbClr val="333333"/>
                </a:solidFill>
                <a:latin typeface="inter-regular"/>
              </a:rPr>
              <a:t>C# sealed class cannot be derived by any class.</a:t>
            </a:r>
            <a:endParaRPr lang="en-US" dirty="0"/>
          </a:p>
        </p:txBody>
      </p:sp>
      <p:sp>
        <p:nvSpPr>
          <p:cNvPr id="6" name="Rectangle 5"/>
          <p:cNvSpPr/>
          <p:nvPr/>
        </p:nvSpPr>
        <p:spPr>
          <a:xfrm>
            <a:off x="5255941" y="1047742"/>
            <a:ext cx="6096000" cy="5355312"/>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sealed</a:t>
            </a: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Animal{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a:t>
            </a:r>
            <a:r>
              <a:rPr lang="en-US" dirty="0">
                <a:solidFill>
                  <a:srgbClr val="000000"/>
                </a:solidFill>
                <a:latin typeface="inter-regular"/>
              </a:rPr>
              <a:t>); }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Dog: Animal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bark()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"barking..."</a:t>
            </a:r>
            <a:r>
              <a:rPr lang="en-US" dirty="0">
                <a:solidFill>
                  <a:srgbClr val="000000"/>
                </a:solidFill>
                <a:latin typeface="inter-regular"/>
              </a:rPr>
              <a:t>); }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TestSealed</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r>
              <a:rPr lang="en-US" dirty="0">
                <a:solidFill>
                  <a:srgbClr val="000000"/>
                </a:solidFill>
                <a:latin typeface="inter-regular"/>
              </a:rPr>
              <a:t>    {  </a:t>
            </a:r>
          </a:p>
          <a:p>
            <a:pPr algn="just"/>
            <a:r>
              <a:rPr lang="en-US" dirty="0">
                <a:solidFill>
                  <a:srgbClr val="000000"/>
                </a:solidFill>
                <a:latin typeface="inter-regular"/>
              </a:rPr>
              <a:t>        Dog d = </a:t>
            </a:r>
            <a:r>
              <a:rPr lang="en-US" b="1" dirty="0">
                <a:solidFill>
                  <a:srgbClr val="006699"/>
                </a:solidFill>
                <a:latin typeface="inter-regular"/>
              </a:rPr>
              <a:t>new</a:t>
            </a:r>
            <a:r>
              <a:rPr lang="en-US" dirty="0">
                <a:solidFill>
                  <a:srgbClr val="000000"/>
                </a:solidFill>
                <a:latin typeface="inter-regular"/>
              </a:rPr>
              <a:t> Dog();  </a:t>
            </a:r>
          </a:p>
          <a:p>
            <a:pPr algn="just"/>
            <a:r>
              <a:rPr lang="en-US" dirty="0">
                <a:solidFill>
                  <a:srgbClr val="000000"/>
                </a:solidFill>
                <a:latin typeface="inter-regular"/>
              </a:rPr>
              <a:t>        </a:t>
            </a:r>
            <a:r>
              <a:rPr lang="en-US" dirty="0" err="1">
                <a:solidFill>
                  <a:srgbClr val="000000"/>
                </a:solidFill>
                <a:latin typeface="inter-regular"/>
              </a:rPr>
              <a:t>d.eat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d.bark</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6132078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37531" y="112623"/>
            <a:ext cx="6096000" cy="923330"/>
          </a:xfrm>
          <a:prstGeom prst="rect">
            <a:avLst/>
          </a:prstGeom>
        </p:spPr>
        <p:txBody>
          <a:bodyPr>
            <a:spAutoFit/>
          </a:bodyPr>
          <a:lstStyle/>
          <a:p>
            <a:pPr algn="just"/>
            <a:r>
              <a:rPr lang="en-US" dirty="0">
                <a:solidFill>
                  <a:srgbClr val="610B38"/>
                </a:solidFill>
                <a:latin typeface="erdana"/>
              </a:rPr>
              <a:t>C# Sealed method</a:t>
            </a:r>
          </a:p>
          <a:p>
            <a:r>
              <a:rPr lang="en-US" dirty="0"/>
              <a:t/>
            </a:r>
            <a:br>
              <a:rPr lang="en-US" dirty="0"/>
            </a:br>
            <a:endParaRPr lang="en-US" dirty="0"/>
          </a:p>
        </p:txBody>
      </p:sp>
      <p:sp>
        <p:nvSpPr>
          <p:cNvPr id="3" name="Rectangle 2"/>
          <p:cNvSpPr/>
          <p:nvPr/>
        </p:nvSpPr>
        <p:spPr>
          <a:xfrm>
            <a:off x="137531" y="389622"/>
            <a:ext cx="11753385" cy="646331"/>
          </a:xfrm>
          <a:prstGeom prst="rect">
            <a:avLst/>
          </a:prstGeom>
        </p:spPr>
        <p:txBody>
          <a:bodyPr wrap="square">
            <a:spAutoFit/>
          </a:bodyPr>
          <a:lstStyle/>
          <a:p>
            <a:r>
              <a:rPr lang="en-US" dirty="0">
                <a:solidFill>
                  <a:srgbClr val="333333"/>
                </a:solidFill>
                <a:latin typeface="inter-regular"/>
              </a:rPr>
              <a:t>The sealed method in C# cannot be overridden further. It must be used with override keyword in method.</a:t>
            </a:r>
            <a:br>
              <a:rPr lang="en-US" dirty="0">
                <a:solidFill>
                  <a:srgbClr val="333333"/>
                </a:solidFill>
                <a:latin typeface="inter-regular"/>
              </a:rPr>
            </a:br>
            <a:endParaRPr lang="en-US" dirty="0"/>
          </a:p>
        </p:txBody>
      </p:sp>
      <p:sp>
        <p:nvSpPr>
          <p:cNvPr id="4" name="Rectangle 3"/>
          <p:cNvSpPr/>
          <p:nvPr/>
        </p:nvSpPr>
        <p:spPr>
          <a:xfrm>
            <a:off x="981308" y="946962"/>
            <a:ext cx="7601415" cy="3693319"/>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Animal{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virtual</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virtual</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run</a:t>
            </a:r>
            <a:r>
              <a:rPr lang="en-US" i="1" dirty="0">
                <a:solidFill>
                  <a:srgbClr val="000000"/>
                </a:solidFill>
                <a:latin typeface="inter-regular"/>
              </a:rPr>
              <a:t>()</a:t>
            </a:r>
            <a:r>
              <a:rPr lang="en-US" dirty="0">
                <a:solidFill>
                  <a:srgbClr val="000000"/>
                </a:solidFill>
                <a:latin typeface="inter-regular"/>
              </a:rPr>
              <a:t>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"running..."</a:t>
            </a:r>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Dog: Animal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override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 bread..."</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sealed</a:t>
            </a:r>
            <a:r>
              <a:rPr lang="en-US" dirty="0">
                <a:solidFill>
                  <a:srgbClr val="000000"/>
                </a:solidFill>
                <a:latin typeface="inter-regular"/>
              </a:rPr>
              <a:t> </a:t>
            </a:r>
            <a:r>
              <a:rPr lang="en-US" b="1" dirty="0">
                <a:solidFill>
                  <a:srgbClr val="006699"/>
                </a:solidFill>
                <a:latin typeface="inter-regular"/>
              </a:rPr>
              <a:t>override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run()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"running very fast..."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333835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754458" y="243074"/>
            <a:ext cx="8526966" cy="4524315"/>
          </a:xfrm>
          <a:prstGeom prst="rect">
            <a:avLst/>
          </a:prstGeom>
        </p:spPr>
        <p:txBody>
          <a:bodyPr wrap="square">
            <a:spAutoFit/>
          </a:bodyPr>
          <a:lstStyle/>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BabyDog</a:t>
            </a:r>
            <a:r>
              <a:rPr lang="en-US" dirty="0">
                <a:solidFill>
                  <a:srgbClr val="000000"/>
                </a:solidFill>
                <a:latin typeface="inter-regular"/>
              </a:rPr>
              <a:t> : Dog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override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 biscuits..."</a:t>
            </a:r>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override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run()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"running slowly..."</a:t>
            </a:r>
            <a:r>
              <a:rPr lang="en-US" dirty="0">
                <a:solidFill>
                  <a:srgbClr val="000000"/>
                </a:solidFill>
                <a:latin typeface="inter-regular"/>
              </a:rPr>
              <a:t>); }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TestSealed</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BabyDog</a:t>
            </a:r>
            <a:r>
              <a:rPr lang="en-US" dirty="0">
                <a:solidFill>
                  <a:srgbClr val="000000"/>
                </a:solidFill>
                <a:latin typeface="inter-regular"/>
              </a:rPr>
              <a:t> d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BabyDog</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d.eat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d.run</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1746197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56117" y="133814"/>
            <a:ext cx="11574966" cy="2585323"/>
          </a:xfrm>
          <a:prstGeom prst="rect">
            <a:avLst/>
          </a:prstGeom>
        </p:spPr>
        <p:txBody>
          <a:bodyPr wrap="square">
            <a:spAutoFit/>
          </a:bodyPr>
          <a:lstStyle/>
          <a:p>
            <a:pPr algn="just"/>
            <a:r>
              <a:rPr lang="en-US" dirty="0">
                <a:solidFill>
                  <a:srgbClr val="610B38"/>
                </a:solidFill>
                <a:latin typeface="erdana"/>
              </a:rPr>
              <a:t>C# Abstract</a:t>
            </a:r>
          </a:p>
          <a:p>
            <a:pPr algn="just"/>
            <a:r>
              <a:rPr lang="en-US" dirty="0">
                <a:solidFill>
                  <a:srgbClr val="333333"/>
                </a:solidFill>
                <a:latin typeface="inter-regular"/>
              </a:rPr>
              <a:t>Abstract classes are the way to achieve abstraction in C#. Abstraction in C# is the process to hide the internal details and showing functionality only. Abstraction can be achieved by two ways:</a:t>
            </a:r>
          </a:p>
          <a:p>
            <a:pPr algn="just">
              <a:buFont typeface="+mj-lt"/>
              <a:buAutoNum type="arabicPeriod"/>
            </a:pPr>
            <a:r>
              <a:rPr lang="en-US" dirty="0">
                <a:solidFill>
                  <a:srgbClr val="000000"/>
                </a:solidFill>
                <a:latin typeface="inter-regular"/>
              </a:rPr>
              <a:t>Abstract class</a:t>
            </a:r>
          </a:p>
          <a:p>
            <a:pPr algn="just">
              <a:buFont typeface="+mj-lt"/>
              <a:buAutoNum type="arabicPeriod"/>
            </a:pPr>
            <a:r>
              <a:rPr lang="en-US" dirty="0">
                <a:solidFill>
                  <a:srgbClr val="000000"/>
                </a:solidFill>
                <a:latin typeface="inter-regular"/>
              </a:rPr>
              <a:t>Interface</a:t>
            </a:r>
          </a:p>
          <a:p>
            <a:pPr algn="just"/>
            <a:r>
              <a:rPr lang="en-US" dirty="0">
                <a:solidFill>
                  <a:srgbClr val="333333"/>
                </a:solidFill>
                <a:latin typeface="inter-regular"/>
              </a:rPr>
              <a:t>Abstract class and interface both can have abstract methods which are necessary for abstraction.</a:t>
            </a:r>
          </a:p>
          <a:p>
            <a:pPr algn="just"/>
            <a:r>
              <a:rPr lang="en-US" dirty="0">
                <a:solidFill>
                  <a:srgbClr val="610B38"/>
                </a:solidFill>
                <a:latin typeface="erdana"/>
              </a:rPr>
              <a:t>Abstract Method</a:t>
            </a:r>
          </a:p>
          <a:p>
            <a:pPr algn="just"/>
            <a:r>
              <a:rPr lang="en-US" dirty="0">
                <a:solidFill>
                  <a:srgbClr val="333333"/>
                </a:solidFill>
                <a:latin typeface="inter-regular"/>
              </a:rPr>
              <a:t>A method which is declared abstract and has no body is called abstract method. </a:t>
            </a:r>
            <a:r>
              <a:rPr lang="en-US" b="1" dirty="0">
                <a:solidFill>
                  <a:srgbClr val="FF0000"/>
                </a:solidFill>
                <a:latin typeface="inter-regular"/>
              </a:rPr>
              <a:t>It can be declared inside the abstract class only.</a:t>
            </a:r>
            <a:r>
              <a:rPr lang="en-US" dirty="0">
                <a:solidFill>
                  <a:srgbClr val="333333"/>
                </a:solidFill>
                <a:latin typeface="inter-regular"/>
              </a:rPr>
              <a:t> Its implementation must be provided by derived classes. </a:t>
            </a:r>
            <a:endParaRPr lang="en-US" b="0" i="0" dirty="0">
              <a:solidFill>
                <a:srgbClr val="333333"/>
              </a:solidFill>
              <a:effectLst/>
              <a:latin typeface="inter-regular"/>
            </a:endParaRPr>
          </a:p>
        </p:txBody>
      </p:sp>
      <p:sp>
        <p:nvSpPr>
          <p:cNvPr id="3" name="Rectangle 2"/>
          <p:cNvSpPr/>
          <p:nvPr/>
        </p:nvSpPr>
        <p:spPr>
          <a:xfrm>
            <a:off x="1029629" y="2719137"/>
            <a:ext cx="6096000" cy="923330"/>
          </a:xfrm>
          <a:prstGeom prst="rect">
            <a:avLst/>
          </a:prstGeom>
        </p:spPr>
        <p:txBody>
          <a:bodyPr>
            <a:spAutoFit/>
          </a:bodyPr>
          <a:lstStyle/>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abstract</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draw();  </a:t>
            </a:r>
          </a:p>
          <a:p>
            <a:r>
              <a:rPr lang="en-US" dirty="0"/>
              <a:t/>
            </a:r>
            <a:br>
              <a:rPr lang="en-US" dirty="0"/>
            </a:br>
            <a:endParaRPr lang="en-US" dirty="0"/>
          </a:p>
        </p:txBody>
      </p:sp>
      <p:sp>
        <p:nvSpPr>
          <p:cNvPr id="4" name="Rectangle 3"/>
          <p:cNvSpPr/>
          <p:nvPr/>
        </p:nvSpPr>
        <p:spPr>
          <a:xfrm>
            <a:off x="0" y="3127750"/>
            <a:ext cx="1967270" cy="369332"/>
          </a:xfrm>
          <a:prstGeom prst="rect">
            <a:avLst/>
          </a:prstGeom>
        </p:spPr>
        <p:txBody>
          <a:bodyPr wrap="none">
            <a:spAutoFit/>
          </a:bodyPr>
          <a:lstStyle/>
          <a:p>
            <a:pPr algn="just"/>
            <a:r>
              <a:rPr lang="en-US" dirty="0">
                <a:solidFill>
                  <a:srgbClr val="610B38"/>
                </a:solidFill>
                <a:latin typeface="erdana"/>
              </a:rPr>
              <a:t>C# Abstract class</a:t>
            </a:r>
            <a:endParaRPr lang="en-US" b="0" i="0" dirty="0">
              <a:solidFill>
                <a:srgbClr val="610B38"/>
              </a:solidFill>
              <a:effectLst/>
              <a:latin typeface="erdana"/>
            </a:endParaRPr>
          </a:p>
        </p:txBody>
      </p:sp>
      <p:sp>
        <p:nvSpPr>
          <p:cNvPr id="5" name="Rectangle 4"/>
          <p:cNvSpPr/>
          <p:nvPr/>
        </p:nvSpPr>
        <p:spPr>
          <a:xfrm>
            <a:off x="-1" y="3497082"/>
            <a:ext cx="11586117" cy="369332"/>
          </a:xfrm>
          <a:prstGeom prst="rect">
            <a:avLst/>
          </a:prstGeom>
        </p:spPr>
        <p:txBody>
          <a:bodyPr wrap="square">
            <a:spAutoFit/>
          </a:bodyPr>
          <a:lstStyle/>
          <a:p>
            <a:r>
              <a:rPr lang="en-US" dirty="0">
                <a:solidFill>
                  <a:srgbClr val="333333"/>
                </a:solidFill>
                <a:latin typeface="inter-regular"/>
              </a:rPr>
              <a:t>In C#, abstract class is a class which is declared abstract. It can have abstract and non-abstract methods.</a:t>
            </a:r>
            <a:endParaRPr lang="en-US" dirty="0"/>
          </a:p>
        </p:txBody>
      </p:sp>
      <p:sp>
        <p:nvSpPr>
          <p:cNvPr id="6" name="Rectangle 5"/>
          <p:cNvSpPr/>
          <p:nvPr/>
        </p:nvSpPr>
        <p:spPr>
          <a:xfrm>
            <a:off x="2620537" y="3700069"/>
            <a:ext cx="6096000" cy="3416320"/>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abstract</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Shape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abstract</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draw();  </a:t>
            </a:r>
          </a:p>
          <a:p>
            <a:pPr algn="just">
              <a:buFont typeface="+mj-lt"/>
              <a:buAutoNum type="arabicPeriod"/>
            </a:pP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Rectangle : Shape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override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draw()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"drawing rectangle..."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8424897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512740" y="662419"/>
            <a:ext cx="7857893" cy="5078313"/>
          </a:xfrm>
          <a:prstGeom prst="rect">
            <a:avLst/>
          </a:prstGeom>
        </p:spPr>
        <p:txBody>
          <a:bodyPr wrap="square">
            <a:spAutoFit/>
          </a:bodyPr>
          <a:lstStyle/>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Circle : Shape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override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draw()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"drawing circle..."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TestAbstract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Shape s;  </a:t>
            </a:r>
          </a:p>
          <a:p>
            <a:pPr algn="just">
              <a:buFont typeface="+mj-lt"/>
              <a:buAutoNum type="arabicPeriod"/>
            </a:pPr>
            <a:r>
              <a:rPr lang="en-US" dirty="0">
                <a:solidFill>
                  <a:srgbClr val="000000"/>
                </a:solidFill>
                <a:latin typeface="inter-regular"/>
              </a:rPr>
              <a:t>        s = </a:t>
            </a:r>
            <a:r>
              <a:rPr lang="en-US" b="1" dirty="0">
                <a:solidFill>
                  <a:srgbClr val="006699"/>
                </a:solidFill>
                <a:latin typeface="inter-regular"/>
              </a:rPr>
              <a:t>new</a:t>
            </a:r>
            <a:r>
              <a:rPr lang="en-US" dirty="0">
                <a:solidFill>
                  <a:srgbClr val="000000"/>
                </a:solidFill>
                <a:latin typeface="inter-regular"/>
              </a:rPr>
              <a:t> Rectangle();  </a:t>
            </a:r>
          </a:p>
          <a:p>
            <a:pPr algn="just">
              <a:buFont typeface="+mj-lt"/>
              <a:buAutoNum type="arabicPeriod"/>
            </a:pPr>
            <a:r>
              <a:rPr lang="en-US" dirty="0">
                <a:solidFill>
                  <a:srgbClr val="000000"/>
                </a:solidFill>
                <a:latin typeface="inter-regular"/>
              </a:rPr>
              <a:t>       </a:t>
            </a:r>
            <a:r>
              <a:rPr lang="en-US" sz="2000" b="1" dirty="0">
                <a:solidFill>
                  <a:srgbClr val="FF0000"/>
                </a:solidFill>
                <a:latin typeface="inter-regular"/>
              </a:rPr>
              <a:t> </a:t>
            </a:r>
            <a:r>
              <a:rPr lang="en-US" sz="2000" b="1" dirty="0" err="1">
                <a:solidFill>
                  <a:srgbClr val="FF0000"/>
                </a:solidFill>
                <a:latin typeface="inter-regular"/>
              </a:rPr>
              <a:t>s.draw</a:t>
            </a:r>
            <a:r>
              <a:rPr lang="en-US" sz="2000" b="1" dirty="0">
                <a:solidFill>
                  <a:srgbClr val="FF0000"/>
                </a:solidFill>
                <a:latin typeface="inter-regular"/>
              </a:rPr>
              <a:t>(); </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s = </a:t>
            </a:r>
            <a:r>
              <a:rPr lang="en-US" b="1" dirty="0">
                <a:solidFill>
                  <a:srgbClr val="006699"/>
                </a:solidFill>
                <a:latin typeface="inter-regular"/>
              </a:rPr>
              <a:t>new</a:t>
            </a:r>
            <a:r>
              <a:rPr lang="en-US" dirty="0">
                <a:solidFill>
                  <a:srgbClr val="000000"/>
                </a:solidFill>
                <a:latin typeface="inter-regular"/>
              </a:rPr>
              <a:t> Circle();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s.draw</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65585798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0" y="103138"/>
            <a:ext cx="11925300" cy="1477328"/>
          </a:xfrm>
          <a:prstGeom prst="rect">
            <a:avLst/>
          </a:prstGeom>
        </p:spPr>
        <p:txBody>
          <a:bodyPr wrap="square">
            <a:spAutoFit/>
          </a:bodyPr>
          <a:lstStyle/>
          <a:p>
            <a:pPr algn="just"/>
            <a:r>
              <a:rPr lang="en-US" dirty="0">
                <a:solidFill>
                  <a:srgbClr val="610B38"/>
                </a:solidFill>
                <a:latin typeface="erdana"/>
              </a:rPr>
              <a:t>C# Interface</a:t>
            </a:r>
          </a:p>
          <a:p>
            <a:pPr algn="just"/>
            <a:r>
              <a:rPr lang="en-US" dirty="0">
                <a:solidFill>
                  <a:srgbClr val="333333"/>
                </a:solidFill>
                <a:latin typeface="inter-regular"/>
              </a:rPr>
              <a:t>Interface in C# is a blueprint of a class. It is like abstract class because all the methods which are declared inside the interface are abstract methods. It cannot have method body and cannot be instantiated.</a:t>
            </a:r>
          </a:p>
          <a:p>
            <a:pPr algn="just"/>
            <a:r>
              <a:rPr lang="en-US" dirty="0">
                <a:solidFill>
                  <a:srgbClr val="333333"/>
                </a:solidFill>
                <a:latin typeface="inter-regular"/>
              </a:rPr>
              <a:t>It is used </a:t>
            </a:r>
            <a:r>
              <a:rPr lang="en-US" i="1" dirty="0">
                <a:solidFill>
                  <a:srgbClr val="333333"/>
                </a:solidFill>
                <a:latin typeface="inter-regular"/>
              </a:rPr>
              <a:t>to achieve multiple inheritance</a:t>
            </a:r>
            <a:r>
              <a:rPr lang="en-US" dirty="0">
                <a:solidFill>
                  <a:srgbClr val="333333"/>
                </a:solidFill>
                <a:latin typeface="inter-regular"/>
              </a:rPr>
              <a:t> which can't be achieved by class. It is used </a:t>
            </a:r>
            <a:r>
              <a:rPr lang="en-US" i="1" dirty="0">
                <a:solidFill>
                  <a:srgbClr val="333333"/>
                </a:solidFill>
                <a:latin typeface="inter-regular"/>
              </a:rPr>
              <a:t>to achieve fully abstraction</a:t>
            </a:r>
            <a:r>
              <a:rPr lang="en-US" dirty="0">
                <a:solidFill>
                  <a:srgbClr val="333333"/>
                </a:solidFill>
                <a:latin typeface="inter-regular"/>
              </a:rPr>
              <a:t> because it cannot have method body.</a:t>
            </a:r>
            <a:endParaRPr lang="en-US" b="0" i="0" dirty="0">
              <a:solidFill>
                <a:srgbClr val="333333"/>
              </a:solidFill>
              <a:effectLst/>
              <a:latin typeface="inter-regular"/>
            </a:endParaRPr>
          </a:p>
        </p:txBody>
      </p:sp>
      <p:sp>
        <p:nvSpPr>
          <p:cNvPr id="3" name="Rectangle 2"/>
          <p:cNvSpPr/>
          <p:nvPr/>
        </p:nvSpPr>
        <p:spPr>
          <a:xfrm>
            <a:off x="0" y="1662643"/>
            <a:ext cx="6096000" cy="923330"/>
          </a:xfrm>
          <a:prstGeom prst="rect">
            <a:avLst/>
          </a:prstGeom>
        </p:spPr>
        <p:txBody>
          <a:bodyPr>
            <a:spAutoFit/>
          </a:bodyPr>
          <a:lstStyle/>
          <a:p>
            <a:pPr algn="just"/>
            <a:r>
              <a:rPr lang="en-US" dirty="0">
                <a:solidFill>
                  <a:srgbClr val="610B4B"/>
                </a:solidFill>
                <a:latin typeface="erdana"/>
              </a:rPr>
              <a:t>C# interface example</a:t>
            </a:r>
          </a:p>
          <a:p>
            <a:r>
              <a:rPr lang="en-US" dirty="0"/>
              <a:t/>
            </a:r>
            <a:br>
              <a:rPr lang="en-US" dirty="0"/>
            </a:br>
            <a:endParaRPr lang="en-US" dirty="0"/>
          </a:p>
        </p:txBody>
      </p:sp>
      <p:sp>
        <p:nvSpPr>
          <p:cNvPr id="4" name="Rectangle 3"/>
          <p:cNvSpPr/>
          <p:nvPr/>
        </p:nvSpPr>
        <p:spPr>
          <a:xfrm>
            <a:off x="249044" y="2213518"/>
            <a:ext cx="6096000" cy="4524315"/>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interface</a:t>
            </a:r>
            <a:r>
              <a:rPr lang="en-US" dirty="0">
                <a:solidFill>
                  <a:srgbClr val="000000"/>
                </a:solidFill>
                <a:latin typeface="inter-regular"/>
              </a:rPr>
              <a:t> </a:t>
            </a:r>
            <a:r>
              <a:rPr lang="en-US" dirty="0" err="1">
                <a:solidFill>
                  <a:srgbClr val="000000"/>
                </a:solidFill>
                <a:latin typeface="inter-regular"/>
              </a:rPr>
              <a:t>Drawable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draw();  </a:t>
            </a:r>
          </a:p>
          <a:p>
            <a:pPr algn="just"/>
            <a:r>
              <a:rPr lang="en-US" dirty="0">
                <a:solidFill>
                  <a:srgbClr val="000000"/>
                </a:solidFill>
                <a:latin typeface="inter-regular"/>
              </a:rPr>
              <a:t>}  </a:t>
            </a:r>
            <a:endParaRPr lang="en-US" dirty="0" smtClean="0">
              <a:solidFill>
                <a:srgbClr val="000000"/>
              </a:solidFill>
              <a:latin typeface="inter-regular"/>
            </a:endParaRPr>
          </a:p>
          <a:p>
            <a:pPr algn="just"/>
            <a:r>
              <a:rPr lang="en-US" dirty="0" smtClean="0">
                <a:solidFill>
                  <a:srgbClr val="000000"/>
                </a:solidFill>
                <a:latin typeface="inter-regular"/>
              </a:rPr>
              <a:t>Public interface Printable</a:t>
            </a:r>
          </a:p>
          <a:p>
            <a:pPr algn="just"/>
            <a:r>
              <a:rPr lang="en-US" dirty="0" smtClean="0">
                <a:solidFill>
                  <a:srgbClr val="000000"/>
                </a:solidFill>
                <a:latin typeface="inter-regular"/>
              </a:rPr>
              <a:t>{</a:t>
            </a:r>
          </a:p>
          <a:p>
            <a:pPr algn="just"/>
            <a:r>
              <a:rPr lang="en-US" dirty="0" smtClean="0">
                <a:solidFill>
                  <a:srgbClr val="000000"/>
                </a:solidFill>
                <a:latin typeface="inter-regular"/>
              </a:rPr>
              <a:t>Void show()</a:t>
            </a:r>
          </a:p>
          <a:p>
            <a:pPr algn="just"/>
            <a:r>
              <a:rPr lang="en-US" dirty="0" smtClean="0">
                <a:solidFill>
                  <a:srgbClr val="000000"/>
                </a:solidFill>
                <a:latin typeface="inter-regular"/>
              </a:rPr>
              <a:t>}</a:t>
            </a:r>
            <a:endParaRPr lang="en-US" dirty="0">
              <a:solidFill>
                <a:srgbClr val="000000"/>
              </a:solidFill>
              <a:latin typeface="inter-regular"/>
            </a:endParaRP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Rectangle : </a:t>
            </a:r>
            <a:r>
              <a:rPr lang="en-US" dirty="0" err="1">
                <a:solidFill>
                  <a:srgbClr val="000000"/>
                </a:solidFill>
                <a:latin typeface="inter-regular"/>
              </a:rPr>
              <a:t>Drawable</a:t>
            </a:r>
            <a:r>
              <a:rPr lang="en-US" dirty="0">
                <a:solidFill>
                  <a:srgbClr val="000000"/>
                </a:solidFill>
                <a:latin typeface="inter-regular"/>
              </a:rPr>
              <a:t> :</a:t>
            </a:r>
            <a:r>
              <a:rPr lang="en-US" dirty="0" smtClean="0">
                <a:solidFill>
                  <a:srgbClr val="000000"/>
                </a:solidFill>
                <a:latin typeface="inter-regular"/>
              </a:rPr>
              <a:t>Printable</a:t>
            </a:r>
            <a:endParaRPr lang="en-US" dirty="0">
              <a:solidFill>
                <a:srgbClr val="000000"/>
              </a:solidFill>
              <a:latin typeface="inter-regular"/>
            </a:endParaRP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draw()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"drawing rectangle..."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
        <p:nvSpPr>
          <p:cNvPr id="6" name="Rectangle 5"/>
          <p:cNvSpPr/>
          <p:nvPr/>
        </p:nvSpPr>
        <p:spPr>
          <a:xfrm>
            <a:off x="5962650" y="1485335"/>
            <a:ext cx="6096000" cy="5078313"/>
          </a:xfrm>
          <a:prstGeom prst="rect">
            <a:avLst/>
          </a:prstGeom>
        </p:spPr>
        <p:txBody>
          <a:bodyPr>
            <a:spAutoFit/>
          </a:bodyPr>
          <a:lstStyle/>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Circle : </a:t>
            </a:r>
            <a:r>
              <a:rPr lang="en-US" dirty="0" err="1">
                <a:solidFill>
                  <a:srgbClr val="000000"/>
                </a:solidFill>
                <a:latin typeface="inter-regular"/>
              </a:rPr>
              <a:t>Drawable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draw()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"drawing circle..."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TestInterface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Drawable</a:t>
            </a:r>
            <a:r>
              <a:rPr lang="en-US" dirty="0">
                <a:solidFill>
                  <a:srgbClr val="000000"/>
                </a:solidFill>
                <a:latin typeface="inter-regular"/>
              </a:rPr>
              <a:t> d;  </a:t>
            </a:r>
          </a:p>
          <a:p>
            <a:pPr algn="just"/>
            <a:r>
              <a:rPr lang="en-US" dirty="0">
                <a:solidFill>
                  <a:srgbClr val="000000"/>
                </a:solidFill>
                <a:latin typeface="inter-regular"/>
              </a:rPr>
              <a:t>        d = </a:t>
            </a:r>
            <a:r>
              <a:rPr lang="en-US" b="1" dirty="0">
                <a:solidFill>
                  <a:srgbClr val="006699"/>
                </a:solidFill>
                <a:latin typeface="inter-regular"/>
              </a:rPr>
              <a:t>new</a:t>
            </a:r>
            <a:r>
              <a:rPr lang="en-US" dirty="0">
                <a:solidFill>
                  <a:srgbClr val="000000"/>
                </a:solidFill>
                <a:latin typeface="inter-regular"/>
              </a:rPr>
              <a:t> Rectangle();  </a:t>
            </a:r>
          </a:p>
          <a:p>
            <a:pPr algn="just"/>
            <a:r>
              <a:rPr lang="en-US" dirty="0">
                <a:solidFill>
                  <a:srgbClr val="000000"/>
                </a:solidFill>
                <a:latin typeface="inter-regular"/>
              </a:rPr>
              <a:t>        </a:t>
            </a:r>
            <a:r>
              <a:rPr lang="en-US" dirty="0" err="1">
                <a:solidFill>
                  <a:srgbClr val="000000"/>
                </a:solidFill>
                <a:latin typeface="inter-regular"/>
              </a:rPr>
              <a:t>d.draw</a:t>
            </a:r>
            <a:r>
              <a:rPr lang="en-US" dirty="0">
                <a:solidFill>
                  <a:srgbClr val="000000"/>
                </a:solidFill>
                <a:latin typeface="inter-regular"/>
              </a:rPr>
              <a:t>();  </a:t>
            </a:r>
          </a:p>
          <a:p>
            <a:pPr algn="just"/>
            <a:r>
              <a:rPr lang="en-US" dirty="0">
                <a:solidFill>
                  <a:srgbClr val="000000"/>
                </a:solidFill>
                <a:latin typeface="inter-regular"/>
              </a:rPr>
              <a:t>        d = </a:t>
            </a:r>
            <a:r>
              <a:rPr lang="en-US" b="1" dirty="0">
                <a:solidFill>
                  <a:srgbClr val="006699"/>
                </a:solidFill>
                <a:latin typeface="inter-regular"/>
              </a:rPr>
              <a:t>new</a:t>
            </a:r>
            <a:r>
              <a:rPr lang="en-US" dirty="0">
                <a:solidFill>
                  <a:srgbClr val="000000"/>
                </a:solidFill>
                <a:latin typeface="inter-regular"/>
              </a:rPr>
              <a:t> Circle();  </a:t>
            </a:r>
          </a:p>
          <a:p>
            <a:pPr algn="just"/>
            <a:r>
              <a:rPr lang="en-US" dirty="0">
                <a:solidFill>
                  <a:srgbClr val="000000"/>
                </a:solidFill>
                <a:latin typeface="inter-regular"/>
              </a:rPr>
              <a:t>        </a:t>
            </a:r>
            <a:r>
              <a:rPr lang="en-US" dirty="0" err="1">
                <a:solidFill>
                  <a:srgbClr val="000000"/>
                </a:solidFill>
                <a:latin typeface="inter-regular"/>
              </a:rPr>
              <a:t>d.draw</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28602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3" name="Rectangle 2"/>
          <p:cNvSpPr/>
          <p:nvPr/>
        </p:nvSpPr>
        <p:spPr>
          <a:xfrm>
            <a:off x="2840183" y="-346364"/>
            <a:ext cx="6096000" cy="7571303"/>
          </a:xfrm>
          <a:prstGeom prst="rect">
            <a:avLst/>
          </a:prstGeom>
        </p:spPr>
        <p:txBody>
          <a:bodyPr>
            <a:spAutoFit/>
          </a:bodyPr>
          <a:lstStyle/>
          <a:p>
            <a:pPr algn="just"/>
            <a:endParaRPr lang="en-US" dirty="0" smtClean="0">
              <a:solidFill>
                <a:srgbClr val="333333"/>
              </a:solidFill>
              <a:latin typeface="inter-regular"/>
            </a:endParaRPr>
          </a:p>
          <a:p>
            <a:pPr algn="just"/>
            <a:endParaRPr lang="en-US" dirty="0" smtClean="0">
              <a:solidFill>
                <a:srgbClr val="333333"/>
              </a:solidFill>
              <a:latin typeface="inter-regular"/>
            </a:endParaRPr>
          </a:p>
          <a:p>
            <a:pPr algn="just"/>
            <a:r>
              <a:rPr lang="en-US" dirty="0"/>
              <a:t>getting input from the user using </a:t>
            </a:r>
            <a:r>
              <a:rPr lang="en-US" b="1" dirty="0" err="1"/>
              <a:t>Console.ReadLine</a:t>
            </a:r>
            <a:r>
              <a:rPr lang="en-US" b="1" dirty="0"/>
              <a:t>()</a:t>
            </a:r>
            <a:r>
              <a:rPr lang="en-US" dirty="0"/>
              <a:t> method. It returns string. For numeric value, you need to convert it into </a:t>
            </a:r>
            <a:r>
              <a:rPr lang="en-US" dirty="0" err="1"/>
              <a:t>int</a:t>
            </a:r>
            <a:r>
              <a:rPr lang="en-US" dirty="0"/>
              <a:t> using </a:t>
            </a:r>
            <a:r>
              <a:rPr lang="en-US" b="1" dirty="0"/>
              <a:t>Convert.ToInt32()</a:t>
            </a:r>
            <a:r>
              <a:rPr lang="en-US" dirty="0"/>
              <a:t> method.</a:t>
            </a:r>
            <a:endParaRPr lang="en-US" dirty="0">
              <a:solidFill>
                <a:srgbClr val="333333"/>
              </a:solidFill>
              <a:latin typeface="inter-regular"/>
            </a:endParaRPr>
          </a:p>
          <a:p>
            <a:pPr algn="just"/>
            <a:endParaRPr lang="en-US" dirty="0">
              <a:solidFill>
                <a:srgbClr val="333333"/>
              </a:solidFill>
              <a:latin typeface="inter-regular"/>
            </a:endParaRPr>
          </a:p>
          <a:p>
            <a:pPr algn="just">
              <a:buFont typeface="+mj-lt"/>
              <a:buAutoNum type="arabicPeriod"/>
            </a:pPr>
            <a:r>
              <a:rPr lang="en-US" dirty="0">
                <a:solidFill>
                  <a:srgbClr val="000000"/>
                </a:solidFill>
                <a:latin typeface="inter-regular"/>
              </a:rPr>
              <a:t>using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IfExample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"Enter a number:"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num</a:t>
            </a:r>
            <a:r>
              <a:rPr lang="en-US" dirty="0">
                <a:solidFill>
                  <a:srgbClr val="000000"/>
                </a:solidFill>
                <a:latin typeface="inter-regular"/>
              </a:rPr>
              <a:t> = Convert.ToInt32(</a:t>
            </a:r>
            <a:r>
              <a:rPr lang="en-US" dirty="0" err="1">
                <a:solidFill>
                  <a:srgbClr val="000000"/>
                </a:solidFill>
                <a:latin typeface="inter-regular"/>
              </a:rPr>
              <a:t>Console.ReadLine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 (</a:t>
            </a:r>
            <a:r>
              <a:rPr lang="en-US" dirty="0" err="1">
                <a:solidFill>
                  <a:srgbClr val="000000"/>
                </a:solidFill>
                <a:latin typeface="inter-regular"/>
              </a:rPr>
              <a:t>num</a:t>
            </a:r>
            <a:r>
              <a:rPr lang="en-US" dirty="0">
                <a:solidFill>
                  <a:srgbClr val="000000"/>
                </a:solidFill>
                <a:latin typeface="inter-regular"/>
              </a:rPr>
              <a:t> % </a:t>
            </a:r>
            <a:r>
              <a:rPr lang="en-US" dirty="0">
                <a:solidFill>
                  <a:srgbClr val="C00000"/>
                </a:solidFill>
                <a:latin typeface="inter-regular"/>
              </a:rPr>
              <a:t>2</a:t>
            </a:r>
            <a:r>
              <a:rPr lang="en-US" dirty="0">
                <a:solidFill>
                  <a:srgbClr val="000000"/>
                </a:solidFill>
                <a:latin typeface="inter-regular"/>
              </a:rPr>
              <a:t> == </a:t>
            </a:r>
            <a:r>
              <a:rPr lang="en-US" dirty="0">
                <a:solidFill>
                  <a:srgbClr val="C00000"/>
                </a:solidFill>
                <a:latin typeface="inter-regular"/>
              </a:rPr>
              <a:t>0</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"It is even number"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else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"It is odd number"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19676042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93288" y="134925"/>
            <a:ext cx="6096000" cy="923330"/>
          </a:xfrm>
          <a:prstGeom prst="rect">
            <a:avLst/>
          </a:prstGeom>
        </p:spPr>
        <p:txBody>
          <a:bodyPr>
            <a:spAutoFit/>
          </a:bodyPr>
          <a:lstStyle/>
          <a:p>
            <a:pPr algn="just"/>
            <a:r>
              <a:rPr lang="en-US" dirty="0">
                <a:solidFill>
                  <a:srgbClr val="610B38"/>
                </a:solidFill>
                <a:latin typeface="erdana"/>
              </a:rPr>
              <a:t>C# Namespaces</a:t>
            </a:r>
          </a:p>
          <a:p>
            <a:r>
              <a:rPr lang="en-US" dirty="0"/>
              <a:t/>
            </a:r>
            <a:br>
              <a:rPr lang="en-US" dirty="0"/>
            </a:br>
            <a:endParaRPr lang="en-US" dirty="0"/>
          </a:p>
        </p:txBody>
      </p:sp>
      <p:sp>
        <p:nvSpPr>
          <p:cNvPr id="3" name="Rectangle 2"/>
          <p:cNvSpPr/>
          <p:nvPr/>
        </p:nvSpPr>
        <p:spPr>
          <a:xfrm>
            <a:off x="193288" y="458090"/>
            <a:ext cx="11660458" cy="923330"/>
          </a:xfrm>
          <a:prstGeom prst="rect">
            <a:avLst/>
          </a:prstGeom>
        </p:spPr>
        <p:txBody>
          <a:bodyPr wrap="square">
            <a:spAutoFit/>
          </a:bodyPr>
          <a:lstStyle/>
          <a:p>
            <a:pPr algn="just"/>
            <a:r>
              <a:rPr lang="en-US" dirty="0">
                <a:solidFill>
                  <a:srgbClr val="333333"/>
                </a:solidFill>
                <a:latin typeface="inter-regular"/>
              </a:rPr>
              <a:t>Namespaces in C# are used to organize too many classes so that it can be easy to handle the application.</a:t>
            </a:r>
          </a:p>
          <a:p>
            <a:r>
              <a:rPr lang="en-US" dirty="0"/>
              <a:t/>
            </a:r>
            <a:br>
              <a:rPr lang="en-US" dirty="0"/>
            </a:br>
            <a:endParaRPr lang="en-US" dirty="0"/>
          </a:p>
        </p:txBody>
      </p:sp>
      <p:sp>
        <p:nvSpPr>
          <p:cNvPr id="4" name="Rectangle 3"/>
          <p:cNvSpPr/>
          <p:nvPr/>
        </p:nvSpPr>
        <p:spPr>
          <a:xfrm>
            <a:off x="193288" y="781255"/>
            <a:ext cx="6096000" cy="923330"/>
          </a:xfrm>
          <a:prstGeom prst="rect">
            <a:avLst/>
          </a:prstGeom>
        </p:spPr>
        <p:txBody>
          <a:bodyPr>
            <a:spAutoFit/>
          </a:bodyPr>
          <a:lstStyle/>
          <a:p>
            <a:pPr algn="just"/>
            <a:r>
              <a:rPr lang="en-US" dirty="0">
                <a:solidFill>
                  <a:srgbClr val="610B4B"/>
                </a:solidFill>
                <a:latin typeface="erdana"/>
              </a:rPr>
              <a:t>C# namespace example</a:t>
            </a:r>
          </a:p>
          <a:p>
            <a:r>
              <a:rPr lang="en-US" dirty="0"/>
              <a:t/>
            </a:r>
            <a:br>
              <a:rPr lang="en-US" dirty="0"/>
            </a:br>
            <a:endParaRPr lang="en-US" dirty="0"/>
          </a:p>
        </p:txBody>
      </p:sp>
      <p:sp>
        <p:nvSpPr>
          <p:cNvPr id="5" name="Rectangle 4"/>
          <p:cNvSpPr/>
          <p:nvPr/>
        </p:nvSpPr>
        <p:spPr>
          <a:xfrm>
            <a:off x="1375317" y="1242920"/>
            <a:ext cx="6096000" cy="3139321"/>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namespace</a:t>
            </a:r>
            <a:r>
              <a:rPr lang="en-US" dirty="0">
                <a:solidFill>
                  <a:srgbClr val="000000"/>
                </a:solidFill>
                <a:latin typeface="inter-regular"/>
              </a:rPr>
              <a:t> ConsoleApplication1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smtClean="0">
                <a:solidFill>
                  <a:srgbClr val="000000"/>
                </a:solidFill>
                <a:latin typeface="inter-regular"/>
              </a:rPr>
              <a:t>System.Console.WriteLine</a:t>
            </a:r>
            <a:r>
              <a:rPr lang="en-US" dirty="0">
                <a:solidFill>
                  <a:srgbClr val="000000"/>
                </a:solidFill>
                <a:latin typeface="inter-regular"/>
              </a:rPr>
              <a:t>(</a:t>
            </a:r>
            <a:r>
              <a:rPr lang="en-US" dirty="0">
                <a:solidFill>
                  <a:srgbClr val="0000FF"/>
                </a:solidFill>
                <a:latin typeface="inter-regular"/>
              </a:rPr>
              <a:t>"Hello Namespace!"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2948470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70985" y="168378"/>
            <a:ext cx="6096000" cy="923330"/>
          </a:xfrm>
          <a:prstGeom prst="rect">
            <a:avLst/>
          </a:prstGeom>
        </p:spPr>
        <p:txBody>
          <a:bodyPr>
            <a:spAutoFit/>
          </a:bodyPr>
          <a:lstStyle/>
          <a:p>
            <a:pPr algn="just"/>
            <a:r>
              <a:rPr lang="en-US" dirty="0">
                <a:solidFill>
                  <a:srgbClr val="610B4B"/>
                </a:solidFill>
                <a:latin typeface="erdana"/>
              </a:rPr>
              <a:t>C# namespace example: by fully qualified name</a:t>
            </a:r>
          </a:p>
          <a:p>
            <a:r>
              <a:rPr lang="en-US" dirty="0"/>
              <a:t/>
            </a:r>
            <a:br>
              <a:rPr lang="en-US" dirty="0"/>
            </a:br>
            <a:endParaRPr lang="en-US" dirty="0"/>
          </a:p>
        </p:txBody>
      </p:sp>
      <p:sp>
        <p:nvSpPr>
          <p:cNvPr id="3" name="Rectangle 2"/>
          <p:cNvSpPr/>
          <p:nvPr/>
        </p:nvSpPr>
        <p:spPr>
          <a:xfrm>
            <a:off x="170985" y="680223"/>
            <a:ext cx="7560527" cy="4801314"/>
          </a:xfrm>
          <a:prstGeom prst="rect">
            <a:avLst/>
          </a:prstGeom>
        </p:spPr>
        <p:txBody>
          <a:bodyPr wrap="square">
            <a:spAutoFit/>
          </a:bodyPr>
          <a:lstStyle/>
          <a:p>
            <a:pPr algn="just"/>
            <a:r>
              <a:rPr lang="en-US" b="1" dirty="0">
                <a:solidFill>
                  <a:srgbClr val="FF0000"/>
                </a:solidFill>
                <a:latin typeface="inter-regular"/>
              </a:rPr>
              <a:t>using System</a:t>
            </a:r>
            <a:r>
              <a:rPr lang="en-US" b="1" dirty="0" smtClean="0">
                <a:solidFill>
                  <a:srgbClr val="FF0000"/>
                </a:solidFill>
                <a:latin typeface="inter-regular"/>
              </a:rPr>
              <a:t>;</a:t>
            </a:r>
          </a:p>
          <a:p>
            <a:pPr algn="just"/>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First {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Hello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sayHello</a:t>
            </a:r>
            <a:r>
              <a:rPr lang="en-US" dirty="0">
                <a:solidFill>
                  <a:srgbClr val="000000"/>
                </a:solidFill>
                <a:latin typeface="inter-regular"/>
              </a:rPr>
              <a:t>()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First Namespace"</a:t>
            </a:r>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namespace</a:t>
            </a:r>
            <a:r>
              <a:rPr lang="en-US" dirty="0">
                <a:solidFill>
                  <a:srgbClr val="000000"/>
                </a:solidFill>
                <a:latin typeface="inter-regular"/>
              </a:rPr>
              <a:t> Second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Hello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sayHello</a:t>
            </a:r>
            <a:r>
              <a:rPr lang="en-US" dirty="0">
                <a:solidFill>
                  <a:srgbClr val="000000"/>
                </a:solidFill>
                <a:latin typeface="inter-regular"/>
              </a:rPr>
              <a:t>()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Second </a:t>
            </a:r>
            <a:r>
              <a:rPr lang="en-US" dirty="0" err="1" smtClean="0">
                <a:solidFill>
                  <a:srgbClr val="0000FF"/>
                </a:solidFill>
                <a:latin typeface="inter-regular"/>
              </a:rPr>
              <a:t>Namespe</a:t>
            </a:r>
            <a:r>
              <a:rPr lang="en-US" dirty="0">
                <a:solidFill>
                  <a:srgbClr val="0000FF"/>
                </a:solidFill>
                <a:latin typeface="inter-regular"/>
              </a:rPr>
              <a:t>"</a:t>
            </a:r>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
        <p:nvSpPr>
          <p:cNvPr id="4" name="Rectangle 3"/>
          <p:cNvSpPr/>
          <p:nvPr/>
        </p:nvSpPr>
        <p:spPr>
          <a:xfrm>
            <a:off x="7365752" y="168378"/>
            <a:ext cx="6096000" cy="3139321"/>
          </a:xfrm>
          <a:prstGeom prst="rect">
            <a:avLst/>
          </a:prstGeom>
        </p:spPr>
        <p:txBody>
          <a:bodyPr>
            <a:spAutoFit/>
          </a:bodyPr>
          <a:lstStyle/>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TestNamespace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r>
              <a:rPr lang="en-US" dirty="0">
                <a:solidFill>
                  <a:srgbClr val="000000"/>
                </a:solidFill>
                <a:latin typeface="inter-regular"/>
              </a:rPr>
              <a:t>    {  </a:t>
            </a:r>
          </a:p>
          <a:p>
            <a:pPr algn="just"/>
            <a:r>
              <a:rPr lang="en-US" dirty="0">
                <a:solidFill>
                  <a:srgbClr val="000000"/>
                </a:solidFill>
                <a:latin typeface="inter-regular"/>
              </a:rPr>
              <a:t>        </a:t>
            </a:r>
            <a:r>
              <a:rPr lang="en-US" u="sng" dirty="0" err="1">
                <a:solidFill>
                  <a:srgbClr val="000000"/>
                </a:solidFill>
                <a:latin typeface="inter-regular"/>
              </a:rPr>
              <a:t>First.Hello</a:t>
            </a:r>
            <a:r>
              <a:rPr lang="en-US" dirty="0">
                <a:solidFill>
                  <a:srgbClr val="000000"/>
                </a:solidFill>
                <a:latin typeface="inter-regular"/>
              </a:rPr>
              <a:t> h1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First.Hello</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Second.Hello</a:t>
            </a:r>
            <a:r>
              <a:rPr lang="en-US" dirty="0">
                <a:solidFill>
                  <a:srgbClr val="000000"/>
                </a:solidFill>
                <a:latin typeface="inter-regular"/>
              </a:rPr>
              <a:t> h2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Second.Hello</a:t>
            </a:r>
            <a:r>
              <a:rPr lang="en-US" dirty="0">
                <a:solidFill>
                  <a:srgbClr val="000000"/>
                </a:solidFill>
                <a:latin typeface="inter-regular"/>
              </a:rPr>
              <a:t>();  </a:t>
            </a:r>
          </a:p>
          <a:p>
            <a:pPr algn="just"/>
            <a:r>
              <a:rPr lang="en-US" dirty="0" smtClean="0">
                <a:solidFill>
                  <a:srgbClr val="000000"/>
                </a:solidFill>
                <a:latin typeface="inter-regular"/>
              </a:rPr>
              <a:t>        h1.sayHello();  </a:t>
            </a:r>
          </a:p>
          <a:p>
            <a:pPr algn="just"/>
            <a:r>
              <a:rPr lang="en-US" dirty="0" smtClean="0">
                <a:solidFill>
                  <a:srgbClr val="000000"/>
                </a:solidFill>
                <a:latin typeface="inter-regular"/>
              </a:rPr>
              <a:t>        h2.sayHello();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8285902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0490" y="178415"/>
            <a:ext cx="6096000" cy="923330"/>
          </a:xfrm>
          <a:prstGeom prst="rect">
            <a:avLst/>
          </a:prstGeom>
        </p:spPr>
        <p:txBody>
          <a:bodyPr>
            <a:spAutoFit/>
          </a:bodyPr>
          <a:lstStyle/>
          <a:p>
            <a:pPr algn="just"/>
            <a:r>
              <a:rPr lang="en-US" dirty="0">
                <a:solidFill>
                  <a:srgbClr val="610B38"/>
                </a:solidFill>
                <a:latin typeface="erdana"/>
              </a:rPr>
              <a:t>C# Access Modifiers / Specifiers</a:t>
            </a:r>
          </a:p>
          <a:p>
            <a:r>
              <a:rPr lang="en-US" dirty="0"/>
              <a:t/>
            </a:r>
            <a:br>
              <a:rPr lang="en-US" dirty="0"/>
            </a:br>
            <a:endParaRPr lang="en-US" dirty="0"/>
          </a:p>
        </p:txBody>
      </p:sp>
      <p:sp>
        <p:nvSpPr>
          <p:cNvPr id="3" name="Rectangle 2"/>
          <p:cNvSpPr/>
          <p:nvPr/>
        </p:nvSpPr>
        <p:spPr>
          <a:xfrm>
            <a:off x="110490" y="487740"/>
            <a:ext cx="11833860" cy="2862322"/>
          </a:xfrm>
          <a:prstGeom prst="rect">
            <a:avLst/>
          </a:prstGeom>
        </p:spPr>
        <p:txBody>
          <a:bodyPr wrap="square">
            <a:spAutoFit/>
          </a:bodyPr>
          <a:lstStyle/>
          <a:p>
            <a:pPr algn="just"/>
            <a:r>
              <a:rPr lang="en-US" smtClean="0">
                <a:solidFill>
                  <a:srgbClr val="333333"/>
                </a:solidFill>
                <a:latin typeface="inter-regular"/>
              </a:rPr>
              <a:t>C# Access modifiers or specifiers are the keywords that are used to specify accessibility or scope of variables and functions in the C# application.</a:t>
            </a:r>
          </a:p>
          <a:p>
            <a:pPr algn="just"/>
            <a:r>
              <a:rPr lang="en-US" smtClean="0">
                <a:solidFill>
                  <a:srgbClr val="333333"/>
                </a:solidFill>
                <a:latin typeface="inter-regular"/>
              </a:rPr>
              <a:t>C# provides five types of access specifiers.</a:t>
            </a:r>
          </a:p>
          <a:p>
            <a:pPr algn="just">
              <a:buFont typeface="+mj-lt"/>
              <a:buAutoNum type="arabicPeriod"/>
            </a:pPr>
            <a:r>
              <a:rPr lang="en-US" smtClean="0">
                <a:solidFill>
                  <a:srgbClr val="000000"/>
                </a:solidFill>
                <a:latin typeface="inter-regular"/>
              </a:rPr>
              <a:t>Public</a:t>
            </a:r>
          </a:p>
          <a:p>
            <a:pPr algn="just">
              <a:buFont typeface="+mj-lt"/>
              <a:buAutoNum type="arabicPeriod"/>
            </a:pPr>
            <a:r>
              <a:rPr lang="en-US" smtClean="0">
                <a:solidFill>
                  <a:srgbClr val="000000"/>
                </a:solidFill>
                <a:latin typeface="inter-regular"/>
              </a:rPr>
              <a:t>Protected</a:t>
            </a:r>
          </a:p>
          <a:p>
            <a:pPr algn="just">
              <a:buFont typeface="+mj-lt"/>
              <a:buAutoNum type="arabicPeriod"/>
            </a:pPr>
            <a:r>
              <a:rPr lang="en-US" smtClean="0">
                <a:solidFill>
                  <a:srgbClr val="000000"/>
                </a:solidFill>
                <a:latin typeface="inter-regular"/>
              </a:rPr>
              <a:t>Internal</a:t>
            </a:r>
          </a:p>
          <a:p>
            <a:pPr algn="just">
              <a:buFont typeface="+mj-lt"/>
              <a:buAutoNum type="arabicPeriod"/>
            </a:pPr>
            <a:r>
              <a:rPr lang="en-US" smtClean="0">
                <a:solidFill>
                  <a:srgbClr val="000000"/>
                </a:solidFill>
                <a:latin typeface="inter-regular"/>
              </a:rPr>
              <a:t>Protected internal</a:t>
            </a:r>
          </a:p>
          <a:p>
            <a:pPr algn="just">
              <a:buFont typeface="+mj-lt"/>
              <a:buAutoNum type="arabicPeriod"/>
            </a:pPr>
            <a:r>
              <a:rPr lang="en-US" smtClean="0">
                <a:solidFill>
                  <a:srgbClr val="000000"/>
                </a:solidFill>
                <a:latin typeface="inter-regular"/>
              </a:rPr>
              <a:t>Private</a:t>
            </a:r>
          </a:p>
          <a:p>
            <a:r>
              <a:rPr lang="en-US" smtClean="0"/>
              <a:t/>
            </a:r>
            <a:br>
              <a:rPr lang="en-US" smtClean="0"/>
            </a:br>
            <a:endParaRPr lang="en-US" dirty="0"/>
          </a:p>
        </p:txBody>
      </p:sp>
      <p:sp>
        <p:nvSpPr>
          <p:cNvPr id="4" name="Rectangle 3"/>
          <p:cNvSpPr/>
          <p:nvPr/>
        </p:nvSpPr>
        <p:spPr>
          <a:xfrm>
            <a:off x="0" y="2736057"/>
            <a:ext cx="6096000" cy="923330"/>
          </a:xfrm>
          <a:prstGeom prst="rect">
            <a:avLst/>
          </a:prstGeom>
        </p:spPr>
        <p:txBody>
          <a:bodyPr>
            <a:spAutoFit/>
          </a:bodyPr>
          <a:lstStyle/>
          <a:p>
            <a:pPr algn="just"/>
            <a:r>
              <a:rPr lang="en-US" dirty="0">
                <a:solidFill>
                  <a:srgbClr val="610B38"/>
                </a:solidFill>
                <a:latin typeface="erdana"/>
              </a:rPr>
              <a:t>1) C# Public Access Specifier</a:t>
            </a:r>
          </a:p>
          <a:p>
            <a:r>
              <a:rPr lang="en-US" dirty="0"/>
              <a:t/>
            </a:r>
            <a:br>
              <a:rPr lang="en-US" dirty="0"/>
            </a:br>
            <a:endParaRPr lang="en-US" dirty="0"/>
          </a:p>
        </p:txBody>
      </p:sp>
      <p:sp>
        <p:nvSpPr>
          <p:cNvPr id="6" name="Rectangle 5"/>
          <p:cNvSpPr/>
          <p:nvPr/>
        </p:nvSpPr>
        <p:spPr>
          <a:xfrm>
            <a:off x="110489" y="3059222"/>
            <a:ext cx="9423803" cy="923330"/>
          </a:xfrm>
          <a:prstGeom prst="rect">
            <a:avLst/>
          </a:prstGeom>
        </p:spPr>
        <p:txBody>
          <a:bodyPr wrap="square">
            <a:spAutoFit/>
          </a:bodyPr>
          <a:lstStyle/>
          <a:p>
            <a:pPr algn="just"/>
            <a:r>
              <a:rPr lang="en-US" dirty="0">
                <a:solidFill>
                  <a:srgbClr val="333333"/>
                </a:solidFill>
                <a:latin typeface="inter-regular"/>
              </a:rPr>
              <a:t>It makes data accessible publicly. It does not restrict data to the declared block.</a:t>
            </a:r>
          </a:p>
          <a:p>
            <a:r>
              <a:rPr lang="en-US" dirty="0"/>
              <a:t/>
            </a:r>
            <a:br>
              <a:rPr lang="en-US" dirty="0"/>
            </a:br>
            <a:endParaRPr lang="en-US" dirty="0"/>
          </a:p>
        </p:txBody>
      </p:sp>
      <p:sp>
        <p:nvSpPr>
          <p:cNvPr id="7" name="Rectangle 6"/>
          <p:cNvSpPr/>
          <p:nvPr/>
        </p:nvSpPr>
        <p:spPr>
          <a:xfrm>
            <a:off x="390293" y="3414713"/>
            <a:ext cx="6096000" cy="3139321"/>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AccessSpecifiers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PublicTest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 </a:t>
            </a:r>
            <a:r>
              <a:rPr lang="en-US" dirty="0">
                <a:solidFill>
                  <a:srgbClr val="0000FF"/>
                </a:solidFill>
                <a:latin typeface="inter-regular"/>
              </a:rPr>
              <a:t>"</a:t>
            </a:r>
            <a:r>
              <a:rPr lang="en-US" dirty="0" err="1">
                <a:solidFill>
                  <a:srgbClr val="0000FF"/>
                </a:solidFill>
                <a:latin typeface="inter-regular"/>
              </a:rPr>
              <a:t>Shantosh</a:t>
            </a:r>
            <a:r>
              <a:rPr lang="en-US" dirty="0">
                <a:solidFill>
                  <a:srgbClr val="0000FF"/>
                </a:solidFill>
                <a:latin typeface="inter-regular"/>
              </a:rPr>
              <a:t> Kumar"</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a:t>
            </a:r>
            <a:r>
              <a:rPr lang="en-US" dirty="0" err="1">
                <a:solidFill>
                  <a:srgbClr val="000000"/>
                </a:solidFill>
                <a:latin typeface="inter-regular"/>
              </a:rPr>
              <a:t>msg</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
        <p:nvSpPr>
          <p:cNvPr id="8" name="Rectangle 7"/>
          <p:cNvSpPr/>
          <p:nvPr/>
        </p:nvSpPr>
        <p:spPr>
          <a:xfrm>
            <a:off x="5848350" y="3350062"/>
            <a:ext cx="6096000" cy="3416320"/>
          </a:xfrm>
          <a:prstGeom prst="rect">
            <a:avLst/>
          </a:prstGeom>
        </p:spPr>
        <p:txBody>
          <a:bodyPr>
            <a:spAutoFit/>
          </a:bodyPr>
          <a:lstStyle/>
          <a:p>
            <a:pPr algn="just"/>
            <a:r>
              <a:rPr lang="en-US" b="1" dirty="0">
                <a:solidFill>
                  <a:srgbClr val="006699"/>
                </a:solidFill>
                <a:latin typeface="inter-regular"/>
              </a:rPr>
              <a:t>class</a:t>
            </a:r>
            <a:r>
              <a:rPr lang="en-US" dirty="0">
                <a:solidFill>
                  <a:srgbClr val="000000"/>
                </a:solidFill>
                <a:latin typeface="inter-regular"/>
              </a:rPr>
              <a:t> Program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PublicTest</a:t>
            </a:r>
            <a:r>
              <a:rPr lang="en-US" dirty="0">
                <a:solidFill>
                  <a:srgbClr val="000000"/>
                </a:solidFill>
                <a:latin typeface="inter-regular"/>
              </a:rPr>
              <a:t> </a:t>
            </a:r>
            <a:r>
              <a:rPr lang="en-US" dirty="0" err="1">
                <a:solidFill>
                  <a:srgbClr val="000000"/>
                </a:solidFill>
                <a:latin typeface="inter-regular"/>
              </a:rPr>
              <a:t>publicTest</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PublicTest</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Accessing public variable</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publicTest.name);  </a:t>
            </a:r>
          </a:p>
          <a:p>
            <a:pPr algn="just"/>
            <a:r>
              <a:rPr lang="en-US" dirty="0">
                <a:solidFill>
                  <a:srgbClr val="000000"/>
                </a:solidFill>
                <a:latin typeface="inter-regular"/>
              </a:rPr>
              <a:t>            </a:t>
            </a:r>
            <a:r>
              <a:rPr lang="en-US" dirty="0">
                <a:solidFill>
                  <a:srgbClr val="008200"/>
                </a:solidFill>
                <a:latin typeface="inter-regular"/>
              </a:rPr>
              <a:t>// Accessing public function</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publicTest.Msg</a:t>
            </a:r>
            <a:r>
              <a:rPr lang="en-US" dirty="0">
                <a:solidFill>
                  <a:srgbClr val="000000"/>
                </a:solidFill>
                <a:latin typeface="inter-regular"/>
              </a:rPr>
              <a:t>(</a:t>
            </a:r>
            <a:r>
              <a:rPr lang="en-US" dirty="0">
                <a:solidFill>
                  <a:srgbClr val="0000FF"/>
                </a:solidFill>
                <a:latin typeface="inter-regular"/>
              </a:rPr>
              <a:t>"Peter </a:t>
            </a:r>
            <a:r>
              <a:rPr lang="en-US" dirty="0" err="1">
                <a:solidFill>
                  <a:srgbClr val="0000FF"/>
                </a:solidFill>
                <a:latin typeface="inter-regular"/>
              </a:rPr>
              <a:t>Decosta</a:t>
            </a:r>
            <a:r>
              <a:rPr lang="en-US" dirty="0">
                <a:solidFill>
                  <a:srgbClr val="0000FF"/>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48549519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88900" y="160635"/>
            <a:ext cx="6096000" cy="923330"/>
          </a:xfrm>
          <a:prstGeom prst="rect">
            <a:avLst/>
          </a:prstGeom>
        </p:spPr>
        <p:txBody>
          <a:bodyPr>
            <a:spAutoFit/>
          </a:bodyPr>
          <a:lstStyle/>
          <a:p>
            <a:pPr algn="just"/>
            <a:r>
              <a:rPr lang="en-US" dirty="0">
                <a:solidFill>
                  <a:srgbClr val="610B38"/>
                </a:solidFill>
                <a:latin typeface="erdana"/>
              </a:rPr>
              <a:t>2) C# Protected Access Specifier</a:t>
            </a:r>
          </a:p>
          <a:p>
            <a:r>
              <a:rPr lang="en-US" dirty="0"/>
              <a:t/>
            </a:r>
            <a:br>
              <a:rPr lang="en-US" dirty="0"/>
            </a:br>
            <a:endParaRPr lang="en-US" dirty="0"/>
          </a:p>
        </p:txBody>
      </p:sp>
      <p:sp>
        <p:nvSpPr>
          <p:cNvPr id="3" name="Rectangle 2"/>
          <p:cNvSpPr/>
          <p:nvPr/>
        </p:nvSpPr>
        <p:spPr>
          <a:xfrm>
            <a:off x="88900" y="531336"/>
            <a:ext cx="11798300" cy="1200329"/>
          </a:xfrm>
          <a:prstGeom prst="rect">
            <a:avLst/>
          </a:prstGeom>
        </p:spPr>
        <p:txBody>
          <a:bodyPr wrap="square">
            <a:spAutoFit/>
          </a:bodyPr>
          <a:lstStyle/>
          <a:p>
            <a:pPr algn="just"/>
            <a:r>
              <a:rPr lang="en-US" dirty="0">
                <a:solidFill>
                  <a:srgbClr val="333333"/>
                </a:solidFill>
                <a:latin typeface="inter-regular"/>
              </a:rPr>
              <a:t>It is accessible within the class and has limited scope. It is also accessible within sub class or child class, in case of inheritance.</a:t>
            </a:r>
          </a:p>
          <a:p>
            <a:r>
              <a:rPr lang="en-US" dirty="0"/>
              <a:t/>
            </a:r>
            <a:br>
              <a:rPr lang="en-US" dirty="0"/>
            </a:br>
            <a:endParaRPr lang="en-US" dirty="0"/>
          </a:p>
        </p:txBody>
      </p:sp>
      <p:sp>
        <p:nvSpPr>
          <p:cNvPr id="4" name="Rectangle 3"/>
          <p:cNvSpPr/>
          <p:nvPr/>
        </p:nvSpPr>
        <p:spPr>
          <a:xfrm>
            <a:off x="293649" y="1580560"/>
            <a:ext cx="6096000" cy="3139321"/>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AccessSpecifiers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ProtectedTest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protected</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 </a:t>
            </a:r>
            <a:r>
              <a:rPr lang="en-US" dirty="0">
                <a:solidFill>
                  <a:srgbClr val="0000FF"/>
                </a:solidFill>
                <a:latin typeface="inter-regular"/>
              </a:rPr>
              <a:t>"</a:t>
            </a:r>
            <a:r>
              <a:rPr lang="en-US" dirty="0" err="1">
                <a:solidFill>
                  <a:srgbClr val="0000FF"/>
                </a:solidFill>
                <a:latin typeface="inter-regular"/>
              </a:rPr>
              <a:t>Shashikant</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protected</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a:t>
            </a:r>
            <a:r>
              <a:rPr lang="en-US" dirty="0" err="1">
                <a:solidFill>
                  <a:srgbClr val="000000"/>
                </a:solidFill>
                <a:latin typeface="inter-regular"/>
              </a:rPr>
              <a:t>msg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
        <p:nvSpPr>
          <p:cNvPr id="5" name="Rectangle 4"/>
          <p:cNvSpPr/>
          <p:nvPr/>
        </p:nvSpPr>
        <p:spPr>
          <a:xfrm>
            <a:off x="5356303" y="1343480"/>
            <a:ext cx="6735646" cy="3416320"/>
          </a:xfrm>
          <a:prstGeom prst="rect">
            <a:avLst/>
          </a:prstGeom>
        </p:spPr>
        <p:txBody>
          <a:bodyPr wrap="square">
            <a:spAutoFit/>
          </a:bodyPr>
          <a:lstStyle/>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ProtectedTest</a:t>
            </a:r>
            <a:r>
              <a:rPr lang="en-US" dirty="0">
                <a:solidFill>
                  <a:srgbClr val="000000"/>
                </a:solidFill>
                <a:latin typeface="inter-regular"/>
              </a:rPr>
              <a:t> </a:t>
            </a:r>
            <a:r>
              <a:rPr lang="en-US" dirty="0" err="1">
                <a:solidFill>
                  <a:srgbClr val="000000"/>
                </a:solidFill>
                <a:latin typeface="inter-regular"/>
              </a:rPr>
              <a:t>protectedTest</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ProtectedTest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Accessing protected variable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protectedTest.name);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Accessing protected function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protectedTest.Msg</a:t>
            </a:r>
            <a:r>
              <a:rPr lang="en-US" dirty="0">
                <a:solidFill>
                  <a:srgbClr val="000000"/>
                </a:solidFill>
                <a:latin typeface="inter-regular"/>
              </a:rPr>
              <a:t>(</a:t>
            </a:r>
            <a:r>
              <a:rPr lang="en-US" dirty="0">
                <a:solidFill>
                  <a:srgbClr val="0000FF"/>
                </a:solidFill>
                <a:latin typeface="inter-regular"/>
              </a:rPr>
              <a:t>"Swami </a:t>
            </a:r>
            <a:r>
              <a:rPr lang="en-US" dirty="0" err="1">
                <a:solidFill>
                  <a:srgbClr val="0000FF"/>
                </a:solidFill>
                <a:latin typeface="inter-regular"/>
              </a:rPr>
              <a:t>Ayyer</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7421321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26381" y="134924"/>
            <a:ext cx="6096000" cy="923330"/>
          </a:xfrm>
          <a:prstGeom prst="rect">
            <a:avLst/>
          </a:prstGeom>
        </p:spPr>
        <p:txBody>
          <a:bodyPr>
            <a:spAutoFit/>
          </a:bodyPr>
          <a:lstStyle/>
          <a:p>
            <a:pPr algn="just"/>
            <a:r>
              <a:rPr lang="en-US" b="1" dirty="0">
                <a:solidFill>
                  <a:srgbClr val="333333"/>
                </a:solidFill>
                <a:latin typeface="inter-bold"/>
              </a:rPr>
              <a:t>Example2</a:t>
            </a:r>
            <a:endParaRPr lang="en-US" dirty="0">
              <a:solidFill>
                <a:srgbClr val="333333"/>
              </a:solidFill>
              <a:latin typeface="inter-regular"/>
            </a:endParaRPr>
          </a:p>
          <a:p>
            <a:r>
              <a:rPr lang="en-US" dirty="0"/>
              <a:t/>
            </a:r>
            <a:br>
              <a:rPr lang="en-US" dirty="0"/>
            </a:br>
            <a:endParaRPr lang="en-US" dirty="0"/>
          </a:p>
        </p:txBody>
      </p:sp>
      <p:sp>
        <p:nvSpPr>
          <p:cNvPr id="3" name="Rectangle 2"/>
          <p:cNvSpPr/>
          <p:nvPr/>
        </p:nvSpPr>
        <p:spPr>
          <a:xfrm>
            <a:off x="126380" y="458089"/>
            <a:ext cx="9419063" cy="923330"/>
          </a:xfrm>
          <a:prstGeom prst="rect">
            <a:avLst/>
          </a:prstGeom>
        </p:spPr>
        <p:txBody>
          <a:bodyPr wrap="square">
            <a:spAutoFit/>
          </a:bodyPr>
          <a:lstStyle/>
          <a:p>
            <a:r>
              <a:rPr lang="en-US" dirty="0"/>
              <a:t>Here, we are accessing protected members within child class by inheritance.</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4" name="Rectangle 3"/>
          <p:cNvSpPr/>
          <p:nvPr/>
        </p:nvSpPr>
        <p:spPr>
          <a:xfrm>
            <a:off x="126381" y="824058"/>
            <a:ext cx="6096000" cy="3693319"/>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AccessSpecifiers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ProtectedTest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protected</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 </a:t>
            </a:r>
            <a:r>
              <a:rPr lang="en-US" dirty="0">
                <a:solidFill>
                  <a:srgbClr val="0000FF"/>
                </a:solidFill>
                <a:latin typeface="inter-regular"/>
              </a:rPr>
              <a:t>"</a:t>
            </a:r>
            <a:r>
              <a:rPr lang="en-US" dirty="0" err="1">
                <a:solidFill>
                  <a:srgbClr val="0000FF"/>
                </a:solidFill>
                <a:latin typeface="inter-regular"/>
              </a:rPr>
              <a:t>Shashikant</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protected</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a:t>
            </a:r>
            <a:r>
              <a:rPr lang="en-US" dirty="0" err="1">
                <a:solidFill>
                  <a:srgbClr val="000000"/>
                </a:solidFill>
                <a:latin typeface="inter-regular"/>
              </a:rPr>
              <a:t>msg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r>
              <a:rPr lang="en-US" dirty="0"/>
              <a:t/>
            </a:r>
            <a:br>
              <a:rPr lang="en-US" dirty="0"/>
            </a:br>
            <a:endParaRPr lang="en-US" dirty="0"/>
          </a:p>
        </p:txBody>
      </p:sp>
      <p:sp>
        <p:nvSpPr>
          <p:cNvPr id="5" name="Rectangle 4"/>
          <p:cNvSpPr/>
          <p:nvPr/>
        </p:nvSpPr>
        <p:spPr>
          <a:xfrm>
            <a:off x="4835911" y="3282011"/>
            <a:ext cx="6096000" cy="3416320"/>
          </a:xfrm>
          <a:prstGeom prst="rect">
            <a:avLst/>
          </a:prstGeom>
        </p:spPr>
        <p:txBody>
          <a:bodyPr>
            <a:spAutoFit/>
          </a:bodyPr>
          <a:lstStyle/>
          <a:p>
            <a:pPr algn="just">
              <a:buFont typeface="+mj-lt"/>
              <a:buAutoNum type="arabicPeriod"/>
            </a:pPr>
            <a:r>
              <a:rPr lang="en-US" b="1" dirty="0">
                <a:solidFill>
                  <a:srgbClr val="006699"/>
                </a:solidFill>
                <a:latin typeface="inter-regular"/>
              </a:rPr>
              <a:t>class</a:t>
            </a:r>
            <a:r>
              <a:rPr lang="en-US" dirty="0">
                <a:solidFill>
                  <a:srgbClr val="000000"/>
                </a:solidFill>
                <a:latin typeface="inter-regular"/>
              </a:rPr>
              <a:t> Program : </a:t>
            </a:r>
            <a:r>
              <a:rPr lang="en-US" dirty="0" err="1">
                <a:solidFill>
                  <a:srgbClr val="000000"/>
                </a:solidFill>
                <a:latin typeface="inter-regular"/>
              </a:rPr>
              <a:t>ProtectedTest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Program </a:t>
            </a:r>
            <a:r>
              <a:rPr lang="en-US" dirty="0" err="1">
                <a:solidFill>
                  <a:srgbClr val="000000"/>
                </a:solidFill>
                <a:latin typeface="inter-regular"/>
              </a:rPr>
              <a:t>program</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Accessing protected variable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program.name);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Accessing protected function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program.Msg</a:t>
            </a:r>
            <a:r>
              <a:rPr lang="en-US" dirty="0">
                <a:solidFill>
                  <a:srgbClr val="000000"/>
                </a:solidFill>
                <a:latin typeface="inter-regular"/>
              </a:rPr>
              <a:t>(</a:t>
            </a:r>
            <a:r>
              <a:rPr lang="en-US" dirty="0">
                <a:solidFill>
                  <a:srgbClr val="0000FF"/>
                </a:solidFill>
                <a:latin typeface="inter-regular"/>
              </a:rPr>
              <a:t>"Swami </a:t>
            </a:r>
            <a:r>
              <a:rPr lang="en-US" dirty="0" err="1">
                <a:solidFill>
                  <a:srgbClr val="0000FF"/>
                </a:solidFill>
                <a:latin typeface="inter-regular"/>
              </a:rPr>
              <a:t>Ayyer</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2462043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04078" y="112623"/>
            <a:ext cx="6096000" cy="923330"/>
          </a:xfrm>
          <a:prstGeom prst="rect">
            <a:avLst/>
          </a:prstGeom>
        </p:spPr>
        <p:txBody>
          <a:bodyPr>
            <a:spAutoFit/>
          </a:bodyPr>
          <a:lstStyle/>
          <a:p>
            <a:pPr algn="just"/>
            <a:r>
              <a:rPr lang="en-US" dirty="0">
                <a:solidFill>
                  <a:srgbClr val="610B38"/>
                </a:solidFill>
                <a:latin typeface="erdana"/>
              </a:rPr>
              <a:t>3) C# Internal Access Specifier</a:t>
            </a:r>
          </a:p>
          <a:p>
            <a:r>
              <a:rPr lang="en-US" dirty="0"/>
              <a:t/>
            </a:r>
            <a:br>
              <a:rPr lang="en-US" dirty="0"/>
            </a:br>
            <a:endParaRPr lang="en-US" dirty="0"/>
          </a:p>
        </p:txBody>
      </p:sp>
      <p:sp>
        <p:nvSpPr>
          <p:cNvPr id="3" name="Rectangle 2"/>
          <p:cNvSpPr/>
          <p:nvPr/>
        </p:nvSpPr>
        <p:spPr>
          <a:xfrm>
            <a:off x="104077" y="435788"/>
            <a:ext cx="11883483" cy="923330"/>
          </a:xfrm>
          <a:prstGeom prst="rect">
            <a:avLst/>
          </a:prstGeom>
        </p:spPr>
        <p:txBody>
          <a:bodyPr wrap="square">
            <a:spAutoFit/>
          </a:bodyPr>
          <a:lstStyle/>
          <a:p>
            <a:r>
              <a:rPr lang="en-US" dirty="0">
                <a:solidFill>
                  <a:srgbClr val="333333"/>
                </a:solidFill>
                <a:latin typeface="inter-regular"/>
              </a:rPr>
              <a:t>The internal keyword is used to specify the internal access specifier for the variables and functions. This specifier is accessible only within files in the same assembly.</a:t>
            </a:r>
            <a:br>
              <a:rPr lang="en-US" dirty="0">
                <a:solidFill>
                  <a:srgbClr val="333333"/>
                </a:solidFill>
                <a:latin typeface="inter-regular"/>
              </a:rPr>
            </a:br>
            <a:endParaRPr lang="en-US" dirty="0"/>
          </a:p>
        </p:txBody>
      </p:sp>
      <p:sp>
        <p:nvSpPr>
          <p:cNvPr id="4" name="Rectangle 3"/>
          <p:cNvSpPr/>
          <p:nvPr/>
        </p:nvSpPr>
        <p:spPr>
          <a:xfrm>
            <a:off x="104078" y="1035953"/>
            <a:ext cx="6096000" cy="923330"/>
          </a:xfrm>
          <a:prstGeom prst="rect">
            <a:avLst/>
          </a:prstGeom>
        </p:spPr>
        <p:txBody>
          <a:bodyPr>
            <a:spAutoFit/>
          </a:bodyPr>
          <a:lstStyle/>
          <a:p>
            <a:r>
              <a:rPr lang="en-US" dirty="0">
                <a:solidFill>
                  <a:srgbClr val="610B4B"/>
                </a:solidFill>
                <a:latin typeface="erdana"/>
              </a:rPr>
              <a:t>Example</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5" name="Rectangle 4"/>
          <p:cNvSpPr/>
          <p:nvPr/>
        </p:nvSpPr>
        <p:spPr>
          <a:xfrm>
            <a:off x="104078" y="1359118"/>
            <a:ext cx="6096000" cy="3139321"/>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AccessSpecifiers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InternalTest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internal</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 </a:t>
            </a:r>
            <a:r>
              <a:rPr lang="en-US" dirty="0">
                <a:solidFill>
                  <a:srgbClr val="0000FF"/>
                </a:solidFill>
                <a:latin typeface="inter-regular"/>
              </a:rPr>
              <a:t>"</a:t>
            </a:r>
            <a:r>
              <a:rPr lang="en-US" dirty="0" err="1">
                <a:solidFill>
                  <a:srgbClr val="0000FF"/>
                </a:solidFill>
                <a:latin typeface="inter-regular"/>
              </a:rPr>
              <a:t>Shantosh</a:t>
            </a:r>
            <a:r>
              <a:rPr lang="en-US" dirty="0">
                <a:solidFill>
                  <a:srgbClr val="0000FF"/>
                </a:solidFill>
                <a:latin typeface="inter-regular"/>
              </a:rPr>
              <a:t> Kumar"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internal</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a:t>
            </a:r>
            <a:r>
              <a:rPr lang="en-US" dirty="0" err="1">
                <a:solidFill>
                  <a:srgbClr val="000000"/>
                </a:solidFill>
                <a:latin typeface="inter-regular"/>
              </a:rPr>
              <a:t>msg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
        <p:nvSpPr>
          <p:cNvPr id="6" name="Rectangle 5"/>
          <p:cNvSpPr/>
          <p:nvPr/>
        </p:nvSpPr>
        <p:spPr>
          <a:xfrm>
            <a:off x="5746595" y="2764370"/>
            <a:ext cx="6096000" cy="3693319"/>
          </a:xfrm>
          <a:prstGeom prst="rect">
            <a:avLst/>
          </a:prstGeom>
        </p:spPr>
        <p:txBody>
          <a:bodyPr>
            <a:spAutoFit/>
          </a:bodyPr>
          <a:lstStyle/>
          <a:p>
            <a:pPr algn="just">
              <a:buFont typeface="+mj-lt"/>
              <a:buAutoNum type="arabicPeriod"/>
            </a:pP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InternalTest</a:t>
            </a:r>
            <a:r>
              <a:rPr lang="en-US" dirty="0">
                <a:solidFill>
                  <a:srgbClr val="000000"/>
                </a:solidFill>
                <a:latin typeface="inter-regular"/>
              </a:rPr>
              <a:t> </a:t>
            </a:r>
            <a:r>
              <a:rPr lang="en-US" dirty="0" err="1">
                <a:solidFill>
                  <a:srgbClr val="000000"/>
                </a:solidFill>
                <a:latin typeface="inter-regular"/>
              </a:rPr>
              <a:t>internalTest</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InternalTest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Accessing internal variable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internalTest.name);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Accessing internal function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internalTest.Msg</a:t>
            </a:r>
            <a:r>
              <a:rPr lang="en-US" dirty="0">
                <a:solidFill>
                  <a:srgbClr val="000000"/>
                </a:solidFill>
                <a:latin typeface="inter-regular"/>
              </a:rPr>
              <a:t>(</a:t>
            </a:r>
            <a:r>
              <a:rPr lang="en-US" dirty="0">
                <a:solidFill>
                  <a:srgbClr val="0000FF"/>
                </a:solidFill>
                <a:latin typeface="inter-regular"/>
              </a:rPr>
              <a:t>"Peter </a:t>
            </a:r>
            <a:r>
              <a:rPr lang="en-US" dirty="0" err="1">
                <a:solidFill>
                  <a:srgbClr val="0000FF"/>
                </a:solidFill>
                <a:latin typeface="inter-regular"/>
              </a:rPr>
              <a:t>Decosta</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3519448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52400" y="137636"/>
            <a:ext cx="12039600" cy="923330"/>
          </a:xfrm>
          <a:prstGeom prst="rect">
            <a:avLst/>
          </a:prstGeom>
        </p:spPr>
        <p:txBody>
          <a:bodyPr wrap="square">
            <a:spAutoFit/>
          </a:bodyPr>
          <a:lstStyle/>
          <a:p>
            <a:pPr algn="just"/>
            <a:r>
              <a:rPr lang="en-US" dirty="0">
                <a:solidFill>
                  <a:srgbClr val="610B38"/>
                </a:solidFill>
                <a:latin typeface="erdana"/>
              </a:rPr>
              <a:t>4) C# Protected Internal Access Specifier</a:t>
            </a:r>
          </a:p>
          <a:p>
            <a:pPr algn="just"/>
            <a:r>
              <a:rPr lang="en-US" dirty="0">
                <a:solidFill>
                  <a:srgbClr val="333333"/>
                </a:solidFill>
                <a:latin typeface="inter-regular"/>
              </a:rPr>
              <a:t>Variable or function declared </a:t>
            </a:r>
            <a:r>
              <a:rPr lang="en-US" b="1" dirty="0">
                <a:solidFill>
                  <a:srgbClr val="333333"/>
                </a:solidFill>
                <a:latin typeface="inter-bold"/>
              </a:rPr>
              <a:t>protected internal</a:t>
            </a:r>
            <a:r>
              <a:rPr lang="en-US" dirty="0">
                <a:solidFill>
                  <a:srgbClr val="333333"/>
                </a:solidFill>
                <a:latin typeface="inter-regular"/>
              </a:rPr>
              <a:t> can be accessed in the assembly in which it is declared. It can also be accessed within a derived class in another assembly.</a:t>
            </a:r>
            <a:endParaRPr lang="en-US" b="0" i="0" dirty="0">
              <a:solidFill>
                <a:srgbClr val="333333"/>
              </a:solidFill>
              <a:effectLst/>
              <a:latin typeface="inter-regular"/>
            </a:endParaRPr>
          </a:p>
        </p:txBody>
      </p:sp>
      <p:sp>
        <p:nvSpPr>
          <p:cNvPr id="3" name="Rectangle 2"/>
          <p:cNvSpPr/>
          <p:nvPr/>
        </p:nvSpPr>
        <p:spPr>
          <a:xfrm>
            <a:off x="152400" y="982418"/>
            <a:ext cx="6096000" cy="923330"/>
          </a:xfrm>
          <a:prstGeom prst="rect">
            <a:avLst/>
          </a:prstGeom>
        </p:spPr>
        <p:txBody>
          <a:bodyPr>
            <a:spAutoFit/>
          </a:bodyPr>
          <a:lstStyle/>
          <a:p>
            <a:r>
              <a:rPr lang="en-US" dirty="0">
                <a:solidFill>
                  <a:srgbClr val="610B4B"/>
                </a:solidFill>
                <a:latin typeface="erdana"/>
              </a:rPr>
              <a:t>Example</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4" name="Rectangle 3"/>
          <p:cNvSpPr/>
          <p:nvPr/>
        </p:nvSpPr>
        <p:spPr>
          <a:xfrm>
            <a:off x="152400" y="1360448"/>
            <a:ext cx="7467599" cy="3693319"/>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AccessSpecifiers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InternalTest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protected</a:t>
            </a:r>
            <a:r>
              <a:rPr lang="en-US" dirty="0">
                <a:solidFill>
                  <a:srgbClr val="000000"/>
                </a:solidFill>
                <a:latin typeface="inter-regular"/>
              </a:rPr>
              <a:t> </a:t>
            </a:r>
            <a:r>
              <a:rPr lang="en-US" b="1" dirty="0">
                <a:solidFill>
                  <a:srgbClr val="006699"/>
                </a:solidFill>
                <a:latin typeface="inter-regular"/>
              </a:rPr>
              <a:t>internal</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 </a:t>
            </a:r>
            <a:r>
              <a:rPr lang="en-US" dirty="0">
                <a:solidFill>
                  <a:srgbClr val="0000FF"/>
                </a:solidFill>
                <a:latin typeface="inter-regular"/>
              </a:rPr>
              <a:t>"</a:t>
            </a:r>
            <a:r>
              <a:rPr lang="en-US" dirty="0" err="1">
                <a:solidFill>
                  <a:srgbClr val="0000FF"/>
                </a:solidFill>
                <a:latin typeface="inter-regular"/>
              </a:rPr>
              <a:t>Shantosh</a:t>
            </a:r>
            <a:r>
              <a:rPr lang="en-US" dirty="0">
                <a:solidFill>
                  <a:srgbClr val="0000FF"/>
                </a:solidFill>
                <a:latin typeface="inter-regular"/>
              </a:rPr>
              <a:t> Kumar"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protected</a:t>
            </a:r>
            <a:r>
              <a:rPr lang="en-US" dirty="0">
                <a:solidFill>
                  <a:srgbClr val="000000"/>
                </a:solidFill>
                <a:latin typeface="inter-regular"/>
              </a:rPr>
              <a:t> </a:t>
            </a:r>
            <a:r>
              <a:rPr lang="en-US" b="1" dirty="0">
                <a:solidFill>
                  <a:srgbClr val="006699"/>
                </a:solidFill>
                <a:latin typeface="inter-regular"/>
              </a:rPr>
              <a:t>internal</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a:t>
            </a:r>
            <a:r>
              <a:rPr lang="en-US" dirty="0" err="1">
                <a:solidFill>
                  <a:srgbClr val="000000"/>
                </a:solidFill>
                <a:latin typeface="inter-regular"/>
              </a:rPr>
              <a:t>msg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r>
              <a:rPr lang="en-US" dirty="0"/>
              <a:t/>
            </a:r>
            <a:br>
              <a:rPr lang="en-US" dirty="0"/>
            </a:br>
            <a:endParaRPr lang="en-US" dirty="0"/>
          </a:p>
        </p:txBody>
      </p:sp>
      <p:sp>
        <p:nvSpPr>
          <p:cNvPr id="5" name="Rectangle 4"/>
          <p:cNvSpPr/>
          <p:nvPr/>
        </p:nvSpPr>
        <p:spPr>
          <a:xfrm>
            <a:off x="5816600" y="3164681"/>
            <a:ext cx="6096000" cy="3693319"/>
          </a:xfrm>
          <a:prstGeom prst="rect">
            <a:avLst/>
          </a:prstGeom>
        </p:spPr>
        <p:txBody>
          <a:bodyPr>
            <a:spAutoFit/>
          </a:bodyPr>
          <a:lstStyle/>
          <a:p>
            <a:pPr algn="just">
              <a:buFont typeface="+mj-lt"/>
              <a:buAutoNum type="arabicPeriod"/>
            </a:pP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InternalTest</a:t>
            </a:r>
            <a:r>
              <a:rPr lang="en-US" dirty="0">
                <a:solidFill>
                  <a:srgbClr val="000000"/>
                </a:solidFill>
                <a:latin typeface="inter-regular"/>
              </a:rPr>
              <a:t> </a:t>
            </a:r>
            <a:r>
              <a:rPr lang="en-US" dirty="0" err="1">
                <a:solidFill>
                  <a:srgbClr val="000000"/>
                </a:solidFill>
                <a:latin typeface="inter-regular"/>
              </a:rPr>
              <a:t>internalTest</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InternalTest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Accessing protected internal variable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internalTest.name);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Accessing protected internal function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internalTest.Msg</a:t>
            </a:r>
            <a:r>
              <a:rPr lang="en-US" dirty="0">
                <a:solidFill>
                  <a:srgbClr val="000000"/>
                </a:solidFill>
                <a:latin typeface="inter-regular"/>
              </a:rPr>
              <a:t>(</a:t>
            </a:r>
            <a:r>
              <a:rPr lang="en-US" dirty="0">
                <a:solidFill>
                  <a:srgbClr val="0000FF"/>
                </a:solidFill>
                <a:latin typeface="inter-regular"/>
              </a:rPr>
              <a:t>"Peter </a:t>
            </a:r>
            <a:r>
              <a:rPr lang="en-US" dirty="0" err="1">
                <a:solidFill>
                  <a:srgbClr val="0000FF"/>
                </a:solidFill>
                <a:latin typeface="inter-regular"/>
              </a:rPr>
              <a:t>Decosta</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9590207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 y="0"/>
            <a:ext cx="12099073" cy="923330"/>
          </a:xfrm>
          <a:prstGeom prst="rect">
            <a:avLst/>
          </a:prstGeom>
        </p:spPr>
        <p:txBody>
          <a:bodyPr wrap="square">
            <a:spAutoFit/>
          </a:bodyPr>
          <a:lstStyle/>
          <a:p>
            <a:pPr algn="just"/>
            <a:r>
              <a:rPr lang="en-US" dirty="0">
                <a:solidFill>
                  <a:srgbClr val="610B38"/>
                </a:solidFill>
                <a:latin typeface="erdana"/>
              </a:rPr>
              <a:t>5) C# Private Access Specifier</a:t>
            </a:r>
          </a:p>
          <a:p>
            <a:pPr algn="just"/>
            <a:r>
              <a:rPr lang="en-US" dirty="0">
                <a:solidFill>
                  <a:srgbClr val="333333"/>
                </a:solidFill>
                <a:latin typeface="inter-regular"/>
              </a:rPr>
              <a:t>Private Access Specifier is used to specify private accessibility to the variable or function. It is most restrictive and accessible only within the body of class in which it is declared.</a:t>
            </a:r>
            <a:endParaRPr lang="en-US" b="0" i="0" dirty="0">
              <a:solidFill>
                <a:srgbClr val="333333"/>
              </a:solidFill>
              <a:effectLst/>
              <a:latin typeface="inter-regular"/>
            </a:endParaRPr>
          </a:p>
        </p:txBody>
      </p:sp>
      <p:sp>
        <p:nvSpPr>
          <p:cNvPr id="3" name="Rectangle 2"/>
          <p:cNvSpPr/>
          <p:nvPr/>
        </p:nvSpPr>
        <p:spPr>
          <a:xfrm>
            <a:off x="293648" y="1134510"/>
            <a:ext cx="6096000" cy="3139321"/>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AccessSpecifiers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PrivateTest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private</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 </a:t>
            </a:r>
            <a:r>
              <a:rPr lang="en-US" dirty="0">
                <a:solidFill>
                  <a:srgbClr val="0000FF"/>
                </a:solidFill>
                <a:latin typeface="inter-regular"/>
              </a:rPr>
              <a:t>"</a:t>
            </a:r>
            <a:r>
              <a:rPr lang="en-US" dirty="0" err="1">
                <a:solidFill>
                  <a:srgbClr val="0000FF"/>
                </a:solidFill>
                <a:latin typeface="inter-regular"/>
              </a:rPr>
              <a:t>Shantosh</a:t>
            </a:r>
            <a:r>
              <a:rPr lang="en-US" dirty="0">
                <a:solidFill>
                  <a:srgbClr val="0000FF"/>
                </a:solidFill>
                <a:latin typeface="inter-regular"/>
              </a:rPr>
              <a:t> Kumar"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private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a:t>
            </a:r>
            <a:r>
              <a:rPr lang="en-US" dirty="0" err="1">
                <a:solidFill>
                  <a:srgbClr val="000000"/>
                </a:solidFill>
                <a:latin typeface="inter-regular"/>
              </a:rPr>
              <a:t>msg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
        <p:nvSpPr>
          <p:cNvPr id="4" name="Rectangle 3"/>
          <p:cNvSpPr/>
          <p:nvPr/>
        </p:nvSpPr>
        <p:spPr>
          <a:xfrm>
            <a:off x="6003072" y="2033074"/>
            <a:ext cx="6096000" cy="3416320"/>
          </a:xfrm>
          <a:prstGeom prst="rect">
            <a:avLst/>
          </a:prstGeom>
        </p:spPr>
        <p:txBody>
          <a:bodyPr>
            <a:spAutoFit/>
          </a:bodyPr>
          <a:lstStyle/>
          <a:p>
            <a:pPr algn="just">
              <a:buFont typeface="+mj-lt"/>
              <a:buAutoNum type="arabicPeriod"/>
            </a:pP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PrivateTest</a:t>
            </a:r>
            <a:r>
              <a:rPr lang="en-US" dirty="0">
                <a:solidFill>
                  <a:srgbClr val="000000"/>
                </a:solidFill>
                <a:latin typeface="inter-regular"/>
              </a:rPr>
              <a:t> </a:t>
            </a:r>
            <a:r>
              <a:rPr lang="en-US" dirty="0" err="1">
                <a:solidFill>
                  <a:srgbClr val="000000"/>
                </a:solidFill>
                <a:latin typeface="inter-regular"/>
              </a:rPr>
              <a:t>privateTest</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PrivateTest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Accessing private variable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privateTest.name);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Accessing private function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privateTest.Msg</a:t>
            </a:r>
            <a:r>
              <a:rPr lang="en-US" dirty="0">
                <a:solidFill>
                  <a:srgbClr val="000000"/>
                </a:solidFill>
                <a:latin typeface="inter-regular"/>
              </a:rPr>
              <a:t>(</a:t>
            </a:r>
            <a:r>
              <a:rPr lang="en-US" dirty="0">
                <a:solidFill>
                  <a:srgbClr val="0000FF"/>
                </a:solidFill>
                <a:latin typeface="inter-regular"/>
              </a:rPr>
              <a:t>"Peter </a:t>
            </a:r>
            <a:r>
              <a:rPr lang="en-US" dirty="0" err="1">
                <a:solidFill>
                  <a:srgbClr val="0000FF"/>
                </a:solidFill>
                <a:latin typeface="inter-regular"/>
              </a:rPr>
              <a:t>Decosta</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94722013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04078" y="0"/>
            <a:ext cx="6096000" cy="923330"/>
          </a:xfrm>
          <a:prstGeom prst="rect">
            <a:avLst/>
          </a:prstGeom>
        </p:spPr>
        <p:txBody>
          <a:bodyPr>
            <a:spAutoFit/>
          </a:bodyPr>
          <a:lstStyle/>
          <a:p>
            <a:r>
              <a:rPr lang="en-US" dirty="0">
                <a:solidFill>
                  <a:srgbClr val="610B4B"/>
                </a:solidFill>
                <a:latin typeface="erdana"/>
              </a:rPr>
              <a:t>C# Private Specifier Example 2</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3" name="Rectangle 2"/>
          <p:cNvSpPr/>
          <p:nvPr/>
        </p:nvSpPr>
        <p:spPr>
          <a:xfrm>
            <a:off x="3048000" y="335846"/>
            <a:ext cx="6096000" cy="6186309"/>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AccessSpecifiers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private</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 </a:t>
            </a:r>
            <a:r>
              <a:rPr lang="en-US" dirty="0">
                <a:solidFill>
                  <a:srgbClr val="0000FF"/>
                </a:solidFill>
                <a:latin typeface="inter-regular"/>
              </a:rPr>
              <a:t>"</a:t>
            </a:r>
            <a:r>
              <a:rPr lang="en-US" dirty="0" err="1">
                <a:solidFill>
                  <a:srgbClr val="0000FF"/>
                </a:solidFill>
                <a:latin typeface="inter-regular"/>
              </a:rPr>
              <a:t>Shantosh</a:t>
            </a:r>
            <a:r>
              <a:rPr lang="en-US" dirty="0">
                <a:solidFill>
                  <a:srgbClr val="0000FF"/>
                </a:solidFill>
                <a:latin typeface="inter-regular"/>
              </a:rPr>
              <a:t> Kumar"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private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msg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a:t>
            </a:r>
            <a:r>
              <a:rPr lang="en-US" dirty="0" err="1">
                <a:solidFill>
                  <a:srgbClr val="000000"/>
                </a:solidFill>
                <a:latin typeface="inter-regular"/>
              </a:rPr>
              <a:t>msg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Program </a:t>
            </a:r>
            <a:r>
              <a:rPr lang="en-US" dirty="0" err="1">
                <a:solidFill>
                  <a:srgbClr val="000000"/>
                </a:solidFill>
                <a:latin typeface="inter-regular"/>
              </a:rPr>
              <a:t>program</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Accessing private variable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program.name);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Accessing private function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program.Msg</a:t>
            </a:r>
            <a:r>
              <a:rPr lang="en-US" dirty="0">
                <a:solidFill>
                  <a:srgbClr val="000000"/>
                </a:solidFill>
                <a:latin typeface="inter-regular"/>
              </a:rPr>
              <a:t>(</a:t>
            </a:r>
            <a:r>
              <a:rPr lang="en-US" dirty="0">
                <a:solidFill>
                  <a:srgbClr val="0000FF"/>
                </a:solidFill>
                <a:latin typeface="inter-regular"/>
              </a:rPr>
              <a:t>"Peter </a:t>
            </a:r>
            <a:r>
              <a:rPr lang="en-US" dirty="0" err="1">
                <a:solidFill>
                  <a:srgbClr val="0000FF"/>
                </a:solidFill>
                <a:latin typeface="inter-regular"/>
              </a:rPr>
              <a:t>Decosta</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36270762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37532" y="134926"/>
            <a:ext cx="6096000" cy="923330"/>
          </a:xfrm>
          <a:prstGeom prst="rect">
            <a:avLst/>
          </a:prstGeom>
        </p:spPr>
        <p:txBody>
          <a:bodyPr>
            <a:spAutoFit/>
          </a:bodyPr>
          <a:lstStyle/>
          <a:p>
            <a:pPr algn="just"/>
            <a:r>
              <a:rPr lang="en-US" dirty="0">
                <a:solidFill>
                  <a:srgbClr val="610B38"/>
                </a:solidFill>
                <a:latin typeface="erdana"/>
              </a:rPr>
              <a:t>C# Encapsulation</a:t>
            </a:r>
          </a:p>
          <a:p>
            <a:r>
              <a:rPr lang="en-US" dirty="0"/>
              <a:t/>
            </a:r>
            <a:br>
              <a:rPr lang="en-US" dirty="0"/>
            </a:br>
            <a:endParaRPr lang="en-US" dirty="0"/>
          </a:p>
        </p:txBody>
      </p:sp>
      <p:sp>
        <p:nvSpPr>
          <p:cNvPr id="3" name="Rectangle 2"/>
          <p:cNvSpPr/>
          <p:nvPr/>
        </p:nvSpPr>
        <p:spPr>
          <a:xfrm>
            <a:off x="137532" y="424857"/>
            <a:ext cx="11838878" cy="646331"/>
          </a:xfrm>
          <a:prstGeom prst="rect">
            <a:avLst/>
          </a:prstGeom>
        </p:spPr>
        <p:txBody>
          <a:bodyPr wrap="square">
            <a:spAutoFit/>
          </a:bodyPr>
          <a:lstStyle/>
          <a:p>
            <a:r>
              <a:rPr lang="en-US" dirty="0">
                <a:solidFill>
                  <a:srgbClr val="333333"/>
                </a:solidFill>
                <a:latin typeface="inter-regular"/>
              </a:rPr>
              <a:t>Encapsulation is the concept of wrapping data into a single unit. It collects data members and member functions into a single unit called class. </a:t>
            </a:r>
            <a:endParaRPr lang="en-US" dirty="0"/>
          </a:p>
        </p:txBody>
      </p:sp>
      <p:sp>
        <p:nvSpPr>
          <p:cNvPr id="4" name="Rectangle 3"/>
          <p:cNvSpPr/>
          <p:nvPr/>
        </p:nvSpPr>
        <p:spPr>
          <a:xfrm>
            <a:off x="137532" y="942499"/>
            <a:ext cx="11749668" cy="369332"/>
          </a:xfrm>
          <a:prstGeom prst="rect">
            <a:avLst/>
          </a:prstGeom>
        </p:spPr>
        <p:txBody>
          <a:bodyPr wrap="square">
            <a:spAutoFit/>
          </a:bodyPr>
          <a:lstStyle/>
          <a:p>
            <a:r>
              <a:rPr lang="en-US" dirty="0">
                <a:solidFill>
                  <a:srgbClr val="333333"/>
                </a:solidFill>
                <a:latin typeface="inter-regular"/>
              </a:rPr>
              <a:t>The purpose of encapsulation is to prevent alteration of data from outside. </a:t>
            </a:r>
            <a:endParaRPr lang="en-US" dirty="0"/>
          </a:p>
        </p:txBody>
      </p:sp>
      <p:sp>
        <p:nvSpPr>
          <p:cNvPr id="5" name="Rectangle 4"/>
          <p:cNvSpPr/>
          <p:nvPr/>
        </p:nvSpPr>
        <p:spPr>
          <a:xfrm>
            <a:off x="137532" y="1252732"/>
            <a:ext cx="8638478" cy="369332"/>
          </a:xfrm>
          <a:prstGeom prst="rect">
            <a:avLst/>
          </a:prstGeom>
        </p:spPr>
        <p:txBody>
          <a:bodyPr wrap="square">
            <a:spAutoFit/>
          </a:bodyPr>
          <a:lstStyle/>
          <a:p>
            <a:r>
              <a:rPr lang="en-US" dirty="0">
                <a:solidFill>
                  <a:srgbClr val="333333"/>
                </a:solidFill>
                <a:latin typeface="inter-regular"/>
              </a:rPr>
              <a:t>This data can only be accessed by getter functions of the class.</a:t>
            </a:r>
            <a:endParaRPr lang="en-US" dirty="0"/>
          </a:p>
        </p:txBody>
      </p:sp>
      <p:sp>
        <p:nvSpPr>
          <p:cNvPr id="6" name="Rectangle 5"/>
          <p:cNvSpPr/>
          <p:nvPr/>
        </p:nvSpPr>
        <p:spPr>
          <a:xfrm>
            <a:off x="137532" y="1506307"/>
            <a:ext cx="11838878" cy="646331"/>
          </a:xfrm>
          <a:prstGeom prst="rect">
            <a:avLst/>
          </a:prstGeom>
        </p:spPr>
        <p:txBody>
          <a:bodyPr wrap="square">
            <a:spAutoFit/>
          </a:bodyPr>
          <a:lstStyle/>
          <a:p>
            <a:r>
              <a:rPr lang="en-US" dirty="0">
                <a:solidFill>
                  <a:srgbClr val="333333"/>
                </a:solidFill>
                <a:latin typeface="inter-regular"/>
              </a:rPr>
              <a:t>A fully encapsulated class has getter and setter functions that are used to read and write data. This class does not allow data access directly.</a:t>
            </a:r>
            <a:endParaRPr lang="en-US" dirty="0"/>
          </a:p>
        </p:txBody>
      </p:sp>
      <p:sp>
        <p:nvSpPr>
          <p:cNvPr id="7" name="Rectangle 6"/>
          <p:cNvSpPr/>
          <p:nvPr/>
        </p:nvSpPr>
        <p:spPr>
          <a:xfrm>
            <a:off x="137532" y="2057183"/>
            <a:ext cx="6096000" cy="923330"/>
          </a:xfrm>
          <a:prstGeom prst="rect">
            <a:avLst/>
          </a:prstGeom>
        </p:spPr>
        <p:txBody>
          <a:bodyPr>
            <a:spAutoFit/>
          </a:bodyPr>
          <a:lstStyle/>
          <a:p>
            <a:r>
              <a:rPr lang="en-US" dirty="0">
                <a:solidFill>
                  <a:srgbClr val="610B4B"/>
                </a:solidFill>
                <a:latin typeface="erdana"/>
              </a:rPr>
              <a:t>Example</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8" name="Rectangle 7"/>
          <p:cNvSpPr/>
          <p:nvPr/>
        </p:nvSpPr>
        <p:spPr>
          <a:xfrm>
            <a:off x="237892" y="2419380"/>
            <a:ext cx="6096000" cy="2862322"/>
          </a:xfrm>
          <a:prstGeom prst="rect">
            <a:avLst/>
          </a:prstGeom>
        </p:spPr>
        <p:txBody>
          <a:bodyPr>
            <a:spAutoFit/>
          </a:bodyPr>
          <a:lstStyle/>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AccessSpecifiers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Student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Creating setter and getter for each property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ID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Email { </a:t>
            </a:r>
            <a:r>
              <a:rPr lang="en-US" b="1" dirty="0">
                <a:solidFill>
                  <a:srgbClr val="006699"/>
                </a:solidFill>
                <a:latin typeface="inter-regular"/>
              </a:rPr>
              <a:t>get</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02889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63237" y="224135"/>
            <a:ext cx="6096000" cy="923330"/>
          </a:xfrm>
          <a:prstGeom prst="rect">
            <a:avLst/>
          </a:prstGeom>
        </p:spPr>
        <p:txBody>
          <a:bodyPr>
            <a:spAutoFit/>
          </a:bodyPr>
          <a:lstStyle/>
          <a:p>
            <a:pPr algn="just"/>
            <a:r>
              <a:rPr lang="en-US" dirty="0">
                <a:solidFill>
                  <a:srgbClr val="610B38"/>
                </a:solidFill>
                <a:latin typeface="erdana"/>
              </a:rPr>
              <a:t>C# IF-else-if ladder Statement</a:t>
            </a:r>
          </a:p>
          <a:p>
            <a:r>
              <a:rPr lang="en-US" dirty="0"/>
              <a:t/>
            </a:r>
            <a:br>
              <a:rPr lang="en-US" dirty="0"/>
            </a:br>
            <a:endParaRPr lang="en-US" dirty="0"/>
          </a:p>
        </p:txBody>
      </p:sp>
      <p:sp>
        <p:nvSpPr>
          <p:cNvPr id="3" name="Rectangle 2"/>
          <p:cNvSpPr/>
          <p:nvPr/>
        </p:nvSpPr>
        <p:spPr>
          <a:xfrm>
            <a:off x="263236" y="547300"/>
            <a:ext cx="11623963" cy="923330"/>
          </a:xfrm>
          <a:prstGeom prst="rect">
            <a:avLst/>
          </a:prstGeom>
        </p:spPr>
        <p:txBody>
          <a:bodyPr wrap="square">
            <a:spAutoFit/>
          </a:bodyPr>
          <a:lstStyle/>
          <a:p>
            <a:pPr algn="just"/>
            <a:r>
              <a:rPr lang="en-US" dirty="0">
                <a:solidFill>
                  <a:srgbClr val="333333"/>
                </a:solidFill>
                <a:latin typeface="inter-regular"/>
              </a:rPr>
              <a:t>The C# if-else-if ladder statement executes one condition from multiple statements.</a:t>
            </a:r>
          </a:p>
          <a:p>
            <a:r>
              <a:rPr lang="en-US" dirty="0"/>
              <a:t/>
            </a:r>
            <a:br>
              <a:rPr lang="en-US" dirty="0"/>
            </a:br>
            <a:endParaRPr lang="en-US" dirty="0"/>
          </a:p>
        </p:txBody>
      </p:sp>
      <p:sp>
        <p:nvSpPr>
          <p:cNvPr id="4" name="Rectangle 3"/>
          <p:cNvSpPr/>
          <p:nvPr/>
        </p:nvSpPr>
        <p:spPr>
          <a:xfrm>
            <a:off x="263235" y="939716"/>
            <a:ext cx="1018227" cy="369332"/>
          </a:xfrm>
          <a:prstGeom prst="rect">
            <a:avLst/>
          </a:prstGeom>
        </p:spPr>
        <p:txBody>
          <a:bodyPr wrap="none">
            <a:spAutoFit/>
          </a:bodyPr>
          <a:lstStyle/>
          <a:p>
            <a:r>
              <a:rPr lang="en-US" b="1" dirty="0">
                <a:solidFill>
                  <a:srgbClr val="333333"/>
                </a:solidFill>
                <a:latin typeface="inter-bold"/>
              </a:rPr>
              <a:t>Syntax:</a:t>
            </a:r>
            <a:endParaRPr lang="en-US" dirty="0"/>
          </a:p>
        </p:txBody>
      </p:sp>
      <p:sp>
        <p:nvSpPr>
          <p:cNvPr id="5" name="Rectangle 4"/>
          <p:cNvSpPr/>
          <p:nvPr/>
        </p:nvSpPr>
        <p:spPr>
          <a:xfrm>
            <a:off x="1467556" y="1309048"/>
            <a:ext cx="6096000" cy="4524315"/>
          </a:xfrm>
          <a:prstGeom prst="rect">
            <a:avLst/>
          </a:prstGeom>
        </p:spPr>
        <p:txBody>
          <a:bodyPr>
            <a:spAutoFit/>
          </a:bodyPr>
          <a:lstStyle/>
          <a:p>
            <a:pPr algn="just">
              <a:buFont typeface="+mj-lt"/>
              <a:buAutoNum type="arabicPeriod"/>
            </a:pPr>
            <a:r>
              <a:rPr lang="en-US" b="1" dirty="0">
                <a:solidFill>
                  <a:srgbClr val="006699"/>
                </a:solidFill>
                <a:latin typeface="inter-regular"/>
              </a:rPr>
              <a:t>if</a:t>
            </a:r>
            <a:r>
              <a:rPr lang="en-US" dirty="0">
                <a:solidFill>
                  <a:srgbClr val="000000"/>
                </a:solidFill>
                <a:latin typeface="inter-regular"/>
              </a:rPr>
              <a:t>(condition1</a:t>
            </a:r>
            <a:r>
              <a:rPr lang="en-US" dirty="0" smtClean="0">
                <a:solidFill>
                  <a:srgbClr val="000000"/>
                </a:solidFill>
                <a:latin typeface="inter-regular"/>
              </a:rPr>
              <a:t>)</a:t>
            </a:r>
          </a:p>
          <a:p>
            <a:pPr algn="just">
              <a:buFont typeface="+mj-lt"/>
              <a:buAutoNum type="arabicPeriod"/>
            </a:pPr>
            <a:r>
              <a:rPr lang="en-US" dirty="0" smtClean="0">
                <a:solidFill>
                  <a:srgbClr val="000000"/>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8200"/>
                </a:solidFill>
                <a:latin typeface="inter-regular"/>
              </a:rPr>
              <a:t>//code to be executed if condition1 is true</a:t>
            </a:r>
            <a:r>
              <a:rPr lang="en-US" dirty="0">
                <a:solidFill>
                  <a:srgbClr val="000000"/>
                </a:solidFill>
                <a:latin typeface="inter-regular"/>
              </a:rPr>
              <a:t>  </a:t>
            </a:r>
          </a:p>
          <a:p>
            <a:pPr algn="just">
              <a:buFont typeface="+mj-lt"/>
              <a:buAutoNum type="arabicPeriod"/>
            </a:pPr>
            <a:r>
              <a:rPr lang="en-US" dirty="0" smtClean="0">
                <a:solidFill>
                  <a:srgbClr val="000000"/>
                </a:solidFill>
                <a:latin typeface="inter-regular"/>
              </a:rPr>
              <a:t>}</a:t>
            </a:r>
          </a:p>
          <a:p>
            <a:pPr algn="just">
              <a:buFont typeface="+mj-lt"/>
              <a:buAutoNum type="arabicPeriod"/>
            </a:pPr>
            <a:r>
              <a:rPr lang="en-US" b="1" dirty="0" smtClean="0">
                <a:solidFill>
                  <a:srgbClr val="006699"/>
                </a:solidFill>
                <a:latin typeface="inter-regular"/>
              </a:rPr>
              <a:t>else</a:t>
            </a: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(condition2</a:t>
            </a:r>
            <a:r>
              <a:rPr lang="en-US" dirty="0" smtClean="0">
                <a:solidFill>
                  <a:srgbClr val="000000"/>
                </a:solidFill>
                <a:latin typeface="inter-regular"/>
              </a:rPr>
              <a:t>)</a:t>
            </a:r>
          </a:p>
          <a:p>
            <a:pPr algn="just">
              <a:buFont typeface="+mj-lt"/>
              <a:buAutoNum type="arabicPeriod"/>
            </a:pPr>
            <a:r>
              <a:rPr lang="en-US" dirty="0" smtClean="0">
                <a:solidFill>
                  <a:srgbClr val="000000"/>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8200"/>
                </a:solidFill>
                <a:latin typeface="inter-regular"/>
              </a:rPr>
              <a:t>//code to be executed if condition2 is true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else</a:t>
            </a: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(condition3</a:t>
            </a:r>
            <a:r>
              <a:rPr lang="en-US" dirty="0" smtClean="0">
                <a:solidFill>
                  <a:srgbClr val="000000"/>
                </a:solidFill>
                <a:latin typeface="inter-regular"/>
              </a:rPr>
              <a:t>)</a:t>
            </a:r>
          </a:p>
          <a:p>
            <a:pPr algn="just">
              <a:buFont typeface="+mj-lt"/>
              <a:buAutoNum type="arabicPeriod"/>
            </a:pPr>
            <a:r>
              <a:rPr lang="en-US" dirty="0" smtClean="0">
                <a:solidFill>
                  <a:srgbClr val="000000"/>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8200"/>
                </a:solidFill>
                <a:latin typeface="inter-regular"/>
              </a:rPr>
              <a:t>//code to be executed if condition3 is true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else</a:t>
            </a:r>
            <a:r>
              <a:rPr lang="en-US" dirty="0">
                <a:solidFill>
                  <a:srgbClr val="000000"/>
                </a:solidFill>
                <a:latin typeface="inter-regular"/>
              </a:rPr>
              <a:t>{  </a:t>
            </a:r>
          </a:p>
          <a:p>
            <a:pPr algn="just">
              <a:buFont typeface="+mj-lt"/>
              <a:buAutoNum type="arabicPeriod"/>
            </a:pPr>
            <a:r>
              <a:rPr lang="en-US" dirty="0">
                <a:solidFill>
                  <a:srgbClr val="008200"/>
                </a:solidFill>
                <a:latin typeface="inter-regular"/>
              </a:rPr>
              <a:t>//code to be executed if all the conditions are false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69340352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516567" y="550622"/>
            <a:ext cx="9746165" cy="5355312"/>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AccessSpecifiers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Student </a:t>
            </a:r>
            <a:r>
              <a:rPr lang="en-US" dirty="0" err="1">
                <a:solidFill>
                  <a:srgbClr val="000000"/>
                </a:solidFill>
                <a:latin typeface="inter-regular"/>
              </a:rPr>
              <a:t>student</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Student();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Setting values to the properties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student.ID = </a:t>
            </a:r>
            <a:r>
              <a:rPr lang="en-US" dirty="0">
                <a:solidFill>
                  <a:srgbClr val="0000FF"/>
                </a:solidFill>
                <a:latin typeface="inter-regular"/>
              </a:rPr>
              <a:t>"101"</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student.Name</a:t>
            </a:r>
            <a:r>
              <a:rPr lang="en-US" dirty="0">
                <a:solidFill>
                  <a:srgbClr val="000000"/>
                </a:solidFill>
                <a:latin typeface="inter-regular"/>
              </a:rPr>
              <a:t> = </a:t>
            </a:r>
            <a:r>
              <a:rPr lang="en-US" dirty="0">
                <a:solidFill>
                  <a:srgbClr val="0000FF"/>
                </a:solidFill>
                <a:latin typeface="inter-regular"/>
              </a:rPr>
              <a:t>"Mohan Ram"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student.Email</a:t>
            </a:r>
            <a:r>
              <a:rPr lang="en-US" dirty="0">
                <a:solidFill>
                  <a:srgbClr val="000000"/>
                </a:solidFill>
                <a:latin typeface="inter-regular"/>
              </a:rPr>
              <a:t> = </a:t>
            </a:r>
            <a:r>
              <a:rPr lang="en-US" dirty="0">
                <a:solidFill>
                  <a:srgbClr val="0000FF"/>
                </a:solidFill>
                <a:latin typeface="inter-regular"/>
              </a:rPr>
              <a:t>"mohan@example.com"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getting values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"ID = "</a:t>
            </a:r>
            <a:r>
              <a:rPr lang="en-US" dirty="0">
                <a:solidFill>
                  <a:srgbClr val="000000"/>
                </a:solidFill>
                <a:latin typeface="inter-regular"/>
              </a:rPr>
              <a:t>+student.ID);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"Name = "</a:t>
            </a:r>
            <a:r>
              <a:rPr lang="en-US" dirty="0">
                <a:solidFill>
                  <a:srgbClr val="000000"/>
                </a:solidFill>
                <a:latin typeface="inter-regular"/>
              </a:rPr>
              <a:t>+</a:t>
            </a:r>
            <a:r>
              <a:rPr lang="en-US" dirty="0" err="1">
                <a:solidFill>
                  <a:srgbClr val="000000"/>
                </a:solidFill>
                <a:latin typeface="inter-regular"/>
              </a:rPr>
              <a:t>student.Name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"Email = "</a:t>
            </a:r>
            <a:r>
              <a:rPr lang="en-US" dirty="0">
                <a:solidFill>
                  <a:srgbClr val="000000"/>
                </a:solidFill>
                <a:latin typeface="inter-regular"/>
              </a:rPr>
              <a:t>+</a:t>
            </a:r>
            <a:r>
              <a:rPr lang="en-US" dirty="0" err="1">
                <a:solidFill>
                  <a:srgbClr val="000000"/>
                </a:solidFill>
                <a:latin typeface="inter-regular"/>
              </a:rPr>
              <a:t>student.Email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73011103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04078" y="134925"/>
            <a:ext cx="6096000" cy="923330"/>
          </a:xfrm>
          <a:prstGeom prst="rect">
            <a:avLst/>
          </a:prstGeom>
        </p:spPr>
        <p:txBody>
          <a:bodyPr>
            <a:spAutoFit/>
          </a:bodyPr>
          <a:lstStyle/>
          <a:p>
            <a:pPr algn="just"/>
            <a:r>
              <a:rPr lang="en-US" dirty="0">
                <a:solidFill>
                  <a:srgbClr val="610B38"/>
                </a:solidFill>
                <a:latin typeface="erdana"/>
              </a:rPr>
              <a:t>C# Strings</a:t>
            </a:r>
          </a:p>
          <a:p>
            <a:r>
              <a:rPr lang="en-US" dirty="0"/>
              <a:t/>
            </a:r>
            <a:br>
              <a:rPr lang="en-US" dirty="0"/>
            </a:br>
            <a:endParaRPr lang="en-US" dirty="0"/>
          </a:p>
        </p:txBody>
      </p:sp>
      <p:sp>
        <p:nvSpPr>
          <p:cNvPr id="3" name="Rectangle 2"/>
          <p:cNvSpPr/>
          <p:nvPr/>
        </p:nvSpPr>
        <p:spPr>
          <a:xfrm>
            <a:off x="104078" y="411924"/>
            <a:ext cx="11292468" cy="369332"/>
          </a:xfrm>
          <a:prstGeom prst="rect">
            <a:avLst/>
          </a:prstGeom>
        </p:spPr>
        <p:txBody>
          <a:bodyPr wrap="square">
            <a:spAutoFit/>
          </a:bodyPr>
          <a:lstStyle/>
          <a:p>
            <a:r>
              <a:rPr lang="en-US" dirty="0">
                <a:solidFill>
                  <a:srgbClr val="333333"/>
                </a:solidFill>
                <a:latin typeface="inter-regular"/>
              </a:rPr>
              <a:t>In C#, string is an object of </a:t>
            </a:r>
            <a:r>
              <a:rPr lang="en-US" b="1" dirty="0" err="1">
                <a:solidFill>
                  <a:srgbClr val="333333"/>
                </a:solidFill>
                <a:latin typeface="inter-bold"/>
              </a:rPr>
              <a:t>System.String</a:t>
            </a:r>
            <a:r>
              <a:rPr lang="en-US" dirty="0">
                <a:solidFill>
                  <a:srgbClr val="333333"/>
                </a:solidFill>
                <a:latin typeface="inter-regular"/>
              </a:rPr>
              <a:t> class that represent sequence of characters.</a:t>
            </a:r>
            <a:endParaRPr lang="en-US" dirty="0"/>
          </a:p>
        </p:txBody>
      </p:sp>
      <p:sp>
        <p:nvSpPr>
          <p:cNvPr id="4" name="Rectangle 3"/>
          <p:cNvSpPr/>
          <p:nvPr/>
        </p:nvSpPr>
        <p:spPr>
          <a:xfrm>
            <a:off x="104078" y="735090"/>
            <a:ext cx="6096000" cy="923330"/>
          </a:xfrm>
          <a:prstGeom prst="rect">
            <a:avLst/>
          </a:prstGeom>
        </p:spPr>
        <p:txBody>
          <a:bodyPr>
            <a:spAutoFit/>
          </a:bodyPr>
          <a:lstStyle/>
          <a:p>
            <a:r>
              <a:rPr lang="en-US" dirty="0">
                <a:solidFill>
                  <a:srgbClr val="610B38"/>
                </a:solidFill>
                <a:latin typeface="erdana"/>
              </a:rPr>
              <a:t>C# String Example</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5" name="Rectangle 4"/>
          <p:cNvSpPr/>
          <p:nvPr/>
        </p:nvSpPr>
        <p:spPr>
          <a:xfrm>
            <a:off x="3048000" y="1166843"/>
            <a:ext cx="6096000" cy="4524315"/>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StringExample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s1 = </a:t>
            </a:r>
            <a:r>
              <a:rPr lang="en-US" dirty="0">
                <a:solidFill>
                  <a:srgbClr val="0000FF"/>
                </a:solidFill>
                <a:latin typeface="inter-regular"/>
              </a:rPr>
              <a:t>"hello"</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char</a:t>
            </a:r>
            <a:r>
              <a:rPr lang="en-US" dirty="0">
                <a:solidFill>
                  <a:srgbClr val="000000"/>
                </a:solidFill>
                <a:latin typeface="inter-regular"/>
              </a:rPr>
              <a:t>[] </a:t>
            </a:r>
            <a:r>
              <a:rPr lang="en-US" dirty="0" err="1">
                <a:solidFill>
                  <a:srgbClr val="000000"/>
                </a:solidFill>
                <a:latin typeface="inter-regular"/>
              </a:rPr>
              <a:t>ch</a:t>
            </a:r>
            <a:r>
              <a:rPr lang="en-US" dirty="0">
                <a:solidFill>
                  <a:srgbClr val="000000"/>
                </a:solidFill>
                <a:latin typeface="inter-regular"/>
              </a:rPr>
              <a:t> = { </a:t>
            </a:r>
            <a:r>
              <a:rPr lang="en-US" dirty="0">
                <a:solidFill>
                  <a:srgbClr val="0000FF"/>
                </a:solidFill>
                <a:latin typeface="inter-regular"/>
              </a:rPr>
              <a:t>'c'</a:t>
            </a:r>
            <a:r>
              <a:rPr lang="en-US" dirty="0">
                <a:solidFill>
                  <a:srgbClr val="000000"/>
                </a:solidFill>
                <a:latin typeface="inter-regular"/>
              </a:rPr>
              <a:t>, </a:t>
            </a:r>
            <a:r>
              <a:rPr lang="en-US" dirty="0">
                <a:solidFill>
                  <a:srgbClr val="0000FF"/>
                </a:solidFill>
                <a:latin typeface="inter-regular"/>
              </a:rPr>
              <a:t>'s'</a:t>
            </a:r>
            <a:r>
              <a:rPr lang="en-US" dirty="0">
                <a:solidFill>
                  <a:srgbClr val="000000"/>
                </a:solidFill>
                <a:latin typeface="inter-regular"/>
              </a:rPr>
              <a:t>, </a:t>
            </a:r>
            <a:r>
              <a:rPr lang="en-US" dirty="0">
                <a:solidFill>
                  <a:srgbClr val="0000FF"/>
                </a:solidFill>
                <a:latin typeface="inter-regular"/>
              </a:rPr>
              <a:t>'h'</a:t>
            </a:r>
            <a:r>
              <a:rPr lang="en-US" dirty="0">
                <a:solidFill>
                  <a:srgbClr val="000000"/>
                </a:solidFill>
                <a:latin typeface="inter-regular"/>
              </a:rPr>
              <a:t>, </a:t>
            </a:r>
            <a:r>
              <a:rPr lang="en-US" dirty="0">
                <a:solidFill>
                  <a:srgbClr val="0000FF"/>
                </a:solidFill>
                <a:latin typeface="inter-regular"/>
              </a:rPr>
              <a:t>'a'</a:t>
            </a:r>
            <a:r>
              <a:rPr lang="en-US" dirty="0">
                <a:solidFill>
                  <a:srgbClr val="000000"/>
                </a:solidFill>
                <a:latin typeface="inter-regular"/>
              </a:rPr>
              <a:t>, </a:t>
            </a:r>
            <a:r>
              <a:rPr lang="en-US" dirty="0">
                <a:solidFill>
                  <a:srgbClr val="0000FF"/>
                </a:solidFill>
                <a:latin typeface="inter-regular"/>
              </a:rPr>
              <a:t>'r'</a:t>
            </a:r>
            <a:r>
              <a:rPr lang="en-US" dirty="0">
                <a:solidFill>
                  <a:srgbClr val="000000"/>
                </a:solidFill>
                <a:latin typeface="inter-regular"/>
              </a:rPr>
              <a:t>, </a:t>
            </a:r>
            <a:r>
              <a:rPr lang="en-US" dirty="0">
                <a:solidFill>
                  <a:srgbClr val="0000FF"/>
                </a:solidFill>
                <a:latin typeface="inter-regular"/>
              </a:rPr>
              <a:t>'p'</a:t>
            </a: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smtClean="0">
                <a:solidFill>
                  <a:srgbClr val="006699"/>
                </a:solidFill>
                <a:latin typeface="inter-regular"/>
              </a:rPr>
              <a:t>string</a:t>
            </a:r>
            <a:r>
              <a:rPr lang="en-US" dirty="0">
                <a:solidFill>
                  <a:srgbClr val="000000"/>
                </a:solidFill>
                <a:latin typeface="inter-regular"/>
              </a:rPr>
              <a:t> s2 = </a:t>
            </a:r>
            <a:r>
              <a:rPr lang="en-US" b="1" dirty="0">
                <a:solidFill>
                  <a:srgbClr val="006699"/>
                </a:solidFill>
                <a:latin typeface="inter-regular"/>
              </a:rPr>
              <a:t>new</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a:t>
            </a:r>
            <a:r>
              <a:rPr lang="en-US" dirty="0" err="1">
                <a:solidFill>
                  <a:srgbClr val="000000"/>
                </a:solidFill>
                <a:latin typeface="inter-regular"/>
              </a:rPr>
              <a:t>ch</a:t>
            </a:r>
            <a:r>
              <a:rPr lang="en-US" dirty="0">
                <a:solidFill>
                  <a:srgbClr val="000000"/>
                </a:solidFill>
                <a:latin typeface="inter-regular"/>
              </a:rPr>
              <a:t>);  </a:t>
            </a: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(s1);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(s2);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11402800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26380" y="157228"/>
            <a:ext cx="6096000" cy="923330"/>
          </a:xfrm>
          <a:prstGeom prst="rect">
            <a:avLst/>
          </a:prstGeom>
        </p:spPr>
        <p:txBody>
          <a:bodyPr>
            <a:spAutoFit/>
          </a:bodyPr>
          <a:lstStyle/>
          <a:p>
            <a:pPr algn="just"/>
            <a:r>
              <a:rPr lang="en-US" dirty="0">
                <a:solidFill>
                  <a:srgbClr val="610B38"/>
                </a:solidFill>
                <a:latin typeface="erdana"/>
              </a:rPr>
              <a:t>C# Exception Handling</a:t>
            </a:r>
          </a:p>
          <a:p>
            <a:r>
              <a:rPr lang="en-US" dirty="0"/>
              <a:t/>
            </a:r>
            <a:br>
              <a:rPr lang="en-US" dirty="0"/>
            </a:br>
            <a:endParaRPr lang="en-US" dirty="0"/>
          </a:p>
        </p:txBody>
      </p:sp>
      <p:sp>
        <p:nvSpPr>
          <p:cNvPr id="3" name="Rectangle 2"/>
          <p:cNvSpPr/>
          <p:nvPr/>
        </p:nvSpPr>
        <p:spPr>
          <a:xfrm>
            <a:off x="126379" y="480393"/>
            <a:ext cx="11883483" cy="646331"/>
          </a:xfrm>
          <a:prstGeom prst="rect">
            <a:avLst/>
          </a:prstGeom>
        </p:spPr>
        <p:txBody>
          <a:bodyPr wrap="square">
            <a:spAutoFit/>
          </a:bodyPr>
          <a:lstStyle/>
          <a:p>
            <a:r>
              <a:rPr lang="en-US" dirty="0">
                <a:solidFill>
                  <a:srgbClr val="333333"/>
                </a:solidFill>
                <a:latin typeface="inter-regular"/>
              </a:rPr>
              <a:t>Exception Handling in C# is </a:t>
            </a:r>
            <a:r>
              <a:rPr lang="en-US" i="1" dirty="0">
                <a:solidFill>
                  <a:srgbClr val="333333"/>
                </a:solidFill>
                <a:latin typeface="inter-regular"/>
              </a:rPr>
              <a:t>a process to handle runtime errors</a:t>
            </a:r>
            <a:r>
              <a:rPr lang="en-US" dirty="0">
                <a:solidFill>
                  <a:srgbClr val="333333"/>
                </a:solidFill>
                <a:latin typeface="inter-regular"/>
              </a:rPr>
              <a:t>. We perform exception handling so that normal flow of the application can be maintained even after runtime errors.</a:t>
            </a:r>
            <a:endParaRPr lang="en-US" dirty="0"/>
          </a:p>
        </p:txBody>
      </p:sp>
      <p:sp>
        <p:nvSpPr>
          <p:cNvPr id="4" name="Rectangle 3"/>
          <p:cNvSpPr/>
          <p:nvPr/>
        </p:nvSpPr>
        <p:spPr>
          <a:xfrm>
            <a:off x="126380" y="1126724"/>
            <a:ext cx="6096000" cy="923330"/>
          </a:xfrm>
          <a:prstGeom prst="rect">
            <a:avLst/>
          </a:prstGeom>
        </p:spPr>
        <p:txBody>
          <a:bodyPr>
            <a:spAutoFit/>
          </a:bodyPr>
          <a:lstStyle/>
          <a:p>
            <a:pPr algn="just"/>
            <a:r>
              <a:rPr lang="en-US" dirty="0">
                <a:solidFill>
                  <a:srgbClr val="610B4B"/>
                </a:solidFill>
                <a:latin typeface="erdana"/>
              </a:rPr>
              <a:t>Advantage</a:t>
            </a:r>
          </a:p>
          <a:p>
            <a:r>
              <a:rPr lang="en-US" dirty="0"/>
              <a:t/>
            </a:r>
            <a:br>
              <a:rPr lang="en-US" dirty="0"/>
            </a:br>
            <a:endParaRPr lang="en-US" dirty="0"/>
          </a:p>
        </p:txBody>
      </p:sp>
      <p:sp>
        <p:nvSpPr>
          <p:cNvPr id="5" name="Rectangle 4"/>
          <p:cNvSpPr/>
          <p:nvPr/>
        </p:nvSpPr>
        <p:spPr>
          <a:xfrm>
            <a:off x="126380" y="1403723"/>
            <a:ext cx="11883482" cy="923330"/>
          </a:xfrm>
          <a:prstGeom prst="rect">
            <a:avLst/>
          </a:prstGeom>
        </p:spPr>
        <p:txBody>
          <a:bodyPr wrap="square">
            <a:spAutoFit/>
          </a:bodyPr>
          <a:lstStyle/>
          <a:p>
            <a:pPr algn="just"/>
            <a:r>
              <a:rPr lang="en-US" dirty="0">
                <a:solidFill>
                  <a:srgbClr val="333333"/>
                </a:solidFill>
                <a:latin typeface="inter-regular"/>
              </a:rPr>
              <a:t>It </a:t>
            </a:r>
            <a:r>
              <a:rPr lang="en-US" i="1" dirty="0">
                <a:solidFill>
                  <a:srgbClr val="333333"/>
                </a:solidFill>
                <a:latin typeface="inter-regular"/>
              </a:rPr>
              <a:t>maintains the normal flow</a:t>
            </a:r>
            <a:r>
              <a:rPr lang="en-US" dirty="0">
                <a:solidFill>
                  <a:srgbClr val="333333"/>
                </a:solidFill>
                <a:latin typeface="inter-regular"/>
              </a:rPr>
              <a:t> of the application. In such case, rest of the code is executed event after exception.</a:t>
            </a:r>
          </a:p>
          <a:p>
            <a:r>
              <a:rPr lang="en-US" dirty="0"/>
              <a:t/>
            </a:r>
            <a:br>
              <a:rPr lang="en-US" dirty="0"/>
            </a:br>
            <a:endParaRPr lang="en-US" dirty="0"/>
          </a:p>
        </p:txBody>
      </p:sp>
      <p:sp>
        <p:nvSpPr>
          <p:cNvPr id="6" name="Rectangle 5"/>
          <p:cNvSpPr/>
          <p:nvPr/>
        </p:nvSpPr>
        <p:spPr>
          <a:xfrm>
            <a:off x="126380" y="1726889"/>
            <a:ext cx="11883482" cy="1477328"/>
          </a:xfrm>
          <a:prstGeom prst="rect">
            <a:avLst/>
          </a:prstGeom>
        </p:spPr>
        <p:txBody>
          <a:bodyPr wrap="square">
            <a:spAutoFit/>
          </a:bodyPr>
          <a:lstStyle/>
          <a:p>
            <a:r>
              <a:rPr lang="en-US" dirty="0">
                <a:solidFill>
                  <a:srgbClr val="610B38"/>
                </a:solidFill>
                <a:latin typeface="erdana"/>
              </a:rPr>
              <a:t>C# Exception Classes</a:t>
            </a:r>
          </a:p>
          <a:p>
            <a:r>
              <a:rPr lang="en-US" dirty="0">
                <a:solidFill>
                  <a:srgbClr val="333333"/>
                </a:solidFill>
                <a:latin typeface="inter-regular"/>
              </a:rPr>
              <a:t>All the exception classes in C# are derived from </a:t>
            </a:r>
            <a:r>
              <a:rPr lang="en-US" b="1" dirty="0" smtClean="0">
                <a:solidFill>
                  <a:srgbClr val="333333"/>
                </a:solidFill>
                <a:latin typeface="inter-bold"/>
              </a:rPr>
              <a:t>System. Exception</a:t>
            </a:r>
            <a:r>
              <a:rPr lang="en-US" dirty="0">
                <a:solidFill>
                  <a:srgbClr val="333333"/>
                </a:solidFill>
                <a:latin typeface="inter-regular"/>
              </a:rPr>
              <a:t> class. Let's see the list of C# common exception classes.</a:t>
            </a:r>
            <a:endParaRPr lang="en-US" dirty="0"/>
          </a:p>
          <a:p>
            <a:r>
              <a:rPr lang="en-US" dirty="0">
                <a:solidFill>
                  <a:srgbClr val="333333"/>
                </a:solidFill>
                <a:latin typeface="Poppins"/>
              </a:rPr>
              <a:t/>
            </a:r>
            <a:br>
              <a:rPr lang="en-US" dirty="0">
                <a:solidFill>
                  <a:srgbClr val="333333"/>
                </a:solidFill>
                <a:latin typeface="Poppins"/>
              </a:rPr>
            </a:br>
            <a:endParaRPr lang="en-US" dirty="0"/>
          </a:p>
        </p:txBody>
      </p:sp>
      <p:sp>
        <p:nvSpPr>
          <p:cNvPr id="7" name="Rectangle 6"/>
          <p:cNvSpPr/>
          <p:nvPr/>
        </p:nvSpPr>
        <p:spPr>
          <a:xfrm>
            <a:off x="126380" y="2650220"/>
            <a:ext cx="6096000" cy="1754326"/>
          </a:xfrm>
          <a:prstGeom prst="rect">
            <a:avLst/>
          </a:prstGeom>
        </p:spPr>
        <p:txBody>
          <a:bodyPr>
            <a:spAutoFit/>
          </a:bodyPr>
          <a:lstStyle/>
          <a:p>
            <a:pPr algn="just"/>
            <a:r>
              <a:rPr lang="en-US" dirty="0">
                <a:solidFill>
                  <a:srgbClr val="610B38"/>
                </a:solidFill>
                <a:latin typeface="erdana"/>
              </a:rPr>
              <a:t>C# Exception Handling Keywords</a:t>
            </a:r>
          </a:p>
          <a:p>
            <a:pPr algn="just"/>
            <a:r>
              <a:rPr lang="en-US" dirty="0">
                <a:solidFill>
                  <a:srgbClr val="333333"/>
                </a:solidFill>
                <a:latin typeface="inter-regular"/>
              </a:rPr>
              <a:t>In C#, we use 4 keywords to perform exception handling:</a:t>
            </a:r>
          </a:p>
          <a:p>
            <a:pPr algn="just">
              <a:buFont typeface="Arial" panose="020B0604020202020204" pitchFamily="34" charset="0"/>
              <a:buChar char="•"/>
            </a:pPr>
            <a:r>
              <a:rPr lang="en-US" dirty="0">
                <a:solidFill>
                  <a:srgbClr val="000000"/>
                </a:solidFill>
                <a:latin typeface="inter-regular"/>
              </a:rPr>
              <a:t>try</a:t>
            </a:r>
          </a:p>
          <a:p>
            <a:pPr algn="just">
              <a:buFont typeface="Arial" panose="020B0604020202020204" pitchFamily="34" charset="0"/>
              <a:buChar char="•"/>
            </a:pPr>
            <a:r>
              <a:rPr lang="en-US" dirty="0">
                <a:solidFill>
                  <a:srgbClr val="000000"/>
                </a:solidFill>
                <a:latin typeface="inter-regular"/>
              </a:rPr>
              <a:t>catch</a:t>
            </a:r>
          </a:p>
          <a:p>
            <a:pPr algn="just">
              <a:buFont typeface="Arial" panose="020B0604020202020204" pitchFamily="34" charset="0"/>
              <a:buChar char="•"/>
            </a:pPr>
            <a:r>
              <a:rPr lang="en-US" dirty="0">
                <a:solidFill>
                  <a:srgbClr val="000000"/>
                </a:solidFill>
                <a:latin typeface="inter-regular"/>
              </a:rPr>
              <a:t>finally, and</a:t>
            </a:r>
          </a:p>
          <a:p>
            <a:pPr algn="just">
              <a:buFont typeface="Arial" panose="020B0604020202020204" pitchFamily="34" charset="0"/>
              <a:buChar char="•"/>
            </a:pPr>
            <a:r>
              <a:rPr lang="en-US" dirty="0">
                <a:solidFill>
                  <a:srgbClr val="000000"/>
                </a:solidFill>
                <a:latin typeface="inter-regular"/>
              </a:rPr>
              <a:t>throw</a:t>
            </a:r>
            <a:endParaRPr lang="en-US" b="0" i="0" dirty="0">
              <a:solidFill>
                <a:srgbClr val="000000"/>
              </a:solidFill>
              <a:effectLst/>
              <a:latin typeface="inter-regular"/>
            </a:endParaRPr>
          </a:p>
        </p:txBody>
      </p:sp>
    </p:spTree>
    <p:extLst>
      <p:ext uri="{BB962C8B-B14F-4D97-AF65-F5344CB8AC3E}">
        <p14:creationId xmlns:p14="http://schemas.microsoft.com/office/powerpoint/2010/main" val="42351190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59834" y="89199"/>
            <a:ext cx="11894634" cy="1754326"/>
          </a:xfrm>
          <a:prstGeom prst="rect">
            <a:avLst/>
          </a:prstGeom>
        </p:spPr>
        <p:txBody>
          <a:bodyPr wrap="square">
            <a:spAutoFit/>
          </a:bodyPr>
          <a:lstStyle/>
          <a:p>
            <a:pPr algn="just"/>
            <a:r>
              <a:rPr lang="en-US" dirty="0">
                <a:solidFill>
                  <a:srgbClr val="610B38"/>
                </a:solidFill>
                <a:latin typeface="erdana"/>
              </a:rPr>
              <a:t>C# try/catch</a:t>
            </a:r>
          </a:p>
          <a:p>
            <a:pPr algn="just"/>
            <a:r>
              <a:rPr lang="en-US" dirty="0">
                <a:solidFill>
                  <a:srgbClr val="333333"/>
                </a:solidFill>
                <a:latin typeface="inter-regular"/>
              </a:rPr>
              <a:t>In C# programming, exception handling is performed by try/catch statement. The </a:t>
            </a:r>
            <a:r>
              <a:rPr lang="en-US" b="1" dirty="0">
                <a:solidFill>
                  <a:srgbClr val="333333"/>
                </a:solidFill>
                <a:latin typeface="inter-bold"/>
              </a:rPr>
              <a:t>try block</a:t>
            </a:r>
            <a:r>
              <a:rPr lang="en-US" dirty="0">
                <a:solidFill>
                  <a:srgbClr val="333333"/>
                </a:solidFill>
                <a:latin typeface="inter-regular"/>
              </a:rPr>
              <a:t> in C# is used to place the code that may throw exception. The </a:t>
            </a:r>
            <a:r>
              <a:rPr lang="en-US" b="1" dirty="0">
                <a:solidFill>
                  <a:srgbClr val="333333"/>
                </a:solidFill>
                <a:latin typeface="inter-bold"/>
              </a:rPr>
              <a:t>catch block</a:t>
            </a:r>
            <a:r>
              <a:rPr lang="en-US" dirty="0">
                <a:solidFill>
                  <a:srgbClr val="333333"/>
                </a:solidFill>
                <a:latin typeface="inter-regular"/>
              </a:rPr>
              <a:t> is used to handled the exception. The catch block must be preceded by try block.</a:t>
            </a:r>
          </a:p>
          <a:p>
            <a:r>
              <a:rPr lang="en-US" dirty="0"/>
              <a:t/>
            </a:r>
            <a:br>
              <a:rPr lang="en-US" dirty="0"/>
            </a:br>
            <a:endParaRPr lang="en-US" dirty="0"/>
          </a:p>
        </p:txBody>
      </p:sp>
      <p:sp>
        <p:nvSpPr>
          <p:cNvPr id="3" name="Rectangle 2"/>
          <p:cNvSpPr/>
          <p:nvPr/>
        </p:nvSpPr>
        <p:spPr>
          <a:xfrm>
            <a:off x="159834" y="1294652"/>
            <a:ext cx="6096000" cy="923330"/>
          </a:xfrm>
          <a:prstGeom prst="rect">
            <a:avLst/>
          </a:prstGeom>
        </p:spPr>
        <p:txBody>
          <a:bodyPr>
            <a:spAutoFit/>
          </a:bodyPr>
          <a:lstStyle/>
          <a:p>
            <a:r>
              <a:rPr lang="en-US" dirty="0">
                <a:solidFill>
                  <a:srgbClr val="610B4B"/>
                </a:solidFill>
                <a:latin typeface="erdana"/>
              </a:rPr>
              <a:t>C# example without try/catch</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4" name="Rectangle 3"/>
          <p:cNvSpPr/>
          <p:nvPr/>
        </p:nvSpPr>
        <p:spPr>
          <a:xfrm>
            <a:off x="1631795" y="1934735"/>
            <a:ext cx="6096000" cy="3970318"/>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ExExample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 = 10;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b = 0;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x = a/b;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"Rest of the code"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4638192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48683" y="157227"/>
            <a:ext cx="6096000" cy="923330"/>
          </a:xfrm>
          <a:prstGeom prst="rect">
            <a:avLst/>
          </a:prstGeom>
        </p:spPr>
        <p:txBody>
          <a:bodyPr>
            <a:spAutoFit/>
          </a:bodyPr>
          <a:lstStyle/>
          <a:p>
            <a:r>
              <a:rPr lang="en-US" dirty="0">
                <a:solidFill>
                  <a:srgbClr val="610B4B"/>
                </a:solidFill>
                <a:latin typeface="erdana"/>
              </a:rPr>
              <a:t>C# try/catch example</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3" name="Rectangle 2"/>
          <p:cNvSpPr/>
          <p:nvPr/>
        </p:nvSpPr>
        <p:spPr>
          <a:xfrm>
            <a:off x="3048000" y="332285"/>
            <a:ext cx="6096000" cy="6463308"/>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endParaRPr lang="en-US" dirty="0" smtClean="0">
              <a:solidFill>
                <a:srgbClr val="000000"/>
              </a:solidFill>
              <a:latin typeface="inter-regular"/>
            </a:endParaRPr>
          </a:p>
          <a:p>
            <a:pPr algn="just"/>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ExExample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endParaRPr lang="en-US" dirty="0" smtClean="0">
              <a:solidFill>
                <a:srgbClr val="000000"/>
              </a:solidFill>
              <a:latin typeface="inter-regular"/>
            </a:endParaRPr>
          </a:p>
          <a:p>
            <a:pPr algn="just">
              <a:buFont typeface="+mj-lt"/>
              <a:buAutoNum type="arabicPeriod"/>
            </a:pPr>
            <a:endParaRPr lang="en-US" dirty="0" smtClean="0">
              <a:solidFill>
                <a:srgbClr val="000000"/>
              </a:solidFill>
              <a:latin typeface="inter-regular"/>
            </a:endParaRP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 = 10;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b = 0;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x = a / b;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catch</a:t>
            </a:r>
            <a:r>
              <a:rPr lang="en-US" dirty="0">
                <a:solidFill>
                  <a:srgbClr val="000000"/>
                </a:solidFill>
                <a:latin typeface="inter-regular"/>
              </a:rPr>
              <a:t> (Exception e</a:t>
            </a:r>
            <a:r>
              <a:rPr lang="en-US" dirty="0" smtClean="0">
                <a:solidFill>
                  <a:srgbClr val="000000"/>
                </a:solidFill>
                <a:latin typeface="inter-regular"/>
              </a:rPr>
              <a:t>)</a:t>
            </a:r>
          </a:p>
          <a:p>
            <a:pPr algn="just">
              <a:buFont typeface="+mj-lt"/>
              <a:buAutoNum type="arabicPeriod"/>
            </a:pPr>
            <a:r>
              <a:rPr lang="en-US" dirty="0">
                <a:solidFill>
                  <a:srgbClr val="000000"/>
                </a:solidFill>
                <a:latin typeface="inter-regular"/>
              </a:rPr>
              <a:t> </a:t>
            </a:r>
            <a:r>
              <a:rPr lang="en-US" dirty="0" smtClean="0">
                <a:solidFill>
                  <a:srgbClr val="000000"/>
                </a:solidFill>
                <a:latin typeface="inter-regular"/>
              </a:rPr>
              <a:t>      </a:t>
            </a:r>
            <a:r>
              <a:rPr lang="en-US" dirty="0">
                <a:solidFill>
                  <a:srgbClr val="000000"/>
                </a:solidFill>
                <a:latin typeface="inter-regular"/>
              </a:rPr>
              <a:t> </a:t>
            </a:r>
            <a:r>
              <a:rPr lang="en-US" dirty="0" smtClean="0">
                <a:solidFill>
                  <a:srgbClr val="000000"/>
                </a:solidFill>
                <a:latin typeface="inter-regular"/>
              </a:rPr>
              <a:t>{</a:t>
            </a:r>
          </a:p>
          <a:p>
            <a:pPr algn="just">
              <a:buFont typeface="+mj-lt"/>
              <a:buAutoNum type="arabicPeriod"/>
            </a:pPr>
            <a:r>
              <a:rPr lang="en-US" dirty="0">
                <a:solidFill>
                  <a:srgbClr val="000000"/>
                </a:solidFill>
                <a:latin typeface="inter-regular"/>
              </a:rPr>
              <a:t> </a:t>
            </a:r>
            <a:r>
              <a:rPr lang="en-US" dirty="0" smtClean="0">
                <a:solidFill>
                  <a:srgbClr val="000000"/>
                </a:solidFill>
                <a:latin typeface="inter-regular"/>
              </a:rPr>
              <a:t>           </a:t>
            </a: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(e</a:t>
            </a:r>
            <a:r>
              <a:rPr lang="en-US" dirty="0" smtClean="0">
                <a:solidFill>
                  <a:srgbClr val="000000"/>
                </a:solidFill>
                <a:latin typeface="inter-regular"/>
              </a:rPr>
              <a:t>);</a:t>
            </a:r>
          </a:p>
          <a:p>
            <a:pPr algn="just">
              <a:buFont typeface="+mj-lt"/>
              <a:buAutoNum type="arabicPeriod"/>
            </a:pPr>
            <a:r>
              <a:rPr lang="en-US" dirty="0">
                <a:solidFill>
                  <a:srgbClr val="000000"/>
                </a:solidFill>
                <a:latin typeface="inter-regular"/>
              </a:rPr>
              <a:t> </a:t>
            </a:r>
            <a:r>
              <a:rPr lang="en-US" dirty="0" smtClean="0">
                <a:solidFill>
                  <a:srgbClr val="000000"/>
                </a:solidFill>
                <a:latin typeface="inter-regular"/>
              </a:rPr>
              <a:t>        </a:t>
            </a: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"Rest of the code"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310346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5229" y="119089"/>
            <a:ext cx="11872332" cy="923330"/>
          </a:xfrm>
          <a:prstGeom prst="rect">
            <a:avLst/>
          </a:prstGeom>
        </p:spPr>
        <p:txBody>
          <a:bodyPr wrap="square">
            <a:spAutoFit/>
          </a:bodyPr>
          <a:lstStyle/>
          <a:p>
            <a:pPr algn="just"/>
            <a:r>
              <a:rPr lang="en-US" dirty="0">
                <a:solidFill>
                  <a:srgbClr val="610B38"/>
                </a:solidFill>
                <a:latin typeface="erdana"/>
              </a:rPr>
              <a:t>C# finally</a:t>
            </a:r>
          </a:p>
          <a:p>
            <a:pPr algn="just"/>
            <a:r>
              <a:rPr lang="en-US" dirty="0">
                <a:solidFill>
                  <a:srgbClr val="333333"/>
                </a:solidFill>
                <a:latin typeface="inter-regular"/>
              </a:rPr>
              <a:t>C# finally block is used to execute important code which is to be executed whether exception is handled or not. It must be preceded by catch or try block.</a:t>
            </a:r>
            <a:endParaRPr lang="en-US" b="0" i="0" dirty="0">
              <a:solidFill>
                <a:srgbClr val="333333"/>
              </a:solidFill>
              <a:effectLst/>
              <a:latin typeface="inter-regular"/>
            </a:endParaRPr>
          </a:p>
        </p:txBody>
      </p:sp>
      <p:sp>
        <p:nvSpPr>
          <p:cNvPr id="3" name="Rectangle 2"/>
          <p:cNvSpPr/>
          <p:nvPr/>
        </p:nvSpPr>
        <p:spPr>
          <a:xfrm>
            <a:off x="115229" y="1042419"/>
            <a:ext cx="6096000" cy="923330"/>
          </a:xfrm>
          <a:prstGeom prst="rect">
            <a:avLst/>
          </a:prstGeom>
        </p:spPr>
        <p:txBody>
          <a:bodyPr>
            <a:spAutoFit/>
          </a:bodyPr>
          <a:lstStyle/>
          <a:p>
            <a:r>
              <a:rPr lang="en-US" dirty="0">
                <a:solidFill>
                  <a:srgbClr val="610B4B"/>
                </a:solidFill>
                <a:latin typeface="erdana"/>
              </a:rPr>
              <a:t>C# finally example if exception is handled</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4" name="Rectangle 3"/>
          <p:cNvSpPr/>
          <p:nvPr/>
        </p:nvSpPr>
        <p:spPr>
          <a:xfrm>
            <a:off x="4516243" y="693806"/>
            <a:ext cx="8619893" cy="5078313"/>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ExExample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 = 10;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b = 0;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x = a / b;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catch</a:t>
            </a:r>
            <a:r>
              <a:rPr lang="en-US" dirty="0">
                <a:solidFill>
                  <a:srgbClr val="000000"/>
                </a:solidFill>
                <a:latin typeface="inter-regular"/>
              </a:rPr>
              <a:t> (Exception e) { </a:t>
            </a:r>
            <a:r>
              <a:rPr lang="en-US" dirty="0" err="1">
                <a:solidFill>
                  <a:srgbClr val="000000"/>
                </a:solidFill>
                <a:latin typeface="inter-regular"/>
              </a:rPr>
              <a:t>Console.WriteLine</a:t>
            </a:r>
            <a:r>
              <a:rPr lang="en-US" dirty="0">
                <a:solidFill>
                  <a:srgbClr val="000000"/>
                </a:solidFill>
                <a:latin typeface="inter-regular"/>
              </a:rPr>
              <a:t>(e);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finally</a:t>
            </a:r>
            <a:r>
              <a:rPr lang="en-US" dirty="0">
                <a:solidFill>
                  <a:srgbClr val="000000"/>
                </a:solidFill>
                <a:latin typeface="inter-regular"/>
              </a:rPr>
              <a:t> </a:t>
            </a:r>
            <a:r>
              <a:rPr lang="en-US" dirty="0" smtClean="0">
                <a:solidFill>
                  <a:srgbClr val="000000"/>
                </a:solidFill>
                <a:latin typeface="inter-regular"/>
              </a:rPr>
              <a:t>{</a:t>
            </a:r>
          </a:p>
          <a:p>
            <a:pPr algn="just">
              <a:buFont typeface="+mj-lt"/>
              <a:buAutoNum type="arabicPeriod"/>
            </a:pPr>
            <a:r>
              <a:rPr lang="en-US" dirty="0" smtClean="0">
                <a:solidFill>
                  <a:srgbClr val="000000"/>
                </a:solidFill>
                <a:latin typeface="inter-regular"/>
              </a:rPr>
              <a:t>      </a:t>
            </a: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"Finally block is executed</a:t>
            </a:r>
            <a:r>
              <a:rPr lang="en-US" dirty="0" smtClean="0">
                <a:solidFill>
                  <a:srgbClr val="0000FF"/>
                </a:solidFill>
                <a:latin typeface="inter-regular"/>
              </a:rPr>
              <a:t>"</a:t>
            </a:r>
            <a:r>
              <a:rPr lang="en-US" dirty="0" smtClean="0">
                <a:solidFill>
                  <a:srgbClr val="000000"/>
                </a:solidFill>
                <a:latin typeface="inter-regular"/>
              </a:rPr>
              <a:t>);</a:t>
            </a:r>
          </a:p>
          <a:p>
            <a:pPr algn="just">
              <a:buFont typeface="+mj-lt"/>
              <a:buAutoNum type="arabicPeriod"/>
            </a:pPr>
            <a:r>
              <a:rPr lang="en-US" dirty="0">
                <a:solidFill>
                  <a:srgbClr val="000000"/>
                </a:solidFill>
                <a:latin typeface="inter-regular"/>
              </a:rPr>
              <a:t> </a:t>
            </a:r>
            <a:r>
              <a:rPr lang="en-US" dirty="0" smtClean="0">
                <a:solidFill>
                  <a:srgbClr val="000000"/>
                </a:solidFill>
                <a:latin typeface="inter-regular"/>
              </a:rPr>
              <a:t>       }</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"Rest of the code"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7021428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26381" y="112623"/>
            <a:ext cx="6096000" cy="923330"/>
          </a:xfrm>
          <a:prstGeom prst="rect">
            <a:avLst/>
          </a:prstGeom>
        </p:spPr>
        <p:txBody>
          <a:bodyPr>
            <a:spAutoFit/>
          </a:bodyPr>
          <a:lstStyle/>
          <a:p>
            <a:r>
              <a:rPr lang="en-US" dirty="0">
                <a:solidFill>
                  <a:srgbClr val="610B4B"/>
                </a:solidFill>
                <a:latin typeface="erdana"/>
              </a:rPr>
              <a:t>C# finally example if exception is not handled</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3" name="Rectangle 2"/>
          <p:cNvSpPr/>
          <p:nvPr/>
        </p:nvSpPr>
        <p:spPr>
          <a:xfrm>
            <a:off x="2189355" y="574288"/>
            <a:ext cx="8281639" cy="5078313"/>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ExExample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 = 10;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b = 0;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x = a / b;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catch</a:t>
            </a:r>
            <a:r>
              <a:rPr lang="en-US" dirty="0">
                <a:solidFill>
                  <a:srgbClr val="000000"/>
                </a:solidFill>
                <a:latin typeface="inter-regular"/>
              </a:rPr>
              <a:t> (</a:t>
            </a:r>
            <a:r>
              <a:rPr lang="en-US" dirty="0" err="1">
                <a:solidFill>
                  <a:srgbClr val="000000"/>
                </a:solidFill>
                <a:latin typeface="inter-regular"/>
              </a:rPr>
              <a:t>NullReferenceException</a:t>
            </a:r>
            <a:r>
              <a:rPr lang="en-US" dirty="0">
                <a:solidFill>
                  <a:srgbClr val="000000"/>
                </a:solidFill>
                <a:latin typeface="inter-regular"/>
              </a:rPr>
              <a:t> e) { </a:t>
            </a:r>
            <a:r>
              <a:rPr lang="en-US" dirty="0" err="1">
                <a:solidFill>
                  <a:srgbClr val="000000"/>
                </a:solidFill>
                <a:latin typeface="inter-regular"/>
              </a:rPr>
              <a:t>Console.WriteLine</a:t>
            </a:r>
            <a:r>
              <a:rPr lang="en-US" dirty="0">
                <a:solidFill>
                  <a:srgbClr val="000000"/>
                </a:solidFill>
                <a:latin typeface="inter-regular"/>
              </a:rPr>
              <a:t>(e); } </a:t>
            </a:r>
            <a:endParaRPr lang="en-US" dirty="0" smtClean="0">
              <a:solidFill>
                <a:srgbClr val="000000"/>
              </a:solidFill>
              <a:latin typeface="inter-regular"/>
            </a:endParaRP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finally</a:t>
            </a:r>
            <a:r>
              <a:rPr lang="en-US" dirty="0">
                <a:solidFill>
                  <a:srgbClr val="000000"/>
                </a:solidFill>
                <a:latin typeface="inter-regular"/>
              </a:rPr>
              <a:t>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"Finally block is executed"</a:t>
            </a:r>
            <a:r>
              <a:rPr lang="en-US" dirty="0">
                <a:solidFill>
                  <a:srgbClr val="000000"/>
                </a:solidFill>
                <a:latin typeface="inter-regular"/>
              </a:rPr>
              <a:t>); }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"Rest of the code"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8885491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5229" y="190682"/>
            <a:ext cx="6096000" cy="923330"/>
          </a:xfrm>
          <a:prstGeom prst="rect">
            <a:avLst/>
          </a:prstGeom>
        </p:spPr>
        <p:txBody>
          <a:bodyPr>
            <a:spAutoFit/>
          </a:bodyPr>
          <a:lstStyle/>
          <a:p>
            <a:pPr algn="just"/>
            <a:r>
              <a:rPr lang="en-US" dirty="0">
                <a:solidFill>
                  <a:srgbClr val="610B38"/>
                </a:solidFill>
                <a:latin typeface="erdana"/>
              </a:rPr>
              <a:t>C# User-Defined Exceptions</a:t>
            </a:r>
          </a:p>
          <a:p>
            <a:r>
              <a:rPr lang="en-US" dirty="0"/>
              <a:t/>
            </a:r>
            <a:br>
              <a:rPr lang="en-US" dirty="0"/>
            </a:br>
            <a:endParaRPr lang="en-US" dirty="0"/>
          </a:p>
        </p:txBody>
      </p:sp>
      <p:sp>
        <p:nvSpPr>
          <p:cNvPr id="3" name="Rectangle 2"/>
          <p:cNvSpPr/>
          <p:nvPr/>
        </p:nvSpPr>
        <p:spPr>
          <a:xfrm>
            <a:off x="115229" y="514738"/>
            <a:ext cx="11894634" cy="1200329"/>
          </a:xfrm>
          <a:prstGeom prst="rect">
            <a:avLst/>
          </a:prstGeom>
        </p:spPr>
        <p:txBody>
          <a:bodyPr wrap="square">
            <a:spAutoFit/>
          </a:bodyPr>
          <a:lstStyle/>
          <a:p>
            <a:pPr algn="just"/>
            <a:r>
              <a:rPr lang="en-US" dirty="0">
                <a:solidFill>
                  <a:srgbClr val="333333"/>
                </a:solidFill>
                <a:latin typeface="inter-regular"/>
              </a:rPr>
              <a:t>C# allows us to create user-defined or custom exception. It is used to make the meaningful exception. To do this, we need to inherit Exception class.</a:t>
            </a:r>
          </a:p>
          <a:p>
            <a:r>
              <a:rPr lang="en-US" dirty="0"/>
              <a:t/>
            </a:r>
            <a:br>
              <a:rPr lang="en-US" dirty="0"/>
            </a:br>
            <a:endParaRPr lang="en-US" dirty="0"/>
          </a:p>
        </p:txBody>
      </p:sp>
      <p:sp>
        <p:nvSpPr>
          <p:cNvPr id="4" name="Rectangle 3"/>
          <p:cNvSpPr/>
          <p:nvPr/>
        </p:nvSpPr>
        <p:spPr>
          <a:xfrm>
            <a:off x="115229" y="1162619"/>
            <a:ext cx="6096000" cy="923330"/>
          </a:xfrm>
          <a:prstGeom prst="rect">
            <a:avLst/>
          </a:prstGeom>
        </p:spPr>
        <p:txBody>
          <a:bodyPr>
            <a:spAutoFit/>
          </a:bodyPr>
          <a:lstStyle/>
          <a:p>
            <a:r>
              <a:rPr lang="en-US" dirty="0">
                <a:solidFill>
                  <a:srgbClr val="610B4B"/>
                </a:solidFill>
                <a:latin typeface="erdana"/>
              </a:rPr>
              <a:t>C# user-defined exception example</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5" name="Rectangle 4"/>
          <p:cNvSpPr/>
          <p:nvPr/>
        </p:nvSpPr>
        <p:spPr>
          <a:xfrm>
            <a:off x="2416096" y="1438068"/>
            <a:ext cx="9775904" cy="5355312"/>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endParaRPr lang="en-US" dirty="0" smtClean="0">
              <a:solidFill>
                <a:srgbClr val="000000"/>
              </a:solidFill>
              <a:latin typeface="inter-regular"/>
            </a:endParaRPr>
          </a:p>
          <a:p>
            <a:pPr algn="just"/>
            <a:endParaRPr lang="en-US" dirty="0">
              <a:solidFill>
                <a:srgbClr val="000000"/>
              </a:solidFill>
              <a:latin typeface="inter-regular"/>
            </a:endParaRPr>
          </a:p>
          <a:p>
            <a:pPr algn="just"/>
            <a:r>
              <a:rPr lang="en-US" b="1" dirty="0">
                <a:solidFill>
                  <a:srgbClr val="FF0000"/>
                </a:solidFill>
                <a:latin typeface="inter-regular"/>
              </a:rPr>
              <a:t>public class </a:t>
            </a:r>
            <a:r>
              <a:rPr lang="en-US" b="1" dirty="0" err="1">
                <a:solidFill>
                  <a:srgbClr val="FF0000"/>
                </a:solidFill>
                <a:latin typeface="inter-regular"/>
              </a:rPr>
              <a:t>InvalidAgeException</a:t>
            </a:r>
            <a:r>
              <a:rPr lang="en-US" b="1" dirty="0">
                <a:solidFill>
                  <a:srgbClr val="FF0000"/>
                </a:solidFill>
                <a:latin typeface="inter-regular"/>
              </a:rPr>
              <a:t> : Exception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dirty="0" err="1">
                <a:solidFill>
                  <a:srgbClr val="000000"/>
                </a:solidFill>
                <a:latin typeface="inter-regular"/>
              </a:rPr>
              <a:t>InvalidAgeException</a:t>
            </a:r>
            <a:r>
              <a:rPr lang="en-US" dirty="0">
                <a:solidFill>
                  <a:srgbClr val="000000"/>
                </a:solidFill>
                <a:latin typeface="inter-regular"/>
              </a:rPr>
              <a:t>(String message)  </a:t>
            </a:r>
          </a:p>
          <a:p>
            <a:pPr algn="just"/>
            <a:r>
              <a:rPr lang="en-US" dirty="0">
                <a:solidFill>
                  <a:srgbClr val="000000"/>
                </a:solidFill>
                <a:latin typeface="inter-regular"/>
              </a:rPr>
              <a:t>        : </a:t>
            </a:r>
            <a:r>
              <a:rPr lang="en-US" b="1" dirty="0">
                <a:solidFill>
                  <a:srgbClr val="006699"/>
                </a:solidFill>
                <a:latin typeface="inter-regular"/>
              </a:rPr>
              <a:t>base</a:t>
            </a:r>
            <a:r>
              <a:rPr lang="en-US" dirty="0">
                <a:solidFill>
                  <a:srgbClr val="000000"/>
                </a:solidFill>
                <a:latin typeface="inter-regular"/>
              </a:rPr>
              <a:t>(message)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TestUserDefinedException</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validate(</a:t>
            </a:r>
            <a:r>
              <a:rPr lang="en-US" b="1" dirty="0" err="1">
                <a:solidFill>
                  <a:srgbClr val="006699"/>
                </a:solidFill>
                <a:latin typeface="inter-regular"/>
              </a:rPr>
              <a:t>int</a:t>
            </a:r>
            <a:r>
              <a:rPr lang="en-US" dirty="0">
                <a:solidFill>
                  <a:srgbClr val="000000"/>
                </a:solidFill>
                <a:latin typeface="inter-regular"/>
              </a:rPr>
              <a:t> age)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 (age &lt; 18)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throw</a:t>
            </a:r>
            <a:r>
              <a:rPr lang="en-US" dirty="0">
                <a:solidFill>
                  <a:srgbClr val="000000"/>
                </a:solidFill>
                <a:latin typeface="inter-regular"/>
              </a:rPr>
              <a:t>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InvalidAgeException</a:t>
            </a:r>
            <a:r>
              <a:rPr lang="en-US" dirty="0">
                <a:solidFill>
                  <a:srgbClr val="000000"/>
                </a:solidFill>
                <a:latin typeface="inter-regular"/>
              </a:rPr>
              <a:t>(</a:t>
            </a:r>
            <a:r>
              <a:rPr lang="en-US" dirty="0">
                <a:solidFill>
                  <a:srgbClr val="0000FF"/>
                </a:solidFill>
                <a:latin typeface="inter-regular"/>
              </a:rPr>
              <a:t>"Sorry, Age must be greater than 18"</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9663975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601951" y="277648"/>
            <a:ext cx="6096000" cy="4247317"/>
          </a:xfrm>
          <a:prstGeom prst="rect">
            <a:avLst/>
          </a:prstGeom>
        </p:spPr>
        <p:txBody>
          <a:bodyPr>
            <a:spAutoFit/>
          </a:bodyPr>
          <a:lstStyle/>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validate(12);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catch</a:t>
            </a:r>
            <a:r>
              <a:rPr lang="en-US" dirty="0">
                <a:solidFill>
                  <a:srgbClr val="000000"/>
                </a:solidFill>
                <a:latin typeface="inter-regular"/>
              </a:rPr>
              <a:t> (</a:t>
            </a:r>
            <a:r>
              <a:rPr lang="en-US" dirty="0" err="1">
                <a:solidFill>
                  <a:srgbClr val="000000"/>
                </a:solidFill>
                <a:latin typeface="inter-regular"/>
              </a:rPr>
              <a:t>InvalidAgeException</a:t>
            </a:r>
            <a:r>
              <a:rPr lang="en-US" dirty="0">
                <a:solidFill>
                  <a:srgbClr val="000000"/>
                </a:solidFill>
                <a:latin typeface="inter-regular"/>
              </a:rPr>
              <a:t> e) </a:t>
            </a:r>
            <a:endParaRPr lang="en-US" dirty="0" smtClean="0">
              <a:solidFill>
                <a:srgbClr val="000000"/>
              </a:solidFill>
              <a:latin typeface="inter-regular"/>
            </a:endParaRPr>
          </a:p>
          <a:p>
            <a:pPr algn="just">
              <a:buFont typeface="+mj-lt"/>
              <a:buAutoNum type="arabicPeriod"/>
            </a:pPr>
            <a:r>
              <a:rPr lang="en-US" dirty="0">
                <a:solidFill>
                  <a:srgbClr val="000000"/>
                </a:solidFill>
                <a:latin typeface="inter-regular"/>
              </a:rPr>
              <a:t> </a:t>
            </a:r>
            <a:r>
              <a:rPr lang="en-US" dirty="0" smtClean="0">
                <a:solidFill>
                  <a:srgbClr val="000000"/>
                </a:solidFill>
                <a:latin typeface="inter-regular"/>
              </a:rPr>
              <a:t>    {</a:t>
            </a:r>
            <a:r>
              <a:rPr lang="en-US" dirty="0">
                <a:solidFill>
                  <a:srgbClr val="000000"/>
                </a:solidFill>
                <a:latin typeface="inter-regular"/>
              </a:rPr>
              <a:t> </a:t>
            </a:r>
            <a:endParaRPr lang="en-US" dirty="0" smtClean="0">
              <a:solidFill>
                <a:srgbClr val="000000"/>
              </a:solidFill>
              <a:latin typeface="inter-regular"/>
            </a:endParaRPr>
          </a:p>
          <a:p>
            <a:pPr algn="just"/>
            <a:r>
              <a:rPr lang="en-US" dirty="0" smtClean="0">
                <a:solidFill>
                  <a:srgbClr val="000000"/>
                </a:solidFill>
                <a:latin typeface="inter-regular"/>
              </a:rPr>
              <a:t>          </a:t>
            </a:r>
            <a:r>
              <a:rPr lang="en-US" dirty="0" err="1" smtClean="0">
                <a:solidFill>
                  <a:srgbClr val="000000"/>
                </a:solidFill>
                <a:latin typeface="inter-regular"/>
              </a:rPr>
              <a:t>Console.WriteLine</a:t>
            </a:r>
            <a:r>
              <a:rPr lang="en-US" dirty="0" smtClean="0">
                <a:solidFill>
                  <a:srgbClr val="000000"/>
                </a:solidFill>
                <a:latin typeface="inter-regular"/>
              </a:rPr>
              <a:t>(e);</a:t>
            </a:r>
          </a:p>
          <a:p>
            <a:pPr algn="just"/>
            <a:r>
              <a:rPr lang="en-US" dirty="0">
                <a:solidFill>
                  <a:srgbClr val="000000"/>
                </a:solidFill>
                <a:latin typeface="inter-regular"/>
              </a:rPr>
              <a:t> </a:t>
            </a:r>
            <a:r>
              <a:rPr lang="en-US" dirty="0" smtClean="0">
                <a:solidFill>
                  <a:srgbClr val="000000"/>
                </a:solidFill>
                <a:latin typeface="inter-regular"/>
              </a:rPr>
              <a:t>      </a:t>
            </a: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"Rest of the code"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362295804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81776" y="90321"/>
            <a:ext cx="6096000" cy="923330"/>
          </a:xfrm>
          <a:prstGeom prst="rect">
            <a:avLst/>
          </a:prstGeom>
        </p:spPr>
        <p:txBody>
          <a:bodyPr>
            <a:spAutoFit/>
          </a:bodyPr>
          <a:lstStyle/>
          <a:p>
            <a:pPr algn="just"/>
            <a:r>
              <a:rPr lang="en-US" dirty="0">
                <a:solidFill>
                  <a:srgbClr val="610B38"/>
                </a:solidFill>
                <a:latin typeface="erdana"/>
              </a:rPr>
              <a:t>C# Checked and Unchecked</a:t>
            </a:r>
          </a:p>
          <a:p>
            <a:r>
              <a:rPr lang="en-US" dirty="0"/>
              <a:t/>
            </a:r>
            <a:br>
              <a:rPr lang="en-US" dirty="0"/>
            </a:br>
            <a:endParaRPr lang="en-US" dirty="0"/>
          </a:p>
        </p:txBody>
      </p:sp>
      <p:sp>
        <p:nvSpPr>
          <p:cNvPr id="3" name="Rectangle 2"/>
          <p:cNvSpPr/>
          <p:nvPr/>
        </p:nvSpPr>
        <p:spPr>
          <a:xfrm>
            <a:off x="81775" y="413486"/>
            <a:ext cx="11883483" cy="646331"/>
          </a:xfrm>
          <a:prstGeom prst="rect">
            <a:avLst/>
          </a:prstGeom>
        </p:spPr>
        <p:txBody>
          <a:bodyPr wrap="square">
            <a:spAutoFit/>
          </a:bodyPr>
          <a:lstStyle/>
          <a:p>
            <a:r>
              <a:rPr lang="en-US" dirty="0">
                <a:solidFill>
                  <a:srgbClr val="333333"/>
                </a:solidFill>
                <a:latin typeface="inter-regular"/>
              </a:rPr>
              <a:t>C# provides checked and unchecked keyword to handle integral type exceptions. Checked and unchecked keywords specify checked context and unchecked context respectively. </a:t>
            </a:r>
            <a:endParaRPr lang="en-US" dirty="0"/>
          </a:p>
        </p:txBody>
      </p:sp>
      <p:sp>
        <p:nvSpPr>
          <p:cNvPr id="4" name="Rectangle 3"/>
          <p:cNvSpPr/>
          <p:nvPr/>
        </p:nvSpPr>
        <p:spPr>
          <a:xfrm>
            <a:off x="81776" y="1059817"/>
            <a:ext cx="11883482" cy="646331"/>
          </a:xfrm>
          <a:prstGeom prst="rect">
            <a:avLst/>
          </a:prstGeom>
        </p:spPr>
        <p:txBody>
          <a:bodyPr wrap="square">
            <a:spAutoFit/>
          </a:bodyPr>
          <a:lstStyle/>
          <a:p>
            <a:pPr algn="just"/>
            <a:r>
              <a:rPr lang="en-US" dirty="0">
                <a:solidFill>
                  <a:srgbClr val="610B38"/>
                </a:solidFill>
                <a:latin typeface="erdana"/>
              </a:rPr>
              <a:t>C# Checked</a:t>
            </a:r>
          </a:p>
          <a:p>
            <a:pPr algn="just"/>
            <a:r>
              <a:rPr lang="en-US" dirty="0">
                <a:solidFill>
                  <a:srgbClr val="333333"/>
                </a:solidFill>
                <a:latin typeface="inter-regular"/>
              </a:rPr>
              <a:t>The checked keyword is used to explicitly check overflow and conversion of integral type values at compile time.</a:t>
            </a:r>
            <a:endParaRPr lang="en-US" b="0" i="0" dirty="0">
              <a:solidFill>
                <a:srgbClr val="333333"/>
              </a:solidFill>
              <a:effectLst/>
              <a:latin typeface="inter-regular"/>
            </a:endParaRPr>
          </a:p>
        </p:txBody>
      </p:sp>
      <p:sp>
        <p:nvSpPr>
          <p:cNvPr id="5" name="Rectangle 4"/>
          <p:cNvSpPr/>
          <p:nvPr/>
        </p:nvSpPr>
        <p:spPr>
          <a:xfrm>
            <a:off x="81776" y="1706148"/>
            <a:ext cx="6096000" cy="923330"/>
          </a:xfrm>
          <a:prstGeom prst="rect">
            <a:avLst/>
          </a:prstGeom>
        </p:spPr>
        <p:txBody>
          <a:bodyPr>
            <a:spAutoFit/>
          </a:bodyPr>
          <a:lstStyle/>
          <a:p>
            <a:r>
              <a:rPr lang="en-US" dirty="0">
                <a:solidFill>
                  <a:srgbClr val="610B4B"/>
                </a:solidFill>
                <a:latin typeface="erdana"/>
              </a:rPr>
              <a:t>C# Checked Example without using checked</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6" name="Rectangle 5"/>
          <p:cNvSpPr/>
          <p:nvPr/>
        </p:nvSpPr>
        <p:spPr>
          <a:xfrm>
            <a:off x="3237571" y="2629478"/>
            <a:ext cx="6096000" cy="3416320"/>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CSharpProgram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 </a:t>
            </a:r>
            <a:r>
              <a:rPr lang="en-US" b="1" dirty="0" err="1">
                <a:solidFill>
                  <a:srgbClr val="006699"/>
                </a:solidFill>
                <a:latin typeface="inter-regular"/>
              </a:rPr>
              <a:t>int</a:t>
            </a:r>
            <a:r>
              <a:rPr lang="en-US" dirty="0" err="1">
                <a:solidFill>
                  <a:srgbClr val="000000"/>
                </a:solidFill>
                <a:latin typeface="inter-regular"/>
              </a:rPr>
              <a:t>.MaxValue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val</a:t>
            </a:r>
            <a:r>
              <a:rPr lang="en-US" dirty="0">
                <a:solidFill>
                  <a:srgbClr val="000000"/>
                </a:solidFill>
                <a:latin typeface="inter-regular"/>
              </a:rPr>
              <a:t> + 2);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70761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6" name="Rectangle 5"/>
          <p:cNvSpPr/>
          <p:nvPr/>
        </p:nvSpPr>
        <p:spPr>
          <a:xfrm>
            <a:off x="261152" y="151179"/>
            <a:ext cx="1351652" cy="369332"/>
          </a:xfrm>
          <a:prstGeom prst="rect">
            <a:avLst/>
          </a:prstGeom>
        </p:spPr>
        <p:txBody>
          <a:bodyPr wrap="none">
            <a:spAutoFit/>
          </a:bodyPr>
          <a:lstStyle/>
          <a:p>
            <a:pPr algn="just"/>
            <a:r>
              <a:rPr lang="en-US" dirty="0">
                <a:solidFill>
                  <a:srgbClr val="610B4B"/>
                </a:solidFill>
                <a:latin typeface="erdana"/>
              </a:rPr>
              <a:t>C# If else-if</a:t>
            </a:r>
            <a:endParaRPr lang="en-US" b="0" i="0" dirty="0">
              <a:solidFill>
                <a:srgbClr val="610B4B"/>
              </a:solidFill>
              <a:effectLst/>
              <a:latin typeface="erdana"/>
            </a:endParaRPr>
          </a:p>
        </p:txBody>
      </p:sp>
      <p:sp>
        <p:nvSpPr>
          <p:cNvPr id="7" name="Rectangle 6"/>
          <p:cNvSpPr/>
          <p:nvPr/>
        </p:nvSpPr>
        <p:spPr>
          <a:xfrm>
            <a:off x="1883737" y="373377"/>
            <a:ext cx="9462549" cy="6186309"/>
          </a:xfrm>
          <a:prstGeom prst="rect">
            <a:avLst/>
          </a:prstGeom>
        </p:spPr>
        <p:txBody>
          <a:bodyPr wrap="square">
            <a:spAutoFit/>
          </a:bodyPr>
          <a:lstStyle/>
          <a:p>
            <a:pPr algn="just">
              <a:buFont typeface="+mj-lt"/>
              <a:buAutoNum type="arabicPeriod"/>
            </a:pPr>
            <a:r>
              <a:rPr lang="en-US" dirty="0">
                <a:solidFill>
                  <a:srgbClr val="000000"/>
                </a:solidFill>
                <a:latin typeface="inter-regular"/>
              </a:rPr>
              <a:t>using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IfExample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"Enter a number to check grade:"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num</a:t>
            </a:r>
            <a:r>
              <a:rPr lang="en-US" dirty="0">
                <a:solidFill>
                  <a:srgbClr val="000000"/>
                </a:solidFill>
                <a:latin typeface="inter-regular"/>
              </a:rPr>
              <a:t> = Convert.ToInt32(</a:t>
            </a:r>
            <a:r>
              <a:rPr lang="en-US" dirty="0" err="1">
                <a:solidFill>
                  <a:srgbClr val="000000"/>
                </a:solidFill>
                <a:latin typeface="inter-regular"/>
              </a:rPr>
              <a:t>Console.ReadLine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 (</a:t>
            </a:r>
            <a:r>
              <a:rPr lang="en-US" dirty="0" err="1">
                <a:solidFill>
                  <a:srgbClr val="000000"/>
                </a:solidFill>
                <a:latin typeface="inter-regular"/>
              </a:rPr>
              <a:t>num</a:t>
            </a:r>
            <a:r>
              <a:rPr lang="en-US" dirty="0">
                <a:solidFill>
                  <a:srgbClr val="000000"/>
                </a:solidFill>
                <a:latin typeface="inter-regular"/>
              </a:rPr>
              <a:t> &lt;</a:t>
            </a:r>
            <a:r>
              <a:rPr lang="en-US" dirty="0">
                <a:solidFill>
                  <a:srgbClr val="C00000"/>
                </a:solidFill>
                <a:latin typeface="inter-regular"/>
              </a:rPr>
              <a:t>0</a:t>
            </a:r>
            <a:r>
              <a:rPr lang="en-US" dirty="0">
                <a:solidFill>
                  <a:srgbClr val="000000"/>
                </a:solidFill>
                <a:latin typeface="inter-regular"/>
              </a:rPr>
              <a:t> || </a:t>
            </a:r>
            <a:r>
              <a:rPr lang="en-US" dirty="0" err="1">
                <a:solidFill>
                  <a:srgbClr val="000000"/>
                </a:solidFill>
                <a:latin typeface="inter-regular"/>
              </a:rPr>
              <a:t>num</a:t>
            </a:r>
            <a:r>
              <a:rPr lang="en-US" dirty="0">
                <a:solidFill>
                  <a:srgbClr val="000000"/>
                </a:solidFill>
                <a:latin typeface="inter-regular"/>
              </a:rPr>
              <a:t> &gt;</a:t>
            </a:r>
            <a:r>
              <a:rPr lang="en-US" dirty="0">
                <a:solidFill>
                  <a:srgbClr val="C00000"/>
                </a:solidFill>
                <a:latin typeface="inter-regular"/>
              </a:rPr>
              <a:t>100</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"wrong number"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else</a:t>
            </a: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a:t>
            </a:r>
            <a:r>
              <a:rPr lang="en-US" dirty="0" err="1">
                <a:solidFill>
                  <a:srgbClr val="000000"/>
                </a:solidFill>
                <a:latin typeface="inter-regular"/>
              </a:rPr>
              <a:t>num</a:t>
            </a:r>
            <a:r>
              <a:rPr lang="en-US" dirty="0">
                <a:solidFill>
                  <a:srgbClr val="000000"/>
                </a:solidFill>
                <a:latin typeface="inter-regular"/>
              </a:rPr>
              <a:t> &gt;= </a:t>
            </a:r>
            <a:r>
              <a:rPr lang="en-US" dirty="0">
                <a:solidFill>
                  <a:srgbClr val="C00000"/>
                </a:solidFill>
                <a:latin typeface="inter-regular"/>
              </a:rPr>
              <a:t>0</a:t>
            </a:r>
            <a:r>
              <a:rPr lang="en-US" dirty="0">
                <a:solidFill>
                  <a:srgbClr val="000000"/>
                </a:solidFill>
                <a:latin typeface="inter-regular"/>
              </a:rPr>
              <a:t> &amp;&amp; </a:t>
            </a:r>
            <a:r>
              <a:rPr lang="en-US" dirty="0" err="1">
                <a:solidFill>
                  <a:srgbClr val="000000"/>
                </a:solidFill>
                <a:latin typeface="inter-regular"/>
              </a:rPr>
              <a:t>num</a:t>
            </a:r>
            <a:r>
              <a:rPr lang="en-US" dirty="0">
                <a:solidFill>
                  <a:srgbClr val="000000"/>
                </a:solidFill>
                <a:latin typeface="inter-regular"/>
              </a:rPr>
              <a:t> &lt; </a:t>
            </a:r>
            <a:r>
              <a:rPr lang="en-US" dirty="0">
                <a:solidFill>
                  <a:srgbClr val="C00000"/>
                </a:solidFill>
                <a:latin typeface="inter-regular"/>
              </a:rPr>
              <a:t>50</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"Fail"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else</a:t>
            </a: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 (</a:t>
            </a:r>
            <a:r>
              <a:rPr lang="en-US" dirty="0" err="1">
                <a:solidFill>
                  <a:srgbClr val="000000"/>
                </a:solidFill>
                <a:latin typeface="inter-regular"/>
              </a:rPr>
              <a:t>num</a:t>
            </a:r>
            <a:r>
              <a:rPr lang="en-US" dirty="0">
                <a:solidFill>
                  <a:srgbClr val="000000"/>
                </a:solidFill>
                <a:latin typeface="inter-regular"/>
              </a:rPr>
              <a:t> &gt;= </a:t>
            </a:r>
            <a:r>
              <a:rPr lang="en-US" dirty="0">
                <a:solidFill>
                  <a:srgbClr val="C00000"/>
                </a:solidFill>
                <a:latin typeface="inter-regular"/>
              </a:rPr>
              <a:t>50</a:t>
            </a:r>
            <a:r>
              <a:rPr lang="en-US" dirty="0">
                <a:solidFill>
                  <a:srgbClr val="000000"/>
                </a:solidFill>
                <a:latin typeface="inter-regular"/>
              </a:rPr>
              <a:t> &amp;&amp; </a:t>
            </a:r>
            <a:r>
              <a:rPr lang="en-US" dirty="0" err="1">
                <a:solidFill>
                  <a:srgbClr val="000000"/>
                </a:solidFill>
                <a:latin typeface="inter-regular"/>
              </a:rPr>
              <a:t>num</a:t>
            </a:r>
            <a:r>
              <a:rPr lang="en-US" dirty="0">
                <a:solidFill>
                  <a:srgbClr val="000000"/>
                </a:solidFill>
                <a:latin typeface="inter-regular"/>
              </a:rPr>
              <a:t> &lt; </a:t>
            </a:r>
            <a:r>
              <a:rPr lang="en-US" dirty="0">
                <a:solidFill>
                  <a:srgbClr val="C00000"/>
                </a:solidFill>
                <a:latin typeface="inter-regular"/>
              </a:rPr>
              <a:t>60</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"D Grade"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endParaRPr lang="en-US" dirty="0" smtClean="0">
              <a:solidFill>
                <a:srgbClr val="000000"/>
              </a:solidFill>
              <a:latin typeface="inter-regular"/>
            </a:endParaRPr>
          </a:p>
          <a:p>
            <a:pPr algn="just">
              <a:buFont typeface="+mj-lt"/>
              <a:buAutoNum type="arabicPeriod"/>
            </a:pPr>
            <a:r>
              <a:rPr lang="en-US" b="0" i="0" dirty="0" smtClean="0">
                <a:solidFill>
                  <a:srgbClr val="000000"/>
                </a:solidFill>
                <a:effectLst/>
                <a:latin typeface="inter-regular"/>
              </a:rPr>
              <a:t>Else {</a:t>
            </a:r>
          </a:p>
          <a:p>
            <a:pPr algn="just">
              <a:buFont typeface="+mj-lt"/>
              <a:buAutoNum type="arabicPeriod"/>
            </a:pPr>
            <a:r>
              <a:rPr lang="en-US" dirty="0" err="1" smtClean="0">
                <a:solidFill>
                  <a:srgbClr val="000000"/>
                </a:solidFill>
                <a:latin typeface="inter-regular"/>
              </a:rPr>
              <a:t>Console.writeLine</a:t>
            </a:r>
            <a:r>
              <a:rPr lang="en-US" dirty="0" smtClean="0">
                <a:solidFill>
                  <a:srgbClr val="000000"/>
                </a:solidFill>
                <a:latin typeface="inter-regular"/>
              </a:rPr>
              <a:t>(“  ”);</a:t>
            </a:r>
            <a:endParaRPr lang="en-US" b="0" i="0" dirty="0" smtClean="0">
              <a:solidFill>
                <a:srgbClr val="000000"/>
              </a:solidFill>
              <a:effectLst/>
              <a:latin typeface="inter-regular"/>
            </a:endParaRPr>
          </a:p>
          <a:p>
            <a:pPr algn="just">
              <a:buFont typeface="+mj-lt"/>
              <a:buAutoNum type="arabicPeriod"/>
            </a:pPr>
            <a:r>
              <a:rPr lang="en-US" dirty="0">
                <a:solidFill>
                  <a:srgbClr val="000000"/>
                </a:solidFill>
                <a:latin typeface="inter-regular"/>
              </a:rPr>
              <a:t>}</a:t>
            </a:r>
            <a:endParaRPr lang="en-US" b="0" i="0" dirty="0">
              <a:solidFill>
                <a:srgbClr val="000000"/>
              </a:solidFill>
              <a:effectLst/>
              <a:latin typeface="inter-regular"/>
            </a:endParaRPr>
          </a:p>
        </p:txBody>
      </p:sp>
    </p:spTree>
    <p:extLst>
      <p:ext uri="{BB962C8B-B14F-4D97-AF65-F5344CB8AC3E}">
        <p14:creationId xmlns:p14="http://schemas.microsoft.com/office/powerpoint/2010/main" val="28556977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04438" y="120871"/>
            <a:ext cx="11861181" cy="1477328"/>
          </a:xfrm>
          <a:prstGeom prst="rect">
            <a:avLst/>
          </a:prstGeom>
        </p:spPr>
        <p:txBody>
          <a:bodyPr wrap="square">
            <a:spAutoFit/>
          </a:bodyPr>
          <a:lstStyle/>
          <a:p>
            <a:pPr algn="just"/>
            <a:r>
              <a:rPr lang="en-US" dirty="0">
                <a:solidFill>
                  <a:srgbClr val="610B38"/>
                </a:solidFill>
                <a:latin typeface="erdana"/>
              </a:rPr>
              <a:t>C# Unchecked</a:t>
            </a:r>
          </a:p>
          <a:p>
            <a:pPr algn="just"/>
            <a:r>
              <a:rPr lang="en-US" dirty="0">
                <a:solidFill>
                  <a:srgbClr val="333333"/>
                </a:solidFill>
                <a:latin typeface="inter-regular"/>
              </a:rPr>
              <a:t>The Unchecked keyword ignores the integral type arithmetic exceptions. It does not check explicitly and produce result that may be truncated or wrong.</a:t>
            </a:r>
          </a:p>
          <a:p>
            <a:r>
              <a:rPr lang="en-US" dirty="0"/>
              <a:t/>
            </a:r>
            <a:br>
              <a:rPr lang="en-US" dirty="0"/>
            </a:br>
            <a:endParaRPr lang="en-US" dirty="0"/>
          </a:p>
        </p:txBody>
      </p:sp>
      <p:sp>
        <p:nvSpPr>
          <p:cNvPr id="3" name="Rectangle 2"/>
          <p:cNvSpPr/>
          <p:nvPr/>
        </p:nvSpPr>
        <p:spPr>
          <a:xfrm>
            <a:off x="204438" y="1015871"/>
            <a:ext cx="6096000" cy="923330"/>
          </a:xfrm>
          <a:prstGeom prst="rect">
            <a:avLst/>
          </a:prstGeom>
        </p:spPr>
        <p:txBody>
          <a:bodyPr>
            <a:spAutoFit/>
          </a:bodyPr>
          <a:lstStyle/>
          <a:p>
            <a:r>
              <a:rPr lang="en-US" b="1" dirty="0">
                <a:latin typeface="inter-bold"/>
              </a:rPr>
              <a:t>Example</a:t>
            </a:r>
            <a:endParaRPr lang="en-US" dirty="0"/>
          </a:p>
          <a:p>
            <a:r>
              <a:rPr lang="en-US" dirty="0">
                <a:solidFill>
                  <a:srgbClr val="333333"/>
                </a:solidFill>
                <a:latin typeface="inter-regular"/>
              </a:rPr>
              <a:t/>
            </a:r>
            <a:br>
              <a:rPr lang="en-US" dirty="0">
                <a:solidFill>
                  <a:srgbClr val="333333"/>
                </a:solidFill>
                <a:latin typeface="inter-regular"/>
              </a:rPr>
            </a:br>
            <a:endParaRPr lang="en-US" dirty="0"/>
          </a:p>
        </p:txBody>
      </p:sp>
      <p:sp>
        <p:nvSpPr>
          <p:cNvPr id="4" name="Rectangle 3"/>
          <p:cNvSpPr/>
          <p:nvPr/>
        </p:nvSpPr>
        <p:spPr>
          <a:xfrm>
            <a:off x="3048000" y="1305342"/>
            <a:ext cx="6096000" cy="4247317"/>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CSharpProgram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unchecked</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 </a:t>
            </a:r>
            <a:r>
              <a:rPr lang="en-US" b="1" dirty="0" err="1">
                <a:solidFill>
                  <a:srgbClr val="006699"/>
                </a:solidFill>
                <a:latin typeface="inter-regular"/>
              </a:rPr>
              <a:t>int</a:t>
            </a:r>
            <a:r>
              <a:rPr lang="en-US" dirty="0" err="1">
                <a:solidFill>
                  <a:srgbClr val="000000"/>
                </a:solidFill>
                <a:latin typeface="inter-regular"/>
              </a:rPr>
              <a:t>.MaxValue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val</a:t>
            </a:r>
            <a:r>
              <a:rPr lang="en-US" dirty="0">
                <a:solidFill>
                  <a:srgbClr val="000000"/>
                </a:solidFill>
                <a:latin typeface="inter-regular"/>
              </a:rPr>
              <a:t> + 2);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6698978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15900" y="160635"/>
            <a:ext cx="6096000" cy="923330"/>
          </a:xfrm>
          <a:prstGeom prst="rect">
            <a:avLst/>
          </a:prstGeom>
        </p:spPr>
        <p:txBody>
          <a:bodyPr>
            <a:spAutoFit/>
          </a:bodyPr>
          <a:lstStyle/>
          <a:p>
            <a:pPr algn="just"/>
            <a:r>
              <a:rPr lang="en-US" dirty="0">
                <a:solidFill>
                  <a:srgbClr val="610B38"/>
                </a:solidFill>
                <a:latin typeface="erdana"/>
              </a:rPr>
              <a:t>C# </a:t>
            </a:r>
            <a:r>
              <a:rPr lang="en-US" dirty="0" err="1">
                <a:solidFill>
                  <a:srgbClr val="610B38"/>
                </a:solidFill>
                <a:latin typeface="erdana"/>
              </a:rPr>
              <a:t>SystemException</a:t>
            </a:r>
            <a:r>
              <a:rPr lang="en-US" dirty="0">
                <a:solidFill>
                  <a:srgbClr val="610B38"/>
                </a:solidFill>
                <a:latin typeface="erdana"/>
              </a:rPr>
              <a:t> class</a:t>
            </a:r>
          </a:p>
          <a:p>
            <a:r>
              <a:rPr lang="en-US" dirty="0"/>
              <a:t/>
            </a:r>
            <a:br>
              <a:rPr lang="en-US" dirty="0"/>
            </a:br>
            <a:endParaRPr lang="en-US" dirty="0"/>
          </a:p>
        </p:txBody>
      </p:sp>
      <p:sp>
        <p:nvSpPr>
          <p:cNvPr id="3" name="Rectangle 2"/>
          <p:cNvSpPr/>
          <p:nvPr/>
        </p:nvSpPr>
        <p:spPr>
          <a:xfrm>
            <a:off x="215899" y="533467"/>
            <a:ext cx="11738207" cy="923330"/>
          </a:xfrm>
          <a:prstGeom prst="rect">
            <a:avLst/>
          </a:prstGeom>
        </p:spPr>
        <p:txBody>
          <a:bodyPr wrap="square">
            <a:spAutoFit/>
          </a:bodyPr>
          <a:lstStyle/>
          <a:p>
            <a:r>
              <a:rPr lang="en-US" dirty="0">
                <a:solidFill>
                  <a:srgbClr val="333333"/>
                </a:solidFill>
                <a:latin typeface="inter-regular"/>
              </a:rPr>
              <a:t>The </a:t>
            </a:r>
            <a:r>
              <a:rPr lang="en-US" dirty="0" err="1">
                <a:solidFill>
                  <a:srgbClr val="333333"/>
                </a:solidFill>
                <a:latin typeface="inter-regular"/>
              </a:rPr>
              <a:t>SystemException</a:t>
            </a:r>
            <a:r>
              <a:rPr lang="en-US" dirty="0">
                <a:solidFill>
                  <a:srgbClr val="333333"/>
                </a:solidFill>
                <a:latin typeface="inter-regular"/>
              </a:rPr>
              <a:t> is a predefined exception class in C#. It is used to handle system related exceptions. It works as base class for system exception namespace. It has various child classes like: </a:t>
            </a:r>
            <a:r>
              <a:rPr lang="en-US" dirty="0" err="1">
                <a:solidFill>
                  <a:srgbClr val="333333"/>
                </a:solidFill>
                <a:latin typeface="inter-regular"/>
              </a:rPr>
              <a:t>ValidationException</a:t>
            </a:r>
            <a:r>
              <a:rPr lang="en-US" dirty="0">
                <a:solidFill>
                  <a:srgbClr val="333333"/>
                </a:solidFill>
                <a:latin typeface="inter-regular"/>
              </a:rPr>
              <a:t>, </a:t>
            </a:r>
            <a:r>
              <a:rPr lang="en-US" dirty="0" err="1">
                <a:solidFill>
                  <a:srgbClr val="333333"/>
                </a:solidFill>
                <a:latin typeface="inter-regular"/>
              </a:rPr>
              <a:t>ArgumentException</a:t>
            </a:r>
            <a:r>
              <a:rPr lang="en-US" dirty="0">
                <a:solidFill>
                  <a:srgbClr val="333333"/>
                </a:solidFill>
                <a:latin typeface="inter-regular"/>
              </a:rPr>
              <a:t>, </a:t>
            </a:r>
            <a:r>
              <a:rPr lang="en-US" dirty="0" err="1">
                <a:solidFill>
                  <a:srgbClr val="333333"/>
                </a:solidFill>
                <a:latin typeface="inter-regular"/>
              </a:rPr>
              <a:t>ArithmeticException</a:t>
            </a:r>
            <a:r>
              <a:rPr lang="en-US" dirty="0">
                <a:solidFill>
                  <a:srgbClr val="333333"/>
                </a:solidFill>
                <a:latin typeface="inter-regular"/>
              </a:rPr>
              <a:t>, </a:t>
            </a:r>
            <a:r>
              <a:rPr lang="en-US" dirty="0" err="1">
                <a:solidFill>
                  <a:srgbClr val="333333"/>
                </a:solidFill>
                <a:latin typeface="inter-regular"/>
              </a:rPr>
              <a:t>DataException</a:t>
            </a:r>
            <a:r>
              <a:rPr lang="en-US" dirty="0">
                <a:solidFill>
                  <a:srgbClr val="333333"/>
                </a:solidFill>
                <a:latin typeface="inter-regular"/>
              </a:rPr>
              <a:t>, </a:t>
            </a:r>
            <a:r>
              <a:rPr lang="en-US" dirty="0" err="1">
                <a:solidFill>
                  <a:srgbClr val="333333"/>
                </a:solidFill>
                <a:latin typeface="inter-regular"/>
              </a:rPr>
              <a:t>StackOverflowException</a:t>
            </a:r>
            <a:r>
              <a:rPr lang="en-US" dirty="0">
                <a:solidFill>
                  <a:srgbClr val="333333"/>
                </a:solidFill>
                <a:latin typeface="inter-regular"/>
              </a:rPr>
              <a:t> etc.</a:t>
            </a:r>
            <a:endParaRPr lang="en-US" dirty="0"/>
          </a:p>
        </p:txBody>
      </p:sp>
      <p:sp>
        <p:nvSpPr>
          <p:cNvPr id="4" name="Rectangle 3"/>
          <p:cNvSpPr/>
          <p:nvPr/>
        </p:nvSpPr>
        <p:spPr>
          <a:xfrm>
            <a:off x="215898" y="1456797"/>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SystemException</a:t>
            </a:r>
            <a:r>
              <a:rPr lang="en-US" dirty="0">
                <a:solidFill>
                  <a:srgbClr val="610B4B"/>
                </a:solidFill>
                <a:latin typeface="erdana"/>
              </a:rPr>
              <a:t> Example</a:t>
            </a:r>
          </a:p>
          <a:p>
            <a:r>
              <a:rPr lang="en-US" dirty="0"/>
              <a:t/>
            </a:r>
            <a:br>
              <a:rPr lang="en-US" dirty="0"/>
            </a:br>
            <a:endParaRPr lang="en-US" dirty="0"/>
          </a:p>
        </p:txBody>
      </p:sp>
      <p:sp>
        <p:nvSpPr>
          <p:cNvPr id="5" name="Rectangle 4"/>
          <p:cNvSpPr/>
          <p:nvPr/>
        </p:nvSpPr>
        <p:spPr>
          <a:xfrm>
            <a:off x="215897" y="1733796"/>
            <a:ext cx="11738209" cy="646331"/>
          </a:xfrm>
          <a:prstGeom prst="rect">
            <a:avLst/>
          </a:prstGeom>
        </p:spPr>
        <p:txBody>
          <a:bodyPr wrap="square">
            <a:spAutoFit/>
          </a:bodyPr>
          <a:lstStyle/>
          <a:p>
            <a:r>
              <a:rPr lang="en-US" dirty="0">
                <a:solidFill>
                  <a:srgbClr val="333333"/>
                </a:solidFill>
                <a:latin typeface="inter-regular"/>
              </a:rPr>
              <a:t>This class can be used to handle exception of subclasses. Here, in the following program, program throws an </a:t>
            </a:r>
            <a:r>
              <a:rPr lang="en-US" dirty="0" err="1">
                <a:solidFill>
                  <a:srgbClr val="333333"/>
                </a:solidFill>
                <a:latin typeface="inter-regular"/>
              </a:rPr>
              <a:t>IndexOutOfRangeException</a:t>
            </a:r>
            <a:r>
              <a:rPr lang="en-US" dirty="0">
                <a:solidFill>
                  <a:srgbClr val="333333"/>
                </a:solidFill>
                <a:latin typeface="inter-regular"/>
              </a:rPr>
              <a:t> that is subclass of </a:t>
            </a:r>
            <a:r>
              <a:rPr lang="en-US" dirty="0" err="1">
                <a:solidFill>
                  <a:srgbClr val="333333"/>
                </a:solidFill>
                <a:latin typeface="inter-regular"/>
              </a:rPr>
              <a:t>SystemException</a:t>
            </a:r>
            <a:r>
              <a:rPr lang="en-US" dirty="0">
                <a:solidFill>
                  <a:srgbClr val="333333"/>
                </a:solidFill>
                <a:latin typeface="inter-regular"/>
              </a:rPr>
              <a:t> class.</a:t>
            </a:r>
            <a:endParaRPr lang="en-US" dirty="0"/>
          </a:p>
        </p:txBody>
      </p:sp>
      <p:sp>
        <p:nvSpPr>
          <p:cNvPr id="6" name="Rectangle 5"/>
          <p:cNvSpPr/>
          <p:nvPr/>
        </p:nvSpPr>
        <p:spPr>
          <a:xfrm>
            <a:off x="7383779" y="2049039"/>
            <a:ext cx="6055391" cy="5355312"/>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CSharpProgram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[5];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[10] = 25;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catch</a:t>
            </a:r>
            <a:r>
              <a:rPr lang="en-US" dirty="0">
                <a:solidFill>
                  <a:srgbClr val="000000"/>
                </a:solidFill>
                <a:latin typeface="inter-regular"/>
              </a:rPr>
              <a:t> (</a:t>
            </a:r>
            <a:r>
              <a:rPr lang="en-US" dirty="0" err="1">
                <a:solidFill>
                  <a:srgbClr val="000000"/>
                </a:solidFill>
                <a:latin typeface="inter-regular"/>
              </a:rPr>
              <a:t>SystemException</a:t>
            </a:r>
            <a:r>
              <a:rPr lang="en-US" dirty="0">
                <a:solidFill>
                  <a:srgbClr val="000000"/>
                </a:solidFill>
                <a:latin typeface="inter-regular"/>
              </a:rPr>
              <a:t> 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7852251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0" y="132695"/>
            <a:ext cx="6096000" cy="923330"/>
          </a:xfrm>
          <a:prstGeom prst="rect">
            <a:avLst/>
          </a:prstGeom>
        </p:spPr>
        <p:txBody>
          <a:bodyPr>
            <a:spAutoFit/>
          </a:bodyPr>
          <a:lstStyle/>
          <a:p>
            <a:pPr algn="just"/>
            <a:r>
              <a:rPr lang="en-US" dirty="0">
                <a:solidFill>
                  <a:srgbClr val="610B38"/>
                </a:solidFill>
                <a:latin typeface="erdana"/>
              </a:rPr>
              <a:t>C# </a:t>
            </a:r>
            <a:r>
              <a:rPr lang="en-US" dirty="0" err="1">
                <a:solidFill>
                  <a:srgbClr val="610B38"/>
                </a:solidFill>
                <a:latin typeface="erdana"/>
              </a:rPr>
              <a:t>FileStream</a:t>
            </a:r>
            <a:endParaRPr lang="en-US" dirty="0">
              <a:solidFill>
                <a:srgbClr val="610B38"/>
              </a:solidFill>
              <a:latin typeface="erdana"/>
            </a:endParaRPr>
          </a:p>
          <a:p>
            <a:r>
              <a:rPr lang="en-US" dirty="0"/>
              <a:t/>
            </a:r>
            <a:br>
              <a:rPr lang="en-US" dirty="0"/>
            </a:br>
            <a:endParaRPr lang="en-US" dirty="0"/>
          </a:p>
        </p:txBody>
      </p:sp>
      <p:sp>
        <p:nvSpPr>
          <p:cNvPr id="3" name="Rectangle 2"/>
          <p:cNvSpPr/>
          <p:nvPr/>
        </p:nvSpPr>
        <p:spPr>
          <a:xfrm>
            <a:off x="0" y="490150"/>
            <a:ext cx="11944350" cy="646331"/>
          </a:xfrm>
          <a:prstGeom prst="rect">
            <a:avLst/>
          </a:prstGeom>
        </p:spPr>
        <p:txBody>
          <a:bodyPr wrap="square">
            <a:spAutoFit/>
          </a:bodyPr>
          <a:lstStyle/>
          <a:p>
            <a:r>
              <a:rPr lang="en-US" dirty="0">
                <a:solidFill>
                  <a:srgbClr val="333333"/>
                </a:solidFill>
                <a:latin typeface="inter-regular"/>
              </a:rPr>
              <a:t>C# </a:t>
            </a:r>
            <a:r>
              <a:rPr lang="en-US" dirty="0" err="1">
                <a:solidFill>
                  <a:srgbClr val="333333"/>
                </a:solidFill>
                <a:latin typeface="inter-regular"/>
              </a:rPr>
              <a:t>FileStream</a:t>
            </a:r>
            <a:r>
              <a:rPr lang="en-US" dirty="0">
                <a:solidFill>
                  <a:srgbClr val="333333"/>
                </a:solidFill>
                <a:latin typeface="inter-regular"/>
              </a:rPr>
              <a:t> class provides a stream for file operation. It can be used to perform synchronous and asynchronous read and write operations. By the help of </a:t>
            </a:r>
            <a:r>
              <a:rPr lang="en-US" dirty="0" err="1">
                <a:solidFill>
                  <a:srgbClr val="333333"/>
                </a:solidFill>
                <a:latin typeface="inter-regular"/>
              </a:rPr>
              <a:t>FileStream</a:t>
            </a:r>
            <a:r>
              <a:rPr lang="en-US" dirty="0">
                <a:solidFill>
                  <a:srgbClr val="333333"/>
                </a:solidFill>
                <a:latin typeface="inter-regular"/>
              </a:rPr>
              <a:t> class, we can easily read and write data into file.</a:t>
            </a:r>
            <a:endParaRPr lang="en-US" dirty="0"/>
          </a:p>
        </p:txBody>
      </p:sp>
      <p:sp>
        <p:nvSpPr>
          <p:cNvPr id="4" name="Rectangle 3"/>
          <p:cNvSpPr/>
          <p:nvPr/>
        </p:nvSpPr>
        <p:spPr>
          <a:xfrm>
            <a:off x="0" y="1136481"/>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FileStream</a:t>
            </a:r>
            <a:r>
              <a:rPr lang="en-US" dirty="0">
                <a:solidFill>
                  <a:srgbClr val="610B4B"/>
                </a:solidFill>
                <a:latin typeface="erdana"/>
              </a:rPr>
              <a:t> example: writing single byte into file</a:t>
            </a:r>
          </a:p>
          <a:p>
            <a:r>
              <a:rPr lang="en-US" dirty="0"/>
              <a:t/>
            </a:r>
            <a:br>
              <a:rPr lang="en-US" dirty="0"/>
            </a:br>
            <a:endParaRPr lang="en-US" dirty="0"/>
          </a:p>
        </p:txBody>
      </p:sp>
      <p:sp>
        <p:nvSpPr>
          <p:cNvPr id="5" name="Rectangle 4"/>
          <p:cNvSpPr/>
          <p:nvPr/>
        </p:nvSpPr>
        <p:spPr>
          <a:xfrm>
            <a:off x="1718685" y="1892290"/>
            <a:ext cx="10172700" cy="3139321"/>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FileStreamExample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 f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a:t>
            </a:r>
            <a:r>
              <a:rPr lang="en-US" dirty="0">
                <a:solidFill>
                  <a:srgbClr val="0000FF"/>
                </a:solidFill>
                <a:latin typeface="inter-regular"/>
              </a:rPr>
              <a:t>"e:\\b.txt"</a:t>
            </a:r>
            <a:r>
              <a:rPr lang="en-US" dirty="0">
                <a:solidFill>
                  <a:srgbClr val="000000"/>
                </a:solidFill>
                <a:latin typeface="inter-regular"/>
              </a:rPr>
              <a:t>, </a:t>
            </a:r>
            <a:r>
              <a:rPr lang="en-US" dirty="0" err="1">
                <a:solidFill>
                  <a:srgbClr val="000000"/>
                </a:solidFill>
                <a:latin typeface="inter-regular"/>
              </a:rPr>
              <a:t>FileMode.OpenOrCreate</a:t>
            </a:r>
            <a:r>
              <a:rPr lang="en-US" dirty="0">
                <a:solidFill>
                  <a:srgbClr val="000000"/>
                </a:solidFill>
                <a:latin typeface="inter-regular"/>
              </a:rPr>
              <a:t>);</a:t>
            </a:r>
            <a:r>
              <a:rPr lang="en-US" dirty="0">
                <a:solidFill>
                  <a:srgbClr val="008200"/>
                </a:solidFill>
                <a:latin typeface="inter-regular"/>
              </a:rPr>
              <a:t>//creating file stream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f.WriteByte</a:t>
            </a:r>
            <a:r>
              <a:rPr lang="en-US" dirty="0">
                <a:solidFill>
                  <a:srgbClr val="000000"/>
                </a:solidFill>
                <a:latin typeface="inter-regular"/>
              </a:rPr>
              <a:t>(65);</a:t>
            </a:r>
            <a:r>
              <a:rPr lang="en-US" dirty="0">
                <a:solidFill>
                  <a:srgbClr val="008200"/>
                </a:solidFill>
                <a:latin typeface="inter-regular"/>
              </a:rPr>
              <a:t>//writing byte into stream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f.Close</a:t>
            </a:r>
            <a:r>
              <a:rPr lang="en-US" dirty="0">
                <a:solidFill>
                  <a:srgbClr val="000000"/>
                </a:solidFill>
                <a:latin typeface="inter-regular"/>
              </a:rPr>
              <a:t>();</a:t>
            </a:r>
            <a:r>
              <a:rPr lang="en-US" dirty="0">
                <a:solidFill>
                  <a:srgbClr val="008200"/>
                </a:solidFill>
                <a:latin typeface="inter-regular"/>
              </a:rPr>
              <a:t>//closing stream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3832912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67640" y="121265"/>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FileStream</a:t>
            </a:r>
            <a:r>
              <a:rPr lang="en-US" dirty="0">
                <a:solidFill>
                  <a:srgbClr val="610B4B"/>
                </a:solidFill>
                <a:latin typeface="erdana"/>
              </a:rPr>
              <a:t> example: writing multiple bytes into file</a:t>
            </a:r>
          </a:p>
          <a:p>
            <a:r>
              <a:rPr lang="en-US" dirty="0"/>
              <a:t/>
            </a:r>
            <a:br>
              <a:rPr lang="en-US" dirty="0"/>
            </a:br>
            <a:endParaRPr lang="en-US" dirty="0"/>
          </a:p>
        </p:txBody>
      </p:sp>
      <p:sp>
        <p:nvSpPr>
          <p:cNvPr id="3" name="Rectangle 2"/>
          <p:cNvSpPr/>
          <p:nvPr/>
        </p:nvSpPr>
        <p:spPr>
          <a:xfrm>
            <a:off x="1211580" y="582930"/>
            <a:ext cx="10488930" cy="3970318"/>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FileStreamExample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 f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a:t>
            </a:r>
            <a:r>
              <a:rPr lang="en-US" dirty="0">
                <a:solidFill>
                  <a:srgbClr val="0000FF"/>
                </a:solidFill>
                <a:latin typeface="inter-regular"/>
              </a:rPr>
              <a:t>"e:\\b.txt"</a:t>
            </a:r>
            <a:r>
              <a:rPr lang="en-US" dirty="0">
                <a:solidFill>
                  <a:srgbClr val="000000"/>
                </a:solidFill>
                <a:latin typeface="inter-regular"/>
              </a:rPr>
              <a:t>, </a:t>
            </a:r>
            <a:r>
              <a:rPr lang="en-US" dirty="0" err="1">
                <a:solidFill>
                  <a:srgbClr val="000000"/>
                </a:solidFill>
                <a:latin typeface="inter-regular"/>
              </a:rPr>
              <a:t>FileMode.OpenOrCreate</a:t>
            </a:r>
            <a:r>
              <a:rPr lang="en-US" dirty="0">
                <a:solidFill>
                  <a:srgbClr val="000000"/>
                </a:solidFill>
                <a:latin typeface="inter-regular"/>
              </a:rPr>
              <a:t>);  </a:t>
            </a:r>
          </a:p>
          <a:p>
            <a:pPr algn="just">
              <a:buFont typeface="+mj-lt"/>
              <a:buAutoNum type="arabicPeriod"/>
            </a:pPr>
            <a:r>
              <a:rPr lang="en-US" dirty="0">
                <a:solidFill>
                  <a:srgbClr val="FF0000"/>
                </a:solidFill>
                <a:latin typeface="inter-regular"/>
              </a:rPr>
              <a:t>        </a:t>
            </a:r>
            <a:r>
              <a:rPr lang="en-US" b="1" dirty="0">
                <a:solidFill>
                  <a:srgbClr val="FF0000"/>
                </a:solidFill>
                <a:latin typeface="inter-regular"/>
              </a:rPr>
              <a:t>for</a:t>
            </a:r>
            <a:r>
              <a:rPr lang="en-US" dirty="0">
                <a:solidFill>
                  <a:srgbClr val="FF0000"/>
                </a:solidFill>
                <a:latin typeface="inter-regular"/>
              </a:rPr>
              <a:t> (</a:t>
            </a:r>
            <a:r>
              <a:rPr lang="en-US" b="1" dirty="0" err="1">
                <a:solidFill>
                  <a:srgbClr val="FF0000"/>
                </a:solidFill>
                <a:latin typeface="inter-regular"/>
              </a:rPr>
              <a:t>int</a:t>
            </a:r>
            <a:r>
              <a:rPr lang="en-US" dirty="0">
                <a:solidFill>
                  <a:srgbClr val="FF0000"/>
                </a:solidFill>
                <a:latin typeface="inter-regular"/>
              </a:rPr>
              <a:t> </a:t>
            </a:r>
            <a:r>
              <a:rPr lang="en-US" dirty="0" err="1">
                <a:solidFill>
                  <a:srgbClr val="FF0000"/>
                </a:solidFill>
                <a:latin typeface="inter-regular"/>
              </a:rPr>
              <a:t>i</a:t>
            </a:r>
            <a:r>
              <a:rPr lang="en-US" dirty="0">
                <a:solidFill>
                  <a:srgbClr val="FF0000"/>
                </a:solidFill>
                <a:latin typeface="inter-regular"/>
              </a:rPr>
              <a:t> = 65; </a:t>
            </a:r>
            <a:r>
              <a:rPr lang="en-US" dirty="0" err="1">
                <a:solidFill>
                  <a:srgbClr val="FF0000"/>
                </a:solidFill>
                <a:latin typeface="inter-regular"/>
              </a:rPr>
              <a:t>i</a:t>
            </a:r>
            <a:r>
              <a:rPr lang="en-US" dirty="0">
                <a:solidFill>
                  <a:srgbClr val="FF0000"/>
                </a:solidFill>
                <a:latin typeface="inter-regular"/>
              </a:rPr>
              <a:t> &lt;= 90; </a:t>
            </a:r>
            <a:r>
              <a:rPr lang="en-US" dirty="0" err="1">
                <a:solidFill>
                  <a:srgbClr val="FF0000"/>
                </a:solidFill>
                <a:latin typeface="inter-regular"/>
              </a:rPr>
              <a:t>i</a:t>
            </a:r>
            <a:r>
              <a:rPr lang="en-US" dirty="0">
                <a:solidFill>
                  <a:srgbClr val="FF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f.WriteByte</a:t>
            </a:r>
            <a:r>
              <a:rPr lang="en-US" dirty="0">
                <a:solidFill>
                  <a:srgbClr val="000000"/>
                </a:solidFill>
                <a:latin typeface="inter-regular"/>
              </a:rPr>
              <a:t>((</a:t>
            </a:r>
            <a:r>
              <a:rPr lang="en-US" b="1" dirty="0">
                <a:solidFill>
                  <a:srgbClr val="006699"/>
                </a:solidFill>
                <a:latin typeface="inter-regular"/>
              </a:rPr>
              <a:t>byte</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3852259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90500" y="109835"/>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FileStream</a:t>
            </a:r>
            <a:r>
              <a:rPr lang="en-US" dirty="0">
                <a:solidFill>
                  <a:srgbClr val="610B4B"/>
                </a:solidFill>
                <a:latin typeface="erdana"/>
              </a:rPr>
              <a:t> example: reading all bytes from file</a:t>
            </a:r>
          </a:p>
          <a:p>
            <a:r>
              <a:rPr lang="en-US" dirty="0"/>
              <a:t/>
            </a:r>
            <a:br>
              <a:rPr lang="en-US" dirty="0"/>
            </a:br>
            <a:endParaRPr lang="en-US" dirty="0"/>
          </a:p>
        </p:txBody>
      </p:sp>
      <p:sp>
        <p:nvSpPr>
          <p:cNvPr id="3" name="Rectangle 2"/>
          <p:cNvSpPr/>
          <p:nvPr/>
        </p:nvSpPr>
        <p:spPr>
          <a:xfrm>
            <a:off x="2545080" y="949673"/>
            <a:ext cx="8519160" cy="4247317"/>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FileStreamExample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 f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a:t>
            </a:r>
            <a:r>
              <a:rPr lang="en-US" dirty="0">
                <a:solidFill>
                  <a:srgbClr val="0000FF"/>
                </a:solidFill>
                <a:latin typeface="inter-regular"/>
              </a:rPr>
              <a:t>"e:\\b.txt"</a:t>
            </a:r>
            <a:r>
              <a:rPr lang="en-US" dirty="0">
                <a:solidFill>
                  <a:srgbClr val="000000"/>
                </a:solidFill>
                <a:latin typeface="inter-regular"/>
              </a:rPr>
              <a:t>, </a:t>
            </a:r>
            <a:r>
              <a:rPr lang="en-US" dirty="0" err="1">
                <a:solidFill>
                  <a:srgbClr val="000000"/>
                </a:solidFill>
                <a:latin typeface="inter-regular"/>
              </a:rPr>
              <a:t>FileMode.OpenOrCreate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 0;  </a:t>
            </a:r>
          </a:p>
          <a:p>
            <a:pPr algn="just">
              <a:buFont typeface="+mj-lt"/>
              <a:buAutoNum type="arabicPeriod"/>
            </a:pPr>
            <a:r>
              <a:rPr lang="en-US" b="1" dirty="0">
                <a:solidFill>
                  <a:srgbClr val="FF0000"/>
                </a:solidFill>
                <a:latin typeface="inter-regular"/>
              </a:rPr>
              <a:t>        while ((</a:t>
            </a:r>
            <a:r>
              <a:rPr lang="en-US" b="1" dirty="0" err="1">
                <a:solidFill>
                  <a:srgbClr val="FF0000"/>
                </a:solidFill>
                <a:latin typeface="inter-regular"/>
              </a:rPr>
              <a:t>i</a:t>
            </a:r>
            <a:r>
              <a:rPr lang="en-US" b="1" dirty="0">
                <a:solidFill>
                  <a:srgbClr val="FF0000"/>
                </a:solidFill>
                <a:latin typeface="inter-regular"/>
              </a:rPr>
              <a:t> = </a:t>
            </a:r>
            <a:r>
              <a:rPr lang="en-US" b="1" dirty="0" err="1">
                <a:solidFill>
                  <a:srgbClr val="FF0000"/>
                </a:solidFill>
                <a:latin typeface="inter-regular"/>
              </a:rPr>
              <a:t>f.ReadByte</a:t>
            </a:r>
            <a:r>
              <a:rPr lang="en-US" b="1" dirty="0">
                <a:solidFill>
                  <a:srgbClr val="FF0000"/>
                </a:solidFill>
                <a:latin typeface="inter-regular"/>
              </a:rPr>
              <a:t>()) != -1)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a:t>
            </a:r>
            <a:r>
              <a:rPr lang="en-US" dirty="0">
                <a:solidFill>
                  <a:srgbClr val="000000"/>
                </a:solidFill>
                <a:latin typeface="inter-regular"/>
              </a:rPr>
              <a:t>((</a:t>
            </a:r>
            <a:r>
              <a:rPr lang="en-US" b="1" dirty="0">
                <a:solidFill>
                  <a:srgbClr val="006699"/>
                </a:solidFill>
                <a:latin typeface="inter-regular"/>
              </a:rPr>
              <a:t>char</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0781626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56210" y="98405"/>
            <a:ext cx="6096000" cy="923330"/>
          </a:xfrm>
          <a:prstGeom prst="rect">
            <a:avLst/>
          </a:prstGeom>
        </p:spPr>
        <p:txBody>
          <a:bodyPr>
            <a:spAutoFit/>
          </a:bodyPr>
          <a:lstStyle/>
          <a:p>
            <a:pPr algn="just"/>
            <a:r>
              <a:rPr lang="en-US" dirty="0">
                <a:solidFill>
                  <a:srgbClr val="610B38"/>
                </a:solidFill>
                <a:latin typeface="erdana"/>
              </a:rPr>
              <a:t>C# </a:t>
            </a:r>
            <a:r>
              <a:rPr lang="en-US" dirty="0" err="1">
                <a:solidFill>
                  <a:srgbClr val="610B38"/>
                </a:solidFill>
                <a:latin typeface="erdana"/>
              </a:rPr>
              <a:t>StreamWriter</a:t>
            </a:r>
            <a:endParaRPr lang="en-US" dirty="0">
              <a:solidFill>
                <a:srgbClr val="610B38"/>
              </a:solidFill>
              <a:latin typeface="erdana"/>
            </a:endParaRPr>
          </a:p>
          <a:p>
            <a:r>
              <a:rPr lang="en-US" dirty="0"/>
              <a:t/>
            </a:r>
            <a:br>
              <a:rPr lang="en-US" dirty="0"/>
            </a:br>
            <a:endParaRPr lang="en-US" dirty="0"/>
          </a:p>
        </p:txBody>
      </p:sp>
      <p:sp>
        <p:nvSpPr>
          <p:cNvPr id="3" name="Rectangle 2"/>
          <p:cNvSpPr/>
          <p:nvPr/>
        </p:nvSpPr>
        <p:spPr>
          <a:xfrm>
            <a:off x="156210" y="368707"/>
            <a:ext cx="11868150" cy="1200329"/>
          </a:xfrm>
          <a:prstGeom prst="rect">
            <a:avLst/>
          </a:prstGeom>
        </p:spPr>
        <p:txBody>
          <a:bodyPr wrap="square">
            <a:spAutoFit/>
          </a:bodyPr>
          <a:lstStyle/>
          <a:p>
            <a:pPr algn="just"/>
            <a:r>
              <a:rPr lang="en-US" dirty="0">
                <a:solidFill>
                  <a:srgbClr val="333333"/>
                </a:solidFill>
                <a:latin typeface="inter-regular"/>
              </a:rPr>
              <a:t>C# </a:t>
            </a:r>
            <a:r>
              <a:rPr lang="en-US" dirty="0" err="1">
                <a:solidFill>
                  <a:srgbClr val="333333"/>
                </a:solidFill>
                <a:latin typeface="inter-regular"/>
              </a:rPr>
              <a:t>StreamWriter</a:t>
            </a:r>
            <a:r>
              <a:rPr lang="en-US" dirty="0">
                <a:solidFill>
                  <a:srgbClr val="333333"/>
                </a:solidFill>
                <a:latin typeface="inter-regular"/>
              </a:rPr>
              <a:t> class is used to write characters to a stream in specific encoding. It inherits </a:t>
            </a:r>
            <a:r>
              <a:rPr lang="en-US" dirty="0" err="1">
                <a:solidFill>
                  <a:srgbClr val="333333"/>
                </a:solidFill>
                <a:latin typeface="inter-regular"/>
              </a:rPr>
              <a:t>TextWriter</a:t>
            </a:r>
            <a:r>
              <a:rPr lang="en-US" dirty="0">
                <a:solidFill>
                  <a:srgbClr val="333333"/>
                </a:solidFill>
                <a:latin typeface="inter-regular"/>
              </a:rPr>
              <a:t> class. It provides overloaded write() and </a:t>
            </a:r>
            <a:r>
              <a:rPr lang="en-US" dirty="0" err="1">
                <a:solidFill>
                  <a:srgbClr val="333333"/>
                </a:solidFill>
                <a:latin typeface="inter-regular"/>
              </a:rPr>
              <a:t>writeln</a:t>
            </a:r>
            <a:r>
              <a:rPr lang="en-US" dirty="0">
                <a:solidFill>
                  <a:srgbClr val="333333"/>
                </a:solidFill>
                <a:latin typeface="inter-regular"/>
              </a:rPr>
              <a:t>() methods to write data into file.</a:t>
            </a:r>
          </a:p>
          <a:p>
            <a:r>
              <a:rPr lang="en-US" dirty="0"/>
              <a:t/>
            </a:r>
            <a:br>
              <a:rPr lang="en-US" dirty="0"/>
            </a:br>
            <a:endParaRPr lang="en-US" dirty="0"/>
          </a:p>
        </p:txBody>
      </p:sp>
      <p:sp>
        <p:nvSpPr>
          <p:cNvPr id="4" name="Rectangle 3"/>
          <p:cNvSpPr/>
          <p:nvPr/>
        </p:nvSpPr>
        <p:spPr>
          <a:xfrm>
            <a:off x="156210" y="968871"/>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StreamWriter</a:t>
            </a:r>
            <a:r>
              <a:rPr lang="en-US" dirty="0">
                <a:solidFill>
                  <a:srgbClr val="610B4B"/>
                </a:solidFill>
                <a:latin typeface="erdana"/>
              </a:rPr>
              <a:t> example</a:t>
            </a:r>
          </a:p>
          <a:p>
            <a:r>
              <a:rPr lang="en-US" dirty="0"/>
              <a:t/>
            </a:r>
            <a:br>
              <a:rPr lang="en-US" dirty="0"/>
            </a:br>
            <a:endParaRPr lang="en-US" dirty="0"/>
          </a:p>
        </p:txBody>
      </p:sp>
      <p:sp>
        <p:nvSpPr>
          <p:cNvPr id="5" name="Rectangle 4"/>
          <p:cNvSpPr/>
          <p:nvPr/>
        </p:nvSpPr>
        <p:spPr>
          <a:xfrm>
            <a:off x="3048000" y="1166843"/>
            <a:ext cx="8850630" cy="4247317"/>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StreamWriterExample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 f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a:t>
            </a:r>
            <a:r>
              <a:rPr lang="en-US" dirty="0">
                <a:solidFill>
                  <a:srgbClr val="0000FF"/>
                </a:solidFill>
                <a:latin typeface="inter-regular"/>
              </a:rPr>
              <a:t>"e:\\output.txt"</a:t>
            </a:r>
            <a:r>
              <a:rPr lang="en-US" dirty="0">
                <a:solidFill>
                  <a:srgbClr val="000000"/>
                </a:solidFill>
                <a:latin typeface="inter-regular"/>
              </a:rPr>
              <a:t>, </a:t>
            </a:r>
            <a:r>
              <a:rPr lang="en-US" dirty="0" err="1">
                <a:solidFill>
                  <a:srgbClr val="000000"/>
                </a:solidFill>
                <a:latin typeface="inter-regular"/>
              </a:rPr>
              <a:t>FileMode.Create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StreamWriter</a:t>
            </a:r>
            <a:r>
              <a:rPr lang="en-US" dirty="0">
                <a:solidFill>
                  <a:srgbClr val="000000"/>
                </a:solidFill>
                <a:latin typeface="inter-regular"/>
              </a:rPr>
              <a:t> s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StreamWriter</a:t>
            </a:r>
            <a:r>
              <a:rPr lang="en-US" dirty="0">
                <a:solidFill>
                  <a:srgbClr val="000000"/>
                </a:solidFill>
                <a:latin typeface="inter-regular"/>
              </a:rPr>
              <a:t>(f);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s.WriteLine</a:t>
            </a:r>
            <a:r>
              <a:rPr lang="en-US" dirty="0">
                <a:solidFill>
                  <a:srgbClr val="000000"/>
                </a:solidFill>
                <a:latin typeface="inter-regular"/>
              </a:rPr>
              <a:t>(</a:t>
            </a:r>
            <a:r>
              <a:rPr lang="en-US" dirty="0">
                <a:solidFill>
                  <a:srgbClr val="0000FF"/>
                </a:solidFill>
                <a:latin typeface="inter-regular"/>
              </a:rPr>
              <a:t>"hello c#"</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"File created successfully..."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490850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56210" y="144125"/>
            <a:ext cx="6096000" cy="923330"/>
          </a:xfrm>
          <a:prstGeom prst="rect">
            <a:avLst/>
          </a:prstGeom>
        </p:spPr>
        <p:txBody>
          <a:bodyPr>
            <a:spAutoFit/>
          </a:bodyPr>
          <a:lstStyle/>
          <a:p>
            <a:pPr algn="just"/>
            <a:r>
              <a:rPr lang="en-US" dirty="0">
                <a:solidFill>
                  <a:srgbClr val="610B38"/>
                </a:solidFill>
                <a:latin typeface="erdana"/>
              </a:rPr>
              <a:t>C# </a:t>
            </a:r>
            <a:r>
              <a:rPr lang="en-US" dirty="0" err="1">
                <a:solidFill>
                  <a:srgbClr val="610B38"/>
                </a:solidFill>
                <a:latin typeface="erdana"/>
              </a:rPr>
              <a:t>StreamReader</a:t>
            </a:r>
            <a:endParaRPr lang="en-US" dirty="0">
              <a:solidFill>
                <a:srgbClr val="610B38"/>
              </a:solidFill>
              <a:latin typeface="erdana"/>
            </a:endParaRPr>
          </a:p>
          <a:p>
            <a:r>
              <a:rPr lang="en-US" dirty="0"/>
              <a:t/>
            </a:r>
            <a:br>
              <a:rPr lang="en-US" dirty="0"/>
            </a:br>
            <a:endParaRPr lang="en-US" dirty="0"/>
          </a:p>
        </p:txBody>
      </p:sp>
      <p:sp>
        <p:nvSpPr>
          <p:cNvPr id="3" name="Rectangle 2"/>
          <p:cNvSpPr/>
          <p:nvPr/>
        </p:nvSpPr>
        <p:spPr>
          <a:xfrm>
            <a:off x="156210" y="487025"/>
            <a:ext cx="11856720" cy="646331"/>
          </a:xfrm>
          <a:prstGeom prst="rect">
            <a:avLst/>
          </a:prstGeom>
        </p:spPr>
        <p:txBody>
          <a:bodyPr wrap="square">
            <a:spAutoFit/>
          </a:bodyPr>
          <a:lstStyle/>
          <a:p>
            <a:r>
              <a:rPr lang="en-US" dirty="0">
                <a:solidFill>
                  <a:srgbClr val="333333"/>
                </a:solidFill>
                <a:latin typeface="inter-regular"/>
              </a:rPr>
              <a:t>C# </a:t>
            </a:r>
            <a:r>
              <a:rPr lang="en-US" dirty="0" err="1">
                <a:solidFill>
                  <a:srgbClr val="333333"/>
                </a:solidFill>
                <a:latin typeface="inter-regular"/>
              </a:rPr>
              <a:t>StreamReader</a:t>
            </a:r>
            <a:r>
              <a:rPr lang="en-US" dirty="0">
                <a:solidFill>
                  <a:srgbClr val="333333"/>
                </a:solidFill>
                <a:latin typeface="inter-regular"/>
              </a:rPr>
              <a:t> class is used to read string from the stream. It inherits </a:t>
            </a:r>
            <a:r>
              <a:rPr lang="en-US" dirty="0" err="1">
                <a:solidFill>
                  <a:srgbClr val="333333"/>
                </a:solidFill>
                <a:latin typeface="inter-regular"/>
              </a:rPr>
              <a:t>TextReader</a:t>
            </a:r>
            <a:r>
              <a:rPr lang="en-US" dirty="0">
                <a:solidFill>
                  <a:srgbClr val="333333"/>
                </a:solidFill>
                <a:latin typeface="inter-regular"/>
              </a:rPr>
              <a:t> class. It provides Read() and </a:t>
            </a:r>
            <a:r>
              <a:rPr lang="en-US" dirty="0" err="1">
                <a:solidFill>
                  <a:srgbClr val="333333"/>
                </a:solidFill>
                <a:latin typeface="inter-regular"/>
              </a:rPr>
              <a:t>ReadLine</a:t>
            </a:r>
            <a:r>
              <a:rPr lang="en-US" dirty="0">
                <a:solidFill>
                  <a:srgbClr val="333333"/>
                </a:solidFill>
                <a:latin typeface="inter-regular"/>
              </a:rPr>
              <a:t>() methods to read data from the stream.</a:t>
            </a:r>
            <a:endParaRPr lang="en-US" dirty="0"/>
          </a:p>
        </p:txBody>
      </p:sp>
      <p:sp>
        <p:nvSpPr>
          <p:cNvPr id="4" name="Rectangle 3"/>
          <p:cNvSpPr/>
          <p:nvPr/>
        </p:nvSpPr>
        <p:spPr>
          <a:xfrm>
            <a:off x="156210" y="1133356"/>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StreamReader</a:t>
            </a:r>
            <a:r>
              <a:rPr lang="en-US" dirty="0">
                <a:solidFill>
                  <a:srgbClr val="610B4B"/>
                </a:solidFill>
                <a:latin typeface="erdana"/>
              </a:rPr>
              <a:t> example to read one line</a:t>
            </a:r>
          </a:p>
          <a:p>
            <a:r>
              <a:rPr lang="en-US" dirty="0"/>
              <a:t/>
            </a:r>
            <a:br>
              <a:rPr lang="en-US" dirty="0"/>
            </a:br>
            <a:endParaRPr lang="en-US" dirty="0"/>
          </a:p>
        </p:txBody>
      </p:sp>
      <p:sp>
        <p:nvSpPr>
          <p:cNvPr id="5" name="Rectangle 4"/>
          <p:cNvSpPr/>
          <p:nvPr/>
        </p:nvSpPr>
        <p:spPr>
          <a:xfrm>
            <a:off x="1547224" y="1739146"/>
            <a:ext cx="9155430" cy="4524315"/>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StreamReaderExample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 f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a:t>
            </a:r>
            <a:r>
              <a:rPr lang="en-US" dirty="0">
                <a:solidFill>
                  <a:srgbClr val="0000FF"/>
                </a:solidFill>
                <a:latin typeface="inter-regular"/>
              </a:rPr>
              <a:t>"e:\\output.txt"</a:t>
            </a:r>
            <a:r>
              <a:rPr lang="en-US" dirty="0">
                <a:solidFill>
                  <a:srgbClr val="000000"/>
                </a:solidFill>
                <a:latin typeface="inter-regular"/>
              </a:rPr>
              <a:t>, </a:t>
            </a:r>
            <a:r>
              <a:rPr lang="en-US" dirty="0" err="1">
                <a:solidFill>
                  <a:srgbClr val="000000"/>
                </a:solidFill>
                <a:latin typeface="inter-regular"/>
              </a:rPr>
              <a:t>FileMode.OpenOrCreate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StreamReader</a:t>
            </a:r>
            <a:r>
              <a:rPr lang="en-US" dirty="0">
                <a:solidFill>
                  <a:srgbClr val="000000"/>
                </a:solidFill>
                <a:latin typeface="inter-regular"/>
              </a:rPr>
              <a:t> s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StreamReader</a:t>
            </a:r>
            <a:r>
              <a:rPr lang="en-US" dirty="0">
                <a:solidFill>
                  <a:srgbClr val="000000"/>
                </a:solidFill>
                <a:latin typeface="inter-regular"/>
              </a:rPr>
              <a:t>(f);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line=</a:t>
            </a:r>
            <a:r>
              <a:rPr lang="en-US" dirty="0" err="1">
                <a:solidFill>
                  <a:srgbClr val="000000"/>
                </a:solidFill>
                <a:latin typeface="inter-regular"/>
              </a:rPr>
              <a:t>s.ReadLine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(line);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8841790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0" y="132695"/>
            <a:ext cx="6096000" cy="923330"/>
          </a:xfrm>
          <a:prstGeom prst="rect">
            <a:avLst/>
          </a:prstGeom>
        </p:spPr>
        <p:txBody>
          <a:bodyPr>
            <a:spAutoFit/>
          </a:bodyPr>
          <a:lstStyle/>
          <a:p>
            <a:r>
              <a:rPr lang="en-US" dirty="0">
                <a:solidFill>
                  <a:srgbClr val="610B4B"/>
                </a:solidFill>
                <a:latin typeface="erdana"/>
              </a:rPr>
              <a:t>C# </a:t>
            </a:r>
            <a:r>
              <a:rPr lang="en-US" dirty="0" err="1">
                <a:solidFill>
                  <a:srgbClr val="610B4B"/>
                </a:solidFill>
                <a:latin typeface="erdana"/>
              </a:rPr>
              <a:t>StreamReader</a:t>
            </a:r>
            <a:r>
              <a:rPr lang="en-US" dirty="0">
                <a:solidFill>
                  <a:srgbClr val="610B4B"/>
                </a:solidFill>
                <a:latin typeface="erdana"/>
              </a:rPr>
              <a:t> example to read all lines</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3" name="Rectangle 2"/>
          <p:cNvSpPr/>
          <p:nvPr/>
        </p:nvSpPr>
        <p:spPr>
          <a:xfrm>
            <a:off x="3048000" y="751344"/>
            <a:ext cx="8199120" cy="5078313"/>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StreamReaderExample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 f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a:t>
            </a:r>
            <a:r>
              <a:rPr lang="en-US" dirty="0">
                <a:solidFill>
                  <a:srgbClr val="0000FF"/>
                </a:solidFill>
                <a:latin typeface="inter-regular"/>
              </a:rPr>
              <a:t>"e:\\a.txt"</a:t>
            </a:r>
            <a:r>
              <a:rPr lang="en-US" dirty="0">
                <a:solidFill>
                  <a:srgbClr val="000000"/>
                </a:solidFill>
                <a:latin typeface="inter-regular"/>
              </a:rPr>
              <a:t>, </a:t>
            </a:r>
            <a:r>
              <a:rPr lang="en-US" dirty="0" err="1">
                <a:solidFill>
                  <a:srgbClr val="000000"/>
                </a:solidFill>
                <a:latin typeface="inter-regular"/>
              </a:rPr>
              <a:t>FileMode.OpenOrCreate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StreamReader</a:t>
            </a:r>
            <a:r>
              <a:rPr lang="en-US" dirty="0">
                <a:solidFill>
                  <a:srgbClr val="000000"/>
                </a:solidFill>
                <a:latin typeface="inter-regular"/>
              </a:rPr>
              <a:t> s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StreamReader</a:t>
            </a:r>
            <a:r>
              <a:rPr lang="en-US" dirty="0">
                <a:solidFill>
                  <a:srgbClr val="000000"/>
                </a:solidFill>
                <a:latin typeface="inter-regular"/>
              </a:rPr>
              <a:t>(f);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line = </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while</a:t>
            </a:r>
            <a:r>
              <a:rPr lang="en-US" dirty="0">
                <a:solidFill>
                  <a:srgbClr val="000000"/>
                </a:solidFill>
                <a:latin typeface="inter-regular"/>
              </a:rPr>
              <a:t> ((line = </a:t>
            </a:r>
            <a:r>
              <a:rPr lang="en-US" dirty="0" err="1">
                <a:solidFill>
                  <a:srgbClr val="000000"/>
                </a:solidFill>
                <a:latin typeface="inter-regular"/>
              </a:rPr>
              <a:t>s.ReadLine</a:t>
            </a:r>
            <a:r>
              <a:rPr lang="en-US" dirty="0">
                <a:solidFill>
                  <a:srgbClr val="000000"/>
                </a:solidFill>
                <a:latin typeface="inter-regular"/>
              </a:rPr>
              <a:t>()) != </a:t>
            </a:r>
            <a:r>
              <a:rPr lang="en-US" b="1" dirty="0">
                <a:solidFill>
                  <a:srgbClr val="006699"/>
                </a:solidFill>
                <a:latin typeface="inter-regular"/>
              </a:rPr>
              <a:t>null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(line);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a:t>
            </a:r>
            <a:endParaRPr lang="en-US" b="0" i="0" dirty="0">
              <a:solidFill>
                <a:srgbClr val="000000"/>
              </a:solidFill>
              <a:effectLst/>
              <a:latin typeface="inter-regular"/>
            </a:endParaRPr>
          </a:p>
        </p:txBody>
      </p:sp>
    </p:spTree>
    <p:extLst>
      <p:ext uri="{BB962C8B-B14F-4D97-AF65-F5344CB8AC3E}">
        <p14:creationId xmlns:p14="http://schemas.microsoft.com/office/powerpoint/2010/main" val="171662651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315951" y="190681"/>
            <a:ext cx="6096000" cy="923330"/>
          </a:xfrm>
          <a:prstGeom prst="rect">
            <a:avLst/>
          </a:prstGeom>
        </p:spPr>
        <p:txBody>
          <a:bodyPr>
            <a:spAutoFit/>
          </a:bodyPr>
          <a:lstStyle/>
          <a:p>
            <a:pPr algn="just"/>
            <a:r>
              <a:rPr lang="en-US" dirty="0">
                <a:solidFill>
                  <a:srgbClr val="610B38"/>
                </a:solidFill>
                <a:latin typeface="erdana"/>
              </a:rPr>
              <a:t>C# </a:t>
            </a:r>
            <a:r>
              <a:rPr lang="en-US" dirty="0" err="1">
                <a:solidFill>
                  <a:srgbClr val="610B38"/>
                </a:solidFill>
                <a:latin typeface="erdana"/>
              </a:rPr>
              <a:t>TextWriter</a:t>
            </a:r>
            <a:endParaRPr lang="en-US" dirty="0">
              <a:solidFill>
                <a:srgbClr val="610B38"/>
              </a:solidFill>
              <a:latin typeface="erdana"/>
            </a:endParaRPr>
          </a:p>
          <a:p>
            <a:r>
              <a:rPr lang="en-US" dirty="0"/>
              <a:t/>
            </a:r>
            <a:br>
              <a:rPr lang="en-US" dirty="0"/>
            </a:br>
            <a:endParaRPr lang="en-US" dirty="0"/>
          </a:p>
        </p:txBody>
      </p:sp>
      <p:sp>
        <p:nvSpPr>
          <p:cNvPr id="3" name="Rectangle 2"/>
          <p:cNvSpPr/>
          <p:nvPr/>
        </p:nvSpPr>
        <p:spPr>
          <a:xfrm>
            <a:off x="193287" y="652346"/>
            <a:ext cx="11537795" cy="1477328"/>
          </a:xfrm>
          <a:prstGeom prst="rect">
            <a:avLst/>
          </a:prstGeom>
        </p:spPr>
        <p:txBody>
          <a:bodyPr wrap="square">
            <a:spAutoFit/>
          </a:bodyPr>
          <a:lstStyle/>
          <a:p>
            <a:pPr algn="just"/>
            <a:r>
              <a:rPr lang="en-US" dirty="0">
                <a:solidFill>
                  <a:srgbClr val="333333"/>
                </a:solidFill>
                <a:latin typeface="inter-regular"/>
              </a:rPr>
              <a:t>C# </a:t>
            </a:r>
            <a:r>
              <a:rPr lang="en-US" dirty="0" err="1">
                <a:solidFill>
                  <a:srgbClr val="333333"/>
                </a:solidFill>
                <a:latin typeface="inter-regular"/>
              </a:rPr>
              <a:t>TextWriter</a:t>
            </a:r>
            <a:r>
              <a:rPr lang="en-US" dirty="0">
                <a:solidFill>
                  <a:srgbClr val="333333"/>
                </a:solidFill>
                <a:latin typeface="inter-regular"/>
              </a:rPr>
              <a:t> class is an abstract class. It is used to write text or sequential series of characters into file. It is found in System.IO namespace.</a:t>
            </a:r>
          </a:p>
          <a:p>
            <a:pPr algn="just"/>
            <a:r>
              <a:rPr lang="en-US" dirty="0">
                <a:solidFill>
                  <a:srgbClr val="610B4B"/>
                </a:solidFill>
                <a:latin typeface="erdana"/>
              </a:rPr>
              <a:t>C# </a:t>
            </a:r>
            <a:r>
              <a:rPr lang="en-US" dirty="0" err="1">
                <a:solidFill>
                  <a:srgbClr val="610B4B"/>
                </a:solidFill>
                <a:latin typeface="erdana"/>
              </a:rPr>
              <a:t>TextWriter</a:t>
            </a:r>
            <a:r>
              <a:rPr lang="en-US" dirty="0">
                <a:solidFill>
                  <a:srgbClr val="610B4B"/>
                </a:solidFill>
                <a:latin typeface="erdana"/>
              </a:rPr>
              <a:t> Example</a:t>
            </a:r>
          </a:p>
          <a:p>
            <a:r>
              <a:rPr lang="en-US" dirty="0"/>
              <a:t/>
            </a:r>
            <a:br>
              <a:rPr lang="en-US" dirty="0"/>
            </a:br>
            <a:endParaRPr lang="en-US" dirty="0"/>
          </a:p>
        </p:txBody>
      </p:sp>
      <p:sp>
        <p:nvSpPr>
          <p:cNvPr id="4" name="Rectangle 3"/>
          <p:cNvSpPr/>
          <p:nvPr/>
        </p:nvSpPr>
        <p:spPr>
          <a:xfrm>
            <a:off x="2579649" y="1575676"/>
            <a:ext cx="8582722" cy="4801314"/>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TextWriterExample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TextWriter</a:t>
            </a:r>
            <a:r>
              <a:rPr lang="en-US" dirty="0">
                <a:solidFill>
                  <a:srgbClr val="000000"/>
                </a:solidFill>
                <a:latin typeface="inter-regular"/>
              </a:rPr>
              <a:t> writer = </a:t>
            </a:r>
            <a:r>
              <a:rPr lang="en-US" dirty="0" err="1">
                <a:solidFill>
                  <a:srgbClr val="000000"/>
                </a:solidFill>
                <a:latin typeface="inter-regular"/>
              </a:rPr>
              <a:t>File.CreateText</a:t>
            </a:r>
            <a:r>
              <a:rPr lang="en-US" dirty="0">
                <a:solidFill>
                  <a:srgbClr val="000000"/>
                </a:solidFill>
                <a:latin typeface="inter-regular"/>
              </a:rPr>
              <a:t>(</a:t>
            </a:r>
            <a:r>
              <a:rPr lang="en-US" dirty="0">
                <a:solidFill>
                  <a:srgbClr val="0000FF"/>
                </a:solidFill>
                <a:latin typeface="inter-regular"/>
              </a:rPr>
              <a:t>"e:\\f.txt"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writer.WriteLine</a:t>
            </a:r>
            <a:r>
              <a:rPr lang="en-US" dirty="0">
                <a:solidFill>
                  <a:srgbClr val="000000"/>
                </a:solidFill>
                <a:latin typeface="inter-regular"/>
              </a:rPr>
              <a:t>(</a:t>
            </a:r>
            <a:r>
              <a:rPr lang="en-US" dirty="0">
                <a:solidFill>
                  <a:srgbClr val="0000FF"/>
                </a:solidFill>
                <a:latin typeface="inter-regular"/>
              </a:rPr>
              <a:t>"Hello C#"</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writer.WriteLine</a:t>
            </a:r>
            <a:r>
              <a:rPr lang="en-US" dirty="0">
                <a:solidFill>
                  <a:srgbClr val="000000"/>
                </a:solidFill>
                <a:latin typeface="inter-regular"/>
              </a:rPr>
              <a:t>(</a:t>
            </a:r>
            <a:r>
              <a:rPr lang="en-US" dirty="0">
                <a:solidFill>
                  <a:srgbClr val="0000FF"/>
                </a:solidFill>
                <a:latin typeface="inter-regular"/>
              </a:rPr>
              <a:t>"C# File Handling by </a:t>
            </a:r>
            <a:r>
              <a:rPr lang="en-US" dirty="0" err="1">
                <a:solidFill>
                  <a:srgbClr val="0000FF"/>
                </a:solidFill>
                <a:latin typeface="inter-regular"/>
              </a:rPr>
              <a:t>JavaTpoint</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"Data written successfully..."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a:t>
            </a:r>
            <a:endParaRPr lang="en-US" b="0" i="0" dirty="0">
              <a:solidFill>
                <a:srgbClr val="000000"/>
              </a:solidFill>
              <a:effectLst/>
              <a:latin typeface="inter-regular"/>
            </a:endParaRPr>
          </a:p>
        </p:txBody>
      </p:sp>
    </p:spTree>
    <p:extLst>
      <p:ext uri="{BB962C8B-B14F-4D97-AF65-F5344CB8AC3E}">
        <p14:creationId xmlns:p14="http://schemas.microsoft.com/office/powerpoint/2010/main" val="10891735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82136" y="123774"/>
            <a:ext cx="6096000" cy="923330"/>
          </a:xfrm>
          <a:prstGeom prst="rect">
            <a:avLst/>
          </a:prstGeom>
        </p:spPr>
        <p:txBody>
          <a:bodyPr>
            <a:spAutoFit/>
          </a:bodyPr>
          <a:lstStyle/>
          <a:p>
            <a:pPr algn="just"/>
            <a:r>
              <a:rPr lang="en-US" dirty="0">
                <a:solidFill>
                  <a:srgbClr val="610B38"/>
                </a:solidFill>
                <a:latin typeface="erdana"/>
              </a:rPr>
              <a:t>C# </a:t>
            </a:r>
            <a:r>
              <a:rPr lang="en-US" dirty="0" err="1">
                <a:solidFill>
                  <a:srgbClr val="610B38"/>
                </a:solidFill>
                <a:latin typeface="erdana"/>
              </a:rPr>
              <a:t>TextReader</a:t>
            </a:r>
            <a:endParaRPr lang="en-US" dirty="0">
              <a:solidFill>
                <a:srgbClr val="610B38"/>
              </a:solidFill>
              <a:latin typeface="erdana"/>
            </a:endParaRPr>
          </a:p>
          <a:p>
            <a:r>
              <a:rPr lang="en-US" dirty="0"/>
              <a:t/>
            </a:r>
            <a:br>
              <a:rPr lang="en-US" dirty="0"/>
            </a:br>
            <a:endParaRPr lang="en-US" dirty="0"/>
          </a:p>
        </p:txBody>
      </p:sp>
      <p:sp>
        <p:nvSpPr>
          <p:cNvPr id="3" name="Rectangle 2"/>
          <p:cNvSpPr/>
          <p:nvPr/>
        </p:nvSpPr>
        <p:spPr>
          <a:xfrm>
            <a:off x="182136" y="447160"/>
            <a:ext cx="11816576" cy="646331"/>
          </a:xfrm>
          <a:prstGeom prst="rect">
            <a:avLst/>
          </a:prstGeom>
        </p:spPr>
        <p:txBody>
          <a:bodyPr wrap="square">
            <a:spAutoFit/>
          </a:bodyPr>
          <a:lstStyle/>
          <a:p>
            <a:r>
              <a:rPr lang="en-US" dirty="0">
                <a:solidFill>
                  <a:srgbClr val="333333"/>
                </a:solidFill>
                <a:latin typeface="inter-regular"/>
              </a:rPr>
              <a:t>C# </a:t>
            </a:r>
            <a:r>
              <a:rPr lang="en-US" dirty="0" err="1">
                <a:solidFill>
                  <a:srgbClr val="333333"/>
                </a:solidFill>
                <a:latin typeface="inter-regular"/>
              </a:rPr>
              <a:t>TextReader</a:t>
            </a:r>
            <a:r>
              <a:rPr lang="en-US" dirty="0">
                <a:solidFill>
                  <a:srgbClr val="333333"/>
                </a:solidFill>
                <a:latin typeface="inter-regular"/>
              </a:rPr>
              <a:t> class is found in System.IO namespace. It represents a reader that can be used to read text or sequential series of characters.</a:t>
            </a:r>
            <a:endParaRPr lang="en-US" dirty="0"/>
          </a:p>
        </p:txBody>
      </p:sp>
      <p:sp>
        <p:nvSpPr>
          <p:cNvPr id="4" name="Rectangle 3"/>
          <p:cNvSpPr/>
          <p:nvPr/>
        </p:nvSpPr>
        <p:spPr>
          <a:xfrm>
            <a:off x="182136" y="1093491"/>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TextReader</a:t>
            </a:r>
            <a:r>
              <a:rPr lang="en-US" dirty="0">
                <a:solidFill>
                  <a:srgbClr val="610B4B"/>
                </a:solidFill>
                <a:latin typeface="erdana"/>
              </a:rPr>
              <a:t> Example: Read All Data</a:t>
            </a:r>
          </a:p>
          <a:p>
            <a:r>
              <a:rPr lang="en-US" dirty="0"/>
              <a:t/>
            </a:r>
            <a:br>
              <a:rPr lang="en-US" dirty="0"/>
            </a:br>
            <a:endParaRPr lang="en-US" dirty="0"/>
          </a:p>
        </p:txBody>
      </p:sp>
      <p:sp>
        <p:nvSpPr>
          <p:cNvPr id="5" name="Rectangle 4"/>
          <p:cNvSpPr/>
          <p:nvPr/>
        </p:nvSpPr>
        <p:spPr>
          <a:xfrm>
            <a:off x="2880731" y="1690950"/>
            <a:ext cx="7344937" cy="4247317"/>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TextReaderExample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TextReader</a:t>
            </a:r>
            <a:r>
              <a:rPr lang="en-US" dirty="0">
                <a:solidFill>
                  <a:srgbClr val="000000"/>
                </a:solidFill>
                <a:latin typeface="inter-regular"/>
              </a:rPr>
              <a:t> </a:t>
            </a:r>
            <a:r>
              <a:rPr lang="en-US" dirty="0" err="1">
                <a:solidFill>
                  <a:srgbClr val="000000"/>
                </a:solidFill>
                <a:latin typeface="inter-regular"/>
              </a:rPr>
              <a:t>tr</a:t>
            </a:r>
            <a:r>
              <a:rPr lang="en-US" dirty="0">
                <a:solidFill>
                  <a:srgbClr val="000000"/>
                </a:solidFill>
                <a:latin typeface="inter-regular"/>
              </a:rPr>
              <a:t> = </a:t>
            </a:r>
            <a:r>
              <a:rPr lang="en-US" dirty="0" err="1">
                <a:solidFill>
                  <a:srgbClr val="000000"/>
                </a:solidFill>
                <a:latin typeface="inter-regular"/>
              </a:rPr>
              <a:t>File.OpenText</a:t>
            </a:r>
            <a:r>
              <a:rPr lang="en-US" dirty="0">
                <a:solidFill>
                  <a:srgbClr val="000000"/>
                </a:solidFill>
                <a:latin typeface="inter-regular"/>
              </a:rPr>
              <a:t>(</a:t>
            </a:r>
            <a:r>
              <a:rPr lang="en-US" dirty="0">
                <a:solidFill>
                  <a:srgbClr val="0000FF"/>
                </a:solidFill>
                <a:latin typeface="inter-regular"/>
              </a:rPr>
              <a:t>"e:\\f.txt"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tr.ReadToEnd</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a:t>
            </a:r>
            <a:endParaRPr lang="en-US" b="0" i="0" dirty="0">
              <a:solidFill>
                <a:srgbClr val="000000"/>
              </a:solidFill>
              <a:effectLst/>
              <a:latin typeface="inter-regular"/>
            </a:endParaRPr>
          </a:p>
        </p:txBody>
      </p:sp>
    </p:spTree>
    <p:extLst>
      <p:ext uri="{BB962C8B-B14F-4D97-AF65-F5344CB8AC3E}">
        <p14:creationId xmlns:p14="http://schemas.microsoft.com/office/powerpoint/2010/main" val="144523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86463" y="207623"/>
            <a:ext cx="1184940" cy="369332"/>
          </a:xfrm>
          <a:prstGeom prst="rect">
            <a:avLst/>
          </a:prstGeom>
        </p:spPr>
        <p:txBody>
          <a:bodyPr wrap="none">
            <a:spAutoFit/>
          </a:bodyPr>
          <a:lstStyle/>
          <a:p>
            <a:pPr algn="just"/>
            <a:r>
              <a:rPr lang="en-US" dirty="0">
                <a:solidFill>
                  <a:srgbClr val="610B38"/>
                </a:solidFill>
                <a:latin typeface="erdana"/>
              </a:rPr>
              <a:t>C# switch</a:t>
            </a:r>
            <a:endParaRPr lang="en-US" b="0" i="0" dirty="0">
              <a:solidFill>
                <a:srgbClr val="610B38"/>
              </a:solidFill>
              <a:effectLst/>
              <a:latin typeface="erdana"/>
            </a:endParaRPr>
          </a:p>
        </p:txBody>
      </p:sp>
      <p:sp>
        <p:nvSpPr>
          <p:cNvPr id="3" name="Rectangle 2"/>
          <p:cNvSpPr/>
          <p:nvPr/>
        </p:nvSpPr>
        <p:spPr>
          <a:xfrm>
            <a:off x="186462" y="576955"/>
            <a:ext cx="11757181" cy="646331"/>
          </a:xfrm>
          <a:prstGeom prst="rect">
            <a:avLst/>
          </a:prstGeom>
        </p:spPr>
        <p:txBody>
          <a:bodyPr wrap="square">
            <a:spAutoFit/>
          </a:bodyPr>
          <a:lstStyle/>
          <a:p>
            <a:r>
              <a:rPr lang="en-US" dirty="0">
                <a:solidFill>
                  <a:srgbClr val="333333"/>
                </a:solidFill>
                <a:latin typeface="inter-regular"/>
              </a:rPr>
              <a:t>The C# </a:t>
            </a:r>
            <a:r>
              <a:rPr lang="en-US" i="1" dirty="0">
                <a:solidFill>
                  <a:srgbClr val="333333"/>
                </a:solidFill>
                <a:latin typeface="inter-regular"/>
              </a:rPr>
              <a:t>switch statement</a:t>
            </a:r>
            <a:r>
              <a:rPr lang="en-US" dirty="0">
                <a:solidFill>
                  <a:srgbClr val="333333"/>
                </a:solidFill>
                <a:latin typeface="inter-regular"/>
              </a:rPr>
              <a:t> executes one statement from multiple conditions. It is like if-else-if ladder statement in C#.</a:t>
            </a:r>
            <a:endParaRPr lang="en-US" dirty="0"/>
          </a:p>
        </p:txBody>
      </p:sp>
      <p:sp>
        <p:nvSpPr>
          <p:cNvPr id="4" name="Rectangle 3"/>
          <p:cNvSpPr/>
          <p:nvPr/>
        </p:nvSpPr>
        <p:spPr>
          <a:xfrm>
            <a:off x="186461" y="1133312"/>
            <a:ext cx="1018227" cy="369332"/>
          </a:xfrm>
          <a:prstGeom prst="rect">
            <a:avLst/>
          </a:prstGeom>
        </p:spPr>
        <p:txBody>
          <a:bodyPr wrap="none">
            <a:spAutoFit/>
          </a:bodyPr>
          <a:lstStyle/>
          <a:p>
            <a:r>
              <a:rPr lang="en-US" b="1" dirty="0">
                <a:solidFill>
                  <a:srgbClr val="333333"/>
                </a:solidFill>
                <a:latin typeface="inter-bold"/>
              </a:rPr>
              <a:t>Syntax:</a:t>
            </a:r>
            <a:endParaRPr lang="en-US" dirty="0"/>
          </a:p>
        </p:txBody>
      </p:sp>
      <p:sp>
        <p:nvSpPr>
          <p:cNvPr id="5" name="Rectangle 4"/>
          <p:cNvSpPr/>
          <p:nvPr/>
        </p:nvSpPr>
        <p:spPr>
          <a:xfrm>
            <a:off x="1751527" y="1257738"/>
            <a:ext cx="9401577" cy="3970318"/>
          </a:xfrm>
          <a:prstGeom prst="rect">
            <a:avLst/>
          </a:prstGeom>
        </p:spPr>
        <p:txBody>
          <a:bodyPr wrap="square">
            <a:spAutoFit/>
          </a:bodyPr>
          <a:lstStyle/>
          <a:p>
            <a:pPr algn="just"/>
            <a:r>
              <a:rPr lang="en-US" b="1" dirty="0">
                <a:solidFill>
                  <a:srgbClr val="006699"/>
                </a:solidFill>
                <a:latin typeface="inter-regular"/>
              </a:rPr>
              <a:t>switch</a:t>
            </a:r>
            <a:r>
              <a:rPr lang="en-US" dirty="0">
                <a:solidFill>
                  <a:srgbClr val="000000"/>
                </a:solidFill>
                <a:latin typeface="inter-regular"/>
              </a:rPr>
              <a:t>(expression</a:t>
            </a:r>
            <a:r>
              <a:rPr lang="en-US" dirty="0" smtClean="0">
                <a:solidFill>
                  <a:srgbClr val="000000"/>
                </a:solidFill>
                <a:latin typeface="inter-regular"/>
              </a:rPr>
              <a:t>)</a:t>
            </a:r>
          </a:p>
          <a:p>
            <a:pPr algn="just"/>
            <a:r>
              <a:rPr lang="en-US" dirty="0" smtClean="0">
                <a:solidFill>
                  <a:srgbClr val="000000"/>
                </a:solidFill>
                <a:latin typeface="inter-regular"/>
              </a:rPr>
              <a:t>{</a:t>
            </a:r>
            <a:r>
              <a:rPr lang="en-US" dirty="0">
                <a:solidFill>
                  <a:srgbClr val="000000"/>
                </a:solidFill>
                <a:latin typeface="inter-regular"/>
              </a:rPr>
              <a:t>    </a:t>
            </a:r>
          </a:p>
          <a:p>
            <a:pPr algn="just"/>
            <a:r>
              <a:rPr lang="en-US" b="1" dirty="0">
                <a:solidFill>
                  <a:srgbClr val="006699"/>
                </a:solidFill>
                <a:latin typeface="inter-regular"/>
              </a:rPr>
              <a:t>case</a:t>
            </a:r>
            <a:r>
              <a:rPr lang="en-US" dirty="0">
                <a:solidFill>
                  <a:srgbClr val="000000"/>
                </a:solidFill>
                <a:latin typeface="inter-regular"/>
              </a:rPr>
              <a:t> value1:    </a:t>
            </a:r>
          </a:p>
          <a:p>
            <a:pPr algn="just"/>
            <a:r>
              <a:rPr lang="en-US" dirty="0">
                <a:solidFill>
                  <a:srgbClr val="000000"/>
                </a:solidFill>
                <a:latin typeface="inter-regular"/>
              </a:rPr>
              <a:t> </a:t>
            </a:r>
            <a:r>
              <a:rPr lang="en-US" dirty="0">
                <a:solidFill>
                  <a:srgbClr val="008200"/>
                </a:solidFill>
                <a:latin typeface="inter-regular"/>
              </a:rPr>
              <a:t>//code to be executed;  </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break</a:t>
            </a:r>
            <a:r>
              <a:rPr lang="en-US" dirty="0">
                <a:solidFill>
                  <a:srgbClr val="000000"/>
                </a:solidFill>
                <a:latin typeface="inter-regular"/>
              </a:rPr>
              <a:t>;  </a:t>
            </a:r>
          </a:p>
          <a:p>
            <a:pPr algn="just"/>
            <a:r>
              <a:rPr lang="en-US" b="1" dirty="0">
                <a:solidFill>
                  <a:srgbClr val="006699"/>
                </a:solidFill>
                <a:latin typeface="inter-regular"/>
              </a:rPr>
              <a:t>case</a:t>
            </a:r>
            <a:r>
              <a:rPr lang="en-US" dirty="0">
                <a:solidFill>
                  <a:srgbClr val="000000"/>
                </a:solidFill>
                <a:latin typeface="inter-regular"/>
              </a:rPr>
              <a:t> value2:    </a:t>
            </a:r>
          </a:p>
          <a:p>
            <a:pPr algn="just"/>
            <a:r>
              <a:rPr lang="en-US" dirty="0">
                <a:solidFill>
                  <a:srgbClr val="000000"/>
                </a:solidFill>
                <a:latin typeface="inter-regular"/>
              </a:rPr>
              <a:t> </a:t>
            </a:r>
            <a:r>
              <a:rPr lang="en-US" dirty="0">
                <a:solidFill>
                  <a:srgbClr val="008200"/>
                </a:solidFill>
                <a:latin typeface="inter-regular"/>
              </a:rPr>
              <a:t>//code to be executed;  </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break</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default</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//code to be executed if all cases are not matched;  </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break</a:t>
            </a:r>
            <a:r>
              <a:rPr lang="en-US" dirty="0">
                <a:solidFill>
                  <a:srgbClr val="000000"/>
                </a:solidFill>
                <a:latin typeface="inter-regular"/>
              </a:rPr>
              <a:t>;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88546597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59834" y="123774"/>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TextReader</a:t>
            </a:r>
            <a:r>
              <a:rPr lang="en-US" dirty="0">
                <a:solidFill>
                  <a:srgbClr val="610B4B"/>
                </a:solidFill>
                <a:latin typeface="erdana"/>
              </a:rPr>
              <a:t> Example: Read One Line</a:t>
            </a:r>
          </a:p>
          <a:p>
            <a:r>
              <a:rPr lang="en-US" dirty="0"/>
              <a:t/>
            </a:r>
            <a:br>
              <a:rPr lang="en-US" dirty="0"/>
            </a:br>
            <a:endParaRPr lang="en-US" dirty="0"/>
          </a:p>
        </p:txBody>
      </p:sp>
      <p:sp>
        <p:nvSpPr>
          <p:cNvPr id="3" name="Rectangle 2"/>
          <p:cNvSpPr/>
          <p:nvPr/>
        </p:nvSpPr>
        <p:spPr>
          <a:xfrm>
            <a:off x="3047999" y="1166843"/>
            <a:ext cx="7790985" cy="4247317"/>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TextReaderExample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b="1" dirty="0">
                <a:solidFill>
                  <a:srgbClr val="FF0000"/>
                </a:solidFill>
                <a:latin typeface="inter-regular"/>
              </a:rPr>
              <a:t>            using (</a:t>
            </a:r>
            <a:r>
              <a:rPr lang="en-US" b="1" dirty="0" err="1">
                <a:solidFill>
                  <a:srgbClr val="FF0000"/>
                </a:solidFill>
                <a:latin typeface="inter-regular"/>
              </a:rPr>
              <a:t>TextReader</a:t>
            </a:r>
            <a:r>
              <a:rPr lang="en-US" b="1" dirty="0">
                <a:solidFill>
                  <a:srgbClr val="FF0000"/>
                </a:solidFill>
                <a:latin typeface="inter-regular"/>
              </a:rPr>
              <a:t> </a:t>
            </a:r>
            <a:r>
              <a:rPr lang="en-US" b="1" dirty="0" err="1">
                <a:solidFill>
                  <a:srgbClr val="FF0000"/>
                </a:solidFill>
                <a:latin typeface="inter-regular"/>
              </a:rPr>
              <a:t>tr</a:t>
            </a:r>
            <a:r>
              <a:rPr lang="en-US" b="1" dirty="0">
                <a:solidFill>
                  <a:srgbClr val="FF0000"/>
                </a:solidFill>
                <a:latin typeface="inter-regular"/>
              </a:rPr>
              <a:t> = </a:t>
            </a:r>
            <a:r>
              <a:rPr lang="en-US" b="1" dirty="0" err="1">
                <a:solidFill>
                  <a:srgbClr val="FF0000"/>
                </a:solidFill>
                <a:latin typeface="inter-regular"/>
              </a:rPr>
              <a:t>File.OpenText</a:t>
            </a:r>
            <a:r>
              <a:rPr lang="en-US" b="1" dirty="0">
                <a:solidFill>
                  <a:srgbClr val="FF0000"/>
                </a:solidFill>
                <a:latin typeface="inter-regular"/>
              </a:rPr>
              <a:t>("e:\\f.txt"))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tr.ReadLine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a:t>
            </a:r>
            <a:endParaRPr lang="en-US" b="0" i="0" dirty="0">
              <a:solidFill>
                <a:srgbClr val="000000"/>
              </a:solidFill>
              <a:effectLst/>
              <a:latin typeface="inter-regular"/>
            </a:endParaRPr>
          </a:p>
        </p:txBody>
      </p:sp>
    </p:spTree>
    <p:extLst>
      <p:ext uri="{BB962C8B-B14F-4D97-AF65-F5344CB8AC3E}">
        <p14:creationId xmlns:p14="http://schemas.microsoft.com/office/powerpoint/2010/main" val="35103608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5229" y="97006"/>
            <a:ext cx="6096000" cy="923330"/>
          </a:xfrm>
          <a:prstGeom prst="rect">
            <a:avLst/>
          </a:prstGeom>
        </p:spPr>
        <p:txBody>
          <a:bodyPr>
            <a:spAutoFit/>
          </a:bodyPr>
          <a:lstStyle/>
          <a:p>
            <a:pPr algn="just"/>
            <a:r>
              <a:rPr lang="en-US" dirty="0">
                <a:solidFill>
                  <a:srgbClr val="610B38"/>
                </a:solidFill>
                <a:latin typeface="erdana"/>
              </a:rPr>
              <a:t>C# </a:t>
            </a:r>
            <a:r>
              <a:rPr lang="en-US" dirty="0" err="1">
                <a:solidFill>
                  <a:srgbClr val="610B38"/>
                </a:solidFill>
                <a:latin typeface="erdana"/>
              </a:rPr>
              <a:t>BinaryWriter</a:t>
            </a:r>
            <a:endParaRPr lang="en-US" dirty="0">
              <a:solidFill>
                <a:srgbClr val="610B38"/>
              </a:solidFill>
              <a:latin typeface="erdana"/>
            </a:endParaRPr>
          </a:p>
          <a:p>
            <a:r>
              <a:rPr lang="en-US" dirty="0"/>
              <a:t/>
            </a:r>
            <a:br>
              <a:rPr lang="en-US" dirty="0"/>
            </a:br>
            <a:endParaRPr lang="en-US" dirty="0"/>
          </a:p>
        </p:txBody>
      </p:sp>
      <p:sp>
        <p:nvSpPr>
          <p:cNvPr id="3" name="Rectangle 2"/>
          <p:cNvSpPr/>
          <p:nvPr/>
        </p:nvSpPr>
        <p:spPr>
          <a:xfrm>
            <a:off x="115229" y="558671"/>
            <a:ext cx="11905786" cy="646331"/>
          </a:xfrm>
          <a:prstGeom prst="rect">
            <a:avLst/>
          </a:prstGeom>
        </p:spPr>
        <p:txBody>
          <a:bodyPr wrap="square">
            <a:spAutoFit/>
          </a:bodyPr>
          <a:lstStyle/>
          <a:p>
            <a:r>
              <a:rPr lang="en-US" dirty="0">
                <a:solidFill>
                  <a:srgbClr val="333333"/>
                </a:solidFill>
                <a:latin typeface="inter-regular"/>
              </a:rPr>
              <a:t>C# </a:t>
            </a:r>
            <a:r>
              <a:rPr lang="en-US" dirty="0" err="1">
                <a:solidFill>
                  <a:srgbClr val="333333"/>
                </a:solidFill>
                <a:latin typeface="inter-regular"/>
              </a:rPr>
              <a:t>BinaryWriter</a:t>
            </a:r>
            <a:r>
              <a:rPr lang="en-US" dirty="0">
                <a:solidFill>
                  <a:srgbClr val="333333"/>
                </a:solidFill>
                <a:latin typeface="inter-regular"/>
              </a:rPr>
              <a:t> class is used to write binary information into stream. It is found in System.IO namespace. It also supports writing string in specific encoding.</a:t>
            </a:r>
            <a:endParaRPr lang="en-US" dirty="0"/>
          </a:p>
        </p:txBody>
      </p:sp>
      <p:sp>
        <p:nvSpPr>
          <p:cNvPr id="4" name="Rectangle 3"/>
          <p:cNvSpPr/>
          <p:nvPr/>
        </p:nvSpPr>
        <p:spPr>
          <a:xfrm>
            <a:off x="115229" y="1205002"/>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BinaryWriter</a:t>
            </a:r>
            <a:r>
              <a:rPr lang="en-US" dirty="0">
                <a:solidFill>
                  <a:srgbClr val="610B4B"/>
                </a:solidFill>
                <a:latin typeface="erdana"/>
              </a:rPr>
              <a:t> Example</a:t>
            </a:r>
          </a:p>
          <a:p>
            <a:r>
              <a:rPr lang="en-US" dirty="0"/>
              <a:t/>
            </a:r>
            <a:br>
              <a:rPr lang="en-US" dirty="0"/>
            </a:br>
            <a:endParaRPr lang="en-US" dirty="0"/>
          </a:p>
        </p:txBody>
      </p:sp>
      <p:sp>
        <p:nvSpPr>
          <p:cNvPr id="5" name="Rectangle 4"/>
          <p:cNvSpPr/>
          <p:nvPr/>
        </p:nvSpPr>
        <p:spPr>
          <a:xfrm>
            <a:off x="2007219" y="1389668"/>
            <a:ext cx="10013796" cy="5632311"/>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BinaryWriterExample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fileName</a:t>
            </a:r>
            <a:r>
              <a:rPr lang="en-US" dirty="0">
                <a:solidFill>
                  <a:srgbClr val="000000"/>
                </a:solidFill>
                <a:latin typeface="inter-regular"/>
              </a:rPr>
              <a:t> = </a:t>
            </a:r>
            <a:r>
              <a:rPr lang="en-US" dirty="0">
                <a:solidFill>
                  <a:srgbClr val="0000FF"/>
                </a:solidFill>
                <a:latin typeface="inter-regular"/>
              </a:rPr>
              <a:t>"e:\\binaryfile.dat"</a:t>
            </a:r>
            <a:r>
              <a:rPr lang="en-US" dirty="0">
                <a:solidFill>
                  <a:srgbClr val="000000"/>
                </a:solidFill>
                <a:latin typeface="inter-regular"/>
              </a:rPr>
              <a:t>;  </a:t>
            </a:r>
          </a:p>
          <a:p>
            <a:pPr algn="just">
              <a:buFont typeface="+mj-lt"/>
              <a:buAutoNum type="arabicPeriod"/>
            </a:pPr>
            <a:r>
              <a:rPr lang="en-US" dirty="0">
                <a:solidFill>
                  <a:srgbClr val="FF0000"/>
                </a:solidFill>
                <a:latin typeface="inter-regular"/>
              </a:rPr>
              <a:t>            </a:t>
            </a:r>
            <a:r>
              <a:rPr lang="en-US" b="1" dirty="0">
                <a:solidFill>
                  <a:srgbClr val="FF0000"/>
                </a:solidFill>
                <a:latin typeface="inter-regular"/>
              </a:rPr>
              <a:t>using</a:t>
            </a:r>
            <a:r>
              <a:rPr lang="en-US" dirty="0">
                <a:solidFill>
                  <a:srgbClr val="FF0000"/>
                </a:solidFill>
                <a:latin typeface="inter-regular"/>
              </a:rPr>
              <a:t> (</a:t>
            </a:r>
            <a:r>
              <a:rPr lang="en-US" dirty="0" err="1">
                <a:solidFill>
                  <a:srgbClr val="FF0000"/>
                </a:solidFill>
                <a:latin typeface="inter-regular"/>
              </a:rPr>
              <a:t>BinaryWriter</a:t>
            </a:r>
            <a:r>
              <a:rPr lang="en-US" dirty="0">
                <a:solidFill>
                  <a:srgbClr val="FF0000"/>
                </a:solidFill>
                <a:latin typeface="inter-regular"/>
              </a:rPr>
              <a:t> writer = </a:t>
            </a:r>
            <a:r>
              <a:rPr lang="en-US" b="1" dirty="0">
                <a:solidFill>
                  <a:srgbClr val="FF0000"/>
                </a:solidFill>
                <a:latin typeface="inter-regular"/>
              </a:rPr>
              <a:t>new</a:t>
            </a:r>
            <a:r>
              <a:rPr lang="en-US" dirty="0">
                <a:solidFill>
                  <a:srgbClr val="FF0000"/>
                </a:solidFill>
                <a:latin typeface="inter-regular"/>
              </a:rPr>
              <a:t> </a:t>
            </a:r>
            <a:r>
              <a:rPr lang="en-US" dirty="0" err="1">
                <a:solidFill>
                  <a:srgbClr val="FF0000"/>
                </a:solidFill>
                <a:latin typeface="inter-regular"/>
              </a:rPr>
              <a:t>BinaryWriter</a:t>
            </a:r>
            <a:r>
              <a:rPr lang="en-US" dirty="0">
                <a:solidFill>
                  <a:srgbClr val="FF0000"/>
                </a:solidFill>
                <a:latin typeface="inter-regular"/>
              </a:rPr>
              <a:t>(</a:t>
            </a:r>
            <a:r>
              <a:rPr lang="en-US" dirty="0" err="1">
                <a:solidFill>
                  <a:srgbClr val="FF0000"/>
                </a:solidFill>
                <a:latin typeface="inter-regular"/>
              </a:rPr>
              <a:t>File.Open</a:t>
            </a:r>
            <a:r>
              <a:rPr lang="en-US" dirty="0">
                <a:solidFill>
                  <a:srgbClr val="FF0000"/>
                </a:solidFill>
                <a:latin typeface="inter-regular"/>
              </a:rPr>
              <a:t>(</a:t>
            </a:r>
            <a:r>
              <a:rPr lang="en-US" dirty="0" err="1">
                <a:solidFill>
                  <a:srgbClr val="FF0000"/>
                </a:solidFill>
                <a:latin typeface="inter-regular"/>
              </a:rPr>
              <a:t>fileName</a:t>
            </a:r>
            <a:r>
              <a:rPr lang="en-US" dirty="0">
                <a:solidFill>
                  <a:srgbClr val="FF0000"/>
                </a:solidFill>
                <a:latin typeface="inter-regular"/>
              </a:rPr>
              <a:t>, </a:t>
            </a:r>
            <a:r>
              <a:rPr lang="en-US" dirty="0" err="1">
                <a:solidFill>
                  <a:srgbClr val="FF0000"/>
                </a:solidFill>
                <a:latin typeface="inter-regular"/>
              </a:rPr>
              <a:t>FileMode.Create</a:t>
            </a:r>
            <a:r>
              <a:rPr lang="en-US" dirty="0">
                <a:solidFill>
                  <a:srgbClr val="FF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writer.Write</a:t>
            </a:r>
            <a:r>
              <a:rPr lang="en-US" dirty="0">
                <a:solidFill>
                  <a:srgbClr val="000000"/>
                </a:solidFill>
                <a:latin typeface="inter-regular"/>
              </a:rPr>
              <a:t>(2.5);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writer.Write</a:t>
            </a:r>
            <a:r>
              <a:rPr lang="en-US" dirty="0">
                <a:solidFill>
                  <a:srgbClr val="000000"/>
                </a:solidFill>
                <a:latin typeface="inter-regular"/>
              </a:rPr>
              <a:t>(</a:t>
            </a:r>
            <a:r>
              <a:rPr lang="en-US" dirty="0">
                <a:solidFill>
                  <a:srgbClr val="0000FF"/>
                </a:solidFill>
                <a:latin typeface="inter-regular"/>
              </a:rPr>
              <a:t>"this is string data"</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writer.Write</a:t>
            </a:r>
            <a:r>
              <a:rPr lang="en-US" dirty="0">
                <a:solidFill>
                  <a:srgbClr val="000000"/>
                </a:solidFill>
                <a:latin typeface="inter-regular"/>
              </a:rPr>
              <a:t>(</a:t>
            </a:r>
            <a:r>
              <a:rPr lang="en-US" b="1" dirty="0">
                <a:solidFill>
                  <a:srgbClr val="006699"/>
                </a:solidFill>
                <a:latin typeface="inter-regular"/>
              </a:rPr>
              <a:t>true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"Data written successfully..."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26693939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04439" y="168379"/>
            <a:ext cx="6096000" cy="923330"/>
          </a:xfrm>
          <a:prstGeom prst="rect">
            <a:avLst/>
          </a:prstGeom>
        </p:spPr>
        <p:txBody>
          <a:bodyPr>
            <a:spAutoFit/>
          </a:bodyPr>
          <a:lstStyle/>
          <a:p>
            <a:pPr algn="just"/>
            <a:r>
              <a:rPr lang="en-US" dirty="0">
                <a:solidFill>
                  <a:srgbClr val="610B38"/>
                </a:solidFill>
                <a:latin typeface="erdana"/>
              </a:rPr>
              <a:t>C# </a:t>
            </a:r>
            <a:r>
              <a:rPr lang="en-US" dirty="0" err="1">
                <a:solidFill>
                  <a:srgbClr val="610B38"/>
                </a:solidFill>
                <a:latin typeface="erdana"/>
              </a:rPr>
              <a:t>BinaryReader</a:t>
            </a:r>
            <a:endParaRPr lang="en-US" dirty="0">
              <a:solidFill>
                <a:srgbClr val="610B38"/>
              </a:solidFill>
              <a:latin typeface="erdana"/>
            </a:endParaRPr>
          </a:p>
          <a:p>
            <a:r>
              <a:rPr lang="en-US" dirty="0"/>
              <a:t/>
            </a:r>
            <a:br>
              <a:rPr lang="en-US" dirty="0"/>
            </a:br>
            <a:endParaRPr lang="en-US" dirty="0"/>
          </a:p>
        </p:txBody>
      </p:sp>
      <p:sp>
        <p:nvSpPr>
          <p:cNvPr id="3" name="Rectangle 2"/>
          <p:cNvSpPr/>
          <p:nvPr/>
        </p:nvSpPr>
        <p:spPr>
          <a:xfrm>
            <a:off x="204439" y="529683"/>
            <a:ext cx="11783122" cy="646331"/>
          </a:xfrm>
          <a:prstGeom prst="rect">
            <a:avLst/>
          </a:prstGeom>
        </p:spPr>
        <p:txBody>
          <a:bodyPr wrap="square">
            <a:spAutoFit/>
          </a:bodyPr>
          <a:lstStyle/>
          <a:p>
            <a:r>
              <a:rPr lang="en-US" dirty="0">
                <a:solidFill>
                  <a:srgbClr val="333333"/>
                </a:solidFill>
                <a:latin typeface="inter-regular"/>
              </a:rPr>
              <a:t>C# </a:t>
            </a:r>
            <a:r>
              <a:rPr lang="en-US" dirty="0" err="1">
                <a:solidFill>
                  <a:srgbClr val="333333"/>
                </a:solidFill>
                <a:latin typeface="inter-regular"/>
              </a:rPr>
              <a:t>BinaryReader</a:t>
            </a:r>
            <a:r>
              <a:rPr lang="en-US" dirty="0">
                <a:solidFill>
                  <a:srgbClr val="333333"/>
                </a:solidFill>
                <a:latin typeface="inter-regular"/>
              </a:rPr>
              <a:t> class is used to read binary information from stream. It is found in System.IO namespace. It also supports reading string in specific encoding.</a:t>
            </a:r>
            <a:endParaRPr lang="en-US" dirty="0"/>
          </a:p>
        </p:txBody>
      </p:sp>
      <p:sp>
        <p:nvSpPr>
          <p:cNvPr id="4" name="Rectangle 3"/>
          <p:cNvSpPr/>
          <p:nvPr/>
        </p:nvSpPr>
        <p:spPr>
          <a:xfrm>
            <a:off x="104078" y="1176014"/>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BinaryReader</a:t>
            </a:r>
            <a:r>
              <a:rPr lang="en-US" dirty="0">
                <a:solidFill>
                  <a:srgbClr val="610B4B"/>
                </a:solidFill>
                <a:latin typeface="erdana"/>
              </a:rPr>
              <a:t> Example</a:t>
            </a:r>
          </a:p>
          <a:p>
            <a:r>
              <a:rPr lang="en-US" dirty="0"/>
              <a:t/>
            </a:r>
            <a:br>
              <a:rPr lang="en-US" dirty="0"/>
            </a:br>
            <a:endParaRPr lang="en-US" dirty="0"/>
          </a:p>
        </p:txBody>
      </p:sp>
      <p:sp>
        <p:nvSpPr>
          <p:cNvPr id="5" name="Rectangle 4"/>
          <p:cNvSpPr/>
          <p:nvPr/>
        </p:nvSpPr>
        <p:spPr>
          <a:xfrm>
            <a:off x="2958789" y="1537318"/>
            <a:ext cx="7367239" cy="3416320"/>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BinaryWriterExample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WriteBinaryFile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ReadBinaryFile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Console.ReadKey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44107455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568712" y="378009"/>
            <a:ext cx="11117766" cy="3416320"/>
          </a:xfrm>
          <a:prstGeom prst="rect">
            <a:avLst/>
          </a:prstGeom>
        </p:spPr>
        <p:txBody>
          <a:bodyPr wrap="square">
            <a:spAutoFit/>
          </a:bodyPr>
          <a:lstStyle/>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WriteBinaryFile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BinaryWriter</a:t>
            </a:r>
            <a:r>
              <a:rPr lang="en-US" dirty="0">
                <a:solidFill>
                  <a:srgbClr val="000000"/>
                </a:solidFill>
                <a:latin typeface="inter-regular"/>
              </a:rPr>
              <a:t> writer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BinaryWriter</a:t>
            </a:r>
            <a:r>
              <a:rPr lang="en-US" dirty="0">
                <a:solidFill>
                  <a:srgbClr val="000000"/>
                </a:solidFill>
                <a:latin typeface="inter-regular"/>
              </a:rPr>
              <a:t>(</a:t>
            </a:r>
            <a:r>
              <a:rPr lang="en-US" dirty="0" err="1">
                <a:solidFill>
                  <a:srgbClr val="000000"/>
                </a:solidFill>
                <a:latin typeface="inter-regular"/>
              </a:rPr>
              <a:t>File.Open</a:t>
            </a:r>
            <a:r>
              <a:rPr lang="en-US" dirty="0">
                <a:solidFill>
                  <a:srgbClr val="000000"/>
                </a:solidFill>
                <a:latin typeface="inter-regular"/>
              </a:rPr>
              <a:t>(</a:t>
            </a:r>
            <a:r>
              <a:rPr lang="en-US" dirty="0">
                <a:solidFill>
                  <a:srgbClr val="0000FF"/>
                </a:solidFill>
                <a:latin typeface="inter-regular"/>
              </a:rPr>
              <a:t>"e:\\binaryfile.dat"</a:t>
            </a:r>
            <a:r>
              <a:rPr lang="en-US" dirty="0">
                <a:solidFill>
                  <a:srgbClr val="000000"/>
                </a:solidFill>
                <a:latin typeface="inter-regular"/>
              </a:rPr>
              <a:t>, </a:t>
            </a:r>
            <a:r>
              <a:rPr lang="en-US" dirty="0" err="1">
                <a:solidFill>
                  <a:srgbClr val="000000"/>
                </a:solidFill>
                <a:latin typeface="inter-regular"/>
              </a:rPr>
              <a:t>FileMode.Create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writer.Write</a:t>
            </a:r>
            <a:r>
              <a:rPr lang="en-US" dirty="0">
                <a:solidFill>
                  <a:srgbClr val="000000"/>
                </a:solidFill>
                <a:latin typeface="inter-regular"/>
              </a:rPr>
              <a:t>(12.5);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writer.Write</a:t>
            </a:r>
            <a:r>
              <a:rPr lang="en-US" dirty="0">
                <a:solidFill>
                  <a:srgbClr val="000000"/>
                </a:solidFill>
                <a:latin typeface="inter-regular"/>
              </a:rPr>
              <a:t>(</a:t>
            </a:r>
            <a:r>
              <a:rPr lang="en-US" dirty="0">
                <a:solidFill>
                  <a:srgbClr val="0000FF"/>
                </a:solidFill>
                <a:latin typeface="inter-regular"/>
              </a:rPr>
              <a:t>"this is string data"</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writer.Write</a:t>
            </a:r>
            <a:r>
              <a:rPr lang="en-US" dirty="0">
                <a:solidFill>
                  <a:srgbClr val="000000"/>
                </a:solidFill>
                <a:latin typeface="inter-regular"/>
              </a:rPr>
              <a:t>(</a:t>
            </a:r>
            <a:r>
              <a:rPr lang="en-US" b="1" dirty="0">
                <a:solidFill>
                  <a:srgbClr val="006699"/>
                </a:solidFill>
                <a:latin typeface="inter-regular"/>
              </a:rPr>
              <a:t>true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r>
              <a:rPr lang="en-US" dirty="0"/>
              <a:t/>
            </a:r>
            <a:br>
              <a:rPr lang="en-US" dirty="0"/>
            </a:br>
            <a:endParaRPr lang="en-US" dirty="0"/>
          </a:p>
        </p:txBody>
      </p:sp>
      <p:sp>
        <p:nvSpPr>
          <p:cNvPr id="3" name="Rectangle 2"/>
          <p:cNvSpPr/>
          <p:nvPr/>
        </p:nvSpPr>
        <p:spPr>
          <a:xfrm>
            <a:off x="568712" y="3279108"/>
            <a:ext cx="11273882" cy="3139321"/>
          </a:xfrm>
          <a:prstGeom prst="rect">
            <a:avLst/>
          </a:prstGeom>
        </p:spPr>
        <p:txBody>
          <a:bodyPr wrap="square">
            <a:spAutoFit/>
          </a:bodyPr>
          <a:lstStyle/>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ReadBinaryFile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BinaryReader</a:t>
            </a:r>
            <a:r>
              <a:rPr lang="en-US" dirty="0">
                <a:solidFill>
                  <a:srgbClr val="000000"/>
                </a:solidFill>
                <a:latin typeface="inter-regular"/>
              </a:rPr>
              <a:t> reader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BinaryReader</a:t>
            </a:r>
            <a:r>
              <a:rPr lang="en-US" dirty="0">
                <a:solidFill>
                  <a:srgbClr val="000000"/>
                </a:solidFill>
                <a:latin typeface="inter-regular"/>
              </a:rPr>
              <a:t>(</a:t>
            </a:r>
            <a:r>
              <a:rPr lang="en-US" dirty="0" err="1">
                <a:solidFill>
                  <a:srgbClr val="000000"/>
                </a:solidFill>
                <a:latin typeface="inter-regular"/>
              </a:rPr>
              <a:t>File.Open</a:t>
            </a:r>
            <a:r>
              <a:rPr lang="en-US" dirty="0">
                <a:solidFill>
                  <a:srgbClr val="000000"/>
                </a:solidFill>
                <a:latin typeface="inter-regular"/>
              </a:rPr>
              <a:t>(</a:t>
            </a:r>
            <a:r>
              <a:rPr lang="en-US" dirty="0">
                <a:solidFill>
                  <a:srgbClr val="0000FF"/>
                </a:solidFill>
                <a:latin typeface="inter-regular"/>
              </a:rPr>
              <a:t>"e:\\binaryfile.dat"</a:t>
            </a:r>
            <a:r>
              <a:rPr lang="en-US" dirty="0">
                <a:solidFill>
                  <a:srgbClr val="000000"/>
                </a:solidFill>
                <a:latin typeface="inter-regular"/>
              </a:rPr>
              <a:t>, </a:t>
            </a:r>
            <a:r>
              <a:rPr lang="en-US" dirty="0" err="1">
                <a:solidFill>
                  <a:srgbClr val="000000"/>
                </a:solidFill>
                <a:latin typeface="inter-regular"/>
              </a:rPr>
              <a:t>FileMode.Open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"Double Value : "</a:t>
            </a:r>
            <a:r>
              <a:rPr lang="en-US" dirty="0">
                <a:solidFill>
                  <a:srgbClr val="000000"/>
                </a:solidFill>
                <a:latin typeface="inter-regular"/>
              </a:rPr>
              <a:t> + </a:t>
            </a:r>
            <a:r>
              <a:rPr lang="en-US" dirty="0" err="1">
                <a:solidFill>
                  <a:srgbClr val="000000"/>
                </a:solidFill>
                <a:latin typeface="inter-regular"/>
              </a:rPr>
              <a:t>reader.ReadDouble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"String Value : "</a:t>
            </a:r>
            <a:r>
              <a:rPr lang="en-US" dirty="0">
                <a:solidFill>
                  <a:srgbClr val="000000"/>
                </a:solidFill>
                <a:latin typeface="inter-regular"/>
              </a:rPr>
              <a:t> + </a:t>
            </a:r>
            <a:r>
              <a:rPr lang="en-US" dirty="0" err="1">
                <a:solidFill>
                  <a:srgbClr val="000000"/>
                </a:solidFill>
                <a:latin typeface="inter-regular"/>
              </a:rPr>
              <a:t>reader.ReadString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"Boolean Value : "</a:t>
            </a:r>
            <a:r>
              <a:rPr lang="en-US" dirty="0">
                <a:solidFill>
                  <a:srgbClr val="000000"/>
                </a:solidFill>
                <a:latin typeface="inter-regular"/>
              </a:rPr>
              <a:t> + </a:t>
            </a:r>
            <a:r>
              <a:rPr lang="en-US" dirty="0" err="1">
                <a:solidFill>
                  <a:srgbClr val="000000"/>
                </a:solidFill>
                <a:latin typeface="inter-regular"/>
              </a:rPr>
              <a:t>reader.ReadBoolean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5278191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4300" y="160635"/>
            <a:ext cx="6096000" cy="923330"/>
          </a:xfrm>
          <a:prstGeom prst="rect">
            <a:avLst/>
          </a:prstGeom>
        </p:spPr>
        <p:txBody>
          <a:bodyPr>
            <a:spAutoFit/>
          </a:bodyPr>
          <a:lstStyle/>
          <a:p>
            <a:pPr algn="just"/>
            <a:r>
              <a:rPr lang="en-US" dirty="0">
                <a:solidFill>
                  <a:srgbClr val="610B38"/>
                </a:solidFill>
                <a:latin typeface="erdana"/>
              </a:rPr>
              <a:t>C# </a:t>
            </a:r>
            <a:r>
              <a:rPr lang="en-US" dirty="0" err="1">
                <a:solidFill>
                  <a:srgbClr val="610B38"/>
                </a:solidFill>
                <a:latin typeface="erdana"/>
              </a:rPr>
              <a:t>StringWriter</a:t>
            </a:r>
            <a:r>
              <a:rPr lang="en-US" dirty="0">
                <a:solidFill>
                  <a:srgbClr val="610B38"/>
                </a:solidFill>
                <a:latin typeface="erdana"/>
              </a:rPr>
              <a:t> Class</a:t>
            </a:r>
          </a:p>
          <a:p>
            <a:r>
              <a:rPr lang="en-US" dirty="0"/>
              <a:t/>
            </a:r>
            <a:br>
              <a:rPr lang="en-US" dirty="0"/>
            </a:br>
            <a:endParaRPr lang="en-US" dirty="0"/>
          </a:p>
        </p:txBody>
      </p:sp>
      <p:sp>
        <p:nvSpPr>
          <p:cNvPr id="3" name="Rectangle 2"/>
          <p:cNvSpPr/>
          <p:nvPr/>
        </p:nvSpPr>
        <p:spPr>
          <a:xfrm>
            <a:off x="114300" y="483801"/>
            <a:ext cx="11874500" cy="1200329"/>
          </a:xfrm>
          <a:prstGeom prst="rect">
            <a:avLst/>
          </a:prstGeom>
        </p:spPr>
        <p:txBody>
          <a:bodyPr wrap="square">
            <a:spAutoFit/>
          </a:bodyPr>
          <a:lstStyle/>
          <a:p>
            <a:pPr algn="just"/>
            <a:r>
              <a:rPr lang="en-US" dirty="0">
                <a:solidFill>
                  <a:srgbClr val="333333"/>
                </a:solidFill>
                <a:latin typeface="inter-regular"/>
              </a:rPr>
              <a:t>This class is used to write and deal with string data rather than files. It is derived class of </a:t>
            </a:r>
            <a:r>
              <a:rPr lang="en-US" dirty="0" err="1">
                <a:solidFill>
                  <a:srgbClr val="333333"/>
                </a:solidFill>
                <a:latin typeface="inter-regular"/>
              </a:rPr>
              <a:t>TextWriter</a:t>
            </a:r>
            <a:r>
              <a:rPr lang="en-US" dirty="0">
                <a:solidFill>
                  <a:srgbClr val="333333"/>
                </a:solidFill>
                <a:latin typeface="inter-regular"/>
              </a:rPr>
              <a:t> class. The string data written by </a:t>
            </a:r>
            <a:r>
              <a:rPr lang="en-US" dirty="0" err="1">
                <a:solidFill>
                  <a:srgbClr val="333333"/>
                </a:solidFill>
                <a:latin typeface="inter-regular"/>
              </a:rPr>
              <a:t>StringWriter</a:t>
            </a:r>
            <a:r>
              <a:rPr lang="en-US" dirty="0">
                <a:solidFill>
                  <a:srgbClr val="333333"/>
                </a:solidFill>
                <a:latin typeface="inter-regular"/>
              </a:rPr>
              <a:t> class is stored into </a:t>
            </a:r>
            <a:r>
              <a:rPr lang="en-US" dirty="0" err="1">
                <a:solidFill>
                  <a:srgbClr val="333333"/>
                </a:solidFill>
                <a:latin typeface="inter-regular"/>
              </a:rPr>
              <a:t>StringBuilder</a:t>
            </a:r>
            <a:r>
              <a:rPr lang="en-US" dirty="0">
                <a:solidFill>
                  <a:srgbClr val="333333"/>
                </a:solidFill>
                <a:latin typeface="inter-regular"/>
              </a:rPr>
              <a:t>.</a:t>
            </a:r>
          </a:p>
          <a:p>
            <a:r>
              <a:rPr lang="en-US" dirty="0"/>
              <a:t/>
            </a:r>
            <a:br>
              <a:rPr lang="en-US" dirty="0"/>
            </a:br>
            <a:endParaRPr lang="en-US" dirty="0"/>
          </a:p>
        </p:txBody>
      </p:sp>
      <p:sp>
        <p:nvSpPr>
          <p:cNvPr id="4" name="Rectangle 3"/>
          <p:cNvSpPr/>
          <p:nvPr/>
        </p:nvSpPr>
        <p:spPr>
          <a:xfrm>
            <a:off x="114300" y="1083964"/>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StringWriter</a:t>
            </a:r>
            <a:r>
              <a:rPr lang="en-US" dirty="0">
                <a:solidFill>
                  <a:srgbClr val="610B4B"/>
                </a:solidFill>
                <a:latin typeface="erdana"/>
              </a:rPr>
              <a:t> Example</a:t>
            </a:r>
          </a:p>
          <a:p>
            <a:r>
              <a:rPr lang="en-US" dirty="0"/>
              <a:t/>
            </a:r>
            <a:br>
              <a:rPr lang="en-US" dirty="0"/>
            </a:br>
            <a:endParaRPr lang="en-US" dirty="0"/>
          </a:p>
        </p:txBody>
      </p:sp>
      <p:sp>
        <p:nvSpPr>
          <p:cNvPr id="5" name="Rectangle 4"/>
          <p:cNvSpPr/>
          <p:nvPr/>
        </p:nvSpPr>
        <p:spPr>
          <a:xfrm>
            <a:off x="792977" y="1545629"/>
            <a:ext cx="11195823" cy="4247317"/>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System.Text</a:t>
            </a: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CSharpProgram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text = </a:t>
            </a:r>
            <a:r>
              <a:rPr lang="en-US" dirty="0">
                <a:solidFill>
                  <a:srgbClr val="0000FF"/>
                </a:solidFill>
                <a:latin typeface="inter-regular"/>
              </a:rPr>
              <a:t>"</a:t>
            </a:r>
            <a:r>
              <a:rPr lang="en-US" dirty="0" smtClean="0">
                <a:solidFill>
                  <a:srgbClr val="0000FF"/>
                </a:solidFill>
                <a:latin typeface="inter-regular"/>
              </a:rPr>
              <a:t>Hello Guys,</a:t>
            </a:r>
            <a:r>
              <a:rPr lang="en-US" dirty="0">
                <a:solidFill>
                  <a:srgbClr val="0000FF"/>
                </a:solidFill>
                <a:latin typeface="inter-regular"/>
              </a:rPr>
              <a:t> Welcome to </a:t>
            </a:r>
            <a:r>
              <a:rPr lang="en-US" dirty="0" smtClean="0">
                <a:solidFill>
                  <a:srgbClr val="0000FF"/>
                </a:solidFill>
                <a:latin typeface="inter-regular"/>
              </a:rPr>
              <a:t>our class"</a:t>
            </a: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a:solidFill>
                  <a:srgbClr val="0000FF"/>
                </a:solidFill>
                <a:latin typeface="inter-regular"/>
              </a:rPr>
              <a:t>"It is nice site. \n"</a:t>
            </a: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a:solidFill>
                  <a:srgbClr val="0000FF"/>
                </a:solidFill>
                <a:latin typeface="inter-regular"/>
              </a:rPr>
              <a:t>"It provides technical tutorials"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Creating </a:t>
            </a:r>
            <a:r>
              <a:rPr lang="en-US" dirty="0" err="1">
                <a:solidFill>
                  <a:srgbClr val="008200"/>
                </a:solidFill>
                <a:latin typeface="inter-regular"/>
              </a:rPr>
              <a:t>StringBuilder</a:t>
            </a:r>
            <a:r>
              <a:rPr lang="en-US" dirty="0">
                <a:solidFill>
                  <a:srgbClr val="008200"/>
                </a:solidFill>
                <a:latin typeface="inter-regular"/>
              </a:rPr>
              <a:t> instance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StringBuilder</a:t>
            </a:r>
            <a:r>
              <a:rPr lang="en-US" dirty="0">
                <a:solidFill>
                  <a:srgbClr val="000000"/>
                </a:solidFill>
                <a:latin typeface="inter-regular"/>
              </a:rPr>
              <a:t> </a:t>
            </a:r>
            <a:r>
              <a:rPr lang="en-US" dirty="0" err="1">
                <a:solidFill>
                  <a:srgbClr val="000000"/>
                </a:solidFill>
                <a:latin typeface="inter-regular"/>
              </a:rPr>
              <a:t>sb</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StringBuilder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43307867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944028" y="383354"/>
            <a:ext cx="8337395" cy="3693319"/>
          </a:xfrm>
          <a:prstGeom prst="rect">
            <a:avLst/>
          </a:prstGeom>
        </p:spPr>
        <p:txBody>
          <a:bodyPr wrap="square">
            <a:spAutoFit/>
          </a:bodyPr>
          <a:lstStyle/>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StringWriter</a:t>
            </a:r>
            <a:r>
              <a:rPr lang="en-US" dirty="0">
                <a:solidFill>
                  <a:srgbClr val="000000"/>
                </a:solidFill>
                <a:latin typeface="inter-regular"/>
              </a:rPr>
              <a:t> writer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StringWriter</a:t>
            </a:r>
            <a:r>
              <a:rPr lang="en-US" dirty="0">
                <a:solidFill>
                  <a:srgbClr val="000000"/>
                </a:solidFill>
                <a:latin typeface="inter-regular"/>
              </a:rPr>
              <a:t>(</a:t>
            </a:r>
            <a:r>
              <a:rPr lang="en-US" dirty="0" err="1">
                <a:solidFill>
                  <a:srgbClr val="000000"/>
                </a:solidFill>
                <a:latin typeface="inter-regular"/>
              </a:rPr>
              <a:t>sb</a:t>
            </a:r>
            <a:r>
              <a:rPr lang="en-US" dirty="0">
                <a:solidFill>
                  <a:srgbClr val="000000"/>
                </a:solidFill>
                <a:latin typeface="inter-regular"/>
              </a:rPr>
              <a:t>);  </a:t>
            </a:r>
          </a:p>
          <a:p>
            <a:pPr algn="just">
              <a:buFont typeface="+mj-lt"/>
              <a:buAutoNum type="arabicPeriod"/>
            </a:pPr>
            <a:r>
              <a:rPr lang="en-US" b="1" dirty="0">
                <a:solidFill>
                  <a:srgbClr val="FF0000"/>
                </a:solidFill>
                <a:latin typeface="inter-regular"/>
              </a:rPr>
              <a:t>            </a:t>
            </a:r>
            <a:r>
              <a:rPr lang="en-US" b="1" dirty="0" err="1">
                <a:solidFill>
                  <a:srgbClr val="FF0000"/>
                </a:solidFill>
                <a:latin typeface="inter-regular"/>
              </a:rPr>
              <a:t>writer.WriteLine</a:t>
            </a:r>
            <a:r>
              <a:rPr lang="en-US" b="1" dirty="0">
                <a:solidFill>
                  <a:srgbClr val="FF0000"/>
                </a:solidFill>
                <a:latin typeface="inter-regular"/>
              </a:rPr>
              <a:t>(text);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writer.Flush</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writer.Close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StringReader</a:t>
            </a:r>
            <a:r>
              <a:rPr lang="en-US" dirty="0">
                <a:solidFill>
                  <a:srgbClr val="000000"/>
                </a:solidFill>
                <a:latin typeface="inter-regular"/>
              </a:rPr>
              <a:t> reader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StringReader</a:t>
            </a:r>
            <a:r>
              <a:rPr lang="en-US" dirty="0">
                <a:solidFill>
                  <a:srgbClr val="000000"/>
                </a:solidFill>
                <a:latin typeface="inter-regular"/>
              </a:rPr>
              <a:t>(</a:t>
            </a:r>
            <a:r>
              <a:rPr lang="en-US" dirty="0" err="1">
                <a:solidFill>
                  <a:srgbClr val="000000"/>
                </a:solidFill>
                <a:latin typeface="inter-regular"/>
              </a:rPr>
              <a:t>sb.ToString</a:t>
            </a:r>
            <a:r>
              <a:rPr lang="en-US" dirty="0">
                <a:solidFill>
                  <a:srgbClr val="000000"/>
                </a:solidFill>
                <a:latin typeface="inter-regular"/>
              </a:rPr>
              <a:t>());  </a:t>
            </a:r>
          </a:p>
          <a:p>
            <a:pPr algn="just">
              <a:buFont typeface="+mj-lt"/>
              <a:buAutoNum type="arabicPeriod"/>
            </a:pPr>
            <a:endParaRPr lang="en-US" dirty="0" smtClean="0">
              <a:solidFill>
                <a:srgbClr val="000000"/>
              </a:solidFill>
              <a:latin typeface="inter-regular"/>
            </a:endParaRPr>
          </a:p>
          <a:p>
            <a:pPr algn="just">
              <a:buFont typeface="+mj-lt"/>
              <a:buAutoNum type="arabicPeriod"/>
            </a:pPr>
            <a:r>
              <a:rPr lang="en-US" b="1" dirty="0">
                <a:solidFill>
                  <a:srgbClr val="FF0000"/>
                </a:solidFill>
                <a:latin typeface="inter-regular"/>
              </a:rPr>
              <a:t>            while (</a:t>
            </a:r>
            <a:r>
              <a:rPr lang="en-US" b="1" dirty="0" err="1">
                <a:solidFill>
                  <a:srgbClr val="FF0000"/>
                </a:solidFill>
                <a:latin typeface="inter-regular"/>
              </a:rPr>
              <a:t>reader.Peek</a:t>
            </a:r>
            <a:r>
              <a:rPr lang="en-US" b="1" dirty="0">
                <a:solidFill>
                  <a:srgbClr val="FF0000"/>
                </a:solidFill>
                <a:latin typeface="inter-regular"/>
              </a:rPr>
              <a:t>() &gt; -1)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reader.ReadLine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4083825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92927" y="146076"/>
            <a:ext cx="6096000" cy="923330"/>
          </a:xfrm>
          <a:prstGeom prst="rect">
            <a:avLst/>
          </a:prstGeom>
        </p:spPr>
        <p:txBody>
          <a:bodyPr>
            <a:spAutoFit/>
          </a:bodyPr>
          <a:lstStyle/>
          <a:p>
            <a:pPr algn="just"/>
            <a:r>
              <a:rPr lang="en-US" dirty="0">
                <a:solidFill>
                  <a:srgbClr val="610B38"/>
                </a:solidFill>
                <a:latin typeface="erdana"/>
              </a:rPr>
              <a:t>C# </a:t>
            </a:r>
            <a:r>
              <a:rPr lang="en-US" dirty="0" err="1">
                <a:solidFill>
                  <a:srgbClr val="610B38"/>
                </a:solidFill>
                <a:latin typeface="erdana"/>
              </a:rPr>
              <a:t>StringReader</a:t>
            </a:r>
            <a:r>
              <a:rPr lang="en-US" dirty="0">
                <a:solidFill>
                  <a:srgbClr val="610B38"/>
                </a:solidFill>
                <a:latin typeface="erdana"/>
              </a:rPr>
              <a:t> Class</a:t>
            </a:r>
          </a:p>
          <a:p>
            <a:r>
              <a:rPr lang="en-US" dirty="0"/>
              <a:t/>
            </a:r>
            <a:br>
              <a:rPr lang="en-US" dirty="0"/>
            </a:br>
            <a:endParaRPr lang="en-US" dirty="0"/>
          </a:p>
        </p:txBody>
      </p:sp>
      <p:sp>
        <p:nvSpPr>
          <p:cNvPr id="3" name="Rectangle 2"/>
          <p:cNvSpPr/>
          <p:nvPr/>
        </p:nvSpPr>
        <p:spPr>
          <a:xfrm>
            <a:off x="92926" y="493546"/>
            <a:ext cx="11883483" cy="923330"/>
          </a:xfrm>
          <a:prstGeom prst="rect">
            <a:avLst/>
          </a:prstGeom>
        </p:spPr>
        <p:txBody>
          <a:bodyPr wrap="square">
            <a:spAutoFit/>
          </a:bodyPr>
          <a:lstStyle/>
          <a:p>
            <a:r>
              <a:rPr lang="en-US" dirty="0" err="1">
                <a:solidFill>
                  <a:srgbClr val="333333"/>
                </a:solidFill>
                <a:latin typeface="inter-regular"/>
              </a:rPr>
              <a:t>StringReader</a:t>
            </a:r>
            <a:r>
              <a:rPr lang="en-US" dirty="0">
                <a:solidFill>
                  <a:srgbClr val="333333"/>
                </a:solidFill>
                <a:latin typeface="inter-regular"/>
              </a:rPr>
              <a:t> class is used to read data written by the </a:t>
            </a:r>
            <a:r>
              <a:rPr lang="en-US" dirty="0" err="1">
                <a:solidFill>
                  <a:srgbClr val="333333"/>
                </a:solidFill>
                <a:latin typeface="inter-regular"/>
              </a:rPr>
              <a:t>StringWriter</a:t>
            </a:r>
            <a:r>
              <a:rPr lang="en-US" dirty="0">
                <a:solidFill>
                  <a:srgbClr val="333333"/>
                </a:solidFill>
                <a:latin typeface="inter-regular"/>
              </a:rPr>
              <a:t> class. It is subclass of </a:t>
            </a:r>
            <a:r>
              <a:rPr lang="en-US" dirty="0" err="1">
                <a:solidFill>
                  <a:srgbClr val="333333"/>
                </a:solidFill>
                <a:latin typeface="inter-regular"/>
              </a:rPr>
              <a:t>TextReader</a:t>
            </a:r>
            <a:r>
              <a:rPr lang="en-US" dirty="0">
                <a:solidFill>
                  <a:srgbClr val="333333"/>
                </a:solidFill>
                <a:latin typeface="inter-regular"/>
              </a:rPr>
              <a:t> class. It enables us to read a string synchronously or asynchronously. It provides constructors and methods to perform read operations.</a:t>
            </a:r>
            <a:endParaRPr lang="en-US" dirty="0"/>
          </a:p>
        </p:txBody>
      </p:sp>
      <p:sp>
        <p:nvSpPr>
          <p:cNvPr id="4" name="Rectangle 3"/>
          <p:cNvSpPr/>
          <p:nvPr/>
        </p:nvSpPr>
        <p:spPr>
          <a:xfrm>
            <a:off x="0" y="1302681"/>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StringReader</a:t>
            </a:r>
            <a:r>
              <a:rPr lang="en-US" dirty="0">
                <a:solidFill>
                  <a:srgbClr val="610B4B"/>
                </a:solidFill>
                <a:latin typeface="erdana"/>
              </a:rPr>
              <a:t> Example</a:t>
            </a:r>
          </a:p>
          <a:p>
            <a:r>
              <a:rPr lang="en-US" dirty="0"/>
              <a:t/>
            </a:r>
            <a:br>
              <a:rPr lang="en-US" dirty="0"/>
            </a:br>
            <a:endParaRPr lang="en-US" dirty="0"/>
          </a:p>
        </p:txBody>
      </p:sp>
      <p:sp>
        <p:nvSpPr>
          <p:cNvPr id="5" name="Rectangle 4"/>
          <p:cNvSpPr/>
          <p:nvPr/>
        </p:nvSpPr>
        <p:spPr>
          <a:xfrm>
            <a:off x="3048000" y="1069406"/>
            <a:ext cx="8437756" cy="5909310"/>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CSharpProgram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StringWriter</a:t>
            </a:r>
            <a:r>
              <a:rPr lang="en-US" dirty="0">
                <a:solidFill>
                  <a:srgbClr val="000000"/>
                </a:solidFill>
                <a:latin typeface="inter-regular"/>
              </a:rPr>
              <a:t> </a:t>
            </a:r>
            <a:r>
              <a:rPr lang="en-US" dirty="0" err="1">
                <a:solidFill>
                  <a:srgbClr val="000000"/>
                </a:solidFill>
                <a:latin typeface="inter-regular"/>
              </a:rPr>
              <a:t>str</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StringWriter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str.WriteLine</a:t>
            </a:r>
            <a:r>
              <a:rPr lang="en-US" dirty="0">
                <a:solidFill>
                  <a:srgbClr val="000000"/>
                </a:solidFill>
                <a:latin typeface="inter-regular"/>
              </a:rPr>
              <a:t>(</a:t>
            </a:r>
            <a:r>
              <a:rPr lang="en-US" dirty="0">
                <a:solidFill>
                  <a:srgbClr val="0000FF"/>
                </a:solidFill>
                <a:latin typeface="inter-regular"/>
              </a:rPr>
              <a:t>"Hello, this message is read by </a:t>
            </a:r>
            <a:r>
              <a:rPr lang="en-US" dirty="0" err="1">
                <a:solidFill>
                  <a:srgbClr val="0000FF"/>
                </a:solidFill>
                <a:latin typeface="inter-regular"/>
              </a:rPr>
              <a:t>StringReader</a:t>
            </a:r>
            <a:r>
              <a:rPr lang="en-US" dirty="0">
                <a:solidFill>
                  <a:srgbClr val="0000FF"/>
                </a:solidFill>
                <a:latin typeface="inter-regular"/>
              </a:rPr>
              <a:t> class"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str.Close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Creating </a:t>
            </a:r>
            <a:r>
              <a:rPr lang="en-US" dirty="0" err="1">
                <a:solidFill>
                  <a:srgbClr val="008200"/>
                </a:solidFill>
                <a:latin typeface="inter-regular"/>
              </a:rPr>
              <a:t>StringReader</a:t>
            </a:r>
            <a:r>
              <a:rPr lang="en-US" dirty="0">
                <a:solidFill>
                  <a:srgbClr val="008200"/>
                </a:solidFill>
                <a:latin typeface="inter-regular"/>
              </a:rPr>
              <a:t> instance and passing </a:t>
            </a:r>
            <a:r>
              <a:rPr lang="en-US" dirty="0" err="1">
                <a:solidFill>
                  <a:srgbClr val="008200"/>
                </a:solidFill>
                <a:latin typeface="inter-regular"/>
              </a:rPr>
              <a:t>StringWriter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StringReader</a:t>
            </a:r>
            <a:r>
              <a:rPr lang="en-US" dirty="0">
                <a:solidFill>
                  <a:srgbClr val="000000"/>
                </a:solidFill>
                <a:latin typeface="inter-regular"/>
              </a:rPr>
              <a:t> reader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StringReader</a:t>
            </a:r>
            <a:r>
              <a:rPr lang="en-US" dirty="0">
                <a:solidFill>
                  <a:srgbClr val="000000"/>
                </a:solidFill>
                <a:latin typeface="inter-regular"/>
              </a:rPr>
              <a:t>(</a:t>
            </a:r>
            <a:r>
              <a:rPr lang="en-US" dirty="0" err="1">
                <a:solidFill>
                  <a:srgbClr val="000000"/>
                </a:solidFill>
                <a:latin typeface="inter-regular"/>
              </a:rPr>
              <a:t>str.ToString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Reading data</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while</a:t>
            </a:r>
            <a:r>
              <a:rPr lang="en-US" dirty="0">
                <a:solidFill>
                  <a:srgbClr val="000000"/>
                </a:solidFill>
                <a:latin typeface="inter-regular"/>
              </a:rPr>
              <a:t> (</a:t>
            </a:r>
            <a:r>
              <a:rPr lang="en-US" dirty="0" err="1">
                <a:solidFill>
                  <a:srgbClr val="000000"/>
                </a:solidFill>
                <a:latin typeface="inter-regular"/>
              </a:rPr>
              <a:t>reader.Peek</a:t>
            </a:r>
            <a:r>
              <a:rPr lang="en-US" dirty="0">
                <a:solidFill>
                  <a:srgbClr val="000000"/>
                </a:solidFill>
                <a:latin typeface="inter-regular"/>
              </a:rPr>
              <a:t>() &gt; -1)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reader.ReadLine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84788597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5229" y="146076"/>
            <a:ext cx="6096000" cy="923330"/>
          </a:xfrm>
          <a:prstGeom prst="rect">
            <a:avLst/>
          </a:prstGeom>
        </p:spPr>
        <p:txBody>
          <a:bodyPr>
            <a:spAutoFit/>
          </a:bodyPr>
          <a:lstStyle/>
          <a:p>
            <a:pPr algn="just"/>
            <a:r>
              <a:rPr lang="en-US" dirty="0">
                <a:solidFill>
                  <a:srgbClr val="610B38"/>
                </a:solidFill>
                <a:latin typeface="erdana"/>
              </a:rPr>
              <a:t>C# </a:t>
            </a:r>
            <a:r>
              <a:rPr lang="en-US" dirty="0" err="1">
                <a:solidFill>
                  <a:srgbClr val="610B38"/>
                </a:solidFill>
                <a:latin typeface="erdana"/>
              </a:rPr>
              <a:t>FileInfo</a:t>
            </a:r>
            <a:r>
              <a:rPr lang="en-US" dirty="0">
                <a:solidFill>
                  <a:srgbClr val="610B38"/>
                </a:solidFill>
                <a:latin typeface="erdana"/>
              </a:rPr>
              <a:t> Class</a:t>
            </a:r>
          </a:p>
          <a:p>
            <a:r>
              <a:rPr lang="en-US" dirty="0"/>
              <a:t/>
            </a:r>
            <a:br>
              <a:rPr lang="en-US" dirty="0"/>
            </a:br>
            <a:endParaRPr lang="en-US" dirty="0"/>
          </a:p>
        </p:txBody>
      </p:sp>
      <p:sp>
        <p:nvSpPr>
          <p:cNvPr id="3" name="Rectangle 2"/>
          <p:cNvSpPr/>
          <p:nvPr/>
        </p:nvSpPr>
        <p:spPr>
          <a:xfrm>
            <a:off x="115229" y="506479"/>
            <a:ext cx="11838878" cy="1477328"/>
          </a:xfrm>
          <a:prstGeom prst="rect">
            <a:avLst/>
          </a:prstGeom>
        </p:spPr>
        <p:txBody>
          <a:bodyPr wrap="square">
            <a:spAutoFit/>
          </a:bodyPr>
          <a:lstStyle/>
          <a:p>
            <a:pPr algn="just"/>
            <a:r>
              <a:rPr lang="en-US" dirty="0">
                <a:solidFill>
                  <a:srgbClr val="333333"/>
                </a:solidFill>
                <a:latin typeface="inter-regular"/>
              </a:rPr>
              <a:t>The </a:t>
            </a:r>
            <a:r>
              <a:rPr lang="en-US" dirty="0" err="1">
                <a:solidFill>
                  <a:srgbClr val="333333"/>
                </a:solidFill>
                <a:latin typeface="inter-regular"/>
              </a:rPr>
              <a:t>FileInfo</a:t>
            </a:r>
            <a:r>
              <a:rPr lang="en-US" dirty="0">
                <a:solidFill>
                  <a:srgbClr val="333333"/>
                </a:solidFill>
                <a:latin typeface="inter-regular"/>
              </a:rPr>
              <a:t> class is used to deal with file and its operations in C#. It provides properties and methods that are used to create, delete and read file. It uses </a:t>
            </a:r>
            <a:r>
              <a:rPr lang="en-US" dirty="0" err="1">
                <a:solidFill>
                  <a:srgbClr val="333333"/>
                </a:solidFill>
                <a:latin typeface="inter-regular"/>
              </a:rPr>
              <a:t>StreamWriter</a:t>
            </a:r>
            <a:r>
              <a:rPr lang="en-US" dirty="0">
                <a:solidFill>
                  <a:srgbClr val="333333"/>
                </a:solidFill>
                <a:latin typeface="inter-regular"/>
              </a:rPr>
              <a:t> class to write data to the file. It is a part of System.IO namespace.</a:t>
            </a:r>
          </a:p>
          <a:p>
            <a:r>
              <a:rPr lang="en-US" dirty="0"/>
              <a:t/>
            </a:r>
            <a:br>
              <a:rPr lang="en-US" dirty="0"/>
            </a:br>
            <a:endParaRPr lang="en-US" dirty="0"/>
          </a:p>
        </p:txBody>
      </p:sp>
      <p:sp>
        <p:nvSpPr>
          <p:cNvPr id="4" name="Rectangle 3"/>
          <p:cNvSpPr/>
          <p:nvPr/>
        </p:nvSpPr>
        <p:spPr>
          <a:xfrm>
            <a:off x="115229" y="1420880"/>
            <a:ext cx="6096000" cy="923330"/>
          </a:xfrm>
          <a:prstGeom prst="rect">
            <a:avLst/>
          </a:prstGeom>
        </p:spPr>
        <p:txBody>
          <a:bodyPr>
            <a:spAutoFit/>
          </a:bodyPr>
          <a:lstStyle/>
          <a:p>
            <a:r>
              <a:rPr lang="en-US" dirty="0">
                <a:solidFill>
                  <a:srgbClr val="610B4B"/>
                </a:solidFill>
                <a:latin typeface="erdana"/>
              </a:rPr>
              <a:t>C# </a:t>
            </a:r>
            <a:r>
              <a:rPr lang="en-US" dirty="0" err="1">
                <a:solidFill>
                  <a:srgbClr val="610B4B"/>
                </a:solidFill>
                <a:latin typeface="erdana"/>
              </a:rPr>
              <a:t>FileInfo</a:t>
            </a:r>
            <a:r>
              <a:rPr lang="en-US" dirty="0">
                <a:solidFill>
                  <a:srgbClr val="610B4B"/>
                </a:solidFill>
                <a:latin typeface="erdana"/>
              </a:rPr>
              <a:t> Example: Creating a File</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5" name="Rectangle 4"/>
          <p:cNvSpPr/>
          <p:nvPr/>
        </p:nvSpPr>
        <p:spPr>
          <a:xfrm>
            <a:off x="3795131" y="1069406"/>
            <a:ext cx="8158976" cy="5078313"/>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FF0000"/>
                </a:solidFill>
                <a:latin typeface="inter-regular"/>
              </a:rPr>
              <a:t>using System.IO;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CSharpProgram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Specifying file location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loc</a:t>
            </a:r>
            <a:r>
              <a:rPr lang="en-US" dirty="0">
                <a:solidFill>
                  <a:srgbClr val="000000"/>
                </a:solidFill>
                <a:latin typeface="inter-regular"/>
              </a:rPr>
              <a:t> = </a:t>
            </a:r>
            <a:r>
              <a:rPr lang="en-US" dirty="0">
                <a:solidFill>
                  <a:srgbClr val="0000FF"/>
                </a:solidFill>
                <a:latin typeface="inter-regular"/>
              </a:rPr>
              <a:t>"F:\\abc.txt"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Creating </a:t>
            </a:r>
            <a:r>
              <a:rPr lang="en-US" dirty="0" err="1">
                <a:solidFill>
                  <a:srgbClr val="008200"/>
                </a:solidFill>
                <a:latin typeface="inter-regular"/>
              </a:rPr>
              <a:t>FileInfo</a:t>
            </a:r>
            <a:r>
              <a:rPr lang="en-US" dirty="0">
                <a:solidFill>
                  <a:srgbClr val="008200"/>
                </a:solidFill>
                <a:latin typeface="inter-regular"/>
              </a:rPr>
              <a:t> instance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FileInfo</a:t>
            </a:r>
            <a:r>
              <a:rPr lang="en-US" dirty="0">
                <a:solidFill>
                  <a:srgbClr val="000000"/>
                </a:solidFill>
                <a:latin typeface="inter-regular"/>
              </a:rPr>
              <a:t> file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FileInfo</a:t>
            </a:r>
            <a:r>
              <a:rPr lang="en-US" dirty="0">
                <a:solidFill>
                  <a:srgbClr val="000000"/>
                </a:solidFill>
                <a:latin typeface="inter-regular"/>
              </a:rPr>
              <a:t>(</a:t>
            </a:r>
            <a:r>
              <a:rPr lang="en-US" dirty="0" err="1">
                <a:solidFill>
                  <a:srgbClr val="000000"/>
                </a:solidFill>
                <a:latin typeface="inter-regular"/>
              </a:rPr>
              <a:t>loc</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Creating an empty file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file.Create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"File is created </a:t>
            </a:r>
            <a:r>
              <a:rPr lang="en-US" dirty="0" err="1">
                <a:solidFill>
                  <a:srgbClr val="0000FF"/>
                </a:solidFill>
                <a:latin typeface="inter-regular"/>
              </a:rPr>
              <a:t>Successfuly</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
        <p:nvSpPr>
          <p:cNvPr id="6" name="Rectangle 5"/>
          <p:cNvSpPr/>
          <p:nvPr/>
        </p:nvSpPr>
        <p:spPr>
          <a:xfrm>
            <a:off x="3795131" y="6010496"/>
            <a:ext cx="6096000" cy="2308324"/>
          </a:xfrm>
          <a:prstGeom prst="rect">
            <a:avLst/>
          </a:prstGeom>
        </p:spPr>
        <p:txBody>
          <a:bodyPr>
            <a:spAutoFit/>
          </a:bodyPr>
          <a:lstStyle/>
          <a:p>
            <a:pPr algn="just">
              <a:buFont typeface="+mj-lt"/>
              <a:buAutoNum type="arabicPeriod"/>
            </a:pPr>
            <a:r>
              <a:rPr lang="en-US" b="1" dirty="0">
                <a:solidFill>
                  <a:srgbClr val="006699"/>
                </a:solidFill>
                <a:latin typeface="inter-regular"/>
              </a:rPr>
              <a:t>catch</a:t>
            </a:r>
            <a:r>
              <a:rPr lang="en-US" dirty="0">
                <a:solidFill>
                  <a:srgbClr val="000000"/>
                </a:solidFill>
                <a:latin typeface="inter-regular"/>
              </a:rPr>
              <a:t>(</a:t>
            </a:r>
            <a:r>
              <a:rPr lang="en-US" dirty="0" err="1">
                <a:solidFill>
                  <a:srgbClr val="000000"/>
                </a:solidFill>
                <a:latin typeface="inter-regular"/>
              </a:rPr>
              <a:t>IOException</a:t>
            </a:r>
            <a:r>
              <a:rPr lang="en-US" dirty="0">
                <a:solidFill>
                  <a:srgbClr val="000000"/>
                </a:solidFill>
                <a:latin typeface="inter-regular"/>
              </a:rPr>
              <a:t> 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b="1" dirty="0">
                <a:solidFill>
                  <a:srgbClr val="FF0000"/>
                </a:solidFill>
                <a:latin typeface="inter-regular"/>
              </a:rPr>
              <a:t>                </a:t>
            </a:r>
            <a:r>
              <a:rPr lang="en-US" b="1" dirty="0" err="1">
                <a:solidFill>
                  <a:srgbClr val="FF0000"/>
                </a:solidFill>
                <a:latin typeface="inter-regular"/>
              </a:rPr>
              <a:t>Console.WriteLine</a:t>
            </a:r>
            <a:r>
              <a:rPr lang="en-US" b="1" dirty="0">
                <a:solidFill>
                  <a:srgbClr val="FF0000"/>
                </a:solidFill>
                <a:latin typeface="inter-regular"/>
              </a:rPr>
              <a:t>("Something went wrong: "+e);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89623787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5229" y="125555"/>
            <a:ext cx="11983844" cy="923330"/>
          </a:xfrm>
          <a:prstGeom prst="rect">
            <a:avLst/>
          </a:prstGeom>
        </p:spPr>
        <p:txBody>
          <a:bodyPr wrap="square">
            <a:spAutoFit/>
          </a:bodyPr>
          <a:lstStyle/>
          <a:p>
            <a:pPr algn="just"/>
            <a:r>
              <a:rPr lang="en-US" dirty="0">
                <a:solidFill>
                  <a:srgbClr val="610B38"/>
                </a:solidFill>
                <a:latin typeface="erdana"/>
              </a:rPr>
              <a:t>C# </a:t>
            </a:r>
            <a:r>
              <a:rPr lang="en-US" dirty="0" err="1">
                <a:solidFill>
                  <a:srgbClr val="610B38"/>
                </a:solidFill>
                <a:latin typeface="erdana"/>
              </a:rPr>
              <a:t>DirectoryInfo</a:t>
            </a:r>
            <a:r>
              <a:rPr lang="en-US" dirty="0">
                <a:solidFill>
                  <a:srgbClr val="610B38"/>
                </a:solidFill>
                <a:latin typeface="erdana"/>
              </a:rPr>
              <a:t> Class</a:t>
            </a:r>
          </a:p>
          <a:p>
            <a:pPr algn="just"/>
            <a:r>
              <a:rPr lang="en-US" dirty="0" err="1">
                <a:solidFill>
                  <a:srgbClr val="333333"/>
                </a:solidFill>
                <a:latin typeface="inter-regular"/>
              </a:rPr>
              <a:t>DirectoryInfo</a:t>
            </a:r>
            <a:r>
              <a:rPr lang="en-US" dirty="0">
                <a:solidFill>
                  <a:srgbClr val="333333"/>
                </a:solidFill>
                <a:latin typeface="inter-regular"/>
              </a:rPr>
              <a:t> class is a part of System.IO namespace. It is used to create, delete and move directory. It provides methods to perform operations related to directory and subdirectory.</a:t>
            </a:r>
            <a:endParaRPr lang="en-US" b="0" i="0" dirty="0">
              <a:solidFill>
                <a:srgbClr val="333333"/>
              </a:solidFill>
              <a:effectLst/>
              <a:latin typeface="inter-regular"/>
            </a:endParaRPr>
          </a:p>
        </p:txBody>
      </p:sp>
      <p:sp>
        <p:nvSpPr>
          <p:cNvPr id="3" name="Rectangle 2"/>
          <p:cNvSpPr/>
          <p:nvPr/>
        </p:nvSpPr>
        <p:spPr>
          <a:xfrm>
            <a:off x="115229" y="960116"/>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DirectoryInfo</a:t>
            </a:r>
            <a:r>
              <a:rPr lang="en-US" dirty="0">
                <a:solidFill>
                  <a:srgbClr val="610B4B"/>
                </a:solidFill>
                <a:latin typeface="erdana"/>
              </a:rPr>
              <a:t> Example</a:t>
            </a:r>
          </a:p>
          <a:p>
            <a:r>
              <a:rPr lang="en-US" dirty="0"/>
              <a:t/>
            </a:r>
            <a:br>
              <a:rPr lang="en-US" dirty="0"/>
            </a:br>
            <a:endParaRPr lang="en-US" dirty="0"/>
          </a:p>
        </p:txBody>
      </p:sp>
      <p:sp>
        <p:nvSpPr>
          <p:cNvPr id="4" name="Rectangle 3"/>
          <p:cNvSpPr/>
          <p:nvPr/>
        </p:nvSpPr>
        <p:spPr>
          <a:xfrm>
            <a:off x="2252546" y="1243780"/>
            <a:ext cx="8742557" cy="5078313"/>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CSharpProgram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Provide directory name with complete location.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DirectoryInfo</a:t>
            </a:r>
            <a:r>
              <a:rPr lang="en-US" dirty="0">
                <a:solidFill>
                  <a:srgbClr val="000000"/>
                </a:solidFill>
                <a:latin typeface="inter-regular"/>
              </a:rPr>
              <a:t> directory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DirectoryInfo</a:t>
            </a:r>
            <a:r>
              <a:rPr lang="en-US" dirty="0" smtClean="0">
                <a:solidFill>
                  <a:srgbClr val="000000"/>
                </a:solidFill>
                <a:latin typeface="inter-regular"/>
              </a:rPr>
              <a:t>(@</a:t>
            </a:r>
            <a:r>
              <a:rPr lang="en-US" dirty="0" smtClean="0">
                <a:solidFill>
                  <a:srgbClr val="0000FF"/>
                </a:solidFill>
                <a:latin typeface="inter-regular"/>
              </a:rPr>
              <a:t>“D:\</a:t>
            </a:r>
            <a:r>
              <a:rPr lang="en-US" dirty="0" err="1" smtClean="0">
                <a:solidFill>
                  <a:srgbClr val="0000FF"/>
                </a:solidFill>
                <a:latin typeface="inter-regular"/>
              </a:rPr>
              <a:t>renu</a:t>
            </a:r>
            <a:r>
              <a:rPr lang="en-US" dirty="0" smtClean="0">
                <a:solidFill>
                  <a:srgbClr val="0000FF"/>
                </a:solidFill>
                <a:latin typeface="inter-regular"/>
              </a:rPr>
              <a:t>"</a:t>
            </a:r>
            <a:r>
              <a:rPr lang="en-US" dirty="0" smtClean="0">
                <a:solidFill>
                  <a:srgbClr val="000000"/>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try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Check, directory exist or not.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 (</a:t>
            </a:r>
            <a:r>
              <a:rPr lang="en-US" dirty="0" err="1">
                <a:solidFill>
                  <a:srgbClr val="000000"/>
                </a:solidFill>
                <a:latin typeface="inter-regular"/>
              </a:rPr>
              <a:t>directory.Exists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"Directory already exist."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74617097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977482" y="366858"/>
            <a:ext cx="8259337" cy="3139321"/>
          </a:xfrm>
          <a:prstGeom prst="rect">
            <a:avLst/>
          </a:prstGeom>
        </p:spPr>
        <p:txBody>
          <a:bodyPr wrap="square">
            <a:spAutoFit/>
          </a:bodyPr>
          <a:lstStyle/>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Creating a new directory.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directory.Create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"The directory is created successfully."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catch</a:t>
            </a:r>
            <a:r>
              <a:rPr lang="en-US" dirty="0">
                <a:solidFill>
                  <a:srgbClr val="000000"/>
                </a:solidFill>
                <a:latin typeface="inter-regular"/>
              </a:rPr>
              <a:t> (Exception 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"Directory not created: {0}"</a:t>
            </a:r>
            <a:r>
              <a:rPr lang="en-US" dirty="0">
                <a:solidFill>
                  <a:srgbClr val="000000"/>
                </a:solidFill>
                <a:latin typeface="inter-regular"/>
              </a:rPr>
              <a:t>, </a:t>
            </a:r>
            <a:r>
              <a:rPr lang="en-US" dirty="0" err="1">
                <a:solidFill>
                  <a:srgbClr val="000000"/>
                </a:solidFill>
                <a:latin typeface="inter-regular"/>
              </a:rPr>
              <a:t>e.ToString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546244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88205" y="106023"/>
            <a:ext cx="1223412" cy="369332"/>
          </a:xfrm>
          <a:prstGeom prst="rect">
            <a:avLst/>
          </a:prstGeom>
        </p:spPr>
        <p:txBody>
          <a:bodyPr wrap="none">
            <a:spAutoFit/>
          </a:bodyPr>
          <a:lstStyle/>
          <a:p>
            <a:pPr algn="just"/>
            <a:r>
              <a:rPr lang="en-US" dirty="0">
                <a:solidFill>
                  <a:srgbClr val="610B4B"/>
                </a:solidFill>
                <a:latin typeface="erdana"/>
              </a:rPr>
              <a:t>C# Switch</a:t>
            </a:r>
            <a:endParaRPr lang="en-US" b="0" i="0" dirty="0">
              <a:solidFill>
                <a:srgbClr val="610B4B"/>
              </a:solidFill>
              <a:effectLst/>
              <a:latin typeface="erdana"/>
            </a:endParaRPr>
          </a:p>
        </p:txBody>
      </p:sp>
      <p:sp>
        <p:nvSpPr>
          <p:cNvPr id="3" name="Rectangle 2"/>
          <p:cNvSpPr/>
          <p:nvPr/>
        </p:nvSpPr>
        <p:spPr>
          <a:xfrm>
            <a:off x="2047741" y="603134"/>
            <a:ext cx="8834907" cy="5632311"/>
          </a:xfrm>
          <a:prstGeom prst="rect">
            <a:avLst/>
          </a:prstGeom>
        </p:spPr>
        <p:txBody>
          <a:bodyPr wrap="square">
            <a:spAutoFit/>
          </a:bodyPr>
          <a:lstStyle/>
          <a:p>
            <a:pPr algn="just">
              <a:buFont typeface="+mj-lt"/>
              <a:buAutoNum type="arabicPeriod"/>
            </a:pPr>
            <a:r>
              <a:rPr lang="en-US" dirty="0">
                <a:solidFill>
                  <a:srgbClr val="000000"/>
                </a:solidFill>
                <a:latin typeface="inter-regular"/>
              </a:rPr>
              <a:t>using System;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SwitchExample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"Enter a number:"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num</a:t>
            </a:r>
            <a:r>
              <a:rPr lang="en-US" dirty="0">
                <a:solidFill>
                  <a:srgbClr val="000000"/>
                </a:solidFill>
                <a:latin typeface="inter-regular"/>
              </a:rPr>
              <a:t> = Convert.ToInt32(</a:t>
            </a:r>
            <a:r>
              <a:rPr lang="en-US" dirty="0" err="1">
                <a:solidFill>
                  <a:srgbClr val="000000"/>
                </a:solidFill>
                <a:latin typeface="inter-regular"/>
              </a:rPr>
              <a:t>Console.ReadLine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switch</a:t>
            </a:r>
            <a:r>
              <a:rPr lang="en-US" dirty="0">
                <a:solidFill>
                  <a:srgbClr val="000000"/>
                </a:solidFill>
                <a:latin typeface="inter-regular"/>
              </a:rPr>
              <a:t> (</a:t>
            </a:r>
            <a:r>
              <a:rPr lang="en-US" dirty="0" err="1">
                <a:solidFill>
                  <a:srgbClr val="000000"/>
                </a:solidFill>
                <a:latin typeface="inter-regular"/>
              </a:rPr>
              <a:t>num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case</a:t>
            </a:r>
            <a:r>
              <a:rPr lang="en-US" dirty="0">
                <a:solidFill>
                  <a:srgbClr val="000000"/>
                </a:solidFill>
                <a:latin typeface="inter-regular"/>
              </a:rPr>
              <a:t> </a:t>
            </a:r>
            <a:r>
              <a:rPr lang="en-US" dirty="0">
                <a:solidFill>
                  <a:srgbClr val="C00000"/>
                </a:solidFill>
                <a:latin typeface="inter-regular"/>
              </a:rPr>
              <a:t>10</a:t>
            </a: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"It is 10"</a:t>
            </a:r>
            <a:r>
              <a:rPr lang="en-US" dirty="0">
                <a:solidFill>
                  <a:srgbClr val="000000"/>
                </a:solidFill>
                <a:latin typeface="inter-regular"/>
              </a:rPr>
              <a:t>); </a:t>
            </a:r>
            <a:r>
              <a:rPr lang="en-US" b="1" dirty="0">
                <a:solidFill>
                  <a:srgbClr val="006699"/>
                </a:solidFill>
                <a:latin typeface="inter-regular"/>
              </a:rPr>
              <a:t>break</a:t>
            </a:r>
            <a:r>
              <a:rPr lang="en-US" dirty="0">
                <a:solidFill>
                  <a:srgbClr val="000000"/>
                </a:solidFill>
                <a:latin typeface="inter-regular"/>
              </a:rPr>
              <a:t>;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case</a:t>
            </a:r>
            <a:r>
              <a:rPr lang="en-US" dirty="0">
                <a:solidFill>
                  <a:srgbClr val="000000"/>
                </a:solidFill>
                <a:latin typeface="inter-regular"/>
              </a:rPr>
              <a:t> </a:t>
            </a:r>
            <a:r>
              <a:rPr lang="en-US" dirty="0">
                <a:solidFill>
                  <a:srgbClr val="C00000"/>
                </a:solidFill>
                <a:latin typeface="inter-regular"/>
              </a:rPr>
              <a:t>20</a:t>
            </a: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"It is 20"</a:t>
            </a:r>
            <a:r>
              <a:rPr lang="en-US" dirty="0">
                <a:solidFill>
                  <a:srgbClr val="000000"/>
                </a:solidFill>
                <a:latin typeface="inter-regular"/>
              </a:rPr>
              <a:t>); </a:t>
            </a:r>
            <a:r>
              <a:rPr lang="en-US" b="1" dirty="0">
                <a:solidFill>
                  <a:srgbClr val="006699"/>
                </a:solidFill>
                <a:latin typeface="inter-regular"/>
              </a:rPr>
              <a:t>break</a:t>
            </a:r>
            <a:r>
              <a:rPr lang="en-US" dirty="0">
                <a:solidFill>
                  <a:srgbClr val="000000"/>
                </a:solidFill>
                <a:latin typeface="inter-regular"/>
              </a:rPr>
              <a:t>;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case</a:t>
            </a:r>
            <a:r>
              <a:rPr lang="en-US" dirty="0">
                <a:solidFill>
                  <a:srgbClr val="000000"/>
                </a:solidFill>
                <a:latin typeface="inter-regular"/>
              </a:rPr>
              <a:t> </a:t>
            </a:r>
            <a:r>
              <a:rPr lang="en-US" dirty="0">
                <a:solidFill>
                  <a:srgbClr val="C00000"/>
                </a:solidFill>
                <a:latin typeface="inter-regular"/>
              </a:rPr>
              <a:t>30</a:t>
            </a: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"It is 30"</a:t>
            </a:r>
            <a:r>
              <a:rPr lang="en-US" dirty="0">
                <a:solidFill>
                  <a:srgbClr val="000000"/>
                </a:solidFill>
                <a:latin typeface="inter-regular"/>
              </a:rPr>
              <a:t>); </a:t>
            </a:r>
            <a:r>
              <a:rPr lang="en-US" b="1" dirty="0">
                <a:solidFill>
                  <a:srgbClr val="006699"/>
                </a:solidFill>
                <a:latin typeface="inter-regular"/>
              </a:rPr>
              <a:t>break</a:t>
            </a:r>
            <a:r>
              <a:rPr lang="en-US" dirty="0" smtClean="0">
                <a:solidFill>
                  <a:srgbClr val="000000"/>
                </a:solidFill>
                <a:latin typeface="inter-regular"/>
              </a:rPr>
              <a:t>;</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default</a:t>
            </a: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"Not 10, 20 or 30"</a:t>
            </a:r>
            <a:r>
              <a:rPr lang="en-US" dirty="0">
                <a:solidFill>
                  <a:srgbClr val="000000"/>
                </a:solidFill>
                <a:latin typeface="inter-regular"/>
              </a:rPr>
              <a:t>); </a:t>
            </a:r>
            <a:r>
              <a:rPr lang="en-US" b="1" dirty="0">
                <a:solidFill>
                  <a:srgbClr val="006699"/>
                </a:solidFill>
                <a:latin typeface="inter-regular"/>
              </a:rPr>
              <a:t>break</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27633552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92927" y="123774"/>
            <a:ext cx="6096000" cy="923330"/>
          </a:xfrm>
          <a:prstGeom prst="rect">
            <a:avLst/>
          </a:prstGeom>
        </p:spPr>
        <p:txBody>
          <a:bodyPr>
            <a:spAutoFit/>
          </a:bodyPr>
          <a:lstStyle/>
          <a:p>
            <a:pPr algn="just"/>
            <a:r>
              <a:rPr lang="en-US" dirty="0">
                <a:solidFill>
                  <a:srgbClr val="610B38"/>
                </a:solidFill>
                <a:latin typeface="erdana"/>
              </a:rPr>
              <a:t>C# Serialization</a:t>
            </a:r>
          </a:p>
          <a:p>
            <a:r>
              <a:rPr lang="en-US" dirty="0"/>
              <a:t/>
            </a:r>
            <a:br>
              <a:rPr lang="en-US" dirty="0"/>
            </a:br>
            <a:endParaRPr lang="en-US" dirty="0"/>
          </a:p>
        </p:txBody>
      </p:sp>
      <p:sp>
        <p:nvSpPr>
          <p:cNvPr id="3" name="Rectangle 2"/>
          <p:cNvSpPr/>
          <p:nvPr/>
        </p:nvSpPr>
        <p:spPr>
          <a:xfrm>
            <a:off x="92926" y="415488"/>
            <a:ext cx="11850029" cy="923330"/>
          </a:xfrm>
          <a:prstGeom prst="rect">
            <a:avLst/>
          </a:prstGeom>
        </p:spPr>
        <p:txBody>
          <a:bodyPr wrap="square">
            <a:spAutoFit/>
          </a:bodyPr>
          <a:lstStyle/>
          <a:p>
            <a:pPr algn="just"/>
            <a:r>
              <a:rPr lang="en-US" dirty="0">
                <a:solidFill>
                  <a:srgbClr val="333333"/>
                </a:solidFill>
                <a:latin typeface="inter-regular"/>
              </a:rPr>
              <a:t>In C#, serialization is the process of converting object into byte stream so that it can be saved to memory, file or database. The reverse process of serialization is called deserialization.</a:t>
            </a:r>
          </a:p>
          <a:p>
            <a:pPr algn="just"/>
            <a:r>
              <a:rPr lang="en-US" dirty="0">
                <a:solidFill>
                  <a:srgbClr val="333333"/>
                </a:solidFill>
                <a:latin typeface="inter-regular"/>
              </a:rPr>
              <a:t>Serialization is internally used in remote applications.</a:t>
            </a:r>
            <a:endParaRPr lang="en-US" b="0" i="0" dirty="0">
              <a:solidFill>
                <a:srgbClr val="333333"/>
              </a:solidFill>
              <a:effectLst/>
              <a:latin typeface="inter-regular"/>
            </a:endParaRPr>
          </a:p>
        </p:txBody>
      </p:sp>
      <p:sp>
        <p:nvSpPr>
          <p:cNvPr id="4" name="Rectangle 3"/>
          <p:cNvSpPr/>
          <p:nvPr/>
        </p:nvSpPr>
        <p:spPr>
          <a:xfrm>
            <a:off x="0" y="1338818"/>
            <a:ext cx="6096000" cy="923330"/>
          </a:xfrm>
          <a:prstGeom prst="rect">
            <a:avLst/>
          </a:prstGeom>
        </p:spPr>
        <p:txBody>
          <a:bodyPr>
            <a:spAutoFit/>
          </a:bodyPr>
          <a:lstStyle/>
          <a:p>
            <a:pPr algn="just"/>
            <a:r>
              <a:rPr lang="en-US" dirty="0">
                <a:solidFill>
                  <a:srgbClr val="610B38"/>
                </a:solidFill>
                <a:latin typeface="erdana"/>
              </a:rPr>
              <a:t>C# </a:t>
            </a:r>
            <a:r>
              <a:rPr lang="en-US" dirty="0" err="1">
                <a:solidFill>
                  <a:srgbClr val="610B38"/>
                </a:solidFill>
                <a:latin typeface="erdana"/>
              </a:rPr>
              <a:t>SerializableAttribute</a:t>
            </a:r>
            <a:endParaRPr lang="en-US" dirty="0">
              <a:solidFill>
                <a:srgbClr val="610B38"/>
              </a:solidFill>
              <a:latin typeface="erdana"/>
            </a:endParaRPr>
          </a:p>
          <a:p>
            <a:r>
              <a:rPr lang="en-US" dirty="0"/>
              <a:t/>
            </a:r>
            <a:br>
              <a:rPr lang="en-US" dirty="0"/>
            </a:br>
            <a:endParaRPr lang="en-US" dirty="0"/>
          </a:p>
        </p:txBody>
      </p:sp>
      <p:sp>
        <p:nvSpPr>
          <p:cNvPr id="6" name="Rectangle 5"/>
          <p:cNvSpPr/>
          <p:nvPr/>
        </p:nvSpPr>
        <p:spPr>
          <a:xfrm>
            <a:off x="92927" y="1708150"/>
            <a:ext cx="11950390" cy="646331"/>
          </a:xfrm>
          <a:prstGeom prst="rect">
            <a:avLst/>
          </a:prstGeom>
        </p:spPr>
        <p:txBody>
          <a:bodyPr wrap="square">
            <a:spAutoFit/>
          </a:bodyPr>
          <a:lstStyle/>
          <a:p>
            <a:r>
              <a:rPr lang="en-US" dirty="0">
                <a:solidFill>
                  <a:srgbClr val="333333"/>
                </a:solidFill>
                <a:latin typeface="inter-regular"/>
              </a:rPr>
              <a:t>To serialize the object, you need to apply </a:t>
            </a:r>
            <a:r>
              <a:rPr lang="en-US" i="1" dirty="0" err="1">
                <a:solidFill>
                  <a:srgbClr val="333333"/>
                </a:solidFill>
                <a:latin typeface="inter-regular"/>
              </a:rPr>
              <a:t>SerializableAttribute</a:t>
            </a:r>
            <a:r>
              <a:rPr lang="en-US" dirty="0">
                <a:solidFill>
                  <a:srgbClr val="333333"/>
                </a:solidFill>
                <a:latin typeface="inter-regular"/>
              </a:rPr>
              <a:t> attribute to the type. If you don't apply </a:t>
            </a:r>
            <a:r>
              <a:rPr lang="en-US" i="1" dirty="0" err="1">
                <a:solidFill>
                  <a:srgbClr val="333333"/>
                </a:solidFill>
                <a:latin typeface="inter-regular"/>
              </a:rPr>
              <a:t>SerializableAttribute</a:t>
            </a:r>
            <a:r>
              <a:rPr lang="en-US" dirty="0">
                <a:solidFill>
                  <a:srgbClr val="333333"/>
                </a:solidFill>
                <a:latin typeface="inter-regular"/>
              </a:rPr>
              <a:t> attribute to the type, </a:t>
            </a:r>
            <a:r>
              <a:rPr lang="en-US" i="1" dirty="0" err="1">
                <a:solidFill>
                  <a:srgbClr val="333333"/>
                </a:solidFill>
                <a:latin typeface="inter-regular"/>
              </a:rPr>
              <a:t>SerializationException</a:t>
            </a:r>
            <a:r>
              <a:rPr lang="en-US" dirty="0">
                <a:solidFill>
                  <a:srgbClr val="333333"/>
                </a:solidFill>
                <a:latin typeface="inter-regular"/>
              </a:rPr>
              <a:t> exception is thrown at runtime.</a:t>
            </a:r>
            <a:endParaRPr lang="en-US" dirty="0"/>
          </a:p>
        </p:txBody>
      </p:sp>
      <p:sp>
        <p:nvSpPr>
          <p:cNvPr id="7" name="Rectangle 6"/>
          <p:cNvSpPr/>
          <p:nvPr/>
        </p:nvSpPr>
        <p:spPr>
          <a:xfrm>
            <a:off x="-27878" y="2354481"/>
            <a:ext cx="6096000" cy="923330"/>
          </a:xfrm>
          <a:prstGeom prst="rect">
            <a:avLst/>
          </a:prstGeom>
        </p:spPr>
        <p:txBody>
          <a:bodyPr>
            <a:spAutoFit/>
          </a:bodyPr>
          <a:lstStyle/>
          <a:p>
            <a:pPr algn="just"/>
            <a:r>
              <a:rPr lang="en-US" dirty="0">
                <a:solidFill>
                  <a:srgbClr val="610B38"/>
                </a:solidFill>
                <a:latin typeface="erdana"/>
              </a:rPr>
              <a:t>C# Serialization example</a:t>
            </a:r>
          </a:p>
          <a:p>
            <a:r>
              <a:rPr lang="en-US" dirty="0"/>
              <a:t/>
            </a:r>
            <a:br>
              <a:rPr lang="en-US" dirty="0"/>
            </a:br>
            <a:endParaRPr lang="en-US" dirty="0"/>
          </a:p>
        </p:txBody>
      </p:sp>
      <p:sp>
        <p:nvSpPr>
          <p:cNvPr id="8" name="Rectangle 7"/>
          <p:cNvSpPr/>
          <p:nvPr/>
        </p:nvSpPr>
        <p:spPr>
          <a:xfrm>
            <a:off x="2836126" y="2422060"/>
            <a:ext cx="8025161" cy="3970318"/>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B050"/>
                </a:solidFill>
                <a:latin typeface="inter-regular"/>
              </a:rPr>
              <a:t>using </a:t>
            </a:r>
            <a:r>
              <a:rPr lang="en-US" b="1" dirty="0" err="1">
                <a:solidFill>
                  <a:srgbClr val="00B050"/>
                </a:solidFill>
                <a:latin typeface="inter-regular"/>
              </a:rPr>
              <a:t>System.Runtime.Serialization.Formatters.Binary</a:t>
            </a:r>
            <a:r>
              <a:rPr lang="en-US" b="1" dirty="0">
                <a:solidFill>
                  <a:srgbClr val="00B050"/>
                </a:solidFill>
                <a:latin typeface="inter-regular"/>
              </a:rPr>
              <a:t>;  </a:t>
            </a:r>
          </a:p>
          <a:p>
            <a:pPr algn="just">
              <a:buFont typeface="+mj-lt"/>
              <a:buAutoNum type="arabicPeriod"/>
            </a:pPr>
            <a:r>
              <a:rPr lang="en-US" b="1" dirty="0">
                <a:solidFill>
                  <a:srgbClr val="FF0000"/>
                </a:solidFill>
                <a:latin typeface="inter-regular"/>
              </a:rPr>
              <a:t>[Serializable]  </a:t>
            </a:r>
          </a:p>
          <a:p>
            <a:pPr algn="just">
              <a:buFont typeface="+mj-lt"/>
              <a:buAutoNum type="arabicPeriod"/>
            </a:pPr>
            <a:r>
              <a:rPr lang="en-US" b="1" dirty="0">
                <a:solidFill>
                  <a:srgbClr val="006699"/>
                </a:solidFill>
                <a:latin typeface="inter-regular"/>
              </a:rPr>
              <a:t>class</a:t>
            </a:r>
            <a:r>
              <a:rPr lang="en-US" dirty="0">
                <a:solidFill>
                  <a:srgbClr val="000000"/>
                </a:solidFill>
                <a:latin typeface="inter-regular"/>
              </a:rPr>
              <a:t> Student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rollno</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Student(</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rollno</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this</a:t>
            </a:r>
            <a:r>
              <a:rPr lang="en-US" dirty="0" err="1">
                <a:solidFill>
                  <a:srgbClr val="000000"/>
                </a:solidFill>
                <a:latin typeface="inter-regular"/>
              </a:rPr>
              <a:t>.rollno</a:t>
            </a:r>
            <a:r>
              <a:rPr lang="en-US" dirty="0">
                <a:solidFill>
                  <a:srgbClr val="000000"/>
                </a:solidFill>
                <a:latin typeface="inter-regular"/>
              </a:rPr>
              <a:t> = </a:t>
            </a:r>
            <a:r>
              <a:rPr lang="en-US" dirty="0" err="1">
                <a:solidFill>
                  <a:srgbClr val="000000"/>
                </a:solidFill>
                <a:latin typeface="inter-regular"/>
              </a:rPr>
              <a:t>rollno</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this</a:t>
            </a:r>
            <a:r>
              <a:rPr lang="en-US" dirty="0">
                <a:solidFill>
                  <a:srgbClr val="000000"/>
                </a:solidFill>
                <a:latin typeface="inter-regular"/>
              </a:rPr>
              <a:t>.name = name;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58698464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676400" y="101011"/>
            <a:ext cx="8894956" cy="3693319"/>
          </a:xfrm>
          <a:prstGeom prst="rect">
            <a:avLst/>
          </a:prstGeom>
        </p:spPr>
        <p:txBody>
          <a:bodyPr wrap="square">
            <a:spAutoFit/>
          </a:bodyPr>
          <a:lstStyle/>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SerializeExample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 stream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a:t>
            </a:r>
            <a:r>
              <a:rPr lang="en-US" dirty="0">
                <a:solidFill>
                  <a:srgbClr val="0000FF"/>
                </a:solidFill>
                <a:latin typeface="inter-regular"/>
              </a:rPr>
              <a:t>"e:\\sss.txt"</a:t>
            </a:r>
            <a:r>
              <a:rPr lang="en-US" dirty="0">
                <a:solidFill>
                  <a:srgbClr val="000000"/>
                </a:solidFill>
                <a:latin typeface="inter-regular"/>
              </a:rPr>
              <a:t>, </a:t>
            </a:r>
            <a:r>
              <a:rPr lang="en-US" dirty="0" err="1">
                <a:solidFill>
                  <a:srgbClr val="000000"/>
                </a:solidFill>
                <a:latin typeface="inter-regular"/>
              </a:rPr>
              <a:t>FileMode.OpenOrCreate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BinaryFormatter</a:t>
            </a:r>
            <a:r>
              <a:rPr lang="en-US" dirty="0">
                <a:solidFill>
                  <a:srgbClr val="000000"/>
                </a:solidFill>
                <a:latin typeface="inter-regular"/>
              </a:rPr>
              <a:t> formatter=</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BinaryFormatter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Student s = </a:t>
            </a:r>
            <a:r>
              <a:rPr lang="en-US" b="1" dirty="0">
                <a:solidFill>
                  <a:srgbClr val="006699"/>
                </a:solidFill>
                <a:latin typeface="inter-regular"/>
              </a:rPr>
              <a:t>new</a:t>
            </a:r>
            <a:r>
              <a:rPr lang="en-US" dirty="0">
                <a:solidFill>
                  <a:srgbClr val="000000"/>
                </a:solidFill>
                <a:latin typeface="inter-regular"/>
              </a:rPr>
              <a:t> Student(101, </a:t>
            </a:r>
            <a:r>
              <a:rPr lang="en-US" dirty="0">
                <a:solidFill>
                  <a:srgbClr val="0000FF"/>
                </a:solidFill>
                <a:latin typeface="inter-regular"/>
              </a:rPr>
              <a:t>"</a:t>
            </a:r>
            <a:r>
              <a:rPr lang="en-US" dirty="0" err="1">
                <a:solidFill>
                  <a:srgbClr val="0000FF"/>
                </a:solidFill>
                <a:latin typeface="inter-regular"/>
              </a:rPr>
              <a:t>sonoo</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formatter.Serialize</a:t>
            </a:r>
            <a:r>
              <a:rPr lang="en-US" dirty="0">
                <a:solidFill>
                  <a:srgbClr val="000000"/>
                </a:solidFill>
                <a:latin typeface="inter-regular"/>
              </a:rPr>
              <a:t>(stream, s);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stream.Close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427182163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81776" y="235286"/>
            <a:ext cx="6096000" cy="923330"/>
          </a:xfrm>
          <a:prstGeom prst="rect">
            <a:avLst/>
          </a:prstGeom>
        </p:spPr>
        <p:txBody>
          <a:bodyPr>
            <a:spAutoFit/>
          </a:bodyPr>
          <a:lstStyle/>
          <a:p>
            <a:pPr algn="just"/>
            <a:r>
              <a:rPr lang="en-US" dirty="0">
                <a:solidFill>
                  <a:srgbClr val="610B38"/>
                </a:solidFill>
                <a:latin typeface="erdana"/>
              </a:rPr>
              <a:t>C# Deserialization</a:t>
            </a:r>
          </a:p>
          <a:p>
            <a:r>
              <a:rPr lang="en-US" dirty="0"/>
              <a:t/>
            </a:r>
            <a:br>
              <a:rPr lang="en-US" dirty="0"/>
            </a:br>
            <a:endParaRPr lang="en-US" dirty="0"/>
          </a:p>
        </p:txBody>
      </p:sp>
      <p:sp>
        <p:nvSpPr>
          <p:cNvPr id="3" name="Rectangle 2"/>
          <p:cNvSpPr/>
          <p:nvPr/>
        </p:nvSpPr>
        <p:spPr>
          <a:xfrm>
            <a:off x="81776" y="558672"/>
            <a:ext cx="11838878" cy="646331"/>
          </a:xfrm>
          <a:prstGeom prst="rect">
            <a:avLst/>
          </a:prstGeom>
        </p:spPr>
        <p:txBody>
          <a:bodyPr wrap="square">
            <a:spAutoFit/>
          </a:bodyPr>
          <a:lstStyle/>
          <a:p>
            <a:r>
              <a:rPr lang="en-US" dirty="0">
                <a:solidFill>
                  <a:srgbClr val="333333"/>
                </a:solidFill>
                <a:latin typeface="inter-regular"/>
              </a:rPr>
              <a:t>In C# programming, deserialization is the reverse process of serialization. It means you can read the object from byte stream.</a:t>
            </a:r>
            <a:endParaRPr lang="en-US" dirty="0"/>
          </a:p>
        </p:txBody>
      </p:sp>
      <p:sp>
        <p:nvSpPr>
          <p:cNvPr id="4" name="Rectangle 3"/>
          <p:cNvSpPr/>
          <p:nvPr/>
        </p:nvSpPr>
        <p:spPr>
          <a:xfrm>
            <a:off x="0" y="1158616"/>
            <a:ext cx="6096000" cy="923330"/>
          </a:xfrm>
          <a:prstGeom prst="rect">
            <a:avLst/>
          </a:prstGeom>
        </p:spPr>
        <p:txBody>
          <a:bodyPr>
            <a:spAutoFit/>
          </a:bodyPr>
          <a:lstStyle/>
          <a:p>
            <a:pPr algn="just"/>
            <a:r>
              <a:rPr lang="en-US" dirty="0">
                <a:solidFill>
                  <a:srgbClr val="610B4B"/>
                </a:solidFill>
                <a:latin typeface="erdana"/>
              </a:rPr>
              <a:t>C# Deserialization Example</a:t>
            </a:r>
          </a:p>
          <a:p>
            <a:r>
              <a:rPr lang="en-US" dirty="0"/>
              <a:t/>
            </a:r>
            <a:br>
              <a:rPr lang="en-US" dirty="0"/>
            </a:br>
            <a:endParaRPr lang="en-US" dirty="0"/>
          </a:p>
        </p:txBody>
      </p:sp>
      <p:sp>
        <p:nvSpPr>
          <p:cNvPr id="5" name="Rectangle 4"/>
          <p:cNvSpPr/>
          <p:nvPr/>
        </p:nvSpPr>
        <p:spPr>
          <a:xfrm>
            <a:off x="3047999" y="1305342"/>
            <a:ext cx="8248185" cy="3970318"/>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System.IO;  </a:t>
            </a:r>
          </a:p>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a:t>
            </a:r>
            <a:r>
              <a:rPr lang="en-US" dirty="0" err="1">
                <a:solidFill>
                  <a:srgbClr val="000000"/>
                </a:solidFill>
                <a:latin typeface="inter-regular"/>
              </a:rPr>
              <a:t>System.Runtime.Serialization.Formatters.Binary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[Serializable]  </a:t>
            </a:r>
          </a:p>
          <a:p>
            <a:pPr algn="just">
              <a:buFont typeface="+mj-lt"/>
              <a:buAutoNum type="arabicPeriod"/>
            </a:pPr>
            <a:r>
              <a:rPr lang="en-US" b="1" dirty="0">
                <a:solidFill>
                  <a:srgbClr val="006699"/>
                </a:solidFill>
                <a:latin typeface="inter-regular"/>
              </a:rPr>
              <a:t>class</a:t>
            </a:r>
            <a:r>
              <a:rPr lang="en-US" dirty="0">
                <a:solidFill>
                  <a:srgbClr val="000000"/>
                </a:solidFill>
                <a:latin typeface="inter-regular"/>
              </a:rPr>
              <a:t> Student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rollno</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Student(</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rollno</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this</a:t>
            </a:r>
            <a:r>
              <a:rPr lang="en-US" dirty="0" err="1">
                <a:solidFill>
                  <a:srgbClr val="000000"/>
                </a:solidFill>
                <a:latin typeface="inter-regular"/>
              </a:rPr>
              <a:t>.rollno</a:t>
            </a:r>
            <a:r>
              <a:rPr lang="en-US" dirty="0">
                <a:solidFill>
                  <a:srgbClr val="000000"/>
                </a:solidFill>
                <a:latin typeface="inter-regular"/>
              </a:rPr>
              <a:t> = </a:t>
            </a:r>
            <a:r>
              <a:rPr lang="en-US" dirty="0" err="1">
                <a:solidFill>
                  <a:srgbClr val="000000"/>
                </a:solidFill>
                <a:latin typeface="inter-regular"/>
              </a:rPr>
              <a:t>rollno</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this</a:t>
            </a:r>
            <a:r>
              <a:rPr lang="en-US" dirty="0">
                <a:solidFill>
                  <a:srgbClr val="000000"/>
                </a:solidFill>
                <a:latin typeface="inter-regular"/>
              </a:rPr>
              <a:t>.name = name;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0622885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765610" y="363956"/>
            <a:ext cx="8805746" cy="3970318"/>
          </a:xfrm>
          <a:prstGeom prst="rect">
            <a:avLst/>
          </a:prstGeom>
        </p:spPr>
        <p:txBody>
          <a:bodyPr wrap="square">
            <a:spAutoFit/>
          </a:bodyPr>
          <a:lstStyle/>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DeserializeExample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 stream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FileStream</a:t>
            </a:r>
            <a:r>
              <a:rPr lang="en-US" dirty="0">
                <a:solidFill>
                  <a:srgbClr val="000000"/>
                </a:solidFill>
                <a:latin typeface="inter-regular"/>
              </a:rPr>
              <a:t>(</a:t>
            </a:r>
            <a:r>
              <a:rPr lang="en-US" dirty="0">
                <a:solidFill>
                  <a:srgbClr val="0000FF"/>
                </a:solidFill>
                <a:latin typeface="inter-regular"/>
              </a:rPr>
              <a:t>"e:\\sss.txt"</a:t>
            </a:r>
            <a:r>
              <a:rPr lang="en-US" dirty="0">
                <a:solidFill>
                  <a:srgbClr val="000000"/>
                </a:solidFill>
                <a:latin typeface="inter-regular"/>
              </a:rPr>
              <a:t>, </a:t>
            </a:r>
            <a:r>
              <a:rPr lang="en-US" dirty="0" err="1">
                <a:solidFill>
                  <a:srgbClr val="000000"/>
                </a:solidFill>
                <a:latin typeface="inter-regular"/>
              </a:rPr>
              <a:t>FileMode.OpenOrCreate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BinaryFormatter</a:t>
            </a:r>
            <a:r>
              <a:rPr lang="en-US" dirty="0">
                <a:solidFill>
                  <a:srgbClr val="000000"/>
                </a:solidFill>
                <a:latin typeface="inter-regular"/>
              </a:rPr>
              <a:t> formatter=</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BinaryFormatter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FF0000"/>
                </a:solidFill>
                <a:latin typeface="inter-regular"/>
              </a:rPr>
              <a:t>        Student s=(Student)</a:t>
            </a:r>
            <a:r>
              <a:rPr lang="en-US" dirty="0" err="1">
                <a:solidFill>
                  <a:srgbClr val="FF0000"/>
                </a:solidFill>
                <a:latin typeface="inter-regular"/>
              </a:rPr>
              <a:t>formatter.Deserialize</a:t>
            </a:r>
            <a:r>
              <a:rPr lang="en-US" dirty="0">
                <a:solidFill>
                  <a:srgbClr val="FF0000"/>
                </a:solidFill>
                <a:latin typeface="inter-regular"/>
              </a:rPr>
              <a:t>(stream);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Rollno</a:t>
            </a:r>
            <a:r>
              <a:rPr lang="en-US" dirty="0">
                <a:solidFill>
                  <a:srgbClr val="0000FF"/>
                </a:solidFill>
                <a:latin typeface="inter-regular"/>
              </a:rPr>
              <a:t>: "</a:t>
            </a:r>
            <a:r>
              <a:rPr lang="en-US" dirty="0">
                <a:solidFill>
                  <a:srgbClr val="000000"/>
                </a:solidFill>
                <a:latin typeface="inter-regular"/>
              </a:rPr>
              <a:t> + </a:t>
            </a:r>
            <a:r>
              <a:rPr lang="en-US" dirty="0" err="1">
                <a:solidFill>
                  <a:srgbClr val="000000"/>
                </a:solidFill>
                <a:latin typeface="inter-regular"/>
              </a:rPr>
              <a:t>s.rollno</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"Name: "</a:t>
            </a:r>
            <a:r>
              <a:rPr lang="en-US" dirty="0">
                <a:solidFill>
                  <a:srgbClr val="000000"/>
                </a:solidFill>
                <a:latin typeface="inter-regular"/>
              </a:rPr>
              <a:t> + s.name);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stream.Close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85297073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70985" y="123774"/>
            <a:ext cx="6096000" cy="923330"/>
          </a:xfrm>
          <a:prstGeom prst="rect">
            <a:avLst/>
          </a:prstGeom>
        </p:spPr>
        <p:txBody>
          <a:bodyPr>
            <a:spAutoFit/>
          </a:bodyPr>
          <a:lstStyle/>
          <a:p>
            <a:pPr algn="just"/>
            <a:r>
              <a:rPr lang="en-US" dirty="0">
                <a:solidFill>
                  <a:srgbClr val="610B38"/>
                </a:solidFill>
                <a:latin typeface="erdana"/>
              </a:rPr>
              <a:t>C# System.IO Namespace</a:t>
            </a:r>
          </a:p>
          <a:p>
            <a:r>
              <a:rPr lang="en-US" dirty="0"/>
              <a:t/>
            </a:r>
            <a:br>
              <a:rPr lang="en-US" dirty="0"/>
            </a:br>
            <a:endParaRPr lang="en-US" dirty="0"/>
          </a:p>
        </p:txBody>
      </p:sp>
      <p:sp>
        <p:nvSpPr>
          <p:cNvPr id="3" name="Rectangle 2"/>
          <p:cNvSpPr/>
          <p:nvPr/>
        </p:nvSpPr>
        <p:spPr>
          <a:xfrm>
            <a:off x="170985" y="417269"/>
            <a:ext cx="11660459" cy="1477328"/>
          </a:xfrm>
          <a:prstGeom prst="rect">
            <a:avLst/>
          </a:prstGeom>
        </p:spPr>
        <p:txBody>
          <a:bodyPr wrap="square">
            <a:spAutoFit/>
          </a:bodyPr>
          <a:lstStyle/>
          <a:p>
            <a:pPr algn="just"/>
            <a:r>
              <a:rPr lang="en-US" dirty="0">
                <a:solidFill>
                  <a:srgbClr val="333333"/>
                </a:solidFill>
                <a:latin typeface="inter-regular"/>
              </a:rPr>
              <a:t>The System.IO namespace consists of IO related classes, structures, delegates and enumerations. These classes can be used to reads and write data to files or data streams. It also contains classes for file and directory support.</a:t>
            </a:r>
          </a:p>
          <a:p>
            <a:r>
              <a:rPr lang="en-US" dirty="0"/>
              <a:t/>
            </a:r>
            <a:br>
              <a:rPr lang="en-US" dirty="0"/>
            </a:br>
            <a:endParaRPr lang="en-US" dirty="0"/>
          </a:p>
        </p:txBody>
      </p:sp>
    </p:spTree>
    <p:extLst>
      <p:ext uri="{BB962C8B-B14F-4D97-AF65-F5344CB8AC3E}">
        <p14:creationId xmlns:p14="http://schemas.microsoft.com/office/powerpoint/2010/main" val="23340401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31657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82792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792480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2310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893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14732" y="139890"/>
            <a:ext cx="1467068" cy="369332"/>
          </a:xfrm>
          <a:prstGeom prst="rect">
            <a:avLst/>
          </a:prstGeom>
        </p:spPr>
        <p:txBody>
          <a:bodyPr wrap="none">
            <a:spAutoFit/>
          </a:bodyPr>
          <a:lstStyle/>
          <a:p>
            <a:pPr algn="just"/>
            <a:r>
              <a:rPr lang="en-US" dirty="0">
                <a:solidFill>
                  <a:srgbClr val="610B38"/>
                </a:solidFill>
                <a:latin typeface="erdana"/>
              </a:rPr>
              <a:t>C# For Loop</a:t>
            </a:r>
            <a:endParaRPr lang="en-US" b="0" i="0" dirty="0">
              <a:solidFill>
                <a:srgbClr val="610B38"/>
              </a:solidFill>
              <a:effectLst/>
              <a:latin typeface="erdana"/>
            </a:endParaRPr>
          </a:p>
        </p:txBody>
      </p:sp>
      <p:sp>
        <p:nvSpPr>
          <p:cNvPr id="3" name="Rectangle 2"/>
          <p:cNvSpPr/>
          <p:nvPr/>
        </p:nvSpPr>
        <p:spPr>
          <a:xfrm>
            <a:off x="666044" y="509222"/>
            <a:ext cx="11266312" cy="1200329"/>
          </a:xfrm>
          <a:prstGeom prst="rect">
            <a:avLst/>
          </a:prstGeom>
        </p:spPr>
        <p:txBody>
          <a:bodyPr wrap="square">
            <a:spAutoFit/>
          </a:bodyPr>
          <a:lstStyle/>
          <a:p>
            <a:pPr algn="just"/>
            <a:r>
              <a:rPr lang="en-US" dirty="0">
                <a:solidFill>
                  <a:srgbClr val="333333"/>
                </a:solidFill>
                <a:latin typeface="inter-regular"/>
              </a:rPr>
              <a:t>The C# </a:t>
            </a:r>
            <a:r>
              <a:rPr lang="en-US" i="1" dirty="0">
                <a:solidFill>
                  <a:srgbClr val="333333"/>
                </a:solidFill>
                <a:latin typeface="inter-regular"/>
              </a:rPr>
              <a:t>for loop</a:t>
            </a:r>
            <a:r>
              <a:rPr lang="en-US" dirty="0">
                <a:solidFill>
                  <a:srgbClr val="333333"/>
                </a:solidFill>
                <a:latin typeface="inter-regular"/>
              </a:rPr>
              <a:t> is used to iterate a part of the program several times. If the number of iteration is fixed, it is recommended to use for loop than while or do-while loops.</a:t>
            </a:r>
          </a:p>
          <a:p>
            <a:pPr algn="just"/>
            <a:r>
              <a:rPr lang="en-US" dirty="0">
                <a:solidFill>
                  <a:srgbClr val="333333"/>
                </a:solidFill>
                <a:latin typeface="inter-regular"/>
              </a:rPr>
              <a:t>The C# for loop is same as C/C++. We can initialize variable, check condition and increment/decrement value.</a:t>
            </a:r>
            <a:endParaRPr lang="en-US" b="0" i="0" dirty="0">
              <a:solidFill>
                <a:srgbClr val="333333"/>
              </a:solidFill>
              <a:effectLst/>
              <a:latin typeface="inter-regular"/>
            </a:endParaRPr>
          </a:p>
        </p:txBody>
      </p:sp>
      <p:sp>
        <p:nvSpPr>
          <p:cNvPr id="4" name="Rectangle 3"/>
          <p:cNvSpPr/>
          <p:nvPr/>
        </p:nvSpPr>
        <p:spPr>
          <a:xfrm>
            <a:off x="214732" y="1709551"/>
            <a:ext cx="1018227" cy="369332"/>
          </a:xfrm>
          <a:prstGeom prst="rect">
            <a:avLst/>
          </a:prstGeom>
        </p:spPr>
        <p:txBody>
          <a:bodyPr wrap="none">
            <a:spAutoFit/>
          </a:bodyPr>
          <a:lstStyle/>
          <a:p>
            <a:r>
              <a:rPr lang="en-US" b="1" dirty="0">
                <a:solidFill>
                  <a:srgbClr val="333333"/>
                </a:solidFill>
                <a:latin typeface="inter-bold"/>
              </a:rPr>
              <a:t>Syntax:</a:t>
            </a:r>
            <a:endParaRPr lang="en-US" dirty="0"/>
          </a:p>
        </p:txBody>
      </p:sp>
      <p:sp>
        <p:nvSpPr>
          <p:cNvPr id="5" name="Rectangle 4"/>
          <p:cNvSpPr/>
          <p:nvPr/>
        </p:nvSpPr>
        <p:spPr>
          <a:xfrm>
            <a:off x="666044" y="2078883"/>
            <a:ext cx="6096000" cy="1200329"/>
          </a:xfrm>
          <a:prstGeom prst="rect">
            <a:avLst/>
          </a:prstGeom>
        </p:spPr>
        <p:txBody>
          <a:bodyPr>
            <a:spAutoFit/>
          </a:bodyPr>
          <a:lstStyle/>
          <a:p>
            <a:pPr algn="just"/>
            <a:r>
              <a:rPr lang="en-US" b="1" dirty="0">
                <a:solidFill>
                  <a:srgbClr val="006699"/>
                </a:solidFill>
                <a:latin typeface="inter-regular"/>
              </a:rPr>
              <a:t>for</a:t>
            </a:r>
            <a:r>
              <a:rPr lang="en-US" dirty="0">
                <a:solidFill>
                  <a:srgbClr val="000000"/>
                </a:solidFill>
                <a:latin typeface="inter-regular"/>
              </a:rPr>
              <a:t>(initialization; condition; </a:t>
            </a:r>
            <a:r>
              <a:rPr lang="en-US" dirty="0" err="1">
                <a:solidFill>
                  <a:srgbClr val="000000"/>
                </a:solidFill>
                <a:latin typeface="inter-regular"/>
              </a:rPr>
              <a:t>incr</a:t>
            </a:r>
            <a:r>
              <a:rPr lang="en-US" dirty="0">
                <a:solidFill>
                  <a:srgbClr val="000000"/>
                </a:solidFill>
                <a:latin typeface="inter-regular"/>
              </a:rPr>
              <a:t>/</a:t>
            </a:r>
            <a:r>
              <a:rPr lang="en-US" dirty="0" err="1">
                <a:solidFill>
                  <a:srgbClr val="000000"/>
                </a:solidFill>
                <a:latin typeface="inter-regular"/>
              </a:rPr>
              <a:t>decr</a:t>
            </a:r>
            <a:r>
              <a:rPr lang="en-US" dirty="0" smtClean="0">
                <a:solidFill>
                  <a:srgbClr val="000000"/>
                </a:solidFill>
                <a:latin typeface="inter-regular"/>
              </a:rPr>
              <a:t>)</a:t>
            </a:r>
          </a:p>
          <a:p>
            <a:pPr algn="just"/>
            <a:r>
              <a:rPr lang="en-US" dirty="0" smtClean="0">
                <a:solidFill>
                  <a:srgbClr val="000000"/>
                </a:solidFill>
                <a:latin typeface="inter-regular"/>
              </a:rPr>
              <a:t>{</a:t>
            </a:r>
            <a:r>
              <a:rPr lang="en-US" dirty="0">
                <a:solidFill>
                  <a:srgbClr val="000000"/>
                </a:solidFill>
                <a:latin typeface="inter-regular"/>
              </a:rPr>
              <a:t>  </a:t>
            </a:r>
          </a:p>
          <a:p>
            <a:pPr algn="just"/>
            <a:r>
              <a:rPr lang="en-US" dirty="0">
                <a:solidFill>
                  <a:srgbClr val="008200"/>
                </a:solidFill>
                <a:latin typeface="inter-regular"/>
              </a:rPr>
              <a:t>//code to be executed</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
        <p:nvSpPr>
          <p:cNvPr id="7" name="Rectangle 6"/>
          <p:cNvSpPr/>
          <p:nvPr/>
        </p:nvSpPr>
        <p:spPr>
          <a:xfrm>
            <a:off x="129027" y="3002213"/>
            <a:ext cx="1390124" cy="646331"/>
          </a:xfrm>
          <a:prstGeom prst="rect">
            <a:avLst/>
          </a:prstGeom>
        </p:spPr>
        <p:txBody>
          <a:bodyPr wrap="none">
            <a:spAutoFit/>
          </a:bodyPr>
          <a:lstStyle/>
          <a:p>
            <a:pPr algn="just"/>
            <a:endParaRPr lang="en-US" dirty="0">
              <a:solidFill>
                <a:srgbClr val="610B4B"/>
              </a:solidFill>
              <a:latin typeface="erdana"/>
            </a:endParaRPr>
          </a:p>
          <a:p>
            <a:pPr algn="just"/>
            <a:r>
              <a:rPr lang="en-US" dirty="0" smtClean="0">
                <a:solidFill>
                  <a:srgbClr val="610B4B"/>
                </a:solidFill>
                <a:latin typeface="erdana"/>
              </a:rPr>
              <a:t>C</a:t>
            </a:r>
            <a:r>
              <a:rPr lang="en-US" dirty="0">
                <a:solidFill>
                  <a:srgbClr val="610B4B"/>
                </a:solidFill>
                <a:latin typeface="erdana"/>
              </a:rPr>
              <a:t># </a:t>
            </a:r>
            <a:r>
              <a:rPr lang="en-US" dirty="0" err="1" smtClean="0">
                <a:solidFill>
                  <a:srgbClr val="610B4B"/>
                </a:solidFill>
                <a:latin typeface="erdana"/>
              </a:rPr>
              <a:t>Fo</a:t>
            </a:r>
            <a:r>
              <a:rPr lang="en-US" dirty="0" smtClean="0">
                <a:solidFill>
                  <a:srgbClr val="610B4B"/>
                </a:solidFill>
                <a:latin typeface="erdana"/>
              </a:rPr>
              <a:t> </a:t>
            </a:r>
            <a:r>
              <a:rPr lang="en-US" dirty="0">
                <a:solidFill>
                  <a:srgbClr val="610B4B"/>
                </a:solidFill>
                <a:latin typeface="erdana"/>
              </a:rPr>
              <a:t>Loop</a:t>
            </a:r>
            <a:endParaRPr lang="en-US" b="0" i="0" dirty="0">
              <a:solidFill>
                <a:srgbClr val="610B4B"/>
              </a:solidFill>
              <a:effectLst/>
              <a:latin typeface="erdana"/>
            </a:endParaRPr>
          </a:p>
        </p:txBody>
      </p:sp>
      <p:sp>
        <p:nvSpPr>
          <p:cNvPr id="8" name="Rectangle 7"/>
          <p:cNvSpPr/>
          <p:nvPr/>
        </p:nvSpPr>
        <p:spPr>
          <a:xfrm>
            <a:off x="4752677" y="2078883"/>
            <a:ext cx="6096000" cy="3323987"/>
          </a:xfrm>
          <a:prstGeom prst="rect">
            <a:avLst/>
          </a:prstGeom>
        </p:spPr>
        <p:txBody>
          <a:bodyPr>
            <a:spAutoFit/>
          </a:bodyPr>
          <a:lstStyle/>
          <a:p>
            <a:pPr algn="just"/>
            <a:r>
              <a:rPr lang="en-US" dirty="0">
                <a:solidFill>
                  <a:srgbClr val="000000"/>
                </a:solidFill>
                <a:latin typeface="inter-regular"/>
              </a:rPr>
              <a:t>using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ForExample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sz="2400" dirty="0">
                <a:solidFill>
                  <a:srgbClr val="000000"/>
                </a:solidFill>
                <a:latin typeface="inter-regular"/>
              </a:rPr>
              <a:t>          </a:t>
            </a:r>
            <a:r>
              <a:rPr lang="en-US" sz="2400" b="1" dirty="0">
                <a:solidFill>
                  <a:srgbClr val="006699"/>
                </a:solidFill>
                <a:latin typeface="inter-regular"/>
              </a:rPr>
              <a:t>for</a:t>
            </a:r>
            <a:r>
              <a:rPr lang="en-US" sz="2400" dirty="0">
                <a:solidFill>
                  <a:srgbClr val="000000"/>
                </a:solidFill>
                <a:latin typeface="inter-regular"/>
              </a:rPr>
              <a:t>(</a:t>
            </a:r>
            <a:r>
              <a:rPr lang="en-US" sz="2400" b="1" dirty="0" err="1">
                <a:solidFill>
                  <a:srgbClr val="006699"/>
                </a:solidFill>
                <a:latin typeface="inter-regular"/>
              </a:rPr>
              <a:t>int</a:t>
            </a:r>
            <a:r>
              <a:rPr lang="en-US" sz="2400" dirty="0">
                <a:solidFill>
                  <a:srgbClr val="000000"/>
                </a:solidFill>
                <a:latin typeface="inter-regular"/>
              </a:rPr>
              <a:t> </a:t>
            </a:r>
            <a:r>
              <a:rPr lang="en-US" sz="2400" dirty="0" err="1" smtClean="0">
                <a:solidFill>
                  <a:srgbClr val="000000"/>
                </a:solidFill>
                <a:latin typeface="inter-regular"/>
              </a:rPr>
              <a:t>i</a:t>
            </a:r>
            <a:r>
              <a:rPr lang="en-US" sz="2400" dirty="0" smtClean="0">
                <a:solidFill>
                  <a:srgbClr val="000000"/>
                </a:solidFill>
                <a:latin typeface="inter-regular"/>
              </a:rPr>
              <a:t>=</a:t>
            </a:r>
            <a:r>
              <a:rPr lang="en-US" sz="2400" dirty="0" smtClean="0">
                <a:solidFill>
                  <a:srgbClr val="C00000"/>
                </a:solidFill>
                <a:latin typeface="inter-regular"/>
              </a:rPr>
              <a:t>0</a:t>
            </a:r>
            <a:r>
              <a:rPr lang="en-US" sz="2400" dirty="0" smtClean="0">
                <a:solidFill>
                  <a:srgbClr val="000000"/>
                </a:solidFill>
                <a:latin typeface="inter-regular"/>
              </a:rPr>
              <a:t>;  </a:t>
            </a:r>
            <a:r>
              <a:rPr lang="en-US" sz="2400" dirty="0" err="1" smtClean="0">
                <a:solidFill>
                  <a:srgbClr val="000000"/>
                </a:solidFill>
                <a:latin typeface="inter-regular"/>
              </a:rPr>
              <a:t>i</a:t>
            </a:r>
            <a:r>
              <a:rPr lang="en-US" sz="2400" dirty="0">
                <a:solidFill>
                  <a:srgbClr val="000000"/>
                </a:solidFill>
                <a:latin typeface="inter-regular"/>
              </a:rPr>
              <a:t>&lt;</a:t>
            </a:r>
            <a:r>
              <a:rPr lang="en-US" sz="2400" dirty="0" smtClean="0">
                <a:solidFill>
                  <a:srgbClr val="000000"/>
                </a:solidFill>
                <a:latin typeface="inter-regular"/>
              </a:rPr>
              <a:t>=1</a:t>
            </a:r>
            <a:r>
              <a:rPr lang="en-US" sz="2400" dirty="0" smtClean="0">
                <a:solidFill>
                  <a:srgbClr val="C00000"/>
                </a:solidFill>
                <a:latin typeface="inter-regular"/>
              </a:rPr>
              <a:t>0</a:t>
            </a:r>
            <a:r>
              <a:rPr lang="en-US" sz="2400" dirty="0" smtClean="0">
                <a:solidFill>
                  <a:srgbClr val="000000"/>
                </a:solidFill>
                <a:latin typeface="inter-regular"/>
              </a:rPr>
              <a:t>;  </a:t>
            </a:r>
            <a:r>
              <a:rPr lang="en-US" sz="2400" dirty="0" err="1" smtClean="0">
                <a:solidFill>
                  <a:srgbClr val="000000"/>
                </a:solidFill>
                <a:latin typeface="inter-regular"/>
              </a:rPr>
              <a:t>i</a:t>
            </a:r>
            <a:r>
              <a:rPr lang="en-US" sz="2400" dirty="0" smtClean="0">
                <a:solidFill>
                  <a:srgbClr val="000000"/>
                </a:solidFill>
                <a:latin typeface="inter-regular"/>
              </a:rPr>
              <a:t>++)</a:t>
            </a:r>
          </a:p>
          <a:p>
            <a:pPr algn="just"/>
            <a:r>
              <a:rPr lang="en-US" sz="2400" dirty="0" smtClean="0">
                <a:solidFill>
                  <a:srgbClr val="000000"/>
                </a:solidFill>
                <a:latin typeface="inter-regular"/>
              </a:rPr>
              <a:t>{</a:t>
            </a:r>
            <a:r>
              <a:rPr lang="en-US" sz="2400"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308814955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97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68743" y="128601"/>
            <a:ext cx="2262158" cy="369332"/>
          </a:xfrm>
          <a:prstGeom prst="rect">
            <a:avLst/>
          </a:prstGeom>
        </p:spPr>
        <p:txBody>
          <a:bodyPr wrap="none">
            <a:spAutoFit/>
          </a:bodyPr>
          <a:lstStyle/>
          <a:p>
            <a:pPr algn="just"/>
            <a:r>
              <a:rPr lang="en-US" dirty="0">
                <a:solidFill>
                  <a:srgbClr val="610B38"/>
                </a:solidFill>
                <a:latin typeface="erdana"/>
              </a:rPr>
              <a:t>C# Nested For Loop</a:t>
            </a:r>
            <a:endParaRPr lang="en-US" b="0" i="0" dirty="0">
              <a:solidFill>
                <a:srgbClr val="610B38"/>
              </a:solidFill>
              <a:effectLst/>
              <a:latin typeface="erdana"/>
            </a:endParaRPr>
          </a:p>
        </p:txBody>
      </p:sp>
      <p:sp>
        <p:nvSpPr>
          <p:cNvPr id="3" name="Rectangle 2"/>
          <p:cNvSpPr/>
          <p:nvPr/>
        </p:nvSpPr>
        <p:spPr>
          <a:xfrm>
            <a:off x="268743" y="497933"/>
            <a:ext cx="11632312" cy="646331"/>
          </a:xfrm>
          <a:prstGeom prst="rect">
            <a:avLst/>
          </a:prstGeom>
        </p:spPr>
        <p:txBody>
          <a:bodyPr wrap="square">
            <a:spAutoFit/>
          </a:bodyPr>
          <a:lstStyle/>
          <a:p>
            <a:r>
              <a:rPr lang="en-US" dirty="0">
                <a:solidFill>
                  <a:srgbClr val="333333"/>
                </a:solidFill>
                <a:latin typeface="inter-regular"/>
              </a:rPr>
              <a:t>In C#, we can use for loop inside another for loop, it is known as nested for loop. The inner loop is executed fully when outer loop is executed one time.</a:t>
            </a:r>
            <a:endParaRPr lang="en-US" dirty="0"/>
          </a:p>
        </p:txBody>
      </p:sp>
      <p:sp>
        <p:nvSpPr>
          <p:cNvPr id="4" name="Rectangle 3"/>
          <p:cNvSpPr/>
          <p:nvPr/>
        </p:nvSpPr>
        <p:spPr>
          <a:xfrm>
            <a:off x="3036899" y="1144264"/>
            <a:ext cx="6096000" cy="3416320"/>
          </a:xfrm>
          <a:prstGeom prst="rect">
            <a:avLst/>
          </a:prstGeom>
        </p:spPr>
        <p:txBody>
          <a:bodyPr>
            <a:spAutoFit/>
          </a:bodyPr>
          <a:lstStyle/>
          <a:p>
            <a:pPr algn="just"/>
            <a:r>
              <a:rPr lang="en-US" dirty="0">
                <a:solidFill>
                  <a:srgbClr val="000000"/>
                </a:solidFill>
                <a:latin typeface="inter-regular"/>
              </a:rPr>
              <a:t>using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ForExample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a:t>
            </a:r>
            <a:r>
              <a:rPr lang="en-US" dirty="0">
                <a:solidFill>
                  <a:srgbClr val="C00000"/>
                </a:solidFill>
                <a:latin typeface="inter-regular"/>
              </a:rPr>
              <a:t>1</a:t>
            </a:r>
            <a:r>
              <a:rPr lang="en-US" dirty="0">
                <a:solidFill>
                  <a:srgbClr val="000000"/>
                </a:solidFill>
                <a:latin typeface="inter-regular"/>
              </a:rPr>
              <a:t>;i&lt;=</a:t>
            </a:r>
            <a:r>
              <a:rPr lang="en-US" dirty="0">
                <a:solidFill>
                  <a:srgbClr val="C00000"/>
                </a:solidFill>
                <a:latin typeface="inter-regular"/>
              </a:rPr>
              <a:t>3</a:t>
            </a:r>
            <a:r>
              <a:rPr lang="en-US" dirty="0">
                <a:solidFill>
                  <a:srgbClr val="000000"/>
                </a:solidFill>
                <a:latin typeface="inter-regular"/>
              </a:rPr>
              <a:t>;i++){    </a:t>
            </a:r>
          </a:p>
          <a:p>
            <a:pPr algn="just"/>
            <a:r>
              <a:rPr lang="en-US" dirty="0">
                <a:solidFill>
                  <a:srgbClr val="000000"/>
                </a:solidFill>
                <a:latin typeface="inter-regular"/>
              </a:rPr>
              <a:t>        </a:t>
            </a:r>
            <a:r>
              <a:rPr lang="en-US" b="1" dirty="0" smtClean="0">
                <a:solidFill>
                  <a:srgbClr val="006699"/>
                </a:solidFill>
                <a:latin typeface="inter-regular"/>
              </a:rPr>
              <a:t>for</a:t>
            </a:r>
            <a:r>
              <a:rPr lang="en-US" dirty="0" smtClean="0">
                <a:solidFill>
                  <a:srgbClr val="000000"/>
                </a:solidFill>
                <a:latin typeface="inter-regular"/>
              </a:rPr>
              <a:t>(</a:t>
            </a:r>
            <a:r>
              <a:rPr lang="en-US" b="1" dirty="0" err="1" smtClean="0">
                <a:solidFill>
                  <a:srgbClr val="006699"/>
                </a:solidFill>
                <a:latin typeface="inter-regular"/>
              </a:rPr>
              <a:t>int</a:t>
            </a:r>
            <a:r>
              <a:rPr lang="en-US" dirty="0">
                <a:solidFill>
                  <a:srgbClr val="000000"/>
                </a:solidFill>
                <a:latin typeface="inter-regular"/>
              </a:rPr>
              <a:t> j=</a:t>
            </a:r>
            <a:r>
              <a:rPr lang="en-US" dirty="0">
                <a:solidFill>
                  <a:srgbClr val="C00000"/>
                </a:solidFill>
                <a:latin typeface="inter-regular"/>
              </a:rPr>
              <a:t>1</a:t>
            </a:r>
            <a:r>
              <a:rPr lang="en-US" dirty="0">
                <a:solidFill>
                  <a:srgbClr val="000000"/>
                </a:solidFill>
                <a:latin typeface="inter-regular"/>
              </a:rPr>
              <a:t>;j&lt;=</a:t>
            </a:r>
            <a:r>
              <a:rPr lang="en-US" dirty="0">
                <a:solidFill>
                  <a:srgbClr val="C00000"/>
                </a:solidFill>
                <a:latin typeface="inter-regular"/>
              </a:rPr>
              <a:t>3</a:t>
            </a:r>
            <a:r>
              <a:rPr lang="en-US" dirty="0">
                <a:solidFill>
                  <a:srgbClr val="000000"/>
                </a:solidFill>
                <a:latin typeface="inter-regular"/>
              </a:rPr>
              <a:t>;j++){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a:t>
            </a:r>
            <a:r>
              <a:rPr lang="en-US" dirty="0">
                <a:solidFill>
                  <a:srgbClr val="0000FF"/>
                </a:solidFill>
                <a:latin typeface="inter-regular"/>
              </a:rPr>
              <a:t>" "</a:t>
            </a:r>
            <a:r>
              <a:rPr lang="en-US" dirty="0">
                <a:solidFill>
                  <a:srgbClr val="000000"/>
                </a:solidFill>
                <a:latin typeface="inter-regular"/>
              </a:rPr>
              <a:t>+j);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
        <p:nvSpPr>
          <p:cNvPr id="5" name="Rectangle 4"/>
          <p:cNvSpPr/>
          <p:nvPr/>
        </p:nvSpPr>
        <p:spPr>
          <a:xfrm>
            <a:off x="127623" y="4523002"/>
            <a:ext cx="2210862" cy="369332"/>
          </a:xfrm>
          <a:prstGeom prst="rect">
            <a:avLst/>
          </a:prstGeom>
        </p:spPr>
        <p:txBody>
          <a:bodyPr wrap="none">
            <a:spAutoFit/>
          </a:bodyPr>
          <a:lstStyle/>
          <a:p>
            <a:pPr algn="just"/>
            <a:r>
              <a:rPr lang="en-US" dirty="0">
                <a:solidFill>
                  <a:srgbClr val="610B38"/>
                </a:solidFill>
                <a:latin typeface="erdana"/>
              </a:rPr>
              <a:t>C# Infinite For Loop</a:t>
            </a:r>
            <a:endParaRPr lang="en-US" b="0" i="0" dirty="0">
              <a:solidFill>
                <a:srgbClr val="610B38"/>
              </a:solidFill>
              <a:effectLst/>
              <a:latin typeface="erdana"/>
            </a:endParaRPr>
          </a:p>
        </p:txBody>
      </p:sp>
      <p:sp>
        <p:nvSpPr>
          <p:cNvPr id="6" name="Rectangle 5"/>
          <p:cNvSpPr/>
          <p:nvPr/>
        </p:nvSpPr>
        <p:spPr>
          <a:xfrm>
            <a:off x="127623" y="4892334"/>
            <a:ext cx="9005276" cy="369332"/>
          </a:xfrm>
          <a:prstGeom prst="rect">
            <a:avLst/>
          </a:prstGeom>
        </p:spPr>
        <p:txBody>
          <a:bodyPr wrap="square">
            <a:spAutoFit/>
          </a:bodyPr>
          <a:lstStyle/>
          <a:p>
            <a:r>
              <a:rPr lang="en-US" dirty="0">
                <a:solidFill>
                  <a:srgbClr val="333333"/>
                </a:solidFill>
                <a:latin typeface="inter-regular"/>
              </a:rPr>
              <a:t>If we use double semicolon in for loop, it will be executed infinite times.</a:t>
            </a:r>
            <a:endParaRPr lang="en-US" dirty="0"/>
          </a:p>
        </p:txBody>
      </p:sp>
    </p:spTree>
    <p:extLst>
      <p:ext uri="{BB962C8B-B14F-4D97-AF65-F5344CB8AC3E}">
        <p14:creationId xmlns:p14="http://schemas.microsoft.com/office/powerpoint/2010/main" val="1399101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3048000" y="515449"/>
            <a:ext cx="6096000" cy="3139321"/>
          </a:xfrm>
          <a:prstGeom prst="rect">
            <a:avLst/>
          </a:prstGeom>
        </p:spPr>
        <p:txBody>
          <a:bodyPr>
            <a:spAutoFit/>
          </a:bodyPr>
          <a:lstStyle/>
          <a:p>
            <a:pPr algn="just"/>
            <a:r>
              <a:rPr lang="en-US" dirty="0">
                <a:solidFill>
                  <a:srgbClr val="000000"/>
                </a:solidFill>
                <a:latin typeface="inter-regular"/>
              </a:rPr>
              <a:t>using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ForExample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 (;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"Infinitive For Loop"</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441152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76285" y="168625"/>
            <a:ext cx="1697901" cy="369332"/>
          </a:xfrm>
          <a:prstGeom prst="rect">
            <a:avLst/>
          </a:prstGeom>
        </p:spPr>
        <p:txBody>
          <a:bodyPr wrap="none">
            <a:spAutoFit/>
          </a:bodyPr>
          <a:lstStyle/>
          <a:p>
            <a:pPr algn="just"/>
            <a:r>
              <a:rPr lang="en-US" dirty="0">
                <a:solidFill>
                  <a:srgbClr val="610B38"/>
                </a:solidFill>
                <a:latin typeface="erdana"/>
              </a:rPr>
              <a:t>C# While Loop</a:t>
            </a:r>
            <a:endParaRPr lang="en-US" b="0" i="0" dirty="0">
              <a:solidFill>
                <a:srgbClr val="610B38"/>
              </a:solidFill>
              <a:effectLst/>
              <a:latin typeface="erdana"/>
            </a:endParaRPr>
          </a:p>
        </p:txBody>
      </p:sp>
      <p:sp>
        <p:nvSpPr>
          <p:cNvPr id="3" name="Rectangle 2"/>
          <p:cNvSpPr/>
          <p:nvPr/>
        </p:nvSpPr>
        <p:spPr>
          <a:xfrm>
            <a:off x="176284" y="537957"/>
            <a:ext cx="11756071" cy="646331"/>
          </a:xfrm>
          <a:prstGeom prst="rect">
            <a:avLst/>
          </a:prstGeom>
        </p:spPr>
        <p:txBody>
          <a:bodyPr wrap="square">
            <a:spAutoFit/>
          </a:bodyPr>
          <a:lstStyle/>
          <a:p>
            <a:r>
              <a:rPr lang="en-US" dirty="0">
                <a:solidFill>
                  <a:srgbClr val="333333"/>
                </a:solidFill>
                <a:latin typeface="inter-regular"/>
              </a:rPr>
              <a:t>In C#, </a:t>
            </a:r>
            <a:r>
              <a:rPr lang="en-US" i="1" dirty="0">
                <a:solidFill>
                  <a:srgbClr val="333333"/>
                </a:solidFill>
                <a:latin typeface="inter-regular"/>
              </a:rPr>
              <a:t>while loop</a:t>
            </a:r>
            <a:r>
              <a:rPr lang="en-US" dirty="0">
                <a:solidFill>
                  <a:srgbClr val="333333"/>
                </a:solidFill>
                <a:latin typeface="inter-regular"/>
              </a:rPr>
              <a:t> is used to iterate a part of the program several times. If the number of iteration is not fixed, it is recommended to use while loop than for loop.</a:t>
            </a:r>
            <a:endParaRPr lang="en-US" dirty="0"/>
          </a:p>
        </p:txBody>
      </p:sp>
      <p:sp>
        <p:nvSpPr>
          <p:cNvPr id="4" name="Rectangle 3"/>
          <p:cNvSpPr/>
          <p:nvPr/>
        </p:nvSpPr>
        <p:spPr>
          <a:xfrm>
            <a:off x="176283" y="1184288"/>
            <a:ext cx="1018227" cy="369332"/>
          </a:xfrm>
          <a:prstGeom prst="rect">
            <a:avLst/>
          </a:prstGeom>
        </p:spPr>
        <p:txBody>
          <a:bodyPr wrap="none">
            <a:spAutoFit/>
          </a:bodyPr>
          <a:lstStyle/>
          <a:p>
            <a:r>
              <a:rPr lang="en-US" b="1" dirty="0">
                <a:solidFill>
                  <a:srgbClr val="333333"/>
                </a:solidFill>
                <a:latin typeface="inter-bold"/>
              </a:rPr>
              <a:t>Syntax:</a:t>
            </a:r>
            <a:endParaRPr lang="en-US" dirty="0"/>
          </a:p>
        </p:txBody>
      </p:sp>
      <p:sp>
        <p:nvSpPr>
          <p:cNvPr id="5" name="Rectangle 4"/>
          <p:cNvSpPr/>
          <p:nvPr/>
        </p:nvSpPr>
        <p:spPr>
          <a:xfrm>
            <a:off x="292192" y="1553620"/>
            <a:ext cx="6096000" cy="1200329"/>
          </a:xfrm>
          <a:prstGeom prst="rect">
            <a:avLst/>
          </a:prstGeom>
        </p:spPr>
        <p:txBody>
          <a:bodyPr>
            <a:spAutoFit/>
          </a:bodyPr>
          <a:lstStyle/>
          <a:p>
            <a:pPr algn="just"/>
            <a:r>
              <a:rPr lang="en-US" b="1" dirty="0">
                <a:solidFill>
                  <a:srgbClr val="006699"/>
                </a:solidFill>
                <a:latin typeface="inter-regular"/>
              </a:rPr>
              <a:t>while</a:t>
            </a:r>
            <a:r>
              <a:rPr lang="en-US" dirty="0">
                <a:solidFill>
                  <a:srgbClr val="000000"/>
                </a:solidFill>
                <a:latin typeface="inter-regular"/>
              </a:rPr>
              <a:t>(condition</a:t>
            </a:r>
            <a:r>
              <a:rPr lang="en-US" dirty="0" smtClean="0">
                <a:solidFill>
                  <a:srgbClr val="000000"/>
                </a:solidFill>
                <a:latin typeface="inter-regular"/>
              </a:rPr>
              <a:t>)</a:t>
            </a:r>
          </a:p>
          <a:p>
            <a:pPr algn="just"/>
            <a:r>
              <a:rPr lang="en-US" dirty="0" smtClean="0">
                <a:solidFill>
                  <a:srgbClr val="000000"/>
                </a:solidFill>
                <a:latin typeface="inter-regular"/>
              </a:rPr>
              <a:t>{</a:t>
            </a:r>
            <a:r>
              <a:rPr lang="en-US" dirty="0">
                <a:solidFill>
                  <a:srgbClr val="000000"/>
                </a:solidFill>
                <a:latin typeface="inter-regular"/>
              </a:rPr>
              <a:t>  </a:t>
            </a:r>
          </a:p>
          <a:p>
            <a:pPr algn="just"/>
            <a:r>
              <a:rPr lang="en-US" dirty="0">
                <a:solidFill>
                  <a:srgbClr val="008200"/>
                </a:solidFill>
                <a:latin typeface="inter-regular"/>
              </a:rPr>
              <a:t>//code to be executed</a:t>
            </a:r>
            <a:r>
              <a:rPr lang="en-US" dirty="0">
                <a:solidFill>
                  <a:srgbClr val="000000"/>
                </a:solidFill>
                <a:latin typeface="inter-regular"/>
              </a:rPr>
              <a:t>  </a:t>
            </a:r>
          </a:p>
          <a:p>
            <a:pPr algn="just"/>
            <a:r>
              <a:rPr lang="en-US" dirty="0">
                <a:solidFill>
                  <a:srgbClr val="000000"/>
                </a:solidFill>
                <a:latin typeface="inter-regular"/>
              </a:rPr>
              <a:t>}  </a:t>
            </a:r>
            <a:endParaRPr lang="en-US" b="0" i="0" dirty="0">
              <a:solidFill>
                <a:srgbClr val="000000"/>
              </a:solidFill>
              <a:effectLst/>
              <a:latin typeface="inter-regular"/>
            </a:endParaRPr>
          </a:p>
        </p:txBody>
      </p:sp>
      <p:sp>
        <p:nvSpPr>
          <p:cNvPr id="6" name="Rectangle 5"/>
          <p:cNvSpPr/>
          <p:nvPr/>
        </p:nvSpPr>
        <p:spPr>
          <a:xfrm>
            <a:off x="4154311" y="1645953"/>
            <a:ext cx="6096000" cy="4247317"/>
          </a:xfrm>
          <a:prstGeom prst="rect">
            <a:avLst/>
          </a:prstGeom>
        </p:spPr>
        <p:txBody>
          <a:bodyPr>
            <a:spAutoFit/>
          </a:bodyPr>
          <a:lstStyle/>
          <a:p>
            <a:pPr algn="just"/>
            <a:r>
              <a:rPr lang="en-US" dirty="0">
                <a:solidFill>
                  <a:srgbClr val="000000"/>
                </a:solidFill>
                <a:latin typeface="inter-regular"/>
              </a:rPr>
              <a:t>using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WhileExample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smtClean="0">
                <a:solidFill>
                  <a:srgbClr val="000000"/>
                </a:solidFill>
                <a:latin typeface="inter-regular"/>
              </a:rPr>
              <a:t>i</a:t>
            </a:r>
            <a:r>
              <a:rPr lang="en-US" dirty="0" smtClean="0">
                <a:solidFill>
                  <a:srgbClr val="000000"/>
                </a:solidFill>
                <a:latin typeface="inter-regular"/>
              </a:rPr>
              <a:t>=0;</a:t>
            </a:r>
          </a:p>
          <a:p>
            <a:pPr algn="just"/>
            <a:endParaRPr lang="en-US" b="1" dirty="0" smtClean="0">
              <a:solidFill>
                <a:srgbClr val="006699"/>
              </a:solidFill>
              <a:latin typeface="inter-regular"/>
            </a:endParaRPr>
          </a:p>
          <a:p>
            <a:pPr algn="just"/>
            <a:r>
              <a:rPr lang="en-US" b="1" dirty="0">
                <a:solidFill>
                  <a:srgbClr val="006699"/>
                </a:solidFill>
                <a:latin typeface="inter-regular"/>
              </a:rPr>
              <a:t> </a:t>
            </a:r>
            <a:r>
              <a:rPr lang="en-US" b="1" dirty="0" smtClean="0">
                <a:solidFill>
                  <a:srgbClr val="006699"/>
                </a:solidFill>
                <a:latin typeface="inter-regular"/>
              </a:rPr>
              <a:t>        while</a:t>
            </a:r>
            <a:r>
              <a:rPr lang="en-US" dirty="0" smtClean="0">
                <a:solidFill>
                  <a:srgbClr val="000000"/>
                </a:solidFill>
                <a:latin typeface="inter-regular"/>
              </a:rPr>
              <a:t>(</a:t>
            </a:r>
            <a:r>
              <a:rPr lang="en-US" dirty="0" err="1" smtClean="0">
                <a:solidFill>
                  <a:srgbClr val="000000"/>
                </a:solidFill>
                <a:latin typeface="inter-regular"/>
              </a:rPr>
              <a:t>i</a:t>
            </a:r>
            <a:r>
              <a:rPr lang="en-US" dirty="0" smtClean="0">
                <a:solidFill>
                  <a:srgbClr val="000000"/>
                </a:solidFill>
                <a:latin typeface="inter-regular"/>
              </a:rPr>
              <a:t>&lt;=</a:t>
            </a:r>
            <a:r>
              <a:rPr lang="en-US" dirty="0" smtClean="0">
                <a:solidFill>
                  <a:srgbClr val="C00000"/>
                </a:solidFill>
                <a:latin typeface="inter-regular"/>
              </a:rPr>
              <a:t>10)</a:t>
            </a:r>
            <a:r>
              <a:rPr lang="en-US" dirty="0" smtClean="0">
                <a:solidFill>
                  <a:srgbClr val="000000"/>
                </a:solidFill>
                <a:latin typeface="inter-regular"/>
              </a:rPr>
              <a:t>;    </a:t>
            </a:r>
          </a:p>
          <a:p>
            <a:pPr algn="just"/>
            <a:r>
              <a:rPr lang="en-US" dirty="0" smtClean="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36078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311969" y="251752"/>
            <a:ext cx="1454244" cy="369332"/>
          </a:xfrm>
          <a:prstGeom prst="rect">
            <a:avLst/>
          </a:prstGeom>
        </p:spPr>
        <p:txBody>
          <a:bodyPr wrap="none">
            <a:spAutoFit/>
          </a:bodyPr>
          <a:lstStyle/>
          <a:p>
            <a:pPr algn="just"/>
            <a:r>
              <a:rPr lang="en-US" b="0" i="0" dirty="0" smtClean="0">
                <a:solidFill>
                  <a:srgbClr val="610B38"/>
                </a:solidFill>
                <a:effectLst/>
                <a:latin typeface="erdana"/>
              </a:rPr>
              <a:t>C# Features</a:t>
            </a:r>
            <a:endParaRPr lang="en-US" b="0" i="0" dirty="0">
              <a:solidFill>
                <a:srgbClr val="610B38"/>
              </a:solidFill>
              <a:effectLst/>
              <a:latin typeface="erdana"/>
            </a:endParaRPr>
          </a:p>
        </p:txBody>
      </p:sp>
      <p:sp>
        <p:nvSpPr>
          <p:cNvPr id="3" name="Rectangle 2"/>
          <p:cNvSpPr/>
          <p:nvPr/>
        </p:nvSpPr>
        <p:spPr>
          <a:xfrm>
            <a:off x="616768" y="759630"/>
            <a:ext cx="8527231" cy="2862322"/>
          </a:xfrm>
          <a:prstGeom prst="rect">
            <a:avLst/>
          </a:prstGeom>
        </p:spPr>
        <p:txBody>
          <a:bodyPr wrap="square">
            <a:spAutoFit/>
          </a:bodyPr>
          <a:lstStyle/>
          <a:p>
            <a:pPr algn="just">
              <a:buFont typeface="+mj-lt"/>
              <a:buAutoNum type="arabicPeriod"/>
            </a:pPr>
            <a:r>
              <a:rPr lang="en-US" b="0" i="0" dirty="0" smtClean="0">
                <a:solidFill>
                  <a:srgbClr val="000000"/>
                </a:solidFill>
                <a:effectLst/>
                <a:latin typeface="inter-regular"/>
              </a:rPr>
              <a:t>Simple</a:t>
            </a:r>
          </a:p>
          <a:p>
            <a:pPr algn="just">
              <a:buFont typeface="+mj-lt"/>
              <a:buAutoNum type="arabicPeriod"/>
            </a:pPr>
            <a:r>
              <a:rPr lang="en-US" b="0" i="0" dirty="0" smtClean="0">
                <a:solidFill>
                  <a:srgbClr val="000000"/>
                </a:solidFill>
                <a:effectLst/>
                <a:latin typeface="inter-regular"/>
              </a:rPr>
              <a:t>Modern programming language</a:t>
            </a:r>
          </a:p>
          <a:p>
            <a:pPr algn="just">
              <a:buFont typeface="+mj-lt"/>
              <a:buAutoNum type="arabicPeriod"/>
            </a:pPr>
            <a:r>
              <a:rPr lang="en-US" b="0" i="0" dirty="0" smtClean="0">
                <a:solidFill>
                  <a:srgbClr val="000000"/>
                </a:solidFill>
                <a:effectLst/>
                <a:latin typeface="inter-regular"/>
              </a:rPr>
              <a:t>Object oriented</a:t>
            </a:r>
          </a:p>
          <a:p>
            <a:pPr algn="just">
              <a:buFont typeface="+mj-lt"/>
              <a:buAutoNum type="arabicPeriod"/>
            </a:pPr>
            <a:r>
              <a:rPr lang="en-US" b="0" i="0" dirty="0" smtClean="0">
                <a:solidFill>
                  <a:srgbClr val="000000"/>
                </a:solidFill>
                <a:effectLst/>
                <a:latin typeface="inter-regular"/>
              </a:rPr>
              <a:t>Type safe</a:t>
            </a:r>
          </a:p>
          <a:p>
            <a:pPr algn="just">
              <a:buFont typeface="+mj-lt"/>
              <a:buAutoNum type="arabicPeriod"/>
            </a:pPr>
            <a:r>
              <a:rPr lang="en-US" b="0" i="0" dirty="0" smtClean="0">
                <a:solidFill>
                  <a:srgbClr val="000000"/>
                </a:solidFill>
                <a:effectLst/>
                <a:latin typeface="inter-regular"/>
              </a:rPr>
              <a:t>Interoperability</a:t>
            </a:r>
          </a:p>
          <a:p>
            <a:pPr algn="just">
              <a:buFont typeface="+mj-lt"/>
              <a:buAutoNum type="arabicPeriod"/>
            </a:pPr>
            <a:r>
              <a:rPr lang="en-US" b="0" i="0" dirty="0" smtClean="0">
                <a:solidFill>
                  <a:srgbClr val="000000"/>
                </a:solidFill>
                <a:effectLst/>
                <a:latin typeface="inter-regular"/>
              </a:rPr>
              <a:t>Scalable and Updateable</a:t>
            </a:r>
          </a:p>
          <a:p>
            <a:pPr algn="just">
              <a:buFont typeface="+mj-lt"/>
              <a:buAutoNum type="arabicPeriod"/>
            </a:pPr>
            <a:r>
              <a:rPr lang="en-US" b="0" i="0" dirty="0" smtClean="0">
                <a:solidFill>
                  <a:srgbClr val="000000"/>
                </a:solidFill>
                <a:effectLst/>
                <a:latin typeface="inter-regular"/>
              </a:rPr>
              <a:t>Component oriented</a:t>
            </a:r>
          </a:p>
          <a:p>
            <a:pPr algn="just">
              <a:buFont typeface="+mj-lt"/>
              <a:buAutoNum type="arabicPeriod"/>
            </a:pPr>
            <a:r>
              <a:rPr lang="en-US" b="0" i="0" dirty="0" smtClean="0">
                <a:solidFill>
                  <a:srgbClr val="000000"/>
                </a:solidFill>
                <a:effectLst/>
                <a:latin typeface="inter-regular"/>
              </a:rPr>
              <a:t>Structured programming language</a:t>
            </a:r>
          </a:p>
          <a:p>
            <a:pPr algn="just">
              <a:buFont typeface="+mj-lt"/>
              <a:buAutoNum type="arabicPeriod"/>
            </a:pPr>
            <a:r>
              <a:rPr lang="en-US" b="0" i="0" dirty="0" smtClean="0">
                <a:solidFill>
                  <a:srgbClr val="000000"/>
                </a:solidFill>
                <a:effectLst/>
                <a:latin typeface="inter-regular"/>
              </a:rPr>
              <a:t>Rich Library</a:t>
            </a:r>
          </a:p>
          <a:p>
            <a:pPr algn="just">
              <a:buFont typeface="+mj-lt"/>
              <a:buAutoNum type="arabicPeriod"/>
            </a:pPr>
            <a:r>
              <a:rPr lang="en-US" b="0" i="0" dirty="0" smtClean="0">
                <a:solidFill>
                  <a:srgbClr val="000000"/>
                </a:solidFill>
                <a:effectLst/>
                <a:latin typeface="inter-regular"/>
              </a:rPr>
              <a:t>Fast speed</a:t>
            </a:r>
            <a:endParaRPr lang="en-US" b="0" i="0" dirty="0">
              <a:solidFill>
                <a:srgbClr val="000000"/>
              </a:solidFill>
              <a:effectLst/>
              <a:latin typeface="inter-regular"/>
            </a:endParaRPr>
          </a:p>
        </p:txBody>
      </p:sp>
      <p:sp>
        <p:nvSpPr>
          <p:cNvPr id="4" name="Rectangle 3"/>
          <p:cNvSpPr/>
          <p:nvPr/>
        </p:nvSpPr>
        <p:spPr>
          <a:xfrm>
            <a:off x="311969" y="3760498"/>
            <a:ext cx="2210862" cy="369332"/>
          </a:xfrm>
          <a:prstGeom prst="rect">
            <a:avLst/>
          </a:prstGeom>
        </p:spPr>
        <p:txBody>
          <a:bodyPr wrap="none">
            <a:spAutoFit/>
          </a:bodyPr>
          <a:lstStyle/>
          <a:p>
            <a:pPr algn="just"/>
            <a:r>
              <a:rPr lang="en-US" b="0" i="0" dirty="0" smtClean="0">
                <a:solidFill>
                  <a:srgbClr val="610B38"/>
                </a:solidFill>
                <a:effectLst/>
                <a:latin typeface="erdana"/>
              </a:rPr>
              <a:t>C# Simple Example</a:t>
            </a:r>
            <a:endParaRPr lang="en-US" b="0" i="0" dirty="0">
              <a:solidFill>
                <a:srgbClr val="610B38"/>
              </a:solidFill>
              <a:effectLst/>
              <a:latin typeface="erdana"/>
            </a:endParaRPr>
          </a:p>
        </p:txBody>
      </p:sp>
      <p:sp>
        <p:nvSpPr>
          <p:cNvPr id="5" name="Rectangle 4"/>
          <p:cNvSpPr/>
          <p:nvPr/>
        </p:nvSpPr>
        <p:spPr>
          <a:xfrm>
            <a:off x="2831924" y="3178563"/>
            <a:ext cx="10144259" cy="3108543"/>
          </a:xfrm>
          <a:prstGeom prst="rect">
            <a:avLst/>
          </a:prstGeom>
        </p:spPr>
        <p:txBody>
          <a:bodyPr wrap="square">
            <a:spAutoFit/>
          </a:bodyPr>
          <a:lstStyle/>
          <a:p>
            <a:pPr algn="just"/>
            <a:r>
              <a:rPr lang="en-US" sz="2800" b="1" dirty="0" smtClean="0">
                <a:solidFill>
                  <a:srgbClr val="006699"/>
                </a:solidFill>
                <a:latin typeface="inter-regular"/>
              </a:rPr>
              <a:t>Public </a:t>
            </a:r>
            <a:r>
              <a:rPr lang="en-US" sz="2800" b="1" i="0" dirty="0" smtClean="0">
                <a:solidFill>
                  <a:srgbClr val="006699"/>
                </a:solidFill>
                <a:effectLst/>
                <a:latin typeface="inter-regular"/>
              </a:rPr>
              <a:t>class</a:t>
            </a:r>
            <a:r>
              <a:rPr lang="en-US" sz="2800" b="0" i="0" dirty="0" smtClean="0">
                <a:solidFill>
                  <a:srgbClr val="000000"/>
                </a:solidFill>
                <a:effectLst/>
                <a:latin typeface="inter-regular"/>
              </a:rPr>
              <a:t> </a:t>
            </a:r>
            <a:r>
              <a:rPr lang="en-US" sz="2800" dirty="0" smtClean="0">
                <a:solidFill>
                  <a:srgbClr val="000000"/>
                </a:solidFill>
                <a:latin typeface="inter-regular"/>
              </a:rPr>
              <a:t>Program</a:t>
            </a:r>
            <a:endParaRPr lang="en-US" sz="2800" b="0" i="0" dirty="0" smtClean="0">
              <a:solidFill>
                <a:srgbClr val="000000"/>
              </a:solidFill>
              <a:effectLst/>
              <a:latin typeface="inter-regular"/>
            </a:endParaRPr>
          </a:p>
          <a:p>
            <a:pPr algn="just"/>
            <a:r>
              <a:rPr lang="en-US" sz="2800" b="0" i="0" dirty="0" smtClean="0">
                <a:solidFill>
                  <a:srgbClr val="000000"/>
                </a:solidFill>
                <a:effectLst/>
                <a:latin typeface="inter-regular"/>
              </a:rPr>
              <a:t>{  </a:t>
            </a:r>
          </a:p>
          <a:p>
            <a:pPr algn="just"/>
            <a:r>
              <a:rPr lang="en-US" sz="2800" b="1" i="0" dirty="0" smtClean="0">
                <a:solidFill>
                  <a:srgbClr val="FF0000"/>
                </a:solidFill>
                <a:effectLst/>
                <a:latin typeface="inter-regular"/>
              </a:rPr>
              <a:t>        static void Main(string[] </a:t>
            </a:r>
            <a:r>
              <a:rPr lang="en-US" sz="2800" b="1" i="0" dirty="0" err="1" smtClean="0">
                <a:solidFill>
                  <a:srgbClr val="FF0000"/>
                </a:solidFill>
                <a:effectLst/>
                <a:latin typeface="inter-regular"/>
              </a:rPr>
              <a:t>args</a:t>
            </a:r>
            <a:r>
              <a:rPr lang="en-US" sz="2800" b="1" i="0" dirty="0" smtClean="0">
                <a:solidFill>
                  <a:srgbClr val="FF0000"/>
                </a:solidFill>
                <a:effectLst/>
                <a:latin typeface="inter-regular"/>
              </a:rPr>
              <a:t>) </a:t>
            </a:r>
            <a:endParaRPr lang="en-US" sz="2800" b="1" dirty="0">
              <a:solidFill>
                <a:srgbClr val="FF0000"/>
              </a:solidFill>
              <a:latin typeface="inter-regular"/>
            </a:endParaRPr>
          </a:p>
          <a:p>
            <a:pPr algn="just"/>
            <a:r>
              <a:rPr lang="en-US" sz="2800" b="0" i="0" dirty="0" smtClean="0">
                <a:solidFill>
                  <a:srgbClr val="000000"/>
                </a:solidFill>
                <a:effectLst/>
                <a:latin typeface="inter-regular"/>
              </a:rPr>
              <a:t>{</a:t>
            </a:r>
          </a:p>
          <a:p>
            <a:pPr algn="just"/>
            <a:r>
              <a:rPr lang="en-US" sz="2800" b="0" i="0" dirty="0" err="1" smtClean="0">
                <a:solidFill>
                  <a:srgbClr val="000000"/>
                </a:solidFill>
                <a:effectLst/>
                <a:latin typeface="inter-regular"/>
              </a:rPr>
              <a:t>System.Console.Write</a:t>
            </a:r>
            <a:r>
              <a:rPr lang="en-US" sz="2800" b="0" i="0" dirty="0" smtClean="0">
                <a:solidFill>
                  <a:srgbClr val="000000"/>
                </a:solidFill>
                <a:effectLst/>
                <a:latin typeface="inter-regular"/>
              </a:rPr>
              <a:t>(</a:t>
            </a:r>
            <a:r>
              <a:rPr lang="en-US" sz="2800" dirty="0" smtClean="0">
                <a:solidFill>
                  <a:srgbClr val="0000FF"/>
                </a:solidFill>
                <a:latin typeface="inter-regular"/>
              </a:rPr>
              <a:t>“</a:t>
            </a:r>
            <a:r>
              <a:rPr lang="en-US" sz="2800" b="0" i="0" dirty="0" smtClean="0">
                <a:solidFill>
                  <a:srgbClr val="0000FF"/>
                </a:solidFill>
                <a:effectLst/>
                <a:latin typeface="inter-regular"/>
              </a:rPr>
              <a:t>It’s my First C-sharp class!”</a:t>
            </a:r>
            <a:r>
              <a:rPr lang="en-US" sz="2800" b="0" i="0" dirty="0" smtClean="0">
                <a:solidFill>
                  <a:srgbClr val="000000"/>
                </a:solidFill>
                <a:effectLst/>
                <a:latin typeface="inter-regular"/>
              </a:rPr>
              <a:t>);</a:t>
            </a:r>
          </a:p>
          <a:p>
            <a:pPr algn="just"/>
            <a:r>
              <a:rPr lang="en-US" sz="2800" b="0" i="0" dirty="0" smtClean="0">
                <a:solidFill>
                  <a:srgbClr val="000000"/>
                </a:solidFill>
                <a:effectLst/>
                <a:latin typeface="inter-regular"/>
              </a:rPr>
              <a:t> }  </a:t>
            </a:r>
          </a:p>
          <a:p>
            <a:pPr algn="just"/>
            <a:r>
              <a:rPr lang="en-US" sz="2800" b="0" i="0" dirty="0" smtClean="0">
                <a:solidFill>
                  <a:srgbClr val="000000"/>
                </a:solidFill>
                <a:effectLst/>
                <a:latin typeface="inter-regular"/>
              </a:rPr>
              <a:t> </a:t>
            </a:r>
            <a:r>
              <a:rPr lang="en-US" sz="2800" dirty="0">
                <a:solidFill>
                  <a:srgbClr val="000000"/>
                </a:solidFill>
                <a:latin typeface="inter-regular"/>
              </a:rPr>
              <a:t>}</a:t>
            </a:r>
            <a:endParaRPr lang="en-US" sz="2800" b="0" i="0" dirty="0">
              <a:solidFill>
                <a:srgbClr val="000000"/>
              </a:solidFill>
              <a:effectLst/>
              <a:latin typeface="inter-regular"/>
            </a:endParaRPr>
          </a:p>
        </p:txBody>
      </p:sp>
    </p:spTree>
    <p:extLst>
      <p:ext uri="{BB962C8B-B14F-4D97-AF65-F5344CB8AC3E}">
        <p14:creationId xmlns:p14="http://schemas.microsoft.com/office/powerpoint/2010/main" val="3420386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30750" y="117311"/>
            <a:ext cx="2492990" cy="369332"/>
          </a:xfrm>
          <a:prstGeom prst="rect">
            <a:avLst/>
          </a:prstGeom>
        </p:spPr>
        <p:txBody>
          <a:bodyPr wrap="none">
            <a:spAutoFit/>
          </a:bodyPr>
          <a:lstStyle/>
          <a:p>
            <a:pPr algn="just"/>
            <a:r>
              <a:rPr lang="en-US" dirty="0">
                <a:solidFill>
                  <a:srgbClr val="610B4B"/>
                </a:solidFill>
                <a:latin typeface="erdana"/>
              </a:rPr>
              <a:t>C# Nested While Loop</a:t>
            </a:r>
            <a:endParaRPr lang="en-US" b="0" i="0" dirty="0">
              <a:solidFill>
                <a:srgbClr val="610B4B"/>
              </a:solidFill>
              <a:effectLst/>
              <a:latin typeface="erdana"/>
            </a:endParaRPr>
          </a:p>
        </p:txBody>
      </p:sp>
      <p:sp>
        <p:nvSpPr>
          <p:cNvPr id="3" name="Rectangle 2"/>
          <p:cNvSpPr/>
          <p:nvPr/>
        </p:nvSpPr>
        <p:spPr>
          <a:xfrm>
            <a:off x="1998133" y="486643"/>
            <a:ext cx="6096000" cy="5078313"/>
          </a:xfrm>
          <a:prstGeom prst="rect">
            <a:avLst/>
          </a:prstGeom>
        </p:spPr>
        <p:txBody>
          <a:bodyPr>
            <a:spAutoFit/>
          </a:bodyPr>
          <a:lstStyle/>
          <a:p>
            <a:pPr algn="just"/>
            <a:r>
              <a:rPr lang="en-US" dirty="0">
                <a:solidFill>
                  <a:srgbClr val="000000"/>
                </a:solidFill>
                <a:latin typeface="inter-regular"/>
              </a:rPr>
              <a:t>using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WhileExample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a:t>
            </a:r>
            <a:r>
              <a:rPr lang="en-US" dirty="0">
                <a:solidFill>
                  <a:srgbClr val="C00000"/>
                </a:solidFill>
                <a:latin typeface="inter-regular"/>
              </a:rPr>
              <a:t>1</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while</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&lt;=</a:t>
            </a:r>
            <a:r>
              <a:rPr lang="en-US" dirty="0">
                <a:solidFill>
                  <a:srgbClr val="C00000"/>
                </a:solidFill>
                <a:latin typeface="inter-regular"/>
              </a:rPr>
              <a:t>3</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j = </a:t>
            </a:r>
            <a:r>
              <a:rPr lang="en-US" dirty="0">
                <a:solidFill>
                  <a:srgbClr val="C00000"/>
                </a:solidFill>
                <a:latin typeface="inter-regular"/>
              </a:rPr>
              <a:t>1</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while</a:t>
            </a:r>
            <a:r>
              <a:rPr lang="en-US" dirty="0">
                <a:solidFill>
                  <a:srgbClr val="000000"/>
                </a:solidFill>
                <a:latin typeface="inter-regular"/>
              </a:rPr>
              <a:t> (j &lt;= </a:t>
            </a:r>
            <a:r>
              <a:rPr lang="en-US" dirty="0">
                <a:solidFill>
                  <a:srgbClr val="C00000"/>
                </a:solidFill>
                <a:latin typeface="inter-regular"/>
              </a:rPr>
              <a:t>3</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a:t>
            </a:r>
            <a:r>
              <a:rPr lang="en-US" dirty="0">
                <a:solidFill>
                  <a:srgbClr val="0000FF"/>
                </a:solidFill>
                <a:latin typeface="inter-regular"/>
              </a:rPr>
              <a:t>" "</a:t>
            </a:r>
            <a:r>
              <a:rPr lang="en-US" dirty="0">
                <a:solidFill>
                  <a:srgbClr val="000000"/>
                </a:solidFill>
                <a:latin typeface="inter-regular"/>
              </a:rPr>
              <a:t>+j);  </a:t>
            </a:r>
          </a:p>
          <a:p>
            <a:pPr algn="just"/>
            <a:r>
              <a:rPr lang="en-US" dirty="0">
                <a:solidFill>
                  <a:srgbClr val="000000"/>
                </a:solidFill>
                <a:latin typeface="inter-regular"/>
              </a:rPr>
              <a:t>                  </a:t>
            </a:r>
            <a:r>
              <a:rPr lang="en-US" dirty="0" err="1">
                <a:solidFill>
                  <a:srgbClr val="000000"/>
                </a:solidFill>
                <a:latin typeface="inter-regular"/>
              </a:rPr>
              <a:t>j++</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3775250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29485" y="139890"/>
            <a:ext cx="2608406" cy="369332"/>
          </a:xfrm>
          <a:prstGeom prst="rect">
            <a:avLst/>
          </a:prstGeom>
        </p:spPr>
        <p:txBody>
          <a:bodyPr wrap="none">
            <a:spAutoFit/>
          </a:bodyPr>
          <a:lstStyle/>
          <a:p>
            <a:pPr algn="just"/>
            <a:r>
              <a:rPr lang="en-US" dirty="0">
                <a:solidFill>
                  <a:srgbClr val="610B4B"/>
                </a:solidFill>
                <a:latin typeface="erdana"/>
              </a:rPr>
              <a:t>C# Infinitive While Loop</a:t>
            </a:r>
            <a:endParaRPr lang="en-US" b="0" i="0" dirty="0">
              <a:solidFill>
                <a:srgbClr val="610B4B"/>
              </a:solidFill>
              <a:effectLst/>
              <a:latin typeface="erdana"/>
            </a:endParaRPr>
          </a:p>
        </p:txBody>
      </p:sp>
      <p:sp>
        <p:nvSpPr>
          <p:cNvPr id="3" name="Rectangle 2"/>
          <p:cNvSpPr/>
          <p:nvPr/>
        </p:nvSpPr>
        <p:spPr>
          <a:xfrm>
            <a:off x="1873955" y="640140"/>
            <a:ext cx="6096000" cy="3139321"/>
          </a:xfrm>
          <a:prstGeom prst="rect">
            <a:avLst/>
          </a:prstGeom>
        </p:spPr>
        <p:txBody>
          <a:bodyPr>
            <a:spAutoFit/>
          </a:bodyPr>
          <a:lstStyle/>
          <a:p>
            <a:pPr algn="just"/>
            <a:r>
              <a:rPr lang="en-US" dirty="0">
                <a:solidFill>
                  <a:srgbClr val="000000"/>
                </a:solidFill>
                <a:latin typeface="inter-regular"/>
              </a:rPr>
              <a:t>using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WhileExample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while</a:t>
            </a:r>
            <a:r>
              <a:rPr lang="en-US" dirty="0">
                <a:solidFill>
                  <a:srgbClr val="000000"/>
                </a:solidFill>
                <a:latin typeface="inter-regular"/>
              </a:rPr>
              <a:t>(</a:t>
            </a:r>
            <a:r>
              <a:rPr lang="en-US" b="1" dirty="0">
                <a:solidFill>
                  <a:srgbClr val="006699"/>
                </a:solidFill>
                <a:latin typeface="inter-regular"/>
              </a:rPr>
              <a:t>true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"Infinitive While Loop"</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4126046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12010" y="182479"/>
            <a:ext cx="2069797" cy="369332"/>
          </a:xfrm>
          <a:prstGeom prst="rect">
            <a:avLst/>
          </a:prstGeom>
        </p:spPr>
        <p:txBody>
          <a:bodyPr wrap="none">
            <a:spAutoFit/>
          </a:bodyPr>
          <a:lstStyle/>
          <a:p>
            <a:pPr algn="just"/>
            <a:r>
              <a:rPr lang="en-US" dirty="0">
                <a:solidFill>
                  <a:srgbClr val="610B38"/>
                </a:solidFill>
                <a:latin typeface="erdana"/>
              </a:rPr>
              <a:t>C# Do-While Loop</a:t>
            </a:r>
            <a:endParaRPr lang="en-US" b="0" i="0" dirty="0">
              <a:solidFill>
                <a:srgbClr val="610B38"/>
              </a:solidFill>
              <a:effectLst/>
              <a:latin typeface="erdana"/>
            </a:endParaRPr>
          </a:p>
        </p:txBody>
      </p:sp>
      <p:sp>
        <p:nvSpPr>
          <p:cNvPr id="3" name="Rectangle 2"/>
          <p:cNvSpPr/>
          <p:nvPr/>
        </p:nvSpPr>
        <p:spPr>
          <a:xfrm>
            <a:off x="212010" y="551811"/>
            <a:ext cx="11730608" cy="923330"/>
          </a:xfrm>
          <a:prstGeom prst="rect">
            <a:avLst/>
          </a:prstGeom>
        </p:spPr>
        <p:txBody>
          <a:bodyPr wrap="square">
            <a:spAutoFit/>
          </a:bodyPr>
          <a:lstStyle/>
          <a:p>
            <a:r>
              <a:rPr lang="en-US" dirty="0"/>
              <a:t>The C# </a:t>
            </a:r>
            <a:r>
              <a:rPr lang="en-US" i="1" dirty="0"/>
              <a:t>do-while loop</a:t>
            </a:r>
            <a:r>
              <a:rPr lang="en-US" dirty="0"/>
              <a:t> is executed at least once because condition is checked after loop body.</a:t>
            </a:r>
          </a:p>
          <a:p>
            <a:r>
              <a:rPr lang="en-US" dirty="0"/>
              <a:t/>
            </a:r>
            <a:br>
              <a:rPr lang="en-US" dirty="0"/>
            </a:br>
            <a:endParaRPr lang="en-US" dirty="0"/>
          </a:p>
        </p:txBody>
      </p:sp>
      <p:sp>
        <p:nvSpPr>
          <p:cNvPr id="4" name="Rectangle 3"/>
          <p:cNvSpPr/>
          <p:nvPr/>
        </p:nvSpPr>
        <p:spPr>
          <a:xfrm>
            <a:off x="212010" y="921143"/>
            <a:ext cx="1018227" cy="369332"/>
          </a:xfrm>
          <a:prstGeom prst="rect">
            <a:avLst/>
          </a:prstGeom>
        </p:spPr>
        <p:txBody>
          <a:bodyPr wrap="none">
            <a:spAutoFit/>
          </a:bodyPr>
          <a:lstStyle/>
          <a:p>
            <a:r>
              <a:rPr lang="en-US" b="1" dirty="0">
                <a:solidFill>
                  <a:srgbClr val="333333"/>
                </a:solidFill>
                <a:latin typeface="inter-bold"/>
              </a:rPr>
              <a:t>Syntax:</a:t>
            </a:r>
            <a:endParaRPr lang="en-US" dirty="0"/>
          </a:p>
        </p:txBody>
      </p:sp>
      <p:sp>
        <p:nvSpPr>
          <p:cNvPr id="5" name="Rectangle 4"/>
          <p:cNvSpPr/>
          <p:nvPr/>
        </p:nvSpPr>
        <p:spPr>
          <a:xfrm>
            <a:off x="332510" y="1382808"/>
            <a:ext cx="6096000" cy="923330"/>
          </a:xfrm>
          <a:prstGeom prst="rect">
            <a:avLst/>
          </a:prstGeom>
        </p:spPr>
        <p:txBody>
          <a:bodyPr>
            <a:spAutoFit/>
          </a:bodyPr>
          <a:lstStyle/>
          <a:p>
            <a:pPr algn="just"/>
            <a:r>
              <a:rPr lang="en-US" b="1" dirty="0">
                <a:solidFill>
                  <a:srgbClr val="006699"/>
                </a:solidFill>
                <a:latin typeface="inter-regular"/>
              </a:rPr>
              <a:t>do</a:t>
            </a:r>
            <a:r>
              <a:rPr lang="en-US" dirty="0">
                <a:solidFill>
                  <a:srgbClr val="000000"/>
                </a:solidFill>
                <a:latin typeface="inter-regular"/>
              </a:rPr>
              <a:t>{  </a:t>
            </a:r>
          </a:p>
          <a:p>
            <a:pPr algn="just"/>
            <a:r>
              <a:rPr lang="en-US" dirty="0" smtClean="0">
                <a:solidFill>
                  <a:srgbClr val="000000"/>
                </a:solidFill>
                <a:latin typeface="inter-regular"/>
              </a:rPr>
              <a:t>}</a:t>
            </a:r>
          </a:p>
          <a:p>
            <a:pPr algn="just"/>
            <a:r>
              <a:rPr lang="en-US" b="1" dirty="0" smtClean="0">
                <a:solidFill>
                  <a:srgbClr val="006699"/>
                </a:solidFill>
                <a:latin typeface="inter-regular"/>
              </a:rPr>
              <a:t>while</a:t>
            </a:r>
            <a:r>
              <a:rPr lang="en-US" dirty="0" smtClean="0">
                <a:solidFill>
                  <a:srgbClr val="000000"/>
                </a:solidFill>
                <a:latin typeface="inter-regular"/>
              </a:rPr>
              <a:t>(condition</a:t>
            </a:r>
            <a:r>
              <a:rPr lang="en-US" dirty="0">
                <a:solidFill>
                  <a:srgbClr val="000000"/>
                </a:solidFill>
                <a:latin typeface="inter-regular"/>
              </a:rPr>
              <a:t>);  </a:t>
            </a:r>
            <a:endParaRPr lang="en-US" b="0" i="0" dirty="0">
              <a:solidFill>
                <a:srgbClr val="000000"/>
              </a:solidFill>
              <a:effectLst/>
              <a:latin typeface="inter-regular"/>
            </a:endParaRPr>
          </a:p>
        </p:txBody>
      </p:sp>
      <p:sp>
        <p:nvSpPr>
          <p:cNvPr id="6" name="Rectangle 5"/>
          <p:cNvSpPr/>
          <p:nvPr/>
        </p:nvSpPr>
        <p:spPr>
          <a:xfrm>
            <a:off x="212010" y="2398471"/>
            <a:ext cx="6096000" cy="923330"/>
          </a:xfrm>
          <a:prstGeom prst="rect">
            <a:avLst/>
          </a:prstGeom>
        </p:spPr>
        <p:txBody>
          <a:bodyPr>
            <a:spAutoFit/>
          </a:bodyPr>
          <a:lstStyle/>
          <a:p>
            <a:pPr algn="just"/>
            <a:r>
              <a:rPr lang="en-US" dirty="0">
                <a:solidFill>
                  <a:srgbClr val="610B4B"/>
                </a:solidFill>
                <a:latin typeface="erdana"/>
              </a:rPr>
              <a:t>C# do-while Loop Example</a:t>
            </a:r>
          </a:p>
          <a:p>
            <a:r>
              <a:rPr lang="en-US" dirty="0"/>
              <a:t/>
            </a:r>
            <a:br>
              <a:rPr lang="en-US" dirty="0"/>
            </a:br>
            <a:endParaRPr lang="en-US" dirty="0"/>
          </a:p>
        </p:txBody>
      </p:sp>
      <p:sp>
        <p:nvSpPr>
          <p:cNvPr id="7" name="Rectangle 6"/>
          <p:cNvSpPr/>
          <p:nvPr/>
        </p:nvSpPr>
        <p:spPr>
          <a:xfrm>
            <a:off x="3713018" y="2368115"/>
            <a:ext cx="6096000" cy="3970318"/>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DoWhileExample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 1;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do</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 </a:t>
            </a:r>
            <a:r>
              <a:rPr lang="en-US" b="1" dirty="0">
                <a:solidFill>
                  <a:srgbClr val="006699"/>
                </a:solidFill>
                <a:latin typeface="inter-regular"/>
              </a:rPr>
              <a:t>while</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&lt;</a:t>
            </a:r>
            <a:r>
              <a:rPr lang="en-US" dirty="0" smtClean="0">
                <a:solidFill>
                  <a:srgbClr val="000000"/>
                </a:solidFill>
                <a:latin typeface="inter-regular"/>
              </a:rPr>
              <a:t>=</a:t>
            </a:r>
            <a:r>
              <a:rPr lang="en-US" dirty="0">
                <a:solidFill>
                  <a:srgbClr val="000000"/>
                </a:solidFill>
                <a:latin typeface="inter-regular"/>
              </a:rPr>
              <a:t> 10) ;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1378853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05712" y="154770"/>
            <a:ext cx="2775119" cy="369332"/>
          </a:xfrm>
          <a:prstGeom prst="rect">
            <a:avLst/>
          </a:prstGeom>
        </p:spPr>
        <p:txBody>
          <a:bodyPr wrap="none">
            <a:spAutoFit/>
          </a:bodyPr>
          <a:lstStyle/>
          <a:p>
            <a:pPr algn="just"/>
            <a:r>
              <a:rPr lang="en-US" dirty="0">
                <a:solidFill>
                  <a:srgbClr val="610B38"/>
                </a:solidFill>
                <a:latin typeface="erdana"/>
              </a:rPr>
              <a:t>C# Nested do-while Loop</a:t>
            </a:r>
            <a:endParaRPr lang="en-US" b="0" i="0" dirty="0">
              <a:solidFill>
                <a:srgbClr val="610B38"/>
              </a:solidFill>
              <a:effectLst/>
              <a:latin typeface="erdana"/>
            </a:endParaRPr>
          </a:p>
        </p:txBody>
      </p:sp>
      <p:sp>
        <p:nvSpPr>
          <p:cNvPr id="3" name="Rectangle 2"/>
          <p:cNvSpPr/>
          <p:nvPr/>
        </p:nvSpPr>
        <p:spPr>
          <a:xfrm>
            <a:off x="205712" y="524102"/>
            <a:ext cx="11723052" cy="369332"/>
          </a:xfrm>
          <a:prstGeom prst="rect">
            <a:avLst/>
          </a:prstGeom>
        </p:spPr>
        <p:txBody>
          <a:bodyPr wrap="square">
            <a:spAutoFit/>
          </a:bodyPr>
          <a:lstStyle/>
          <a:p>
            <a:r>
              <a:rPr lang="en-US" dirty="0">
                <a:solidFill>
                  <a:srgbClr val="333333"/>
                </a:solidFill>
                <a:latin typeface="inter-regular"/>
              </a:rPr>
              <a:t>In C#, if you use do-while loop inside another do-while loop, it is known as nested do-while loop.</a:t>
            </a:r>
            <a:endParaRPr lang="en-US" dirty="0"/>
          </a:p>
        </p:txBody>
      </p:sp>
      <p:sp>
        <p:nvSpPr>
          <p:cNvPr id="4" name="Rectangle 3"/>
          <p:cNvSpPr/>
          <p:nvPr/>
        </p:nvSpPr>
        <p:spPr>
          <a:xfrm>
            <a:off x="3048000" y="889844"/>
            <a:ext cx="6096000" cy="5078313"/>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DoWhileExample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=1;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do</a:t>
            </a:r>
            <a:r>
              <a:rPr lang="en-US" dirty="0">
                <a:solidFill>
                  <a:srgbClr val="000000"/>
                </a:solidFill>
                <a:latin typeface="inter-regular"/>
              </a:rPr>
              <a:t>{  </a:t>
            </a: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j = 1;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do</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a:t>
            </a:r>
            <a:r>
              <a:rPr lang="en-US" dirty="0">
                <a:solidFill>
                  <a:srgbClr val="0000FF"/>
                </a:solidFill>
                <a:latin typeface="inter-regular"/>
              </a:rPr>
              <a:t>" "</a:t>
            </a:r>
            <a:r>
              <a:rPr lang="en-US" dirty="0">
                <a:solidFill>
                  <a:srgbClr val="000000"/>
                </a:solidFill>
                <a:latin typeface="inter-regular"/>
              </a:rPr>
              <a:t>+j);  </a:t>
            </a:r>
          </a:p>
          <a:p>
            <a:pPr algn="just"/>
            <a:r>
              <a:rPr lang="en-US" dirty="0">
                <a:solidFill>
                  <a:srgbClr val="000000"/>
                </a:solidFill>
                <a:latin typeface="inter-regular"/>
              </a:rPr>
              <a:t>                  </a:t>
            </a:r>
            <a:r>
              <a:rPr lang="en-US" dirty="0" err="1">
                <a:solidFill>
                  <a:srgbClr val="000000"/>
                </a:solidFill>
                <a:latin typeface="inter-regular"/>
              </a:rPr>
              <a:t>j++</a:t>
            </a:r>
            <a:r>
              <a:rPr lang="en-US" dirty="0">
                <a:solidFill>
                  <a:srgbClr val="000000"/>
                </a:solidFill>
                <a:latin typeface="inter-regular"/>
              </a:rPr>
              <a:t>;  </a:t>
            </a:r>
          </a:p>
          <a:p>
            <a:pPr algn="just"/>
            <a:r>
              <a:rPr lang="en-US" dirty="0">
                <a:solidFill>
                  <a:srgbClr val="000000"/>
                </a:solidFill>
                <a:latin typeface="inter-regular"/>
              </a:rPr>
              <a:t>              } </a:t>
            </a:r>
            <a:r>
              <a:rPr lang="en-US" b="1" dirty="0">
                <a:solidFill>
                  <a:srgbClr val="006699"/>
                </a:solidFill>
                <a:latin typeface="inter-regular"/>
              </a:rPr>
              <a:t>while</a:t>
            </a:r>
            <a:r>
              <a:rPr lang="en-US" dirty="0">
                <a:solidFill>
                  <a:srgbClr val="000000"/>
                </a:solidFill>
                <a:latin typeface="inter-regular"/>
              </a:rPr>
              <a:t> (j &lt;= 3) ;  </a:t>
            </a:r>
          </a:p>
          <a:p>
            <a:pPr algn="just"/>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 </a:t>
            </a:r>
            <a:r>
              <a:rPr lang="en-US" b="1" dirty="0">
                <a:solidFill>
                  <a:srgbClr val="006699"/>
                </a:solidFill>
                <a:latin typeface="inter-regular"/>
              </a:rPr>
              <a:t>while</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&lt;= 3) ;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630416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25488" y="117312"/>
            <a:ext cx="2890535" cy="369332"/>
          </a:xfrm>
          <a:prstGeom prst="rect">
            <a:avLst/>
          </a:prstGeom>
        </p:spPr>
        <p:txBody>
          <a:bodyPr wrap="none">
            <a:spAutoFit/>
          </a:bodyPr>
          <a:lstStyle/>
          <a:p>
            <a:pPr algn="just"/>
            <a:r>
              <a:rPr lang="en-US" dirty="0">
                <a:solidFill>
                  <a:srgbClr val="610B38"/>
                </a:solidFill>
                <a:latin typeface="erdana"/>
              </a:rPr>
              <a:t>C# Infinitive do-while Loop</a:t>
            </a:r>
            <a:endParaRPr lang="en-US" b="0" i="0" dirty="0">
              <a:solidFill>
                <a:srgbClr val="610B38"/>
              </a:solidFill>
              <a:effectLst/>
              <a:latin typeface="erdana"/>
            </a:endParaRPr>
          </a:p>
        </p:txBody>
      </p:sp>
      <p:sp>
        <p:nvSpPr>
          <p:cNvPr id="3" name="Rectangle 2"/>
          <p:cNvSpPr/>
          <p:nvPr/>
        </p:nvSpPr>
        <p:spPr>
          <a:xfrm>
            <a:off x="225488" y="486644"/>
            <a:ext cx="1018227" cy="369332"/>
          </a:xfrm>
          <a:prstGeom prst="rect">
            <a:avLst/>
          </a:prstGeom>
        </p:spPr>
        <p:txBody>
          <a:bodyPr wrap="none">
            <a:spAutoFit/>
          </a:bodyPr>
          <a:lstStyle/>
          <a:p>
            <a:r>
              <a:rPr lang="en-US" b="1" dirty="0">
                <a:solidFill>
                  <a:srgbClr val="333333"/>
                </a:solidFill>
                <a:latin typeface="inter-bold"/>
              </a:rPr>
              <a:t>Syntax:</a:t>
            </a:r>
            <a:endParaRPr lang="en-US" dirty="0"/>
          </a:p>
        </p:txBody>
      </p:sp>
      <p:sp>
        <p:nvSpPr>
          <p:cNvPr id="4" name="Rectangle 3"/>
          <p:cNvSpPr/>
          <p:nvPr/>
        </p:nvSpPr>
        <p:spPr>
          <a:xfrm>
            <a:off x="620888" y="855976"/>
            <a:ext cx="6096000" cy="923330"/>
          </a:xfrm>
          <a:prstGeom prst="rect">
            <a:avLst/>
          </a:prstGeom>
        </p:spPr>
        <p:txBody>
          <a:bodyPr>
            <a:spAutoFit/>
          </a:bodyPr>
          <a:lstStyle/>
          <a:p>
            <a:pPr algn="just"/>
            <a:r>
              <a:rPr lang="en-US" b="1" dirty="0">
                <a:solidFill>
                  <a:srgbClr val="006699"/>
                </a:solidFill>
                <a:latin typeface="inter-regular"/>
              </a:rPr>
              <a:t>do</a:t>
            </a:r>
            <a:r>
              <a:rPr lang="en-US" dirty="0">
                <a:solidFill>
                  <a:srgbClr val="000000"/>
                </a:solidFill>
                <a:latin typeface="inter-regular"/>
              </a:rPr>
              <a:t>{  </a:t>
            </a:r>
          </a:p>
          <a:p>
            <a:pPr algn="just"/>
            <a:r>
              <a:rPr lang="en-US" dirty="0">
                <a:solidFill>
                  <a:srgbClr val="008200"/>
                </a:solidFill>
                <a:latin typeface="inter-regular"/>
              </a:rPr>
              <a:t>//code to be executed</a:t>
            </a:r>
            <a:r>
              <a:rPr lang="en-US" dirty="0">
                <a:solidFill>
                  <a:srgbClr val="000000"/>
                </a:solidFill>
                <a:latin typeface="inter-regular"/>
              </a:rPr>
              <a:t>  </a:t>
            </a:r>
          </a:p>
          <a:p>
            <a:pPr algn="just"/>
            <a:r>
              <a:rPr lang="en-US" dirty="0">
                <a:solidFill>
                  <a:srgbClr val="000000"/>
                </a:solidFill>
                <a:latin typeface="inter-regular"/>
              </a:rPr>
              <a:t>}</a:t>
            </a:r>
            <a:r>
              <a:rPr lang="en-US" b="1" dirty="0">
                <a:solidFill>
                  <a:srgbClr val="006699"/>
                </a:solidFill>
                <a:latin typeface="inter-regular"/>
              </a:rPr>
              <a:t>while</a:t>
            </a:r>
            <a:r>
              <a:rPr lang="en-US" dirty="0">
                <a:solidFill>
                  <a:srgbClr val="000000"/>
                </a:solidFill>
                <a:latin typeface="inter-regular"/>
              </a:rPr>
              <a:t>(</a:t>
            </a:r>
            <a:r>
              <a:rPr lang="en-US" b="1" dirty="0">
                <a:solidFill>
                  <a:srgbClr val="006699"/>
                </a:solidFill>
                <a:latin typeface="inter-regular"/>
              </a:rPr>
              <a:t>true</a:t>
            </a:r>
            <a:r>
              <a:rPr lang="en-US" dirty="0">
                <a:solidFill>
                  <a:srgbClr val="000000"/>
                </a:solidFill>
                <a:latin typeface="inter-regular"/>
              </a:rPr>
              <a:t>);  </a:t>
            </a:r>
            <a:endParaRPr lang="en-US" b="0" i="0" dirty="0">
              <a:solidFill>
                <a:srgbClr val="000000"/>
              </a:solidFill>
              <a:effectLst/>
              <a:latin typeface="inter-regular"/>
            </a:endParaRPr>
          </a:p>
        </p:txBody>
      </p:sp>
      <p:sp>
        <p:nvSpPr>
          <p:cNvPr id="5" name="Rectangle 4"/>
          <p:cNvSpPr/>
          <p:nvPr/>
        </p:nvSpPr>
        <p:spPr>
          <a:xfrm>
            <a:off x="225488" y="1779306"/>
            <a:ext cx="2890535" cy="369332"/>
          </a:xfrm>
          <a:prstGeom prst="rect">
            <a:avLst/>
          </a:prstGeom>
        </p:spPr>
        <p:txBody>
          <a:bodyPr wrap="none">
            <a:spAutoFit/>
          </a:bodyPr>
          <a:lstStyle/>
          <a:p>
            <a:pPr algn="just"/>
            <a:r>
              <a:rPr lang="en-US" dirty="0">
                <a:solidFill>
                  <a:srgbClr val="610B4B"/>
                </a:solidFill>
                <a:latin typeface="erdana"/>
              </a:rPr>
              <a:t>C# Infinitive do-while Loop</a:t>
            </a:r>
            <a:endParaRPr lang="en-US" b="0" i="0" dirty="0">
              <a:solidFill>
                <a:srgbClr val="610B4B"/>
              </a:solidFill>
              <a:effectLst/>
              <a:latin typeface="erdana"/>
            </a:endParaRPr>
          </a:p>
        </p:txBody>
      </p:sp>
      <p:sp>
        <p:nvSpPr>
          <p:cNvPr id="6" name="Rectangle 5"/>
          <p:cNvSpPr/>
          <p:nvPr/>
        </p:nvSpPr>
        <p:spPr>
          <a:xfrm>
            <a:off x="2935111" y="2087855"/>
            <a:ext cx="6096000" cy="3139321"/>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WhileExample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do</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"Infinitive do-while Loop"</a:t>
            </a:r>
            <a:r>
              <a:rPr lang="en-US" dirty="0">
                <a:solidFill>
                  <a:srgbClr val="000000"/>
                </a:solidFill>
                <a:latin typeface="inter-regular"/>
              </a:rPr>
              <a:t>);  </a:t>
            </a:r>
          </a:p>
          <a:p>
            <a:pPr algn="just"/>
            <a:r>
              <a:rPr lang="en-US" dirty="0">
                <a:solidFill>
                  <a:srgbClr val="000000"/>
                </a:solidFill>
                <a:latin typeface="inter-regular"/>
              </a:rPr>
              <a:t>          } </a:t>
            </a:r>
            <a:r>
              <a:rPr lang="en-US" b="1" dirty="0">
                <a:solidFill>
                  <a:srgbClr val="006699"/>
                </a:solidFill>
                <a:latin typeface="inter-regular"/>
              </a:rPr>
              <a:t>while</a:t>
            </a:r>
            <a:r>
              <a:rPr lang="en-US" dirty="0">
                <a:solidFill>
                  <a:srgbClr val="000000"/>
                </a:solidFill>
                <a:latin typeface="inter-regular"/>
              </a:rPr>
              <a:t>(</a:t>
            </a:r>
            <a:r>
              <a:rPr lang="en-US" b="1" dirty="0">
                <a:solidFill>
                  <a:srgbClr val="006699"/>
                </a:solidFill>
                <a:latin typeface="inter-regular"/>
              </a:rPr>
              <a:t>true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75080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5830" y="196334"/>
            <a:ext cx="2262158" cy="369332"/>
          </a:xfrm>
          <a:prstGeom prst="rect">
            <a:avLst/>
          </a:prstGeom>
        </p:spPr>
        <p:txBody>
          <a:bodyPr wrap="none">
            <a:spAutoFit/>
          </a:bodyPr>
          <a:lstStyle/>
          <a:p>
            <a:pPr algn="just"/>
            <a:r>
              <a:rPr lang="en-US" dirty="0">
                <a:solidFill>
                  <a:srgbClr val="610B38"/>
                </a:solidFill>
                <a:latin typeface="erdana"/>
              </a:rPr>
              <a:t>C# Break Statement</a:t>
            </a:r>
            <a:endParaRPr lang="en-US" b="0" i="0" dirty="0">
              <a:solidFill>
                <a:srgbClr val="610B38"/>
              </a:solidFill>
              <a:effectLst/>
              <a:latin typeface="erdana"/>
            </a:endParaRPr>
          </a:p>
        </p:txBody>
      </p:sp>
      <p:sp>
        <p:nvSpPr>
          <p:cNvPr id="3" name="Rectangle 2"/>
          <p:cNvSpPr/>
          <p:nvPr/>
        </p:nvSpPr>
        <p:spPr>
          <a:xfrm>
            <a:off x="115830" y="565666"/>
            <a:ext cx="11613326" cy="646331"/>
          </a:xfrm>
          <a:prstGeom prst="rect">
            <a:avLst/>
          </a:prstGeom>
        </p:spPr>
        <p:txBody>
          <a:bodyPr wrap="square">
            <a:spAutoFit/>
          </a:bodyPr>
          <a:lstStyle/>
          <a:p>
            <a:r>
              <a:rPr lang="en-US" dirty="0">
                <a:solidFill>
                  <a:srgbClr val="333333"/>
                </a:solidFill>
                <a:latin typeface="inter-regular"/>
              </a:rPr>
              <a:t>The C# </a:t>
            </a:r>
            <a:r>
              <a:rPr lang="en-US" i="1" dirty="0">
                <a:solidFill>
                  <a:srgbClr val="333333"/>
                </a:solidFill>
                <a:latin typeface="inter-regular"/>
              </a:rPr>
              <a:t>break</a:t>
            </a:r>
            <a:r>
              <a:rPr lang="en-US" dirty="0">
                <a:solidFill>
                  <a:srgbClr val="333333"/>
                </a:solidFill>
                <a:latin typeface="inter-regular"/>
              </a:rPr>
              <a:t> is used to break loop or switch statement. It breaks the current flow of the program at the given condition. In case of inner loop, it breaks only inner loop.</a:t>
            </a:r>
            <a:endParaRPr lang="en-US" dirty="0"/>
          </a:p>
        </p:txBody>
      </p:sp>
      <p:sp>
        <p:nvSpPr>
          <p:cNvPr id="4" name="Rectangle 3"/>
          <p:cNvSpPr/>
          <p:nvPr/>
        </p:nvSpPr>
        <p:spPr>
          <a:xfrm>
            <a:off x="115830" y="1211997"/>
            <a:ext cx="1018227" cy="369332"/>
          </a:xfrm>
          <a:prstGeom prst="rect">
            <a:avLst/>
          </a:prstGeom>
        </p:spPr>
        <p:txBody>
          <a:bodyPr wrap="none">
            <a:spAutoFit/>
          </a:bodyPr>
          <a:lstStyle/>
          <a:p>
            <a:r>
              <a:rPr lang="en-US" b="1" dirty="0">
                <a:solidFill>
                  <a:srgbClr val="333333"/>
                </a:solidFill>
                <a:latin typeface="inter-bold"/>
              </a:rPr>
              <a:t>Syntax:</a:t>
            </a:r>
            <a:endParaRPr lang="en-US" dirty="0"/>
          </a:p>
        </p:txBody>
      </p:sp>
      <p:sp>
        <p:nvSpPr>
          <p:cNvPr id="5" name="Rectangle 4"/>
          <p:cNvSpPr/>
          <p:nvPr/>
        </p:nvSpPr>
        <p:spPr>
          <a:xfrm>
            <a:off x="115830" y="1581329"/>
            <a:ext cx="6096000" cy="646331"/>
          </a:xfrm>
          <a:prstGeom prst="rect">
            <a:avLst/>
          </a:prstGeom>
        </p:spPr>
        <p:txBody>
          <a:bodyPr>
            <a:spAutoFit/>
          </a:bodyPr>
          <a:lstStyle/>
          <a:p>
            <a:pPr algn="just"/>
            <a:r>
              <a:rPr lang="en-US" dirty="0">
                <a:solidFill>
                  <a:srgbClr val="000000"/>
                </a:solidFill>
                <a:latin typeface="inter-regular"/>
              </a:rPr>
              <a:t>jump-statement;    </a:t>
            </a:r>
          </a:p>
          <a:p>
            <a:pPr algn="just"/>
            <a:r>
              <a:rPr lang="en-US" b="1" dirty="0">
                <a:solidFill>
                  <a:srgbClr val="006699"/>
                </a:solidFill>
                <a:latin typeface="inter-regular"/>
              </a:rPr>
              <a:t>break</a:t>
            </a:r>
            <a:r>
              <a:rPr lang="en-US" dirty="0">
                <a:solidFill>
                  <a:srgbClr val="000000"/>
                </a:solidFill>
                <a:latin typeface="inter-regular"/>
              </a:rPr>
              <a:t>;   </a:t>
            </a:r>
            <a:endParaRPr lang="en-US" b="0" i="0" dirty="0">
              <a:solidFill>
                <a:srgbClr val="000000"/>
              </a:solidFill>
              <a:effectLst/>
              <a:latin typeface="inter-regular"/>
            </a:endParaRPr>
          </a:p>
        </p:txBody>
      </p:sp>
      <p:sp>
        <p:nvSpPr>
          <p:cNvPr id="6" name="Rectangle 5"/>
          <p:cNvSpPr/>
          <p:nvPr/>
        </p:nvSpPr>
        <p:spPr>
          <a:xfrm>
            <a:off x="115830" y="2227660"/>
            <a:ext cx="6096000" cy="923330"/>
          </a:xfrm>
          <a:prstGeom prst="rect">
            <a:avLst/>
          </a:prstGeom>
        </p:spPr>
        <p:txBody>
          <a:bodyPr>
            <a:spAutoFit/>
          </a:bodyPr>
          <a:lstStyle/>
          <a:p>
            <a:pPr algn="just"/>
            <a:r>
              <a:rPr lang="en-US" dirty="0">
                <a:solidFill>
                  <a:srgbClr val="610B4B"/>
                </a:solidFill>
                <a:latin typeface="erdana"/>
              </a:rPr>
              <a:t>C# Break Statement Example</a:t>
            </a:r>
          </a:p>
          <a:p>
            <a:r>
              <a:rPr lang="en-US" dirty="0"/>
              <a:t/>
            </a:r>
            <a:br>
              <a:rPr lang="en-US" dirty="0"/>
            </a:br>
            <a:endParaRPr lang="en-US" dirty="0"/>
          </a:p>
        </p:txBody>
      </p:sp>
      <p:sp>
        <p:nvSpPr>
          <p:cNvPr id="7" name="Rectangle 6"/>
          <p:cNvSpPr/>
          <p:nvPr/>
        </p:nvSpPr>
        <p:spPr>
          <a:xfrm>
            <a:off x="4086577" y="2366498"/>
            <a:ext cx="6096000" cy="4247317"/>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BreakExample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 1; </a:t>
            </a:r>
            <a:r>
              <a:rPr lang="en-US" dirty="0" err="1">
                <a:solidFill>
                  <a:srgbClr val="000000"/>
                </a:solidFill>
                <a:latin typeface="inter-regular"/>
              </a:rPr>
              <a:t>i</a:t>
            </a:r>
            <a:r>
              <a:rPr lang="en-US" dirty="0">
                <a:solidFill>
                  <a:srgbClr val="000000"/>
                </a:solidFill>
                <a:latin typeface="inter-regular"/>
              </a:rPr>
              <a:t> &lt;= 10; </a:t>
            </a:r>
            <a:r>
              <a:rPr lang="en-US" dirty="0" err="1">
                <a:solidFill>
                  <a:srgbClr val="000000"/>
                </a:solidFill>
                <a:latin typeface="inter-regular"/>
              </a:rPr>
              <a:t>i</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 5)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break</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343938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2889" y="99957"/>
            <a:ext cx="6096000" cy="923330"/>
          </a:xfrm>
          <a:prstGeom prst="rect">
            <a:avLst/>
          </a:prstGeom>
        </p:spPr>
        <p:txBody>
          <a:bodyPr>
            <a:spAutoFit/>
          </a:bodyPr>
          <a:lstStyle/>
          <a:p>
            <a:pPr algn="just"/>
            <a:r>
              <a:rPr lang="en-US" dirty="0">
                <a:solidFill>
                  <a:srgbClr val="610B4B"/>
                </a:solidFill>
                <a:latin typeface="erdana"/>
              </a:rPr>
              <a:t>C# Break Statement with Inner Loop</a:t>
            </a:r>
          </a:p>
          <a:p>
            <a:r>
              <a:rPr lang="en-US" dirty="0"/>
              <a:t/>
            </a:r>
            <a:br>
              <a:rPr lang="en-US" dirty="0"/>
            </a:br>
            <a:endParaRPr lang="en-US" dirty="0"/>
          </a:p>
        </p:txBody>
      </p:sp>
      <p:sp>
        <p:nvSpPr>
          <p:cNvPr id="3" name="Rectangle 2"/>
          <p:cNvSpPr/>
          <p:nvPr/>
        </p:nvSpPr>
        <p:spPr>
          <a:xfrm>
            <a:off x="1569155" y="561622"/>
            <a:ext cx="6096000" cy="4247317"/>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BreakExample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=1;i&lt;=3;i++){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a:t>
            </a:r>
            <a:r>
              <a:rPr lang="en-US" b="1" dirty="0" err="1">
                <a:solidFill>
                  <a:srgbClr val="006699"/>
                </a:solidFill>
                <a:latin typeface="inter-regular"/>
              </a:rPr>
              <a:t>int</a:t>
            </a:r>
            <a:r>
              <a:rPr lang="en-US" dirty="0">
                <a:solidFill>
                  <a:srgbClr val="000000"/>
                </a:solidFill>
                <a:latin typeface="inter-regular"/>
              </a:rPr>
              <a:t> j=1;j&lt;=3;j++){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==2&amp;&amp;j==2){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break</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a:t>
            </a:r>
            <a:r>
              <a:rPr lang="en-US" dirty="0">
                <a:solidFill>
                  <a:srgbClr val="0000FF"/>
                </a:solidFill>
                <a:latin typeface="inter-regular"/>
              </a:rPr>
              <a:t>" "</a:t>
            </a:r>
            <a:r>
              <a:rPr lang="en-US" dirty="0">
                <a:solidFill>
                  <a:srgbClr val="000000"/>
                </a:solidFill>
                <a:latin typeface="inter-regular"/>
              </a:rPr>
              <a:t>+j);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
        <p:nvSpPr>
          <p:cNvPr id="4" name="Rectangle 3"/>
          <p:cNvSpPr/>
          <p:nvPr/>
        </p:nvSpPr>
        <p:spPr>
          <a:xfrm>
            <a:off x="270933" y="4942890"/>
            <a:ext cx="6096000" cy="923330"/>
          </a:xfrm>
          <a:prstGeom prst="rect">
            <a:avLst/>
          </a:prstGeom>
        </p:spPr>
        <p:txBody>
          <a:bodyPr>
            <a:spAutoFit/>
          </a:bodyPr>
          <a:lstStyle/>
          <a:p>
            <a:pPr algn="just"/>
            <a:r>
              <a:rPr lang="en-US" dirty="0">
                <a:solidFill>
                  <a:srgbClr val="610B38"/>
                </a:solidFill>
                <a:latin typeface="erdana"/>
              </a:rPr>
              <a:t>C# Continue Statement</a:t>
            </a:r>
          </a:p>
          <a:p>
            <a:r>
              <a:rPr lang="en-US" dirty="0"/>
              <a:t/>
            </a:r>
            <a:br>
              <a:rPr lang="en-US" dirty="0"/>
            </a:br>
            <a:endParaRPr lang="en-US" dirty="0"/>
          </a:p>
        </p:txBody>
      </p:sp>
    </p:spTree>
    <p:extLst>
      <p:ext uri="{BB962C8B-B14F-4D97-AF65-F5344CB8AC3E}">
        <p14:creationId xmlns:p14="http://schemas.microsoft.com/office/powerpoint/2010/main" val="2030944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2889" y="79570"/>
            <a:ext cx="11808178" cy="1200329"/>
          </a:xfrm>
          <a:prstGeom prst="rect">
            <a:avLst/>
          </a:prstGeom>
        </p:spPr>
        <p:txBody>
          <a:bodyPr wrap="square">
            <a:spAutoFit/>
          </a:bodyPr>
          <a:lstStyle/>
          <a:p>
            <a:pPr algn="just"/>
            <a:r>
              <a:rPr lang="en-US" dirty="0">
                <a:solidFill>
                  <a:srgbClr val="FF0000"/>
                </a:solidFill>
                <a:latin typeface="inter-regular"/>
              </a:rPr>
              <a:t>The C# </a:t>
            </a:r>
            <a:r>
              <a:rPr lang="en-US" i="1" dirty="0">
                <a:solidFill>
                  <a:srgbClr val="FF0000"/>
                </a:solidFill>
                <a:latin typeface="inter-regular"/>
              </a:rPr>
              <a:t>continue statement</a:t>
            </a:r>
            <a:r>
              <a:rPr lang="en-US" dirty="0">
                <a:solidFill>
                  <a:srgbClr val="FF0000"/>
                </a:solidFill>
                <a:latin typeface="inter-regular"/>
              </a:rPr>
              <a:t> is used to continue loop. It continues the current flow of the program and skips the remaining code at specified condition. In case of inner loop, it continues only inner loop.</a:t>
            </a:r>
          </a:p>
          <a:p>
            <a:r>
              <a:rPr lang="en-US" dirty="0"/>
              <a:t/>
            </a:r>
            <a:br>
              <a:rPr lang="en-US" dirty="0"/>
            </a:br>
            <a:endParaRPr lang="en-US" dirty="0"/>
          </a:p>
        </p:txBody>
      </p:sp>
      <p:sp>
        <p:nvSpPr>
          <p:cNvPr id="3" name="Rectangle 2"/>
          <p:cNvSpPr/>
          <p:nvPr/>
        </p:nvSpPr>
        <p:spPr>
          <a:xfrm>
            <a:off x="112889" y="679734"/>
            <a:ext cx="6096000" cy="923330"/>
          </a:xfrm>
          <a:prstGeom prst="rect">
            <a:avLst/>
          </a:prstGeom>
        </p:spPr>
        <p:txBody>
          <a:bodyPr>
            <a:spAutoFit/>
          </a:bodyPr>
          <a:lstStyle/>
          <a:p>
            <a:r>
              <a:rPr lang="en-US" b="1" dirty="0">
                <a:latin typeface="inter-bold"/>
              </a:rPr>
              <a:t>Syntax:</a:t>
            </a:r>
            <a:endParaRPr lang="en-US" dirty="0"/>
          </a:p>
          <a:p>
            <a:r>
              <a:rPr lang="en-US" dirty="0">
                <a:solidFill>
                  <a:srgbClr val="333333"/>
                </a:solidFill>
                <a:latin typeface="inter-regular"/>
              </a:rPr>
              <a:t/>
            </a:r>
            <a:br>
              <a:rPr lang="en-US" dirty="0">
                <a:solidFill>
                  <a:srgbClr val="333333"/>
                </a:solidFill>
                <a:latin typeface="inter-regular"/>
              </a:rPr>
            </a:br>
            <a:endParaRPr lang="en-US" dirty="0"/>
          </a:p>
        </p:txBody>
      </p:sp>
      <p:sp>
        <p:nvSpPr>
          <p:cNvPr id="4" name="Rectangle 3"/>
          <p:cNvSpPr/>
          <p:nvPr/>
        </p:nvSpPr>
        <p:spPr>
          <a:xfrm>
            <a:off x="112889" y="1002899"/>
            <a:ext cx="6096000" cy="1200329"/>
          </a:xfrm>
          <a:prstGeom prst="rect">
            <a:avLst/>
          </a:prstGeom>
        </p:spPr>
        <p:txBody>
          <a:bodyPr>
            <a:spAutoFit/>
          </a:bodyPr>
          <a:lstStyle/>
          <a:p>
            <a:pPr algn="just">
              <a:buFont typeface="+mj-lt"/>
              <a:buAutoNum type="arabicPeriod"/>
            </a:pPr>
            <a:r>
              <a:rPr lang="en-US" dirty="0">
                <a:solidFill>
                  <a:srgbClr val="000000"/>
                </a:solidFill>
                <a:latin typeface="inter-regular"/>
              </a:rPr>
              <a:t>jump-statement;    </a:t>
            </a:r>
          </a:p>
          <a:p>
            <a:pPr algn="just">
              <a:buFont typeface="+mj-lt"/>
              <a:buAutoNum type="arabicPeriod"/>
            </a:pPr>
            <a:r>
              <a:rPr lang="en-US" b="1" dirty="0">
                <a:solidFill>
                  <a:srgbClr val="006699"/>
                </a:solidFill>
                <a:latin typeface="inter-regular"/>
              </a:rPr>
              <a:t>continue</a:t>
            </a:r>
            <a:r>
              <a:rPr lang="en-US" dirty="0">
                <a:solidFill>
                  <a:srgbClr val="000000"/>
                </a:solidFill>
                <a:latin typeface="inter-regular"/>
              </a:rPr>
              <a:t>;   </a:t>
            </a:r>
          </a:p>
          <a:p>
            <a:r>
              <a:rPr lang="en-US" dirty="0"/>
              <a:t/>
            </a:r>
            <a:br>
              <a:rPr lang="en-US" dirty="0"/>
            </a:br>
            <a:endParaRPr lang="en-US" dirty="0"/>
          </a:p>
        </p:txBody>
      </p:sp>
      <p:sp>
        <p:nvSpPr>
          <p:cNvPr id="5" name="Rectangle 4"/>
          <p:cNvSpPr/>
          <p:nvPr/>
        </p:nvSpPr>
        <p:spPr>
          <a:xfrm>
            <a:off x="112889" y="1741563"/>
            <a:ext cx="6096000" cy="923330"/>
          </a:xfrm>
          <a:prstGeom prst="rect">
            <a:avLst/>
          </a:prstGeom>
        </p:spPr>
        <p:txBody>
          <a:bodyPr>
            <a:spAutoFit/>
          </a:bodyPr>
          <a:lstStyle/>
          <a:p>
            <a:r>
              <a:rPr lang="en-US" dirty="0">
                <a:solidFill>
                  <a:srgbClr val="610B4B"/>
                </a:solidFill>
                <a:latin typeface="erdana"/>
              </a:rPr>
              <a:t>C# Continue Statement Example</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6" name="Rectangle 5"/>
          <p:cNvSpPr/>
          <p:nvPr/>
        </p:nvSpPr>
        <p:spPr>
          <a:xfrm>
            <a:off x="2235200" y="2203269"/>
            <a:ext cx="6096000" cy="3970318"/>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ContinueExample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=1;i&lt;=10;i++){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==5</a:t>
            </a:r>
            <a:r>
              <a:rPr lang="en-US" dirty="0" smtClean="0">
                <a:solidFill>
                  <a:srgbClr val="000000"/>
                </a:solidFill>
                <a:latin typeface="inter-regular"/>
              </a:rPr>
              <a:t>)</a:t>
            </a:r>
          </a:p>
          <a:p>
            <a:pPr algn="just">
              <a:buFont typeface="+mj-lt"/>
              <a:buAutoNum type="arabicPeriod"/>
            </a:pPr>
            <a:r>
              <a:rPr lang="en-US" dirty="0" smtClean="0">
                <a:solidFill>
                  <a:srgbClr val="000000"/>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continue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973458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69333" y="145113"/>
            <a:ext cx="6096000" cy="923330"/>
          </a:xfrm>
          <a:prstGeom prst="rect">
            <a:avLst/>
          </a:prstGeom>
        </p:spPr>
        <p:txBody>
          <a:bodyPr>
            <a:spAutoFit/>
          </a:bodyPr>
          <a:lstStyle/>
          <a:p>
            <a:pPr algn="just"/>
            <a:r>
              <a:rPr lang="en-US" smtClean="0">
                <a:solidFill>
                  <a:srgbClr val="610B4B"/>
                </a:solidFill>
                <a:latin typeface="erdana"/>
              </a:rPr>
              <a:t>C# Continue Statement with Inner Loop</a:t>
            </a:r>
          </a:p>
          <a:p>
            <a:r>
              <a:rPr lang="en-US" smtClean="0"/>
              <a:t/>
            </a:r>
            <a:br>
              <a:rPr lang="en-US" smtClean="0"/>
            </a:br>
            <a:endParaRPr lang="en-US" dirty="0"/>
          </a:p>
        </p:txBody>
      </p:sp>
      <p:sp>
        <p:nvSpPr>
          <p:cNvPr id="3" name="Rectangle 2"/>
          <p:cNvSpPr/>
          <p:nvPr/>
        </p:nvSpPr>
        <p:spPr>
          <a:xfrm>
            <a:off x="169332" y="472490"/>
            <a:ext cx="11458223" cy="646331"/>
          </a:xfrm>
          <a:prstGeom prst="rect">
            <a:avLst/>
          </a:prstGeom>
        </p:spPr>
        <p:txBody>
          <a:bodyPr wrap="square">
            <a:spAutoFit/>
          </a:bodyPr>
          <a:lstStyle/>
          <a:p>
            <a:r>
              <a:rPr lang="en-US" dirty="0">
                <a:solidFill>
                  <a:srgbClr val="333333"/>
                </a:solidFill>
                <a:latin typeface="inter-regular"/>
              </a:rPr>
              <a:t>C# Continue Statement continues inner loop only if you use continue statement inside the inner loop.</a:t>
            </a:r>
            <a:br>
              <a:rPr lang="en-US" dirty="0">
                <a:solidFill>
                  <a:srgbClr val="333333"/>
                </a:solidFill>
                <a:latin typeface="inter-regular"/>
              </a:rPr>
            </a:br>
            <a:endParaRPr lang="en-US" dirty="0"/>
          </a:p>
        </p:txBody>
      </p:sp>
      <p:sp>
        <p:nvSpPr>
          <p:cNvPr id="4" name="Rectangle 3"/>
          <p:cNvSpPr/>
          <p:nvPr/>
        </p:nvSpPr>
        <p:spPr>
          <a:xfrm>
            <a:off x="3048000" y="1305342"/>
            <a:ext cx="6096000" cy="4247317"/>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ContinueExample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=1;i&lt;=3;i++){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a:t>
            </a:r>
            <a:r>
              <a:rPr lang="en-US" b="1" dirty="0" err="1">
                <a:solidFill>
                  <a:srgbClr val="006699"/>
                </a:solidFill>
                <a:latin typeface="inter-regular"/>
              </a:rPr>
              <a:t>int</a:t>
            </a:r>
            <a:r>
              <a:rPr lang="en-US" dirty="0">
                <a:solidFill>
                  <a:srgbClr val="000000"/>
                </a:solidFill>
                <a:latin typeface="inter-regular"/>
              </a:rPr>
              <a:t> j=1;j&lt;=3;j++){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==2&amp;&amp;j==2){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continue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a:t>
            </a:r>
            <a:r>
              <a:rPr lang="en-US" dirty="0">
                <a:solidFill>
                  <a:srgbClr val="0000FF"/>
                </a:solidFill>
                <a:latin typeface="inter-regular"/>
              </a:rPr>
              <a:t>" "</a:t>
            </a:r>
            <a:r>
              <a:rPr lang="en-US" dirty="0">
                <a:solidFill>
                  <a:srgbClr val="000000"/>
                </a:solidFill>
                <a:latin typeface="inter-regular"/>
              </a:rPr>
              <a:t>+j);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743784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24177" y="145112"/>
            <a:ext cx="6096000" cy="923330"/>
          </a:xfrm>
          <a:prstGeom prst="rect">
            <a:avLst/>
          </a:prstGeom>
        </p:spPr>
        <p:txBody>
          <a:bodyPr>
            <a:spAutoFit/>
          </a:bodyPr>
          <a:lstStyle/>
          <a:p>
            <a:pPr algn="just"/>
            <a:r>
              <a:rPr lang="en-US" dirty="0">
                <a:solidFill>
                  <a:srgbClr val="610B38"/>
                </a:solidFill>
                <a:latin typeface="erdana"/>
              </a:rPr>
              <a:t>C# </a:t>
            </a:r>
            <a:r>
              <a:rPr lang="en-US" dirty="0" err="1">
                <a:solidFill>
                  <a:srgbClr val="610B38"/>
                </a:solidFill>
                <a:latin typeface="erdana"/>
              </a:rPr>
              <a:t>Goto</a:t>
            </a:r>
            <a:r>
              <a:rPr lang="en-US" dirty="0">
                <a:solidFill>
                  <a:srgbClr val="610B38"/>
                </a:solidFill>
                <a:latin typeface="erdana"/>
              </a:rPr>
              <a:t> Statement</a:t>
            </a:r>
          </a:p>
          <a:p>
            <a:r>
              <a:rPr lang="en-US" dirty="0"/>
              <a:t/>
            </a:r>
            <a:br>
              <a:rPr lang="en-US" dirty="0"/>
            </a:br>
            <a:endParaRPr lang="en-US" dirty="0"/>
          </a:p>
        </p:txBody>
      </p:sp>
      <p:sp>
        <p:nvSpPr>
          <p:cNvPr id="3" name="Rectangle 2"/>
          <p:cNvSpPr/>
          <p:nvPr/>
        </p:nvSpPr>
        <p:spPr>
          <a:xfrm>
            <a:off x="124177" y="346967"/>
            <a:ext cx="11672711" cy="1754326"/>
          </a:xfrm>
          <a:prstGeom prst="rect">
            <a:avLst/>
          </a:prstGeom>
        </p:spPr>
        <p:txBody>
          <a:bodyPr wrap="square">
            <a:spAutoFit/>
          </a:bodyPr>
          <a:lstStyle/>
          <a:p>
            <a:pPr algn="just"/>
            <a:r>
              <a:rPr lang="en-US" dirty="0">
                <a:solidFill>
                  <a:srgbClr val="333333"/>
                </a:solidFill>
                <a:latin typeface="inter-regular"/>
              </a:rPr>
              <a:t>The C# </a:t>
            </a:r>
            <a:r>
              <a:rPr lang="en-US" dirty="0" err="1">
                <a:solidFill>
                  <a:srgbClr val="333333"/>
                </a:solidFill>
                <a:latin typeface="inter-regular"/>
              </a:rPr>
              <a:t>goto</a:t>
            </a:r>
            <a:r>
              <a:rPr lang="en-US" dirty="0">
                <a:solidFill>
                  <a:srgbClr val="333333"/>
                </a:solidFill>
                <a:latin typeface="inter-regular"/>
              </a:rPr>
              <a:t> statement is also known jump statement. It is used to transfer control to the other part of the program. It unconditionally jumps to the specified label.</a:t>
            </a:r>
          </a:p>
          <a:p>
            <a:pPr algn="just"/>
            <a:r>
              <a:rPr lang="en-US" dirty="0">
                <a:solidFill>
                  <a:srgbClr val="333333"/>
                </a:solidFill>
                <a:latin typeface="inter-regular"/>
              </a:rPr>
              <a:t>It can be used to transfer control from deeply nested loop or switch case label.</a:t>
            </a:r>
          </a:p>
          <a:p>
            <a:pPr algn="just"/>
            <a:r>
              <a:rPr lang="en-US" dirty="0">
                <a:solidFill>
                  <a:srgbClr val="333333"/>
                </a:solidFill>
                <a:latin typeface="inter-regular"/>
              </a:rPr>
              <a:t>Currently, it is avoided to use </a:t>
            </a:r>
            <a:r>
              <a:rPr lang="en-US" dirty="0" err="1">
                <a:solidFill>
                  <a:srgbClr val="333333"/>
                </a:solidFill>
                <a:latin typeface="inter-regular"/>
              </a:rPr>
              <a:t>goto</a:t>
            </a:r>
            <a:r>
              <a:rPr lang="en-US" dirty="0">
                <a:solidFill>
                  <a:srgbClr val="333333"/>
                </a:solidFill>
                <a:latin typeface="inter-regular"/>
              </a:rPr>
              <a:t> statement in C# because it makes the program complex.</a:t>
            </a:r>
          </a:p>
          <a:p>
            <a:r>
              <a:rPr lang="en-US" dirty="0"/>
              <a:t/>
            </a:r>
            <a:br>
              <a:rPr lang="en-US" dirty="0"/>
            </a:br>
            <a:endParaRPr lang="en-US" dirty="0"/>
          </a:p>
        </p:txBody>
      </p:sp>
      <p:sp>
        <p:nvSpPr>
          <p:cNvPr id="4" name="Rectangle 3"/>
          <p:cNvSpPr/>
          <p:nvPr/>
        </p:nvSpPr>
        <p:spPr>
          <a:xfrm>
            <a:off x="0" y="1639628"/>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Goto</a:t>
            </a:r>
            <a:r>
              <a:rPr lang="en-US" dirty="0">
                <a:solidFill>
                  <a:srgbClr val="610B4B"/>
                </a:solidFill>
                <a:latin typeface="erdana"/>
              </a:rPr>
              <a:t> Statement Example</a:t>
            </a:r>
          </a:p>
          <a:p>
            <a:r>
              <a:rPr lang="en-US" dirty="0"/>
              <a:t/>
            </a:r>
            <a:br>
              <a:rPr lang="en-US" dirty="0"/>
            </a:br>
            <a:endParaRPr lang="en-US" dirty="0"/>
          </a:p>
        </p:txBody>
      </p:sp>
      <p:sp>
        <p:nvSpPr>
          <p:cNvPr id="5" name="Rectangle 4"/>
          <p:cNvSpPr/>
          <p:nvPr/>
        </p:nvSpPr>
        <p:spPr>
          <a:xfrm>
            <a:off x="3408608" y="1639628"/>
            <a:ext cx="7757375" cy="5632311"/>
          </a:xfrm>
          <a:prstGeom prst="rect">
            <a:avLst/>
          </a:prstGeom>
        </p:spPr>
        <p:txBody>
          <a:bodyPr wrap="square">
            <a:spAutoFit/>
          </a:bodyPr>
          <a:lstStyle/>
          <a:p>
            <a:pPr algn="just">
              <a:buFont typeface="+mj-lt"/>
              <a:buAutoNum type="arabicPeriod"/>
            </a:pPr>
            <a:r>
              <a:rPr lang="en-US" dirty="0">
                <a:solidFill>
                  <a:srgbClr val="000000"/>
                </a:solidFill>
                <a:latin typeface="inter-regular"/>
              </a:rPr>
              <a:t>using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GotoExample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ineligible:  </a:t>
            </a:r>
          </a:p>
          <a:p>
            <a:pPr algn="just">
              <a:buFont typeface="+mj-lt"/>
              <a:buAutoNum type="arabicPeriod"/>
            </a:pPr>
            <a:r>
              <a:rPr lang="en-US" dirty="0">
                <a:solidFill>
                  <a:srgbClr val="000000"/>
                </a:solidFill>
                <a:latin typeface="inter-regular"/>
              </a:rPr>
              <a:t>      </a:t>
            </a:r>
            <a:r>
              <a:rPr lang="en-US" dirty="0" err="1" smtClean="0">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"You are not eligible to vote!"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"Enter your age:\n"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age = Convert.ToInt32(</a:t>
            </a:r>
            <a:r>
              <a:rPr lang="en-US" dirty="0" err="1">
                <a:solidFill>
                  <a:srgbClr val="000000"/>
                </a:solidFill>
                <a:latin typeface="inter-regular"/>
              </a:rPr>
              <a:t>Console.ReadLine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 (age &lt; </a:t>
            </a:r>
            <a:r>
              <a:rPr lang="en-US" dirty="0">
                <a:solidFill>
                  <a:srgbClr val="C00000"/>
                </a:solidFill>
                <a:latin typeface="inter-regular"/>
              </a:rPr>
              <a:t>18</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goto</a:t>
            </a:r>
            <a:r>
              <a:rPr lang="en-US" dirty="0">
                <a:solidFill>
                  <a:srgbClr val="000000"/>
                </a:solidFill>
                <a:latin typeface="inter-regular"/>
              </a:rPr>
              <a:t> ineligible;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else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"You are eligible to vote!"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17412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66097" y="279462"/>
            <a:ext cx="5237331" cy="369332"/>
          </a:xfrm>
          <a:prstGeom prst="rect">
            <a:avLst/>
          </a:prstGeom>
        </p:spPr>
        <p:txBody>
          <a:bodyPr wrap="none">
            <a:spAutoFit/>
          </a:bodyPr>
          <a:lstStyle/>
          <a:p>
            <a:r>
              <a:rPr lang="en-US" b="1" i="0" dirty="0" smtClean="0">
                <a:solidFill>
                  <a:srgbClr val="333333"/>
                </a:solidFill>
                <a:effectLst/>
                <a:latin typeface="inter-bold"/>
              </a:rPr>
              <a:t>class:</a:t>
            </a:r>
            <a:r>
              <a:rPr lang="en-US" b="0" i="0" dirty="0" smtClean="0">
                <a:solidFill>
                  <a:srgbClr val="333333"/>
                </a:solidFill>
                <a:effectLst/>
                <a:latin typeface="inter-regular"/>
              </a:rPr>
              <a:t> is a keyword which is used to define class.</a:t>
            </a:r>
            <a:endParaRPr lang="en-US" dirty="0"/>
          </a:p>
        </p:txBody>
      </p:sp>
      <p:sp>
        <p:nvSpPr>
          <p:cNvPr id="3" name="Rectangle 2"/>
          <p:cNvSpPr/>
          <p:nvPr/>
        </p:nvSpPr>
        <p:spPr>
          <a:xfrm>
            <a:off x="166097" y="750607"/>
            <a:ext cx="11637976" cy="646331"/>
          </a:xfrm>
          <a:prstGeom prst="rect">
            <a:avLst/>
          </a:prstGeom>
        </p:spPr>
        <p:txBody>
          <a:bodyPr wrap="square">
            <a:spAutoFit/>
          </a:bodyPr>
          <a:lstStyle/>
          <a:p>
            <a:r>
              <a:rPr lang="en-US" b="1" i="0" dirty="0" smtClean="0">
                <a:solidFill>
                  <a:srgbClr val="333333"/>
                </a:solidFill>
                <a:effectLst/>
                <a:latin typeface="inter-bold"/>
              </a:rPr>
              <a:t>Program:</a:t>
            </a:r>
            <a:r>
              <a:rPr lang="en-US" b="0" i="0" dirty="0" smtClean="0">
                <a:solidFill>
                  <a:srgbClr val="333333"/>
                </a:solidFill>
                <a:effectLst/>
                <a:latin typeface="inter-regular"/>
              </a:rPr>
              <a:t> is the class name. A class is a blueprint or template from which objects are created. It can have data members and methods. Here, it has only Main method.</a:t>
            </a:r>
            <a:endParaRPr lang="en-US" dirty="0"/>
          </a:p>
        </p:txBody>
      </p:sp>
      <p:sp>
        <p:nvSpPr>
          <p:cNvPr id="4" name="Rectangle 3"/>
          <p:cNvSpPr/>
          <p:nvPr/>
        </p:nvSpPr>
        <p:spPr>
          <a:xfrm>
            <a:off x="166097" y="1396938"/>
            <a:ext cx="11430158" cy="369332"/>
          </a:xfrm>
          <a:prstGeom prst="rect">
            <a:avLst/>
          </a:prstGeom>
        </p:spPr>
        <p:txBody>
          <a:bodyPr wrap="square">
            <a:spAutoFit/>
          </a:bodyPr>
          <a:lstStyle/>
          <a:p>
            <a:r>
              <a:rPr lang="en-US" b="1" i="0" dirty="0" smtClean="0">
                <a:solidFill>
                  <a:srgbClr val="333333"/>
                </a:solidFill>
                <a:effectLst/>
                <a:latin typeface="inter-bold"/>
              </a:rPr>
              <a:t>static:</a:t>
            </a:r>
            <a:r>
              <a:rPr lang="en-US" b="0" i="0" dirty="0" smtClean="0">
                <a:solidFill>
                  <a:srgbClr val="333333"/>
                </a:solidFill>
                <a:effectLst/>
                <a:latin typeface="inter-regular"/>
              </a:rPr>
              <a:t> is a keyword which means object is not required to access static members. So it saves memory.</a:t>
            </a:r>
            <a:endParaRPr lang="en-US" dirty="0"/>
          </a:p>
        </p:txBody>
      </p:sp>
      <p:sp>
        <p:nvSpPr>
          <p:cNvPr id="5" name="Rectangle 4"/>
          <p:cNvSpPr/>
          <p:nvPr/>
        </p:nvSpPr>
        <p:spPr>
          <a:xfrm>
            <a:off x="166096" y="1766270"/>
            <a:ext cx="10806703" cy="646331"/>
          </a:xfrm>
          <a:prstGeom prst="rect">
            <a:avLst/>
          </a:prstGeom>
        </p:spPr>
        <p:txBody>
          <a:bodyPr wrap="square">
            <a:spAutoFit/>
          </a:bodyPr>
          <a:lstStyle/>
          <a:p>
            <a:r>
              <a:rPr lang="en-US" b="1" i="0" dirty="0" smtClean="0">
                <a:solidFill>
                  <a:srgbClr val="333333"/>
                </a:solidFill>
                <a:effectLst/>
                <a:latin typeface="inter-bold"/>
              </a:rPr>
              <a:t>void:</a:t>
            </a:r>
            <a:r>
              <a:rPr lang="en-US" b="0" i="0" dirty="0" smtClean="0">
                <a:solidFill>
                  <a:srgbClr val="333333"/>
                </a:solidFill>
                <a:effectLst/>
                <a:latin typeface="inter-regular"/>
              </a:rPr>
              <a:t> is the return type of the method. It </a:t>
            </a:r>
            <a:r>
              <a:rPr lang="en-US" b="0" i="0" dirty="0" err="1" smtClean="0">
                <a:solidFill>
                  <a:srgbClr val="333333"/>
                </a:solidFill>
                <a:effectLst/>
                <a:latin typeface="inter-regular"/>
              </a:rPr>
              <a:t>does't</a:t>
            </a:r>
            <a:r>
              <a:rPr lang="en-US" b="0" i="0" dirty="0" smtClean="0">
                <a:solidFill>
                  <a:srgbClr val="333333"/>
                </a:solidFill>
                <a:effectLst/>
                <a:latin typeface="inter-regular"/>
              </a:rPr>
              <a:t> return any value. In such case, return statement is not required.</a:t>
            </a:r>
            <a:endParaRPr lang="en-US" dirty="0"/>
          </a:p>
        </p:txBody>
      </p:sp>
      <p:sp>
        <p:nvSpPr>
          <p:cNvPr id="6" name="Rectangle 5"/>
          <p:cNvSpPr/>
          <p:nvPr/>
        </p:nvSpPr>
        <p:spPr>
          <a:xfrm>
            <a:off x="110831" y="2412601"/>
            <a:ext cx="11485423" cy="646331"/>
          </a:xfrm>
          <a:prstGeom prst="rect">
            <a:avLst/>
          </a:prstGeom>
        </p:spPr>
        <p:txBody>
          <a:bodyPr wrap="square">
            <a:spAutoFit/>
          </a:bodyPr>
          <a:lstStyle/>
          <a:p>
            <a:r>
              <a:rPr lang="en-US" b="1" i="0" dirty="0" smtClean="0">
                <a:solidFill>
                  <a:srgbClr val="333333"/>
                </a:solidFill>
                <a:effectLst/>
                <a:latin typeface="inter-bold"/>
              </a:rPr>
              <a:t>Main:</a:t>
            </a:r>
            <a:r>
              <a:rPr lang="en-US" b="0" i="0" dirty="0" smtClean="0">
                <a:solidFill>
                  <a:srgbClr val="333333"/>
                </a:solidFill>
                <a:effectLst/>
                <a:latin typeface="inter-regular"/>
              </a:rPr>
              <a:t> is the method name. It is the entry point for any C# program. Whenever we run the C# program, Main() method is invoked first before any other method. It represents start up of the program.</a:t>
            </a:r>
            <a:endParaRPr lang="en-US" dirty="0"/>
          </a:p>
        </p:txBody>
      </p:sp>
      <p:sp>
        <p:nvSpPr>
          <p:cNvPr id="7" name="Rectangle 6"/>
          <p:cNvSpPr/>
          <p:nvPr/>
        </p:nvSpPr>
        <p:spPr>
          <a:xfrm>
            <a:off x="110830" y="3058932"/>
            <a:ext cx="11485423" cy="646331"/>
          </a:xfrm>
          <a:prstGeom prst="rect">
            <a:avLst/>
          </a:prstGeom>
        </p:spPr>
        <p:txBody>
          <a:bodyPr wrap="square">
            <a:spAutoFit/>
          </a:bodyPr>
          <a:lstStyle/>
          <a:p>
            <a:r>
              <a:rPr lang="en-US" b="1" i="0" dirty="0" smtClean="0">
                <a:solidFill>
                  <a:srgbClr val="333333"/>
                </a:solidFill>
                <a:effectLst/>
                <a:latin typeface="inter-bold"/>
              </a:rPr>
              <a:t>string[] </a:t>
            </a:r>
            <a:r>
              <a:rPr lang="en-US" b="1" i="0" dirty="0" err="1" smtClean="0">
                <a:solidFill>
                  <a:srgbClr val="333333"/>
                </a:solidFill>
                <a:effectLst/>
                <a:latin typeface="inter-bold"/>
              </a:rPr>
              <a:t>args</a:t>
            </a:r>
            <a:r>
              <a:rPr lang="en-US" b="1" i="0" dirty="0" smtClean="0">
                <a:solidFill>
                  <a:srgbClr val="333333"/>
                </a:solidFill>
                <a:effectLst/>
                <a:latin typeface="inter-bold"/>
              </a:rPr>
              <a:t>:</a:t>
            </a:r>
            <a:r>
              <a:rPr lang="en-US" b="0" i="0" dirty="0" smtClean="0">
                <a:solidFill>
                  <a:srgbClr val="333333"/>
                </a:solidFill>
                <a:effectLst/>
                <a:latin typeface="inter-regular"/>
              </a:rPr>
              <a:t> is used for command line arguments in C#. While running the C# program, we can pass values. These values are known as arguments which we can use in the program.</a:t>
            </a:r>
            <a:endParaRPr lang="en-US" dirty="0"/>
          </a:p>
        </p:txBody>
      </p:sp>
      <p:sp>
        <p:nvSpPr>
          <p:cNvPr id="8" name="Rectangle 7"/>
          <p:cNvSpPr/>
          <p:nvPr/>
        </p:nvSpPr>
        <p:spPr>
          <a:xfrm>
            <a:off x="5001491" y="3881966"/>
            <a:ext cx="6096000" cy="2308324"/>
          </a:xfrm>
          <a:prstGeom prst="rect">
            <a:avLst/>
          </a:prstGeom>
        </p:spPr>
        <p:txBody>
          <a:bodyPr>
            <a:spAutoFit/>
          </a:bodyPr>
          <a:lstStyle/>
          <a:p>
            <a:pPr algn="just">
              <a:buFont typeface="+mj-lt"/>
              <a:buAutoNum type="arabicPeriod"/>
            </a:pPr>
            <a:r>
              <a:rPr lang="en-US" b="0" i="0" dirty="0" smtClean="0">
                <a:solidFill>
                  <a:srgbClr val="000000"/>
                </a:solidFill>
                <a:effectLst/>
                <a:latin typeface="inter-regular"/>
              </a:rPr>
              <a:t>using System;  </a:t>
            </a:r>
          </a:p>
          <a:p>
            <a:pPr algn="just">
              <a:buFont typeface="+mj-lt"/>
              <a:buAutoNum type="arabicPeriod"/>
            </a:pPr>
            <a:r>
              <a:rPr lang="en-US" b="0" i="0" dirty="0" smtClean="0">
                <a:solidFill>
                  <a:srgbClr val="000000"/>
                </a:solidFill>
                <a:effectLst/>
                <a:latin typeface="inter-regular"/>
              </a:rPr>
              <a:t>    </a:t>
            </a:r>
            <a:r>
              <a:rPr lang="en-US" b="1" i="0" dirty="0" smtClean="0">
                <a:solidFill>
                  <a:srgbClr val="006699"/>
                </a:solidFill>
                <a:effectLst/>
                <a:latin typeface="inter-regular"/>
              </a:rPr>
              <a:t>class</a:t>
            </a:r>
            <a:r>
              <a:rPr lang="en-US" b="0" i="0" dirty="0" smtClean="0">
                <a:solidFill>
                  <a:srgbClr val="000000"/>
                </a:solidFill>
                <a:effectLst/>
                <a:latin typeface="inter-regular"/>
              </a:rPr>
              <a:t> Program  </a:t>
            </a:r>
          </a:p>
          <a:p>
            <a:pPr algn="just">
              <a:buFont typeface="+mj-lt"/>
              <a:buAutoNum type="arabicPeriod"/>
            </a:pPr>
            <a:r>
              <a:rPr lang="en-US" b="0" i="0" dirty="0" smtClean="0">
                <a:solidFill>
                  <a:srgbClr val="000000"/>
                </a:solidFill>
                <a:effectLst/>
                <a:latin typeface="inter-regular"/>
              </a:rPr>
              <a:t>    {  </a:t>
            </a:r>
          </a:p>
          <a:p>
            <a:pPr algn="just">
              <a:buFont typeface="+mj-lt"/>
              <a:buAutoNum type="arabicPeriod"/>
            </a:pPr>
            <a:r>
              <a:rPr lang="en-US" b="0" i="0" dirty="0" smtClean="0">
                <a:solidFill>
                  <a:srgbClr val="000000"/>
                </a:solidFill>
                <a:effectLst/>
                <a:latin typeface="inter-regular"/>
              </a:rPr>
              <a:t>        </a:t>
            </a:r>
            <a:r>
              <a:rPr lang="en-US" b="1" i="0" dirty="0" smtClean="0">
                <a:solidFill>
                  <a:srgbClr val="006699"/>
                </a:solidFill>
                <a:effectLst/>
                <a:latin typeface="inter-regular"/>
              </a:rPr>
              <a:t>static</a:t>
            </a:r>
            <a:r>
              <a:rPr lang="en-US" b="0" i="0" dirty="0" smtClean="0">
                <a:solidFill>
                  <a:srgbClr val="000000"/>
                </a:solidFill>
                <a:effectLst/>
                <a:latin typeface="inter-regular"/>
              </a:rPr>
              <a:t> </a:t>
            </a:r>
            <a:r>
              <a:rPr lang="en-US" b="1" i="0" dirty="0" smtClean="0">
                <a:solidFill>
                  <a:srgbClr val="006699"/>
                </a:solidFill>
                <a:effectLst/>
                <a:latin typeface="inter-regular"/>
              </a:rPr>
              <a:t>void</a:t>
            </a:r>
            <a:r>
              <a:rPr lang="en-US" b="0" i="0" dirty="0" smtClean="0">
                <a:solidFill>
                  <a:srgbClr val="000000"/>
                </a:solidFill>
                <a:effectLst/>
                <a:latin typeface="inter-regular"/>
              </a:rPr>
              <a:t> Main(string[] </a:t>
            </a:r>
            <a:r>
              <a:rPr lang="en-US" b="0" i="0" dirty="0" err="1" smtClean="0">
                <a:solidFill>
                  <a:srgbClr val="000000"/>
                </a:solidFill>
                <a:effectLst/>
                <a:latin typeface="inter-regular"/>
              </a:rPr>
              <a:t>args</a:t>
            </a:r>
            <a:r>
              <a:rPr lang="en-US" b="0" i="0" dirty="0" smtClean="0">
                <a:solidFill>
                  <a:srgbClr val="000000"/>
                </a:solidFill>
                <a:effectLst/>
                <a:latin typeface="inter-regular"/>
              </a:rPr>
              <a:t>)  </a:t>
            </a:r>
          </a:p>
          <a:p>
            <a:pPr algn="just">
              <a:buFont typeface="+mj-lt"/>
              <a:buAutoNum type="arabicPeriod"/>
            </a:pPr>
            <a:r>
              <a:rPr lang="en-US" b="0" i="0" dirty="0" smtClean="0">
                <a:solidFill>
                  <a:srgbClr val="000000"/>
                </a:solidFill>
                <a:effectLst/>
                <a:latin typeface="inter-regular"/>
              </a:rPr>
              <a:t>        {  </a:t>
            </a:r>
          </a:p>
          <a:p>
            <a:pPr algn="just">
              <a:buFont typeface="+mj-lt"/>
              <a:buAutoNum type="arabicPeriod"/>
            </a:pPr>
            <a:r>
              <a:rPr lang="en-US" b="0" i="0" dirty="0" smtClean="0">
                <a:solidFill>
                  <a:srgbClr val="000000"/>
                </a:solidFill>
                <a:effectLst/>
                <a:latin typeface="inter-regular"/>
              </a:rPr>
              <a:t>            </a:t>
            </a:r>
            <a:r>
              <a:rPr lang="en-US" b="0" i="0" dirty="0" err="1" smtClean="0">
                <a:solidFill>
                  <a:srgbClr val="000000"/>
                </a:solidFill>
                <a:effectLst/>
                <a:latin typeface="inter-regular"/>
              </a:rPr>
              <a:t>Console.WriteLine</a:t>
            </a:r>
            <a:r>
              <a:rPr lang="en-US" b="0" i="0" dirty="0" smtClean="0">
                <a:solidFill>
                  <a:srgbClr val="000000"/>
                </a:solidFill>
                <a:effectLst/>
                <a:latin typeface="inter-regular"/>
              </a:rPr>
              <a:t>(</a:t>
            </a:r>
            <a:r>
              <a:rPr lang="en-US" b="0" i="0" dirty="0" smtClean="0">
                <a:solidFill>
                  <a:srgbClr val="0000FF"/>
                </a:solidFill>
                <a:effectLst/>
                <a:latin typeface="inter-regular"/>
              </a:rPr>
              <a:t>"Hello World!"</a:t>
            </a:r>
            <a:r>
              <a:rPr lang="en-US" b="0" i="0" dirty="0" smtClean="0">
                <a:solidFill>
                  <a:srgbClr val="000000"/>
                </a:solidFill>
                <a:effectLst/>
                <a:latin typeface="inter-regular"/>
              </a:rPr>
              <a:t>);  </a:t>
            </a:r>
          </a:p>
          <a:p>
            <a:pPr algn="just">
              <a:buFont typeface="+mj-lt"/>
              <a:buAutoNum type="arabicPeriod"/>
            </a:pPr>
            <a:r>
              <a:rPr lang="en-US" b="0" i="0" dirty="0" smtClean="0">
                <a:solidFill>
                  <a:srgbClr val="000000"/>
                </a:solidFill>
                <a:effectLst/>
                <a:latin typeface="inter-regular"/>
              </a:rPr>
              <a:t>        }  </a:t>
            </a:r>
          </a:p>
          <a:p>
            <a:pPr algn="just">
              <a:buFont typeface="+mj-lt"/>
              <a:buAutoNum type="arabicPeriod"/>
            </a:pPr>
            <a:r>
              <a:rPr lang="en-US" b="0" i="0" dirty="0" smtClean="0">
                <a:solidFill>
                  <a:srgbClr val="000000"/>
                </a:solidFill>
                <a:effectLst/>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688439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34983" y="145758"/>
            <a:ext cx="6096000" cy="923330"/>
          </a:xfrm>
          <a:prstGeom prst="rect">
            <a:avLst/>
          </a:prstGeom>
        </p:spPr>
        <p:txBody>
          <a:bodyPr>
            <a:spAutoFit/>
          </a:bodyPr>
          <a:lstStyle/>
          <a:p>
            <a:pPr algn="just"/>
            <a:r>
              <a:rPr lang="en-US" dirty="0" smtClean="0">
                <a:solidFill>
                  <a:srgbClr val="610B38"/>
                </a:solidFill>
                <a:latin typeface="erdana"/>
              </a:rPr>
              <a:t>C# Function</a:t>
            </a:r>
          </a:p>
          <a:p>
            <a:r>
              <a:rPr lang="en-US" dirty="0"/>
              <a:t/>
            </a:r>
            <a:br>
              <a:rPr lang="en-US" dirty="0"/>
            </a:br>
            <a:endParaRPr lang="en-US" dirty="0"/>
          </a:p>
        </p:txBody>
      </p:sp>
      <p:sp>
        <p:nvSpPr>
          <p:cNvPr id="3" name="Rectangle 2"/>
          <p:cNvSpPr/>
          <p:nvPr/>
        </p:nvSpPr>
        <p:spPr>
          <a:xfrm>
            <a:off x="134982" y="447820"/>
            <a:ext cx="11807973" cy="2031325"/>
          </a:xfrm>
          <a:prstGeom prst="rect">
            <a:avLst/>
          </a:prstGeom>
        </p:spPr>
        <p:txBody>
          <a:bodyPr wrap="square">
            <a:spAutoFit/>
          </a:bodyPr>
          <a:lstStyle/>
          <a:p>
            <a:r>
              <a:rPr lang="en-US" dirty="0"/>
              <a:t>Function is a block of code that has a signature. Function is used to execute statements specified in the code block. A function consists of the following components:</a:t>
            </a:r>
          </a:p>
          <a:p>
            <a:r>
              <a:rPr lang="en-US" b="1" dirty="0">
                <a:latin typeface="inter-bold"/>
              </a:rPr>
              <a:t>Function name:</a:t>
            </a:r>
            <a:r>
              <a:rPr lang="en-US" dirty="0"/>
              <a:t> It is a unique name that is used to make Function call.</a:t>
            </a:r>
          </a:p>
          <a:p>
            <a:r>
              <a:rPr lang="en-US" b="1" dirty="0">
                <a:solidFill>
                  <a:srgbClr val="FF0000"/>
                </a:solidFill>
                <a:latin typeface="inter-bold"/>
              </a:rPr>
              <a:t>Return type:</a:t>
            </a:r>
            <a:r>
              <a:rPr lang="en-US" b="1" dirty="0">
                <a:solidFill>
                  <a:srgbClr val="FF0000"/>
                </a:solidFill>
              </a:rPr>
              <a:t> It is used to specify the data type of function return value.</a:t>
            </a:r>
          </a:p>
          <a:p>
            <a:r>
              <a:rPr lang="en-US" b="1" dirty="0">
                <a:solidFill>
                  <a:srgbClr val="333333"/>
                </a:solidFill>
                <a:latin typeface="inter-bold"/>
              </a:rPr>
              <a:t>Body:</a:t>
            </a:r>
            <a:r>
              <a:rPr lang="en-US" dirty="0">
                <a:solidFill>
                  <a:srgbClr val="333333"/>
                </a:solidFill>
                <a:latin typeface="inter-regular"/>
              </a:rPr>
              <a:t> It is a block that contains executable statements.</a:t>
            </a:r>
            <a:endParaRPr lang="en-US" dirty="0"/>
          </a:p>
          <a:p>
            <a:r>
              <a:rPr lang="en-US" dirty="0">
                <a:solidFill>
                  <a:srgbClr val="333333"/>
                </a:solidFill>
                <a:latin typeface="inter-regular"/>
              </a:rPr>
              <a:t/>
            </a:r>
            <a:br>
              <a:rPr lang="en-US" dirty="0">
                <a:solidFill>
                  <a:srgbClr val="333333"/>
                </a:solidFill>
                <a:latin typeface="inter-regular"/>
              </a:rPr>
            </a:br>
            <a:endParaRPr lang="en-US" dirty="0"/>
          </a:p>
        </p:txBody>
      </p:sp>
      <p:sp>
        <p:nvSpPr>
          <p:cNvPr id="4" name="Rectangle 3"/>
          <p:cNvSpPr/>
          <p:nvPr/>
        </p:nvSpPr>
        <p:spPr>
          <a:xfrm>
            <a:off x="134983" y="1878980"/>
            <a:ext cx="6096000" cy="1200329"/>
          </a:xfrm>
          <a:prstGeom prst="rect">
            <a:avLst/>
          </a:prstGeom>
        </p:spPr>
        <p:txBody>
          <a:bodyPr>
            <a:spAutoFit/>
          </a:bodyPr>
          <a:lstStyle/>
          <a:p>
            <a:pPr algn="just"/>
            <a:r>
              <a:rPr lang="en-US" b="1" dirty="0">
                <a:solidFill>
                  <a:srgbClr val="333333"/>
                </a:solidFill>
                <a:latin typeface="inter-bold"/>
              </a:rPr>
              <a:t>Access specifier:</a:t>
            </a:r>
            <a:r>
              <a:rPr lang="en-US" dirty="0">
                <a:solidFill>
                  <a:srgbClr val="333333"/>
                </a:solidFill>
                <a:latin typeface="inter-regular"/>
              </a:rPr>
              <a:t> It is used to specify function accessibility in the application.</a:t>
            </a:r>
          </a:p>
          <a:p>
            <a:pPr algn="just"/>
            <a:r>
              <a:rPr lang="en-US" b="1" dirty="0">
                <a:solidFill>
                  <a:srgbClr val="333333"/>
                </a:solidFill>
                <a:latin typeface="inter-bold"/>
              </a:rPr>
              <a:t>Parameters:</a:t>
            </a:r>
            <a:r>
              <a:rPr lang="en-US" dirty="0">
                <a:solidFill>
                  <a:srgbClr val="333333"/>
                </a:solidFill>
                <a:latin typeface="inter-regular"/>
              </a:rPr>
              <a:t> It is a list of arguments that we can pass to the function during call.</a:t>
            </a:r>
            <a:endParaRPr lang="en-US" b="0" i="0" dirty="0">
              <a:solidFill>
                <a:srgbClr val="333333"/>
              </a:solidFill>
              <a:effectLst/>
              <a:latin typeface="inter-regular"/>
            </a:endParaRPr>
          </a:p>
        </p:txBody>
      </p:sp>
      <p:sp>
        <p:nvSpPr>
          <p:cNvPr id="5" name="Rectangle 4"/>
          <p:cNvSpPr/>
          <p:nvPr/>
        </p:nvSpPr>
        <p:spPr>
          <a:xfrm>
            <a:off x="134982" y="3079309"/>
            <a:ext cx="6096000" cy="923330"/>
          </a:xfrm>
          <a:prstGeom prst="rect">
            <a:avLst/>
          </a:prstGeom>
        </p:spPr>
        <p:txBody>
          <a:bodyPr>
            <a:spAutoFit/>
          </a:bodyPr>
          <a:lstStyle/>
          <a:p>
            <a:r>
              <a:rPr lang="en-US" dirty="0">
                <a:solidFill>
                  <a:srgbClr val="610B4B"/>
                </a:solidFill>
                <a:latin typeface="erdana"/>
              </a:rPr>
              <a:t>C# Function Syntax</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6" name="Rectangle 5"/>
          <p:cNvSpPr/>
          <p:nvPr/>
        </p:nvSpPr>
        <p:spPr>
          <a:xfrm>
            <a:off x="1618289" y="3679473"/>
            <a:ext cx="6096000" cy="1938992"/>
          </a:xfrm>
          <a:prstGeom prst="rect">
            <a:avLst/>
          </a:prstGeom>
        </p:spPr>
        <p:txBody>
          <a:bodyPr>
            <a:spAutoFit/>
          </a:bodyPr>
          <a:lstStyle/>
          <a:p>
            <a:pPr algn="just"/>
            <a:r>
              <a:rPr lang="en-US" sz="2000" dirty="0">
                <a:solidFill>
                  <a:srgbClr val="000000"/>
                </a:solidFill>
                <a:latin typeface="inter-regular"/>
              </a:rPr>
              <a:t>&lt;access-specifier&gt;&lt;</a:t>
            </a:r>
            <a:r>
              <a:rPr lang="en-US" sz="2000" b="1" dirty="0">
                <a:solidFill>
                  <a:srgbClr val="006699"/>
                </a:solidFill>
                <a:latin typeface="inter-regular"/>
              </a:rPr>
              <a:t>return</a:t>
            </a:r>
            <a:r>
              <a:rPr lang="en-US" sz="2000" dirty="0">
                <a:solidFill>
                  <a:srgbClr val="000000"/>
                </a:solidFill>
                <a:latin typeface="inter-regular"/>
              </a:rPr>
              <a:t>-type&gt;</a:t>
            </a:r>
            <a:r>
              <a:rPr lang="en-US" sz="2000" dirty="0" err="1">
                <a:solidFill>
                  <a:srgbClr val="000000"/>
                </a:solidFill>
                <a:latin typeface="inter-regular"/>
              </a:rPr>
              <a:t>FunctionName</a:t>
            </a:r>
            <a:r>
              <a:rPr lang="en-US" sz="2000" dirty="0">
                <a:solidFill>
                  <a:srgbClr val="000000"/>
                </a:solidFill>
                <a:latin typeface="inter-regular"/>
              </a:rPr>
              <a:t>(&lt;parameters&gt;)  </a:t>
            </a:r>
          </a:p>
          <a:p>
            <a:pPr algn="just"/>
            <a:r>
              <a:rPr lang="en-US" sz="2000" dirty="0">
                <a:solidFill>
                  <a:srgbClr val="000000"/>
                </a:solidFill>
                <a:latin typeface="inter-regular"/>
              </a:rPr>
              <a:t>{  </a:t>
            </a:r>
          </a:p>
          <a:p>
            <a:pPr algn="just"/>
            <a:r>
              <a:rPr lang="en-US" sz="2000" dirty="0">
                <a:solidFill>
                  <a:srgbClr val="008200"/>
                </a:solidFill>
                <a:latin typeface="inter-regular"/>
              </a:rPr>
              <a:t>// function body</a:t>
            </a:r>
            <a:r>
              <a:rPr lang="en-US" sz="2000" dirty="0">
                <a:solidFill>
                  <a:srgbClr val="000000"/>
                </a:solidFill>
                <a:latin typeface="inter-regular"/>
              </a:rPr>
              <a:t>  </a:t>
            </a:r>
          </a:p>
          <a:p>
            <a:pPr algn="just"/>
            <a:r>
              <a:rPr lang="en-US" sz="2000" dirty="0" smtClean="0">
                <a:solidFill>
                  <a:srgbClr val="008200"/>
                </a:solidFill>
                <a:latin typeface="inter-regular"/>
              </a:rPr>
              <a:t>// return statement</a:t>
            </a:r>
            <a:r>
              <a:rPr lang="en-US" sz="2000" dirty="0" smtClean="0">
                <a:solidFill>
                  <a:srgbClr val="000000"/>
                </a:solidFill>
                <a:latin typeface="inter-regular"/>
              </a:rPr>
              <a:t>  </a:t>
            </a:r>
          </a:p>
          <a:p>
            <a:pPr algn="just"/>
            <a:r>
              <a:rPr lang="en-US" sz="2000" dirty="0" smtClean="0">
                <a:solidFill>
                  <a:srgbClr val="000000"/>
                </a:solidFill>
                <a:latin typeface="inter-regular"/>
              </a:rPr>
              <a:t>}</a:t>
            </a:r>
            <a:r>
              <a:rPr lang="en-US" sz="2000" dirty="0">
                <a:solidFill>
                  <a:srgbClr val="000000"/>
                </a:solidFill>
                <a:latin typeface="inter-regular"/>
              </a:rPr>
              <a:t>  </a:t>
            </a:r>
            <a:endParaRPr lang="en-US" sz="2000" b="0" i="0" dirty="0">
              <a:solidFill>
                <a:srgbClr val="000000"/>
              </a:solidFill>
              <a:effectLst/>
              <a:latin typeface="inter-regular"/>
            </a:endParaRPr>
          </a:p>
        </p:txBody>
      </p:sp>
    </p:spTree>
    <p:extLst>
      <p:ext uri="{BB962C8B-B14F-4D97-AF65-F5344CB8AC3E}">
        <p14:creationId xmlns:p14="http://schemas.microsoft.com/office/powerpoint/2010/main" val="2331498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48683" y="79169"/>
            <a:ext cx="6096000" cy="923330"/>
          </a:xfrm>
          <a:prstGeom prst="rect">
            <a:avLst/>
          </a:prstGeom>
        </p:spPr>
        <p:txBody>
          <a:bodyPr>
            <a:spAutoFit/>
          </a:bodyPr>
          <a:lstStyle/>
          <a:p>
            <a:pPr algn="just"/>
            <a:r>
              <a:rPr lang="en-US" dirty="0">
                <a:solidFill>
                  <a:srgbClr val="610B4B"/>
                </a:solidFill>
                <a:latin typeface="erdana"/>
              </a:rPr>
              <a:t>C# Function: using no parameter and return type</a:t>
            </a:r>
          </a:p>
          <a:p>
            <a:r>
              <a:rPr lang="en-US" dirty="0"/>
              <a:t/>
            </a:r>
            <a:br>
              <a:rPr lang="en-US" dirty="0"/>
            </a:br>
            <a:endParaRPr lang="en-US" dirty="0"/>
          </a:p>
        </p:txBody>
      </p:sp>
      <p:sp>
        <p:nvSpPr>
          <p:cNvPr id="3" name="Rectangle 2"/>
          <p:cNvSpPr/>
          <p:nvPr/>
        </p:nvSpPr>
        <p:spPr>
          <a:xfrm>
            <a:off x="1494263" y="540834"/>
            <a:ext cx="9433932" cy="6186309"/>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FunctionExample</a:t>
            </a:r>
            <a:r>
              <a:rPr lang="en-US" dirty="0">
                <a:solidFill>
                  <a:srgbClr val="000000"/>
                </a:solidFill>
                <a:latin typeface="inter-regular"/>
              </a:rPr>
              <a:t>  </a:t>
            </a:r>
          </a:p>
          <a:p>
            <a:pPr algn="just"/>
            <a:r>
              <a:rPr lang="en-US" dirty="0">
                <a:solidFill>
                  <a:srgbClr val="000000"/>
                </a:solidFill>
                <a:latin typeface="inter-regular"/>
              </a:rPr>
              <a:t>{    </a:t>
            </a:r>
            <a:endParaRPr lang="en-US" dirty="0" smtClean="0">
              <a:solidFill>
                <a:srgbClr val="000000"/>
              </a:solidFill>
              <a:latin typeface="inter-regular"/>
            </a:endParaRP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smtClean="0">
                <a:solidFill>
                  <a:srgbClr val="000000"/>
                </a:solidFill>
                <a:latin typeface="inter-regular"/>
              </a:rPr>
              <a:t>Prime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Show</a:t>
            </a:r>
            <a:r>
              <a:rPr lang="en-US" dirty="0" smtClean="0">
                <a:solidFill>
                  <a:srgbClr val="000000"/>
                </a:solidFill>
                <a:latin typeface="inter-regular"/>
              </a:rPr>
              <a:t>(  )</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"This is non parameterized function"</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  </a:t>
            </a:r>
            <a:endParaRPr lang="en-US" dirty="0" smtClean="0">
              <a:solidFill>
                <a:srgbClr val="000000"/>
              </a:solidFill>
              <a:latin typeface="inter-regular"/>
            </a:endParaRPr>
          </a:p>
          <a:p>
            <a:pPr algn="just"/>
            <a:r>
              <a:rPr lang="en-US" dirty="0" smtClean="0">
                <a:solidFill>
                  <a:srgbClr val="000000"/>
                </a:solidFill>
                <a:latin typeface="inter-regular"/>
              </a:rPr>
              <a:t>        }</a:t>
            </a:r>
            <a:endParaRPr lang="en-US" dirty="0">
              <a:solidFill>
                <a:srgbClr val="000000"/>
              </a:solidFill>
              <a:latin typeface="inter-regular"/>
            </a:endParaRPr>
          </a:p>
          <a:p>
            <a:pPr algn="just"/>
            <a:r>
              <a:rPr lang="en-US" dirty="0">
                <a:solidFill>
                  <a:srgbClr val="000000"/>
                </a:solidFill>
                <a:latin typeface="inter-regular"/>
              </a:rPr>
              <a:t>         </a:t>
            </a:r>
            <a:r>
              <a:rPr lang="en-US" b="1" dirty="0" smtClean="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endParaRPr lang="en-US" dirty="0" smtClean="0">
              <a:solidFill>
                <a:srgbClr val="000000"/>
              </a:solidFill>
              <a:latin typeface="inter-regular"/>
            </a:endParaRPr>
          </a:p>
          <a:p>
            <a:pPr algn="just"/>
            <a:r>
              <a:rPr lang="en-US" dirty="0" smtClean="0">
                <a:solidFill>
                  <a:srgbClr val="FF0000"/>
                </a:solidFill>
                <a:latin typeface="inter-regular"/>
              </a:rPr>
              <a:t>    Prime p1 =new Prime();</a:t>
            </a:r>
          </a:p>
          <a:p>
            <a:pPr algn="just"/>
            <a:r>
              <a:rPr lang="en-US" b="1" dirty="0" smtClean="0">
                <a:solidFill>
                  <a:srgbClr val="FF0000"/>
                </a:solidFill>
                <a:latin typeface="inter-regular"/>
              </a:rPr>
              <a:t>    P1.show();</a:t>
            </a:r>
          </a:p>
          <a:p>
            <a:pPr algn="just"/>
            <a:endParaRPr lang="en-US" dirty="0" smtClean="0">
              <a:solidFill>
                <a:srgbClr val="000000"/>
              </a:solidFill>
              <a:latin typeface="inter-regular"/>
            </a:endParaRPr>
          </a:p>
          <a:p>
            <a:pPr algn="just"/>
            <a:r>
              <a:rPr lang="en-US" dirty="0" smtClean="0">
                <a:solidFill>
                  <a:srgbClr val="000000"/>
                </a:solidFill>
                <a:latin typeface="inter-regular"/>
              </a:rPr>
              <a:t>    OR</a:t>
            </a:r>
            <a:endParaRPr lang="en-US" dirty="0">
              <a:solidFill>
                <a:srgbClr val="000000"/>
              </a:solidFill>
              <a:latin typeface="inter-regular"/>
            </a:endParaRPr>
          </a:p>
          <a:p>
            <a:pPr algn="just"/>
            <a:r>
              <a:rPr lang="en-US" dirty="0">
                <a:solidFill>
                  <a:srgbClr val="000000"/>
                </a:solidFill>
                <a:latin typeface="inter-regular"/>
              </a:rPr>
              <a:t>            Program </a:t>
            </a:r>
            <a:r>
              <a:rPr lang="en-US" dirty="0" smtClean="0">
                <a:solidFill>
                  <a:srgbClr val="000000"/>
                </a:solidFill>
                <a:latin typeface="inter-regular"/>
              </a:rPr>
              <a:t>pro</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dirty="0" smtClean="0">
                <a:solidFill>
                  <a:srgbClr val="000000"/>
                </a:solidFill>
                <a:latin typeface="inter-regular"/>
              </a:rPr>
              <a:t>Pro();</a:t>
            </a:r>
            <a:r>
              <a:rPr lang="en-US" dirty="0">
                <a:solidFill>
                  <a:srgbClr val="000000"/>
                </a:solidFill>
                <a:latin typeface="inter-regular"/>
              </a:rPr>
              <a:t> </a:t>
            </a:r>
            <a:r>
              <a:rPr lang="en-US" dirty="0">
                <a:solidFill>
                  <a:srgbClr val="008200"/>
                </a:solidFill>
                <a:latin typeface="inter-regular"/>
              </a:rPr>
              <a:t>// Creating Object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program.Show</a:t>
            </a:r>
            <a:r>
              <a:rPr lang="en-US" dirty="0">
                <a:solidFill>
                  <a:srgbClr val="000000"/>
                </a:solidFill>
                <a:latin typeface="inter-regular"/>
              </a:rPr>
              <a:t>(); </a:t>
            </a:r>
            <a:r>
              <a:rPr lang="en-US" dirty="0">
                <a:solidFill>
                  <a:srgbClr val="008200"/>
                </a:solidFill>
                <a:latin typeface="inter-regular"/>
              </a:rPr>
              <a:t>// Calling Function           </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4274738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0" y="101472"/>
            <a:ext cx="6096000" cy="923330"/>
          </a:xfrm>
          <a:prstGeom prst="rect">
            <a:avLst/>
          </a:prstGeom>
        </p:spPr>
        <p:txBody>
          <a:bodyPr>
            <a:spAutoFit/>
          </a:bodyPr>
          <a:lstStyle/>
          <a:p>
            <a:r>
              <a:rPr lang="en-US" dirty="0">
                <a:solidFill>
                  <a:srgbClr val="610B4B"/>
                </a:solidFill>
                <a:latin typeface="erdana"/>
              </a:rPr>
              <a:t>C# Function: using parameter but no return type</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3" name="Rectangle 2"/>
          <p:cNvSpPr/>
          <p:nvPr/>
        </p:nvSpPr>
        <p:spPr>
          <a:xfrm>
            <a:off x="1906858" y="563137"/>
            <a:ext cx="8564137" cy="5078313"/>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FunctionExample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FF0000"/>
                </a:solidFill>
                <a:latin typeface="inter-regular"/>
              </a:rPr>
              <a:t>        </a:t>
            </a:r>
            <a:r>
              <a:rPr lang="en-US" b="1" dirty="0">
                <a:solidFill>
                  <a:srgbClr val="FF0000"/>
                </a:solidFill>
                <a:latin typeface="inter-regular"/>
              </a:rPr>
              <a:t>public</a:t>
            </a:r>
            <a:r>
              <a:rPr lang="en-US" dirty="0">
                <a:solidFill>
                  <a:srgbClr val="FF0000"/>
                </a:solidFill>
                <a:latin typeface="inter-regular"/>
              </a:rPr>
              <a:t> </a:t>
            </a:r>
            <a:r>
              <a:rPr lang="en-US" b="1" dirty="0">
                <a:solidFill>
                  <a:srgbClr val="FF0000"/>
                </a:solidFill>
                <a:latin typeface="inter-regular"/>
              </a:rPr>
              <a:t>void</a:t>
            </a:r>
            <a:r>
              <a:rPr lang="en-US" dirty="0">
                <a:solidFill>
                  <a:srgbClr val="FF0000"/>
                </a:solidFill>
                <a:latin typeface="inter-regular"/>
              </a:rPr>
              <a:t> Show(</a:t>
            </a:r>
            <a:r>
              <a:rPr lang="en-US" b="1" dirty="0">
                <a:solidFill>
                  <a:srgbClr val="FF0000"/>
                </a:solidFill>
                <a:latin typeface="inter-regular"/>
              </a:rPr>
              <a:t>string</a:t>
            </a:r>
            <a:r>
              <a:rPr lang="en-US" dirty="0">
                <a:solidFill>
                  <a:srgbClr val="FF0000"/>
                </a:solidFill>
                <a:latin typeface="inter-regular"/>
              </a:rPr>
              <a:t> message)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 + message);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Program </a:t>
            </a:r>
            <a:r>
              <a:rPr lang="en-US" dirty="0" smtClean="0">
                <a:solidFill>
                  <a:srgbClr val="000000"/>
                </a:solidFill>
                <a:latin typeface="inter-regular"/>
              </a:rPr>
              <a:t>pro</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Program(); </a:t>
            </a:r>
            <a:r>
              <a:rPr lang="en-US" dirty="0">
                <a:solidFill>
                  <a:srgbClr val="008200"/>
                </a:solidFill>
                <a:latin typeface="inter-regular"/>
              </a:rPr>
              <a:t>// Creating Object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smtClean="0">
                <a:solidFill>
                  <a:srgbClr val="000000"/>
                </a:solidFill>
                <a:latin typeface="inter-regular"/>
              </a:rPr>
              <a:t>pro.Show</a:t>
            </a:r>
            <a:r>
              <a:rPr lang="en-US" dirty="0">
                <a:solidFill>
                  <a:srgbClr val="000000"/>
                </a:solidFill>
                <a:latin typeface="inter-regular"/>
              </a:rPr>
              <a:t>(</a:t>
            </a:r>
            <a:r>
              <a:rPr lang="en-US" dirty="0">
                <a:solidFill>
                  <a:srgbClr val="0000FF"/>
                </a:solidFill>
                <a:latin typeface="inter-regular"/>
              </a:rPr>
              <a:t>"</a:t>
            </a:r>
            <a:r>
              <a:rPr lang="en-US" dirty="0" smtClean="0">
                <a:solidFill>
                  <a:srgbClr val="0000FF"/>
                </a:solidFill>
                <a:latin typeface="inter-regular"/>
              </a:rPr>
              <a:t>Renu Sai"</a:t>
            </a:r>
            <a:r>
              <a:rPr lang="en-US" dirty="0" smtClean="0">
                <a:solidFill>
                  <a:srgbClr val="000000"/>
                </a:solidFill>
                <a:latin typeface="inter-regular"/>
              </a:rPr>
              <a:t>);</a:t>
            </a:r>
            <a:r>
              <a:rPr lang="en-US" dirty="0">
                <a:solidFill>
                  <a:srgbClr val="000000"/>
                </a:solidFill>
                <a:latin typeface="inter-regular"/>
              </a:rPr>
              <a:t> </a:t>
            </a:r>
            <a:r>
              <a:rPr lang="en-US" dirty="0">
                <a:solidFill>
                  <a:srgbClr val="008200"/>
                </a:solidFill>
                <a:latin typeface="inter-regular"/>
              </a:rPr>
              <a:t>// Calling Function           </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r>
              <a:rPr lang="en-US" dirty="0"/>
              <a:t/>
            </a:r>
            <a:br>
              <a:rPr lang="en-US" dirty="0"/>
            </a:br>
            <a:endParaRPr lang="en-US" dirty="0"/>
          </a:p>
        </p:txBody>
      </p:sp>
    </p:spTree>
    <p:extLst>
      <p:ext uri="{BB962C8B-B14F-4D97-AF65-F5344CB8AC3E}">
        <p14:creationId xmlns:p14="http://schemas.microsoft.com/office/powerpoint/2010/main" val="833029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92926" y="147858"/>
            <a:ext cx="11883484" cy="923330"/>
          </a:xfrm>
          <a:prstGeom prst="rect">
            <a:avLst/>
          </a:prstGeom>
        </p:spPr>
        <p:txBody>
          <a:bodyPr wrap="square">
            <a:spAutoFit/>
          </a:bodyPr>
          <a:lstStyle/>
          <a:p>
            <a:r>
              <a:rPr lang="en-US" dirty="0">
                <a:solidFill>
                  <a:srgbClr val="333333"/>
                </a:solidFill>
                <a:latin typeface="inter-regular"/>
              </a:rPr>
              <a:t>A function can have zero or any number of parameters to get data. In the following example, a function is created without parameters. A function without parameter is also known as </a:t>
            </a:r>
            <a:r>
              <a:rPr lang="en-US" b="1" dirty="0">
                <a:solidFill>
                  <a:srgbClr val="333333"/>
                </a:solidFill>
                <a:latin typeface="inter-bold"/>
              </a:rPr>
              <a:t>non-parameterized</a:t>
            </a:r>
            <a:r>
              <a:rPr lang="en-US" dirty="0">
                <a:solidFill>
                  <a:srgbClr val="333333"/>
                </a:solidFill>
                <a:latin typeface="inter-regular"/>
              </a:rPr>
              <a:t> function.</a:t>
            </a:r>
            <a:r>
              <a:rPr lang="en-US" dirty="0"/>
              <a:t/>
            </a:r>
            <a:br>
              <a:rPr lang="en-US" dirty="0"/>
            </a:br>
            <a:endParaRPr lang="en-US" dirty="0"/>
          </a:p>
        </p:txBody>
      </p:sp>
      <p:sp>
        <p:nvSpPr>
          <p:cNvPr id="3" name="Rectangle 2"/>
          <p:cNvSpPr/>
          <p:nvPr/>
        </p:nvSpPr>
        <p:spPr>
          <a:xfrm>
            <a:off x="92926" y="725943"/>
            <a:ext cx="6096000" cy="923330"/>
          </a:xfrm>
          <a:prstGeom prst="rect">
            <a:avLst/>
          </a:prstGeom>
        </p:spPr>
        <p:txBody>
          <a:bodyPr>
            <a:spAutoFit/>
          </a:bodyPr>
          <a:lstStyle/>
          <a:p>
            <a:r>
              <a:rPr lang="en-US" dirty="0">
                <a:solidFill>
                  <a:srgbClr val="610B4B"/>
                </a:solidFill>
                <a:latin typeface="erdana"/>
              </a:rPr>
              <a:t>C# Function: using parameter and return type</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4" name="Rectangle 3"/>
          <p:cNvSpPr/>
          <p:nvPr/>
        </p:nvSpPr>
        <p:spPr>
          <a:xfrm>
            <a:off x="1929161" y="1225689"/>
            <a:ext cx="8943278" cy="5632311"/>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FunctionExample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User defined function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Show(</a:t>
            </a:r>
            <a:r>
              <a:rPr lang="en-US" b="1" dirty="0">
                <a:solidFill>
                  <a:srgbClr val="006699"/>
                </a:solidFill>
                <a:latin typeface="inter-regular"/>
              </a:rPr>
              <a:t>string</a:t>
            </a:r>
            <a:r>
              <a:rPr lang="en-US" dirty="0">
                <a:solidFill>
                  <a:srgbClr val="000000"/>
                </a:solidFill>
                <a:latin typeface="inter-regular"/>
              </a:rPr>
              <a:t> </a:t>
            </a:r>
            <a:r>
              <a:rPr lang="en-US" dirty="0" err="1" smtClean="0">
                <a:solidFill>
                  <a:srgbClr val="000000"/>
                </a:solidFill>
                <a:latin typeface="inter-regular"/>
              </a:rPr>
              <a:t>msg</a:t>
            </a:r>
            <a:r>
              <a:rPr lang="en-US" dirty="0" smtClean="0">
                <a:solidFill>
                  <a:srgbClr val="000000"/>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"Inside Show Function"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message;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Main function, execution entry point of the program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Program </a:t>
            </a:r>
            <a:r>
              <a:rPr lang="en-US" dirty="0" err="1">
                <a:solidFill>
                  <a:srgbClr val="000000"/>
                </a:solidFill>
                <a:latin typeface="inter-regular"/>
              </a:rPr>
              <a:t>program</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a:t>
            </a:r>
            <a:r>
              <a:rPr lang="en-US" dirty="0" err="1" smtClean="0">
                <a:solidFill>
                  <a:srgbClr val="000000"/>
                </a:solidFill>
                <a:latin typeface="inter-regular"/>
              </a:rPr>
              <a:t>program.Show</a:t>
            </a:r>
            <a:r>
              <a:rPr lang="en-US" dirty="0">
                <a:solidFill>
                  <a:srgbClr val="000000"/>
                </a:solidFill>
                <a:latin typeface="inter-regular"/>
              </a:rPr>
              <a:t>(</a:t>
            </a:r>
            <a:r>
              <a:rPr lang="en-US" dirty="0">
                <a:solidFill>
                  <a:srgbClr val="0000FF"/>
                </a:solidFill>
                <a:latin typeface="inter-regular"/>
              </a:rPr>
              <a:t>"Rahul Kumar"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"Hello "</a:t>
            </a:r>
            <a:r>
              <a:rPr lang="en-US" dirty="0">
                <a:solidFill>
                  <a:srgbClr val="000000"/>
                </a:solidFill>
                <a:latin typeface="inter-regular"/>
              </a:rPr>
              <a:t>+message);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605575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26381" y="112623"/>
            <a:ext cx="6096000" cy="923330"/>
          </a:xfrm>
          <a:prstGeom prst="rect">
            <a:avLst/>
          </a:prstGeom>
        </p:spPr>
        <p:txBody>
          <a:bodyPr>
            <a:spAutoFit/>
          </a:bodyPr>
          <a:lstStyle/>
          <a:p>
            <a:pPr algn="just"/>
            <a:r>
              <a:rPr lang="en-US" dirty="0">
                <a:solidFill>
                  <a:srgbClr val="610B38"/>
                </a:solidFill>
                <a:latin typeface="erdana"/>
              </a:rPr>
              <a:t>C# Call By Value</a:t>
            </a:r>
          </a:p>
          <a:p>
            <a:r>
              <a:rPr lang="en-US" dirty="0"/>
              <a:t/>
            </a:r>
            <a:br>
              <a:rPr lang="en-US" dirty="0"/>
            </a:br>
            <a:endParaRPr lang="en-US" dirty="0"/>
          </a:p>
        </p:txBody>
      </p:sp>
      <p:sp>
        <p:nvSpPr>
          <p:cNvPr id="3" name="Rectangle 2"/>
          <p:cNvSpPr/>
          <p:nvPr/>
        </p:nvSpPr>
        <p:spPr>
          <a:xfrm>
            <a:off x="126380" y="435788"/>
            <a:ext cx="11816575" cy="646331"/>
          </a:xfrm>
          <a:prstGeom prst="rect">
            <a:avLst/>
          </a:prstGeom>
        </p:spPr>
        <p:txBody>
          <a:bodyPr wrap="square">
            <a:spAutoFit/>
          </a:bodyPr>
          <a:lstStyle/>
          <a:p>
            <a:r>
              <a:rPr lang="en-US" dirty="0">
                <a:solidFill>
                  <a:srgbClr val="333333"/>
                </a:solidFill>
                <a:latin typeface="inter-regular"/>
              </a:rPr>
              <a:t>In C#, value-type parameters are that pass a copy of original value to the function rather than reference. It does not modify the original value. A change made in passed value does not alter the actual value. </a:t>
            </a:r>
            <a:endParaRPr lang="en-US" dirty="0"/>
          </a:p>
        </p:txBody>
      </p:sp>
      <p:sp>
        <p:nvSpPr>
          <p:cNvPr id="4" name="Rectangle 3"/>
          <p:cNvSpPr/>
          <p:nvPr/>
        </p:nvSpPr>
        <p:spPr>
          <a:xfrm>
            <a:off x="126380" y="1174452"/>
            <a:ext cx="1911614" cy="369332"/>
          </a:xfrm>
          <a:prstGeom prst="rect">
            <a:avLst/>
          </a:prstGeom>
        </p:spPr>
        <p:txBody>
          <a:bodyPr wrap="none">
            <a:spAutoFit/>
          </a:bodyPr>
          <a:lstStyle/>
          <a:p>
            <a:pPr algn="just"/>
            <a:r>
              <a:rPr lang="en-US" dirty="0">
                <a:solidFill>
                  <a:srgbClr val="610B4B"/>
                </a:solidFill>
                <a:latin typeface="erdana"/>
              </a:rPr>
              <a:t>C# Call By Value</a:t>
            </a:r>
            <a:endParaRPr lang="en-US" b="0" i="0" dirty="0">
              <a:solidFill>
                <a:srgbClr val="610B4B"/>
              </a:solidFill>
              <a:effectLst/>
              <a:latin typeface="erdana"/>
            </a:endParaRPr>
          </a:p>
        </p:txBody>
      </p:sp>
      <p:sp>
        <p:nvSpPr>
          <p:cNvPr id="5" name="Rectangle 4"/>
          <p:cNvSpPr/>
          <p:nvPr/>
        </p:nvSpPr>
        <p:spPr>
          <a:xfrm>
            <a:off x="2185640" y="927521"/>
            <a:ext cx="10392935" cy="5632311"/>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CallByValue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Show(</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 </a:t>
            </a:r>
            <a:r>
              <a:rPr lang="en-US" dirty="0" err="1">
                <a:solidFill>
                  <a:srgbClr val="000000"/>
                </a:solidFill>
                <a:latin typeface="inter-regular"/>
              </a:rPr>
              <a:t>val</a:t>
            </a:r>
            <a:r>
              <a:rPr lang="en-US" dirty="0">
                <a:solidFill>
                  <a:srgbClr val="000000"/>
                </a:solidFill>
                <a:latin typeface="inter-regular"/>
              </a:rPr>
              <a:t>; </a:t>
            </a:r>
            <a:r>
              <a:rPr lang="en-US" dirty="0">
                <a:solidFill>
                  <a:srgbClr val="008200"/>
                </a:solidFill>
                <a:latin typeface="inter-regular"/>
              </a:rPr>
              <a:t>// Manipulating value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"Value inside the show function "</a:t>
            </a:r>
            <a:r>
              <a:rPr lang="en-US" dirty="0">
                <a:solidFill>
                  <a:srgbClr val="000000"/>
                </a:solidFill>
                <a:latin typeface="inter-regular"/>
              </a:rPr>
              <a:t>+</a:t>
            </a:r>
            <a:r>
              <a:rPr lang="en-US" dirty="0" err="1">
                <a:solidFill>
                  <a:srgbClr val="000000"/>
                </a:solidFill>
                <a:latin typeface="inter-regular"/>
              </a:rPr>
              <a:t>val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 50;  </a:t>
            </a:r>
          </a:p>
          <a:p>
            <a:pPr algn="just">
              <a:buFont typeface="+mj-lt"/>
              <a:buAutoNum type="arabicPeriod"/>
            </a:pPr>
            <a:r>
              <a:rPr lang="en-US" b="1" dirty="0">
                <a:solidFill>
                  <a:srgbClr val="FF0000"/>
                </a:solidFill>
                <a:latin typeface="inter-regular"/>
              </a:rPr>
              <a:t>            Program p</a:t>
            </a:r>
            <a:r>
              <a:rPr lang="en-US" b="1" dirty="0" smtClean="0">
                <a:solidFill>
                  <a:srgbClr val="FF0000"/>
                </a:solidFill>
                <a:latin typeface="inter-regular"/>
              </a:rPr>
              <a:t>1</a:t>
            </a:r>
            <a:r>
              <a:rPr lang="en-US" b="1" dirty="0">
                <a:solidFill>
                  <a:srgbClr val="FF0000"/>
                </a:solidFill>
                <a:latin typeface="inter-regular"/>
              </a:rPr>
              <a:t> = new </a:t>
            </a:r>
            <a:r>
              <a:rPr lang="en-US" b="1" dirty="0" smtClean="0">
                <a:solidFill>
                  <a:srgbClr val="FF0000"/>
                </a:solidFill>
                <a:latin typeface="inter-regular"/>
              </a:rPr>
              <a:t>Program();</a:t>
            </a:r>
            <a:r>
              <a:rPr lang="en-US" b="1" dirty="0">
                <a:solidFill>
                  <a:srgbClr val="FF0000"/>
                </a:solidFill>
                <a:latin typeface="inter-regular"/>
              </a:rPr>
              <a:t> // Creating Object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"Value before calling the function "</a:t>
            </a:r>
            <a:r>
              <a:rPr lang="en-US" dirty="0">
                <a:solidFill>
                  <a:srgbClr val="000000"/>
                </a:solidFill>
                <a:latin typeface="inter-regular"/>
              </a:rPr>
              <a:t>+</a:t>
            </a:r>
            <a:r>
              <a:rPr lang="en-US" dirty="0" err="1">
                <a:solidFill>
                  <a:srgbClr val="000000"/>
                </a:solidFill>
                <a:latin typeface="inter-regular"/>
              </a:rPr>
              <a:t>val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smtClean="0">
                <a:solidFill>
                  <a:srgbClr val="000000"/>
                </a:solidFill>
                <a:latin typeface="inter-regular"/>
              </a:rPr>
              <a:t>p1.Show(</a:t>
            </a:r>
            <a:r>
              <a:rPr lang="en-US" dirty="0" err="1" smtClean="0">
                <a:solidFill>
                  <a:srgbClr val="000000"/>
                </a:solidFill>
                <a:latin typeface="inter-regular"/>
              </a:rPr>
              <a:t>val</a:t>
            </a:r>
            <a:r>
              <a:rPr lang="en-US" dirty="0">
                <a:solidFill>
                  <a:srgbClr val="000000"/>
                </a:solidFill>
                <a:latin typeface="inter-regular"/>
              </a:rPr>
              <a:t>); </a:t>
            </a:r>
            <a:r>
              <a:rPr lang="en-US" dirty="0">
                <a:solidFill>
                  <a:srgbClr val="008200"/>
                </a:solidFill>
                <a:latin typeface="inter-regular"/>
              </a:rPr>
              <a:t>// Calling Function by passing value          </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"Value after calling the function "</a:t>
            </a:r>
            <a:r>
              <a:rPr lang="en-US" dirty="0">
                <a:solidFill>
                  <a:srgbClr val="000000"/>
                </a:solidFill>
                <a:latin typeface="inter-regular"/>
              </a:rPr>
              <a:t> + </a:t>
            </a:r>
            <a:r>
              <a:rPr lang="en-US" dirty="0" err="1">
                <a:solidFill>
                  <a:srgbClr val="000000"/>
                </a:solidFill>
                <a:latin typeface="inter-regular"/>
              </a:rPr>
              <a:t>val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058899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77423" y="121993"/>
            <a:ext cx="2403222" cy="369332"/>
          </a:xfrm>
          <a:prstGeom prst="rect">
            <a:avLst/>
          </a:prstGeom>
        </p:spPr>
        <p:txBody>
          <a:bodyPr wrap="none">
            <a:spAutoFit/>
          </a:bodyPr>
          <a:lstStyle/>
          <a:p>
            <a:pPr algn="just"/>
            <a:r>
              <a:rPr lang="en-US" dirty="0">
                <a:solidFill>
                  <a:srgbClr val="610B38"/>
                </a:solidFill>
                <a:latin typeface="erdana"/>
              </a:rPr>
              <a:t>C# Call By Reference</a:t>
            </a:r>
            <a:endParaRPr lang="en-US" b="0" i="0" dirty="0">
              <a:solidFill>
                <a:srgbClr val="610B38"/>
              </a:solidFill>
              <a:effectLst/>
              <a:latin typeface="erdana"/>
            </a:endParaRPr>
          </a:p>
        </p:txBody>
      </p:sp>
      <p:sp>
        <p:nvSpPr>
          <p:cNvPr id="3" name="Rectangle 2"/>
          <p:cNvSpPr/>
          <p:nvPr/>
        </p:nvSpPr>
        <p:spPr>
          <a:xfrm>
            <a:off x="177422" y="491325"/>
            <a:ext cx="11864324" cy="923330"/>
          </a:xfrm>
          <a:prstGeom prst="rect">
            <a:avLst/>
          </a:prstGeom>
        </p:spPr>
        <p:txBody>
          <a:bodyPr wrap="square">
            <a:spAutoFit/>
          </a:bodyPr>
          <a:lstStyle/>
          <a:p>
            <a:r>
              <a:rPr lang="en-US" dirty="0">
                <a:solidFill>
                  <a:srgbClr val="333333"/>
                </a:solidFill>
                <a:latin typeface="inter-regular"/>
              </a:rPr>
              <a:t>C# provides a </a:t>
            </a:r>
            <a:r>
              <a:rPr lang="en-US" b="1" dirty="0">
                <a:solidFill>
                  <a:srgbClr val="333333"/>
                </a:solidFill>
                <a:latin typeface="inter-bold"/>
              </a:rPr>
              <a:t>ref</a:t>
            </a:r>
            <a:r>
              <a:rPr lang="en-US" dirty="0">
                <a:solidFill>
                  <a:srgbClr val="333333"/>
                </a:solidFill>
                <a:latin typeface="inter-regular"/>
              </a:rPr>
              <a:t> keyword to pass argument as reference-type. It passes reference of arguments to the function rather than copy of original value. The changes in passed values are permanent and </a:t>
            </a:r>
            <a:r>
              <a:rPr lang="en-US" b="1" dirty="0">
                <a:solidFill>
                  <a:srgbClr val="333333"/>
                </a:solidFill>
                <a:latin typeface="inter-bold"/>
              </a:rPr>
              <a:t>modify</a:t>
            </a:r>
            <a:r>
              <a:rPr lang="en-US" dirty="0">
                <a:solidFill>
                  <a:srgbClr val="333333"/>
                </a:solidFill>
                <a:latin typeface="inter-regular"/>
              </a:rPr>
              <a:t> the original variable value.</a:t>
            </a:r>
            <a:endParaRPr lang="en-US" dirty="0"/>
          </a:p>
        </p:txBody>
      </p:sp>
      <p:sp>
        <p:nvSpPr>
          <p:cNvPr id="4" name="Rectangle 3"/>
          <p:cNvSpPr/>
          <p:nvPr/>
        </p:nvSpPr>
        <p:spPr>
          <a:xfrm>
            <a:off x="177421" y="1322322"/>
            <a:ext cx="6096000" cy="923330"/>
          </a:xfrm>
          <a:prstGeom prst="rect">
            <a:avLst/>
          </a:prstGeom>
        </p:spPr>
        <p:txBody>
          <a:bodyPr>
            <a:spAutoFit/>
          </a:bodyPr>
          <a:lstStyle/>
          <a:p>
            <a:r>
              <a:rPr lang="en-US" dirty="0">
                <a:solidFill>
                  <a:srgbClr val="610B4B"/>
                </a:solidFill>
                <a:latin typeface="erdana"/>
              </a:rPr>
              <a:t>C# Call By Reference Example</a:t>
            </a:r>
          </a:p>
          <a:p>
            <a:r>
              <a:rPr lang="en-US" dirty="0">
                <a:solidFill>
                  <a:srgbClr val="333333"/>
                </a:solidFill>
                <a:latin typeface="inter-regular"/>
              </a:rPr>
              <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890718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903249" y="269598"/>
            <a:ext cx="10537901" cy="6740307"/>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CallByReference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User defined function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Show(</a:t>
            </a:r>
            <a:r>
              <a:rPr lang="en-US" b="1" dirty="0">
                <a:solidFill>
                  <a:srgbClr val="006699"/>
                </a:solidFill>
                <a:latin typeface="inter-regular"/>
              </a:rPr>
              <a:t>ref</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 </a:t>
            </a:r>
            <a:r>
              <a:rPr lang="en-US" dirty="0" err="1">
                <a:solidFill>
                  <a:srgbClr val="000000"/>
                </a:solidFill>
                <a:latin typeface="inter-regular"/>
              </a:rPr>
              <a:t>val</a:t>
            </a:r>
            <a:r>
              <a:rPr lang="en-US" dirty="0">
                <a:solidFill>
                  <a:srgbClr val="000000"/>
                </a:solidFill>
                <a:latin typeface="inter-regular"/>
              </a:rPr>
              <a:t>; </a:t>
            </a:r>
            <a:r>
              <a:rPr lang="en-US" dirty="0">
                <a:solidFill>
                  <a:srgbClr val="008200"/>
                </a:solidFill>
                <a:latin typeface="inter-regular"/>
              </a:rPr>
              <a:t>// Manipulating value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"Value inside the show function "</a:t>
            </a:r>
            <a:r>
              <a:rPr lang="en-US" dirty="0">
                <a:solidFill>
                  <a:srgbClr val="000000"/>
                </a:solidFill>
                <a:latin typeface="inter-regular"/>
              </a:rPr>
              <a:t>+</a:t>
            </a:r>
            <a:r>
              <a:rPr lang="en-US" dirty="0" err="1">
                <a:solidFill>
                  <a:srgbClr val="000000"/>
                </a:solidFill>
                <a:latin typeface="inter-regular"/>
              </a:rPr>
              <a:t>val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No return statement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Main function, execution entry point of the program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 50;  </a:t>
            </a:r>
          </a:p>
          <a:p>
            <a:pPr algn="just">
              <a:buFont typeface="+mj-lt"/>
              <a:buAutoNum type="arabicPeriod"/>
            </a:pPr>
            <a:r>
              <a:rPr lang="en-US" dirty="0">
                <a:solidFill>
                  <a:srgbClr val="000000"/>
                </a:solidFill>
                <a:latin typeface="inter-regular"/>
              </a:rPr>
              <a:t>            Program </a:t>
            </a:r>
            <a:r>
              <a:rPr lang="en-US" dirty="0" err="1">
                <a:solidFill>
                  <a:srgbClr val="000000"/>
                </a:solidFill>
                <a:latin typeface="inter-regular"/>
              </a:rPr>
              <a:t>program</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Program(); </a:t>
            </a:r>
            <a:r>
              <a:rPr lang="en-US" dirty="0">
                <a:solidFill>
                  <a:srgbClr val="008200"/>
                </a:solidFill>
                <a:latin typeface="inter-regular"/>
              </a:rPr>
              <a:t>// Creating Object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"Value before calling the function "</a:t>
            </a:r>
            <a:r>
              <a:rPr lang="en-US" dirty="0">
                <a:solidFill>
                  <a:srgbClr val="000000"/>
                </a:solidFill>
                <a:latin typeface="inter-regular"/>
              </a:rPr>
              <a:t>+</a:t>
            </a:r>
            <a:r>
              <a:rPr lang="en-US" dirty="0" err="1">
                <a:solidFill>
                  <a:srgbClr val="000000"/>
                </a:solidFill>
                <a:latin typeface="inter-regular"/>
              </a:rPr>
              <a:t>val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program.Show</a:t>
            </a:r>
            <a:r>
              <a:rPr lang="en-US" dirty="0">
                <a:solidFill>
                  <a:srgbClr val="000000"/>
                </a:solidFill>
                <a:latin typeface="inter-regular"/>
              </a:rPr>
              <a:t>(</a:t>
            </a:r>
            <a:r>
              <a:rPr lang="en-US" b="1" dirty="0">
                <a:solidFill>
                  <a:srgbClr val="006699"/>
                </a:solidFill>
                <a:latin typeface="inter-regular"/>
              </a:rPr>
              <a:t>ref</a:t>
            </a: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a:t>
            </a:r>
            <a:r>
              <a:rPr lang="en-US" dirty="0">
                <a:solidFill>
                  <a:srgbClr val="008200"/>
                </a:solidFill>
                <a:latin typeface="inter-regular"/>
              </a:rPr>
              <a:t>// Calling Function by passing reference   </a:t>
            </a:r>
            <a:endParaRPr lang="en-US" dirty="0" smtClean="0">
              <a:solidFill>
                <a:srgbClr val="008200"/>
              </a:solidFill>
              <a:latin typeface="inter-regular"/>
            </a:endParaRPr>
          </a:p>
          <a:p>
            <a:pPr algn="just">
              <a:buFont typeface="+mj-lt"/>
              <a:buAutoNum type="arabicPeriod"/>
            </a:pPr>
            <a:r>
              <a:rPr lang="en-US" dirty="0">
                <a:solidFill>
                  <a:srgbClr val="008200"/>
                </a:solidFill>
                <a:latin typeface="inter-regular"/>
              </a:rPr>
              <a:t>       </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"Value after calling the function "</a:t>
            </a:r>
            <a:r>
              <a:rPr lang="en-US" dirty="0">
                <a:solidFill>
                  <a:srgbClr val="000000"/>
                </a:solidFill>
                <a:latin typeface="inter-regular"/>
              </a:rPr>
              <a:t> + </a:t>
            </a:r>
            <a:r>
              <a:rPr lang="en-US" dirty="0" err="1">
                <a:solidFill>
                  <a:srgbClr val="000000"/>
                </a:solidFill>
                <a:latin typeface="inter-regular"/>
              </a:rPr>
              <a:t>val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178601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39485" y="132695"/>
            <a:ext cx="6096000" cy="923330"/>
          </a:xfrm>
          <a:prstGeom prst="rect">
            <a:avLst/>
          </a:prstGeom>
        </p:spPr>
        <p:txBody>
          <a:bodyPr>
            <a:spAutoFit/>
          </a:bodyPr>
          <a:lstStyle/>
          <a:p>
            <a:pPr algn="just"/>
            <a:r>
              <a:rPr lang="en-US" dirty="0">
                <a:solidFill>
                  <a:srgbClr val="610B38"/>
                </a:solidFill>
                <a:latin typeface="erdana"/>
              </a:rPr>
              <a:t>C# Out Parameter</a:t>
            </a:r>
          </a:p>
          <a:p>
            <a:r>
              <a:rPr lang="en-US" dirty="0"/>
              <a:t/>
            </a:r>
            <a:br>
              <a:rPr lang="en-US" dirty="0"/>
            </a:br>
            <a:endParaRPr lang="en-US" dirty="0"/>
          </a:p>
        </p:txBody>
      </p:sp>
      <p:sp>
        <p:nvSpPr>
          <p:cNvPr id="3" name="Rectangle 2"/>
          <p:cNvSpPr/>
          <p:nvPr/>
        </p:nvSpPr>
        <p:spPr>
          <a:xfrm>
            <a:off x="239484" y="469651"/>
            <a:ext cx="11673841" cy="923330"/>
          </a:xfrm>
          <a:prstGeom prst="rect">
            <a:avLst/>
          </a:prstGeom>
        </p:spPr>
        <p:txBody>
          <a:bodyPr wrap="square">
            <a:spAutoFit/>
          </a:bodyPr>
          <a:lstStyle/>
          <a:p>
            <a:r>
              <a:rPr lang="en-US" dirty="0">
                <a:solidFill>
                  <a:srgbClr val="333333"/>
                </a:solidFill>
                <a:latin typeface="inter-regular"/>
              </a:rPr>
              <a:t>C# provides </a:t>
            </a:r>
            <a:r>
              <a:rPr lang="en-US" b="1" dirty="0">
                <a:solidFill>
                  <a:srgbClr val="333333"/>
                </a:solidFill>
                <a:latin typeface="inter-bold"/>
              </a:rPr>
              <a:t>out</a:t>
            </a:r>
            <a:r>
              <a:rPr lang="en-US" dirty="0">
                <a:solidFill>
                  <a:srgbClr val="333333"/>
                </a:solidFill>
                <a:latin typeface="inter-regular"/>
              </a:rPr>
              <a:t> keyword to pass arguments as out-type. It is like reference-type, except that it does not require variable to initialize before passing. We must use </a:t>
            </a:r>
            <a:r>
              <a:rPr lang="en-US" b="1" dirty="0">
                <a:solidFill>
                  <a:srgbClr val="333333"/>
                </a:solidFill>
                <a:latin typeface="inter-bold"/>
              </a:rPr>
              <a:t>out</a:t>
            </a:r>
            <a:r>
              <a:rPr lang="en-US" dirty="0">
                <a:solidFill>
                  <a:srgbClr val="333333"/>
                </a:solidFill>
                <a:latin typeface="inter-regular"/>
              </a:rPr>
              <a:t> keyword to pass argument as out-type. It is useful when we want a function to return multiple values.</a:t>
            </a:r>
            <a:endParaRPr lang="en-US" dirty="0"/>
          </a:p>
        </p:txBody>
      </p:sp>
      <p:sp>
        <p:nvSpPr>
          <p:cNvPr id="4" name="Rectangle 3"/>
          <p:cNvSpPr/>
          <p:nvPr/>
        </p:nvSpPr>
        <p:spPr>
          <a:xfrm>
            <a:off x="239483" y="1392981"/>
            <a:ext cx="3018775" cy="369332"/>
          </a:xfrm>
          <a:prstGeom prst="rect">
            <a:avLst/>
          </a:prstGeom>
        </p:spPr>
        <p:txBody>
          <a:bodyPr wrap="none">
            <a:spAutoFit/>
          </a:bodyPr>
          <a:lstStyle/>
          <a:p>
            <a:pPr algn="just"/>
            <a:r>
              <a:rPr lang="en-US" dirty="0">
                <a:solidFill>
                  <a:srgbClr val="610B4B"/>
                </a:solidFill>
                <a:latin typeface="erdana"/>
              </a:rPr>
              <a:t>C# Out Parameter Example</a:t>
            </a:r>
            <a:endParaRPr lang="en-US" b="0" i="0" dirty="0">
              <a:solidFill>
                <a:srgbClr val="610B4B"/>
              </a:solidFill>
              <a:effectLst/>
              <a:latin typeface="erdana"/>
            </a:endParaRPr>
          </a:p>
        </p:txBody>
      </p:sp>
      <p:sp>
        <p:nvSpPr>
          <p:cNvPr id="5" name="Rectangle 4"/>
          <p:cNvSpPr/>
          <p:nvPr/>
        </p:nvSpPr>
        <p:spPr>
          <a:xfrm>
            <a:off x="3028404" y="1979355"/>
            <a:ext cx="6096000" cy="3416320"/>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OutParameter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User defined function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Show(</a:t>
            </a:r>
            <a:r>
              <a:rPr lang="en-US" b="1" dirty="0">
                <a:solidFill>
                  <a:srgbClr val="006699"/>
                </a:solidFill>
                <a:latin typeface="inter-regular"/>
              </a:rPr>
              <a:t>out</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a:t>
            </a:r>
            <a:r>
              <a:rPr lang="en-US" dirty="0">
                <a:solidFill>
                  <a:srgbClr val="008200"/>
                </a:solidFill>
                <a:latin typeface="inter-regular"/>
              </a:rPr>
              <a:t>// Out parameter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square = 5;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 square;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 </a:t>
            </a:r>
            <a:r>
              <a:rPr lang="en-US" dirty="0" err="1">
                <a:solidFill>
                  <a:srgbClr val="000000"/>
                </a:solidFill>
                <a:latin typeface="inter-regular"/>
              </a:rPr>
              <a:t>val</a:t>
            </a:r>
            <a:r>
              <a:rPr lang="en-US" dirty="0">
                <a:solidFill>
                  <a:srgbClr val="000000"/>
                </a:solidFill>
                <a:latin typeface="inter-regular"/>
              </a:rPr>
              <a:t>; </a:t>
            </a:r>
            <a:r>
              <a:rPr lang="en-US" dirty="0">
                <a:solidFill>
                  <a:srgbClr val="008200"/>
                </a:solidFill>
                <a:latin typeface="inter-regular"/>
              </a:rPr>
              <a:t>// Manipulating value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230654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765610" y="1305342"/>
            <a:ext cx="10019212" cy="3139321"/>
          </a:xfrm>
          <a:prstGeom prst="rect">
            <a:avLst/>
          </a:prstGeom>
        </p:spPr>
        <p:txBody>
          <a:bodyPr wrap="square">
            <a:spAutoFit/>
          </a:bodyPr>
          <a:lstStyle/>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Main function, execution entry point of the program</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 50;  </a:t>
            </a:r>
          </a:p>
          <a:p>
            <a:pPr algn="just">
              <a:buFont typeface="+mj-lt"/>
              <a:buAutoNum type="arabicPeriod"/>
            </a:pPr>
            <a:r>
              <a:rPr lang="en-US" dirty="0">
                <a:solidFill>
                  <a:srgbClr val="000000"/>
                </a:solidFill>
                <a:latin typeface="inter-regular"/>
              </a:rPr>
              <a:t>            Program </a:t>
            </a:r>
            <a:r>
              <a:rPr lang="en-US" dirty="0" err="1">
                <a:solidFill>
                  <a:srgbClr val="000000"/>
                </a:solidFill>
                <a:latin typeface="inter-regular"/>
              </a:rPr>
              <a:t>program</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Program(); </a:t>
            </a:r>
            <a:r>
              <a:rPr lang="en-US" dirty="0">
                <a:solidFill>
                  <a:srgbClr val="008200"/>
                </a:solidFill>
                <a:latin typeface="inter-regular"/>
              </a:rPr>
              <a:t>// Creating Object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"Value before passing out variable "</a:t>
            </a:r>
            <a:r>
              <a:rPr lang="en-US" dirty="0">
                <a:solidFill>
                  <a:srgbClr val="000000"/>
                </a:solidFill>
                <a:latin typeface="inter-regular"/>
              </a:rPr>
              <a:t> + </a:t>
            </a:r>
            <a:r>
              <a:rPr lang="en-US" dirty="0" err="1">
                <a:solidFill>
                  <a:srgbClr val="000000"/>
                </a:solidFill>
                <a:latin typeface="inter-regular"/>
              </a:rPr>
              <a:t>val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program.Show</a:t>
            </a:r>
            <a:r>
              <a:rPr lang="en-US" dirty="0">
                <a:solidFill>
                  <a:srgbClr val="000000"/>
                </a:solidFill>
                <a:latin typeface="inter-regular"/>
              </a:rPr>
              <a:t>(</a:t>
            </a:r>
            <a:r>
              <a:rPr lang="en-US" b="1" dirty="0">
                <a:solidFill>
                  <a:srgbClr val="006699"/>
                </a:solidFill>
                <a:latin typeface="inter-regular"/>
              </a:rPr>
              <a:t>out</a:t>
            </a: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a:t>
            </a:r>
            <a:r>
              <a:rPr lang="en-US" dirty="0">
                <a:solidFill>
                  <a:srgbClr val="008200"/>
                </a:solidFill>
                <a:latin typeface="inter-regular"/>
              </a:rPr>
              <a:t>// Passing out argument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"Value after </a:t>
            </a:r>
            <a:r>
              <a:rPr lang="en-US" dirty="0" err="1">
                <a:solidFill>
                  <a:srgbClr val="0000FF"/>
                </a:solidFill>
                <a:latin typeface="inter-regular"/>
              </a:rPr>
              <a:t>recieving</a:t>
            </a:r>
            <a:r>
              <a:rPr lang="en-US" dirty="0">
                <a:solidFill>
                  <a:srgbClr val="0000FF"/>
                </a:solidFill>
                <a:latin typeface="inter-regular"/>
              </a:rPr>
              <a:t> the out variable "</a:t>
            </a:r>
            <a:r>
              <a:rPr lang="en-US" dirty="0">
                <a:solidFill>
                  <a:srgbClr val="000000"/>
                </a:solidFill>
                <a:latin typeface="inter-regular"/>
              </a:rPr>
              <a:t> + </a:t>
            </a:r>
            <a:r>
              <a:rPr lang="en-US" dirty="0" err="1">
                <a:solidFill>
                  <a:srgbClr val="000000"/>
                </a:solidFill>
                <a:latin typeface="inter-regular"/>
              </a:rPr>
              <a:t>val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
        <p:nvSpPr>
          <p:cNvPr id="3" name="Rectangle 2"/>
          <p:cNvSpPr/>
          <p:nvPr/>
        </p:nvSpPr>
        <p:spPr>
          <a:xfrm>
            <a:off x="215590" y="4439989"/>
            <a:ext cx="6096000" cy="923330"/>
          </a:xfrm>
          <a:prstGeom prst="rect">
            <a:avLst/>
          </a:prstGeom>
        </p:spPr>
        <p:txBody>
          <a:bodyPr>
            <a:spAutoFit/>
          </a:bodyPr>
          <a:lstStyle/>
          <a:p>
            <a:r>
              <a:rPr lang="en-US" dirty="0">
                <a:solidFill>
                  <a:srgbClr val="610B4B"/>
                </a:solidFill>
                <a:latin typeface="erdana"/>
              </a:rPr>
              <a:t>C# Out Parameter Example 2</a:t>
            </a:r>
          </a:p>
          <a:p>
            <a:r>
              <a:rPr lang="en-US" dirty="0">
                <a:solidFill>
                  <a:srgbClr val="333333"/>
                </a:solidFill>
                <a:latin typeface="inter-regular"/>
              </a:rPr>
              <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1011280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992244" y="778903"/>
            <a:ext cx="10114156" cy="4801314"/>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OutParameter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User defined function</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Show(</a:t>
            </a:r>
            <a:r>
              <a:rPr lang="en-US" b="1" dirty="0">
                <a:solidFill>
                  <a:srgbClr val="006699"/>
                </a:solidFill>
                <a:latin typeface="inter-regular"/>
              </a:rPr>
              <a:t>out</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 </a:t>
            </a:r>
            <a:r>
              <a:rPr lang="en-US" b="1" dirty="0">
                <a:solidFill>
                  <a:srgbClr val="006699"/>
                </a:solidFill>
                <a:latin typeface="inter-regular"/>
              </a:rPr>
              <a:t>out</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b) </a:t>
            </a:r>
            <a:r>
              <a:rPr lang="en-US" dirty="0">
                <a:solidFill>
                  <a:srgbClr val="008200"/>
                </a:solidFill>
                <a:latin typeface="inter-regular"/>
              </a:rPr>
              <a:t>// Out parameter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square = 5;  </a:t>
            </a:r>
          </a:p>
          <a:p>
            <a:pPr algn="just">
              <a:buFont typeface="+mj-lt"/>
              <a:buAutoNum type="arabicPeriod"/>
            </a:pPr>
            <a:r>
              <a:rPr lang="en-US" dirty="0">
                <a:solidFill>
                  <a:srgbClr val="000000"/>
                </a:solidFill>
                <a:latin typeface="inter-regular"/>
              </a:rPr>
              <a:t>            a = square;  </a:t>
            </a:r>
          </a:p>
          <a:p>
            <a:pPr algn="just">
              <a:buFont typeface="+mj-lt"/>
              <a:buAutoNum type="arabicPeriod"/>
            </a:pPr>
            <a:r>
              <a:rPr lang="en-US" dirty="0">
                <a:solidFill>
                  <a:srgbClr val="000000"/>
                </a:solidFill>
                <a:latin typeface="inter-regular"/>
              </a:rPr>
              <a:t>            b = square;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 Manipulating value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 *= a;   </a:t>
            </a:r>
          </a:p>
          <a:p>
            <a:pPr algn="just">
              <a:buFont typeface="+mj-lt"/>
              <a:buAutoNum type="arabicPeriod"/>
            </a:pPr>
            <a:r>
              <a:rPr lang="en-US" dirty="0">
                <a:solidFill>
                  <a:srgbClr val="000000"/>
                </a:solidFill>
                <a:latin typeface="inter-regular"/>
              </a:rPr>
              <a:t>            b *= b;  </a:t>
            </a:r>
          </a:p>
          <a:p>
            <a:pPr algn="just">
              <a:buFont typeface="+mj-lt"/>
              <a:buAutoNum type="arabicPeriod"/>
            </a:pPr>
            <a:r>
              <a:rPr lang="en-US" dirty="0">
                <a:solidFill>
                  <a:srgbClr val="000000"/>
                </a:solidFill>
                <a:latin typeface="inter-regular"/>
              </a:rPr>
              <a:t>        }  </a:t>
            </a:r>
          </a:p>
          <a:p>
            <a:r>
              <a:rPr lang="en-US" dirty="0"/>
              <a:t/>
            </a:r>
            <a:br>
              <a:rPr lang="en-US" dirty="0"/>
            </a:br>
            <a:endParaRPr lang="en-US" dirty="0"/>
          </a:p>
        </p:txBody>
      </p:sp>
    </p:spTree>
    <p:extLst>
      <p:ext uri="{BB962C8B-B14F-4D97-AF65-F5344CB8AC3E}">
        <p14:creationId xmlns:p14="http://schemas.microsoft.com/office/powerpoint/2010/main" val="92358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60164" y="94734"/>
            <a:ext cx="1373005" cy="369332"/>
          </a:xfrm>
          <a:prstGeom prst="rect">
            <a:avLst/>
          </a:prstGeom>
        </p:spPr>
        <p:txBody>
          <a:bodyPr wrap="none">
            <a:spAutoFit/>
          </a:bodyPr>
          <a:lstStyle/>
          <a:p>
            <a:pPr algn="just"/>
            <a:r>
              <a:rPr lang="en-US" b="0" i="0" dirty="0" smtClean="0">
                <a:solidFill>
                  <a:srgbClr val="610B38"/>
                </a:solidFill>
                <a:effectLst/>
                <a:latin typeface="erdana"/>
              </a:rPr>
              <a:t>C# Variable</a:t>
            </a:r>
            <a:endParaRPr lang="en-US" b="0" i="0" dirty="0">
              <a:solidFill>
                <a:srgbClr val="610B38"/>
              </a:solidFill>
              <a:effectLst/>
              <a:latin typeface="erdana"/>
            </a:endParaRPr>
          </a:p>
        </p:txBody>
      </p:sp>
      <p:sp>
        <p:nvSpPr>
          <p:cNvPr id="3" name="Rectangle 2"/>
          <p:cNvSpPr/>
          <p:nvPr/>
        </p:nvSpPr>
        <p:spPr>
          <a:xfrm>
            <a:off x="160163" y="464066"/>
            <a:ext cx="11794769" cy="923330"/>
          </a:xfrm>
          <a:prstGeom prst="rect">
            <a:avLst/>
          </a:prstGeom>
        </p:spPr>
        <p:txBody>
          <a:bodyPr wrap="square">
            <a:spAutoFit/>
          </a:bodyPr>
          <a:lstStyle/>
          <a:p>
            <a:pPr algn="just"/>
            <a:r>
              <a:rPr lang="en-US" b="0" i="0" dirty="0" smtClean="0">
                <a:solidFill>
                  <a:srgbClr val="333333"/>
                </a:solidFill>
                <a:effectLst/>
                <a:latin typeface="inter-regular"/>
              </a:rPr>
              <a:t>A variable is a name of memory location. It is used to store data. Its value can be changed and it can be reused many times.</a:t>
            </a:r>
          </a:p>
          <a:p>
            <a:pPr algn="just"/>
            <a:r>
              <a:rPr lang="en-US" b="0" i="0" dirty="0" smtClean="0">
                <a:solidFill>
                  <a:srgbClr val="333333"/>
                </a:solidFill>
                <a:effectLst/>
                <a:latin typeface="inter-regular"/>
              </a:rPr>
              <a:t>It is a way to represent memory location through symbol so that it can be easily identified.</a:t>
            </a:r>
            <a:endParaRPr lang="en-US" b="0" i="0" dirty="0">
              <a:solidFill>
                <a:srgbClr val="333333"/>
              </a:solidFill>
              <a:effectLst/>
              <a:latin typeface="inter-regular"/>
            </a:endParaRPr>
          </a:p>
        </p:txBody>
      </p:sp>
      <p:sp>
        <p:nvSpPr>
          <p:cNvPr id="4" name="Rectangle 3"/>
          <p:cNvSpPr/>
          <p:nvPr/>
        </p:nvSpPr>
        <p:spPr>
          <a:xfrm>
            <a:off x="487541" y="1756728"/>
            <a:ext cx="6096000" cy="1200329"/>
          </a:xfrm>
          <a:prstGeom prst="rect">
            <a:avLst/>
          </a:prstGeom>
        </p:spPr>
        <p:txBody>
          <a:bodyPr>
            <a:spAutoFit/>
          </a:bodyPr>
          <a:lstStyle/>
          <a:p>
            <a:pPr algn="just">
              <a:buFont typeface="+mj-lt"/>
              <a:buAutoNum type="arabicPeriod"/>
            </a:pPr>
            <a:r>
              <a:rPr lang="en-US" b="1" i="0" dirty="0" err="1" smtClean="0">
                <a:solidFill>
                  <a:srgbClr val="006699"/>
                </a:solidFill>
                <a:effectLst/>
                <a:latin typeface="inter-regular"/>
              </a:rPr>
              <a:t>int</a:t>
            </a:r>
            <a:r>
              <a:rPr lang="en-US" b="0" i="0" dirty="0" smtClean="0">
                <a:solidFill>
                  <a:srgbClr val="000000"/>
                </a:solidFill>
                <a:effectLst/>
                <a:latin typeface="inter-regular"/>
              </a:rPr>
              <a:t> </a:t>
            </a:r>
            <a:r>
              <a:rPr lang="en-US" b="0" i="0" dirty="0" err="1" smtClean="0">
                <a:solidFill>
                  <a:srgbClr val="000000"/>
                </a:solidFill>
                <a:effectLst/>
                <a:latin typeface="inter-regular"/>
              </a:rPr>
              <a:t>i</a:t>
            </a:r>
            <a:r>
              <a:rPr lang="en-US" b="0" i="0" dirty="0" smtClean="0">
                <a:solidFill>
                  <a:srgbClr val="000000"/>
                </a:solidFill>
                <a:effectLst/>
                <a:latin typeface="inter-regular"/>
              </a:rPr>
              <a:t>, j;  </a:t>
            </a:r>
          </a:p>
          <a:p>
            <a:pPr algn="just">
              <a:buFont typeface="+mj-lt"/>
              <a:buAutoNum type="arabicPeriod"/>
            </a:pPr>
            <a:r>
              <a:rPr lang="en-US" b="1" i="0" dirty="0" smtClean="0">
                <a:solidFill>
                  <a:srgbClr val="006699"/>
                </a:solidFill>
                <a:effectLst/>
                <a:latin typeface="inter-regular"/>
              </a:rPr>
              <a:t>double</a:t>
            </a:r>
            <a:r>
              <a:rPr lang="en-US" b="0" i="0" dirty="0" smtClean="0">
                <a:solidFill>
                  <a:srgbClr val="000000"/>
                </a:solidFill>
                <a:effectLst/>
                <a:latin typeface="inter-regular"/>
              </a:rPr>
              <a:t> d;      </a:t>
            </a:r>
          </a:p>
          <a:p>
            <a:pPr algn="just">
              <a:buFont typeface="+mj-lt"/>
              <a:buAutoNum type="arabicPeriod"/>
            </a:pPr>
            <a:r>
              <a:rPr lang="en-US" b="1" i="0" dirty="0" smtClean="0">
                <a:solidFill>
                  <a:srgbClr val="006699"/>
                </a:solidFill>
                <a:effectLst/>
                <a:latin typeface="inter-regular"/>
              </a:rPr>
              <a:t>float</a:t>
            </a:r>
            <a:r>
              <a:rPr lang="en-US" b="0" i="0" dirty="0" smtClean="0">
                <a:solidFill>
                  <a:srgbClr val="000000"/>
                </a:solidFill>
                <a:effectLst/>
                <a:latin typeface="inter-regular"/>
              </a:rPr>
              <a:t> f;      </a:t>
            </a:r>
          </a:p>
          <a:p>
            <a:pPr algn="just">
              <a:buFont typeface="+mj-lt"/>
              <a:buAutoNum type="arabicPeriod"/>
            </a:pPr>
            <a:r>
              <a:rPr lang="en-US" b="1" i="0" dirty="0" smtClean="0">
                <a:solidFill>
                  <a:srgbClr val="006699"/>
                </a:solidFill>
                <a:effectLst/>
                <a:latin typeface="inter-regular"/>
              </a:rPr>
              <a:t>char</a:t>
            </a:r>
            <a:r>
              <a:rPr lang="en-US" b="0" i="0" dirty="0" smtClean="0">
                <a:solidFill>
                  <a:srgbClr val="000000"/>
                </a:solidFill>
                <a:effectLst/>
                <a:latin typeface="inter-regular"/>
              </a:rPr>
              <a:t> </a:t>
            </a:r>
            <a:r>
              <a:rPr lang="en-US" b="0" i="0" dirty="0" err="1" smtClean="0">
                <a:solidFill>
                  <a:srgbClr val="000000"/>
                </a:solidFill>
                <a:effectLst/>
                <a:latin typeface="inter-regular"/>
              </a:rPr>
              <a:t>ch</a:t>
            </a:r>
            <a:r>
              <a:rPr lang="en-US" b="0" i="0" dirty="0" smtClean="0">
                <a:solidFill>
                  <a:srgbClr val="000000"/>
                </a:solidFill>
                <a:effectLst/>
                <a:latin typeface="inter-regular"/>
              </a:rPr>
              <a:t>; </a:t>
            </a:r>
            <a:endParaRPr lang="en-US" b="0" i="0" dirty="0">
              <a:solidFill>
                <a:srgbClr val="000000"/>
              </a:solidFill>
              <a:effectLst/>
              <a:latin typeface="inter-regular"/>
            </a:endParaRPr>
          </a:p>
        </p:txBody>
      </p:sp>
      <p:sp>
        <p:nvSpPr>
          <p:cNvPr id="5" name="Rectangle 4"/>
          <p:cNvSpPr/>
          <p:nvPr/>
        </p:nvSpPr>
        <p:spPr>
          <a:xfrm>
            <a:off x="160162" y="1387396"/>
            <a:ext cx="6096000" cy="923330"/>
          </a:xfrm>
          <a:prstGeom prst="rect">
            <a:avLst/>
          </a:prstGeom>
        </p:spPr>
        <p:txBody>
          <a:bodyPr>
            <a:spAutoFit/>
          </a:bodyPr>
          <a:lstStyle/>
          <a:p>
            <a:r>
              <a:rPr lang="en-US" dirty="0" smtClean="0"/>
              <a:t>The example of declaring variable is given below:</a:t>
            </a:r>
          </a:p>
          <a:p>
            <a:r>
              <a:rPr lang="en-US" b="0" i="0" dirty="0" smtClean="0">
                <a:solidFill>
                  <a:srgbClr val="333333"/>
                </a:solidFill>
                <a:effectLst/>
                <a:latin typeface="inter-regular"/>
              </a:rPr>
              <a:t/>
            </a:r>
            <a:br>
              <a:rPr lang="en-US" b="0" i="0" dirty="0" smtClean="0">
                <a:solidFill>
                  <a:srgbClr val="333333"/>
                </a:solidFill>
                <a:effectLst/>
                <a:latin typeface="inter-regular"/>
              </a:rPr>
            </a:br>
            <a:endParaRPr lang="en-US" dirty="0"/>
          </a:p>
        </p:txBody>
      </p:sp>
      <p:sp>
        <p:nvSpPr>
          <p:cNvPr id="6" name="Rectangle 5"/>
          <p:cNvSpPr/>
          <p:nvPr/>
        </p:nvSpPr>
        <p:spPr>
          <a:xfrm>
            <a:off x="304800" y="3091512"/>
            <a:ext cx="6096000" cy="923330"/>
          </a:xfrm>
          <a:prstGeom prst="rect">
            <a:avLst/>
          </a:prstGeom>
        </p:spPr>
        <p:txBody>
          <a:bodyPr>
            <a:spAutoFit/>
          </a:bodyPr>
          <a:lstStyle/>
          <a:p>
            <a:pPr algn="just"/>
            <a:r>
              <a:rPr lang="en-US" b="0" i="0" dirty="0" smtClean="0">
                <a:solidFill>
                  <a:srgbClr val="610B38"/>
                </a:solidFill>
                <a:effectLst/>
                <a:latin typeface="erdana"/>
              </a:rPr>
              <a:t>C# Data Types</a:t>
            </a:r>
          </a:p>
          <a:p>
            <a:r>
              <a:rPr lang="en-US" dirty="0" smtClean="0"/>
              <a:t/>
            </a:r>
            <a:br>
              <a:rPr lang="en-US" dirty="0" smtClean="0"/>
            </a:b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2014512"/>
            <a:ext cx="9922932" cy="4428741"/>
          </a:xfrm>
          <a:prstGeom prst="rect">
            <a:avLst/>
          </a:prstGeom>
        </p:spPr>
      </p:pic>
    </p:spTree>
    <p:extLst>
      <p:ext uri="{BB962C8B-B14F-4D97-AF65-F5344CB8AC3E}">
        <p14:creationId xmlns:p14="http://schemas.microsoft.com/office/powerpoint/2010/main" val="305488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542584" y="1475184"/>
            <a:ext cx="11563815" cy="3139321"/>
          </a:xfrm>
          <a:prstGeom prst="rect">
            <a:avLst/>
          </a:prstGeom>
        </p:spPr>
        <p:txBody>
          <a:bodyPr wrap="square">
            <a:spAutoFit/>
          </a:bodyPr>
          <a:lstStyle/>
          <a:p>
            <a:pPr algn="just"/>
            <a:r>
              <a:rPr lang="en-US" dirty="0">
                <a:solidFill>
                  <a:srgbClr val="000000"/>
                </a:solidFill>
                <a:latin typeface="inter-regular"/>
              </a:rPr>
              <a:t> </a:t>
            </a:r>
            <a:r>
              <a:rPr lang="en-US" dirty="0">
                <a:solidFill>
                  <a:srgbClr val="008200"/>
                </a:solidFill>
                <a:latin typeface="inter-regular"/>
              </a:rPr>
              <a:t>// Main function, execution entry point of the program</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val1 = 50, val2 = 100;  </a:t>
            </a:r>
          </a:p>
          <a:p>
            <a:pPr algn="just"/>
            <a:r>
              <a:rPr lang="en-US" dirty="0">
                <a:solidFill>
                  <a:srgbClr val="000000"/>
                </a:solidFill>
                <a:latin typeface="inter-regular"/>
              </a:rPr>
              <a:t>            Program </a:t>
            </a:r>
            <a:r>
              <a:rPr lang="en-US" dirty="0" err="1">
                <a:solidFill>
                  <a:srgbClr val="000000"/>
                </a:solidFill>
                <a:latin typeface="inter-regular"/>
              </a:rPr>
              <a:t>program</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Program(); </a:t>
            </a:r>
            <a:r>
              <a:rPr lang="en-US" dirty="0">
                <a:solidFill>
                  <a:srgbClr val="008200"/>
                </a:solidFill>
                <a:latin typeface="inter-regular"/>
              </a:rPr>
              <a:t>// Creating Object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"Value before passing \n val1 = "</a:t>
            </a:r>
            <a:r>
              <a:rPr lang="en-US" dirty="0">
                <a:solidFill>
                  <a:srgbClr val="000000"/>
                </a:solidFill>
                <a:latin typeface="inter-regular"/>
              </a:rPr>
              <a:t> + val1+</a:t>
            </a:r>
            <a:r>
              <a:rPr lang="en-US" dirty="0">
                <a:solidFill>
                  <a:srgbClr val="0000FF"/>
                </a:solidFill>
                <a:latin typeface="inter-regular"/>
              </a:rPr>
              <a:t>" \n val2 = "</a:t>
            </a:r>
            <a:r>
              <a:rPr lang="en-US" dirty="0">
                <a:solidFill>
                  <a:srgbClr val="000000"/>
                </a:solidFill>
                <a:latin typeface="inter-regular"/>
              </a:rPr>
              <a:t>+val2);  </a:t>
            </a:r>
          </a:p>
          <a:p>
            <a:pPr algn="just"/>
            <a:r>
              <a:rPr lang="en-US" dirty="0">
                <a:solidFill>
                  <a:srgbClr val="000000"/>
                </a:solidFill>
                <a:latin typeface="inter-regular"/>
              </a:rPr>
              <a:t>            </a:t>
            </a:r>
            <a:r>
              <a:rPr lang="en-US" dirty="0" err="1">
                <a:solidFill>
                  <a:srgbClr val="000000"/>
                </a:solidFill>
                <a:latin typeface="inter-regular"/>
              </a:rPr>
              <a:t>program.Show</a:t>
            </a:r>
            <a:r>
              <a:rPr lang="en-US" dirty="0">
                <a:solidFill>
                  <a:srgbClr val="000000"/>
                </a:solidFill>
                <a:latin typeface="inter-regular"/>
              </a:rPr>
              <a:t>(</a:t>
            </a:r>
            <a:r>
              <a:rPr lang="en-US" b="1" dirty="0">
                <a:solidFill>
                  <a:srgbClr val="006699"/>
                </a:solidFill>
                <a:latin typeface="inter-regular"/>
              </a:rPr>
              <a:t>out</a:t>
            </a:r>
            <a:r>
              <a:rPr lang="en-US" dirty="0">
                <a:solidFill>
                  <a:srgbClr val="000000"/>
                </a:solidFill>
                <a:latin typeface="inter-regular"/>
              </a:rPr>
              <a:t> val1, </a:t>
            </a:r>
            <a:r>
              <a:rPr lang="en-US" b="1" dirty="0">
                <a:solidFill>
                  <a:srgbClr val="006699"/>
                </a:solidFill>
                <a:latin typeface="inter-regular"/>
              </a:rPr>
              <a:t>out</a:t>
            </a:r>
            <a:r>
              <a:rPr lang="en-US" dirty="0">
                <a:solidFill>
                  <a:srgbClr val="000000"/>
                </a:solidFill>
                <a:latin typeface="inter-regular"/>
              </a:rPr>
              <a:t> val2); </a:t>
            </a:r>
            <a:r>
              <a:rPr lang="en-US" dirty="0">
                <a:solidFill>
                  <a:srgbClr val="008200"/>
                </a:solidFill>
                <a:latin typeface="inter-regular"/>
              </a:rPr>
              <a:t>// Passing out argument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"Value after passing \n val1 = "</a:t>
            </a:r>
            <a:r>
              <a:rPr lang="en-US" dirty="0">
                <a:solidFill>
                  <a:srgbClr val="000000"/>
                </a:solidFill>
                <a:latin typeface="inter-regular"/>
              </a:rPr>
              <a:t> + val1 + </a:t>
            </a:r>
            <a:r>
              <a:rPr lang="en-US" dirty="0">
                <a:solidFill>
                  <a:srgbClr val="0000FF"/>
                </a:solidFill>
                <a:latin typeface="inter-regular"/>
              </a:rPr>
              <a:t>" \n val2 = "</a:t>
            </a:r>
            <a:r>
              <a:rPr lang="en-US" dirty="0">
                <a:solidFill>
                  <a:srgbClr val="000000"/>
                </a:solidFill>
                <a:latin typeface="inter-regular"/>
              </a:rPr>
              <a:t> + val2);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477590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44501" y="144295"/>
            <a:ext cx="1197828" cy="369332"/>
          </a:xfrm>
          <a:prstGeom prst="rect">
            <a:avLst/>
          </a:prstGeom>
        </p:spPr>
        <p:txBody>
          <a:bodyPr wrap="none">
            <a:spAutoFit/>
          </a:bodyPr>
          <a:lstStyle/>
          <a:p>
            <a:pPr algn="just"/>
            <a:r>
              <a:rPr lang="en-US" dirty="0">
                <a:solidFill>
                  <a:srgbClr val="610B38"/>
                </a:solidFill>
                <a:latin typeface="erdana"/>
              </a:rPr>
              <a:t>C# Arrays</a:t>
            </a:r>
            <a:endParaRPr lang="en-US" b="0" i="0" dirty="0">
              <a:solidFill>
                <a:srgbClr val="610B38"/>
              </a:solidFill>
              <a:effectLst/>
              <a:latin typeface="erdana"/>
            </a:endParaRPr>
          </a:p>
        </p:txBody>
      </p:sp>
      <p:sp>
        <p:nvSpPr>
          <p:cNvPr id="3" name="Rectangle 2"/>
          <p:cNvSpPr/>
          <p:nvPr/>
        </p:nvSpPr>
        <p:spPr>
          <a:xfrm>
            <a:off x="271345" y="513627"/>
            <a:ext cx="11537795" cy="923330"/>
          </a:xfrm>
          <a:prstGeom prst="rect">
            <a:avLst/>
          </a:prstGeom>
        </p:spPr>
        <p:txBody>
          <a:bodyPr wrap="square">
            <a:spAutoFit/>
          </a:bodyPr>
          <a:lstStyle/>
          <a:p>
            <a:r>
              <a:rPr lang="en-US" dirty="0">
                <a:solidFill>
                  <a:srgbClr val="333333"/>
                </a:solidFill>
                <a:latin typeface="inter-regular"/>
              </a:rPr>
              <a:t>array in C# is a group of similar types of elements that have contiguous memory location. In C#, array is an </a:t>
            </a:r>
            <a:r>
              <a:rPr lang="en-US" i="1" dirty="0">
                <a:solidFill>
                  <a:srgbClr val="333333"/>
                </a:solidFill>
                <a:latin typeface="inter-regular"/>
              </a:rPr>
              <a:t>object</a:t>
            </a:r>
            <a:r>
              <a:rPr lang="en-US" dirty="0">
                <a:solidFill>
                  <a:srgbClr val="333333"/>
                </a:solidFill>
                <a:latin typeface="inter-regular"/>
              </a:rPr>
              <a:t> of base type </a:t>
            </a:r>
            <a:r>
              <a:rPr lang="en-US" b="1" dirty="0" err="1">
                <a:solidFill>
                  <a:srgbClr val="333333"/>
                </a:solidFill>
                <a:latin typeface="inter-bold"/>
              </a:rPr>
              <a:t>System.Array</a:t>
            </a:r>
            <a:r>
              <a:rPr lang="en-US" dirty="0">
                <a:solidFill>
                  <a:srgbClr val="333333"/>
                </a:solidFill>
                <a:latin typeface="inter-regular"/>
              </a:rPr>
              <a:t>. In C#, array index starts from 0. We can store only fixed set of elements in C# array.</a:t>
            </a:r>
            <a:endParaRPr lang="en-US" dirty="0"/>
          </a:p>
        </p:txBody>
      </p:sp>
      <p:sp>
        <p:nvSpPr>
          <p:cNvPr id="4" name="Rectangle 3"/>
          <p:cNvSpPr/>
          <p:nvPr/>
        </p:nvSpPr>
        <p:spPr>
          <a:xfrm>
            <a:off x="1486829" y="1436957"/>
            <a:ext cx="6096000" cy="2308324"/>
          </a:xfrm>
          <a:prstGeom prst="rect">
            <a:avLst/>
          </a:prstGeom>
        </p:spPr>
        <p:txBody>
          <a:bodyPr>
            <a:spAutoFit/>
          </a:bodyPr>
          <a:lstStyle/>
          <a:p>
            <a:pPr algn="just"/>
            <a:r>
              <a:rPr lang="en-US" dirty="0">
                <a:solidFill>
                  <a:srgbClr val="610B4B"/>
                </a:solidFill>
                <a:latin typeface="erdana"/>
              </a:rPr>
              <a:t>Advantages of C# Array</a:t>
            </a:r>
          </a:p>
          <a:p>
            <a:pPr algn="just">
              <a:buFont typeface="Arial" panose="020B0604020202020204" pitchFamily="34" charset="0"/>
              <a:buChar char="•"/>
            </a:pPr>
            <a:r>
              <a:rPr lang="en-US" dirty="0">
                <a:solidFill>
                  <a:srgbClr val="000000"/>
                </a:solidFill>
                <a:latin typeface="inter-regular"/>
              </a:rPr>
              <a:t>Code Optimization (less code)</a:t>
            </a:r>
          </a:p>
          <a:p>
            <a:pPr algn="just">
              <a:buFont typeface="Arial" panose="020B0604020202020204" pitchFamily="34" charset="0"/>
              <a:buChar char="•"/>
            </a:pPr>
            <a:r>
              <a:rPr lang="en-US" dirty="0">
                <a:solidFill>
                  <a:srgbClr val="000000"/>
                </a:solidFill>
                <a:latin typeface="inter-regular"/>
              </a:rPr>
              <a:t>Random Access</a:t>
            </a:r>
          </a:p>
          <a:p>
            <a:pPr algn="just">
              <a:buFont typeface="Arial" panose="020B0604020202020204" pitchFamily="34" charset="0"/>
              <a:buChar char="•"/>
            </a:pPr>
            <a:r>
              <a:rPr lang="en-US" dirty="0">
                <a:solidFill>
                  <a:srgbClr val="000000"/>
                </a:solidFill>
                <a:latin typeface="inter-regular"/>
              </a:rPr>
              <a:t>Easy to traverse data</a:t>
            </a:r>
          </a:p>
          <a:p>
            <a:pPr algn="just">
              <a:buFont typeface="Arial" panose="020B0604020202020204" pitchFamily="34" charset="0"/>
              <a:buChar char="•"/>
            </a:pPr>
            <a:r>
              <a:rPr lang="en-US" dirty="0">
                <a:solidFill>
                  <a:srgbClr val="000000"/>
                </a:solidFill>
                <a:latin typeface="inter-regular"/>
              </a:rPr>
              <a:t>Easy to manipulate data</a:t>
            </a:r>
          </a:p>
          <a:p>
            <a:pPr algn="just">
              <a:buFont typeface="Arial" panose="020B0604020202020204" pitchFamily="34" charset="0"/>
              <a:buChar char="•"/>
            </a:pPr>
            <a:r>
              <a:rPr lang="en-US" dirty="0">
                <a:solidFill>
                  <a:srgbClr val="000000"/>
                </a:solidFill>
                <a:latin typeface="inter-regular"/>
              </a:rPr>
              <a:t>Easy to sort data etc.</a:t>
            </a:r>
          </a:p>
          <a:p>
            <a:pPr algn="just"/>
            <a:r>
              <a:rPr lang="en-US" dirty="0">
                <a:solidFill>
                  <a:srgbClr val="610B4B"/>
                </a:solidFill>
                <a:latin typeface="erdana"/>
              </a:rPr>
              <a:t>Disadvantages of C# Array</a:t>
            </a:r>
          </a:p>
          <a:p>
            <a:pPr algn="just">
              <a:buFont typeface="Arial" panose="020B0604020202020204" pitchFamily="34" charset="0"/>
              <a:buChar char="•"/>
            </a:pPr>
            <a:r>
              <a:rPr lang="en-US" dirty="0">
                <a:solidFill>
                  <a:srgbClr val="000000"/>
                </a:solidFill>
                <a:latin typeface="inter-regular"/>
              </a:rPr>
              <a:t>Fixed size</a:t>
            </a:r>
            <a:endParaRPr lang="en-US" b="0" i="0" dirty="0">
              <a:solidFill>
                <a:srgbClr val="000000"/>
              </a:solidFill>
              <a:effectLst/>
              <a:latin typeface="inter-regular"/>
            </a:endParaRPr>
          </a:p>
        </p:txBody>
      </p:sp>
      <p:sp>
        <p:nvSpPr>
          <p:cNvPr id="5" name="Rectangle 4"/>
          <p:cNvSpPr/>
          <p:nvPr/>
        </p:nvSpPr>
        <p:spPr>
          <a:xfrm>
            <a:off x="271345" y="3745281"/>
            <a:ext cx="6096000" cy="1477328"/>
          </a:xfrm>
          <a:prstGeom prst="rect">
            <a:avLst/>
          </a:prstGeom>
        </p:spPr>
        <p:txBody>
          <a:bodyPr>
            <a:spAutoFit/>
          </a:bodyPr>
          <a:lstStyle/>
          <a:p>
            <a:pPr algn="just"/>
            <a:r>
              <a:rPr lang="en-US" dirty="0">
                <a:solidFill>
                  <a:srgbClr val="610B38"/>
                </a:solidFill>
                <a:latin typeface="erdana"/>
              </a:rPr>
              <a:t>C# Array Types</a:t>
            </a:r>
          </a:p>
          <a:p>
            <a:pPr algn="just"/>
            <a:r>
              <a:rPr lang="en-US" dirty="0">
                <a:solidFill>
                  <a:srgbClr val="333333"/>
                </a:solidFill>
                <a:latin typeface="inter-regular"/>
              </a:rPr>
              <a:t>There are 3 types of arrays in C# programming:</a:t>
            </a:r>
          </a:p>
          <a:p>
            <a:pPr algn="just">
              <a:buFont typeface="+mj-lt"/>
              <a:buAutoNum type="arabicPeriod"/>
            </a:pPr>
            <a:r>
              <a:rPr lang="en-US" dirty="0">
                <a:solidFill>
                  <a:srgbClr val="000000"/>
                </a:solidFill>
                <a:latin typeface="inter-regular"/>
              </a:rPr>
              <a:t>Single Dimensional Array</a:t>
            </a:r>
          </a:p>
          <a:p>
            <a:pPr algn="just">
              <a:buFont typeface="+mj-lt"/>
              <a:buAutoNum type="arabicPeriod"/>
            </a:pPr>
            <a:r>
              <a:rPr lang="en-US" dirty="0">
                <a:solidFill>
                  <a:srgbClr val="000000"/>
                </a:solidFill>
                <a:latin typeface="inter-regular"/>
              </a:rPr>
              <a:t>Multidimensional Array</a:t>
            </a:r>
          </a:p>
          <a:p>
            <a:pPr algn="just">
              <a:buFont typeface="+mj-lt"/>
              <a:buAutoNum type="arabicPeriod"/>
            </a:pPr>
            <a:r>
              <a:rPr lang="en-US" dirty="0">
                <a:solidFill>
                  <a:srgbClr val="000000"/>
                </a:solidFill>
                <a:latin typeface="inter-regular"/>
              </a:rPr>
              <a:t>Jagged Array</a:t>
            </a:r>
            <a:endParaRPr lang="en-US" b="0" i="0" dirty="0">
              <a:solidFill>
                <a:srgbClr val="000000"/>
              </a:solidFill>
              <a:effectLst/>
              <a:latin typeface="inter-regular"/>
            </a:endParaRPr>
          </a:p>
        </p:txBody>
      </p:sp>
    </p:spTree>
    <p:extLst>
      <p:ext uri="{BB962C8B-B14F-4D97-AF65-F5344CB8AC3E}">
        <p14:creationId xmlns:p14="http://schemas.microsoft.com/office/powerpoint/2010/main" val="1241089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75157" y="255807"/>
            <a:ext cx="3121432" cy="369332"/>
          </a:xfrm>
          <a:prstGeom prst="rect">
            <a:avLst/>
          </a:prstGeom>
        </p:spPr>
        <p:txBody>
          <a:bodyPr wrap="none">
            <a:spAutoFit/>
          </a:bodyPr>
          <a:lstStyle/>
          <a:p>
            <a:pPr algn="just"/>
            <a:r>
              <a:rPr lang="en-US" dirty="0">
                <a:solidFill>
                  <a:srgbClr val="610B4B"/>
                </a:solidFill>
                <a:latin typeface="erdana"/>
              </a:rPr>
              <a:t>C# Single Dimensional Array</a:t>
            </a:r>
            <a:endParaRPr lang="en-US" b="0" i="0" dirty="0">
              <a:solidFill>
                <a:srgbClr val="610B4B"/>
              </a:solidFill>
              <a:effectLst/>
              <a:latin typeface="erdana"/>
            </a:endParaRPr>
          </a:p>
        </p:txBody>
      </p:sp>
      <p:sp>
        <p:nvSpPr>
          <p:cNvPr id="3" name="Rectangle 2"/>
          <p:cNvSpPr/>
          <p:nvPr/>
        </p:nvSpPr>
        <p:spPr>
          <a:xfrm>
            <a:off x="175156" y="625139"/>
            <a:ext cx="11689741" cy="800219"/>
          </a:xfrm>
          <a:prstGeom prst="rect">
            <a:avLst/>
          </a:prstGeom>
        </p:spPr>
        <p:txBody>
          <a:bodyPr wrap="square">
            <a:spAutoFit/>
          </a:bodyPr>
          <a:lstStyle/>
          <a:p>
            <a:pPr algn="just"/>
            <a:r>
              <a:rPr lang="en-US" dirty="0">
                <a:solidFill>
                  <a:srgbClr val="333333"/>
                </a:solidFill>
                <a:latin typeface="inter-regular"/>
              </a:rPr>
              <a:t>To create single dimensional array, you need to use square brackets [] after the type.</a:t>
            </a:r>
          </a:p>
          <a:p>
            <a:pPr algn="just"/>
            <a:r>
              <a:rPr lang="en-US" sz="2800" b="1" dirty="0" err="1">
                <a:solidFill>
                  <a:srgbClr val="006699"/>
                </a:solidFill>
                <a:latin typeface="inter-regular"/>
              </a:rPr>
              <a:t>int</a:t>
            </a:r>
            <a:r>
              <a:rPr lang="en-US" sz="2800" dirty="0">
                <a:solidFill>
                  <a:srgbClr val="000000"/>
                </a:solidFill>
                <a:latin typeface="inter-regular"/>
              </a:rPr>
              <a:t>[] </a:t>
            </a:r>
            <a:r>
              <a:rPr lang="en-US" sz="2800" dirty="0" err="1">
                <a:solidFill>
                  <a:srgbClr val="000000"/>
                </a:solidFill>
                <a:latin typeface="inter-regular"/>
              </a:rPr>
              <a:t>arr</a:t>
            </a:r>
            <a:r>
              <a:rPr lang="en-US" sz="2800" dirty="0">
                <a:solidFill>
                  <a:srgbClr val="000000"/>
                </a:solidFill>
                <a:latin typeface="inter-regular"/>
              </a:rPr>
              <a:t> = </a:t>
            </a:r>
            <a:r>
              <a:rPr lang="en-US" sz="2800" b="1" dirty="0">
                <a:solidFill>
                  <a:srgbClr val="006699"/>
                </a:solidFill>
                <a:latin typeface="inter-regular"/>
              </a:rPr>
              <a:t>new</a:t>
            </a:r>
            <a:r>
              <a:rPr lang="en-US" sz="2800" dirty="0">
                <a:solidFill>
                  <a:srgbClr val="000000"/>
                </a:solidFill>
                <a:latin typeface="inter-regular"/>
              </a:rPr>
              <a:t> </a:t>
            </a:r>
            <a:r>
              <a:rPr lang="en-US" sz="2800" b="1" dirty="0" err="1">
                <a:solidFill>
                  <a:srgbClr val="006699"/>
                </a:solidFill>
                <a:latin typeface="inter-regular"/>
              </a:rPr>
              <a:t>int</a:t>
            </a:r>
            <a:r>
              <a:rPr lang="en-US" sz="2800" dirty="0">
                <a:solidFill>
                  <a:srgbClr val="000000"/>
                </a:solidFill>
                <a:latin typeface="inter-regular"/>
              </a:rPr>
              <a:t>[5];</a:t>
            </a:r>
            <a:r>
              <a:rPr lang="en-US" sz="2800" dirty="0">
                <a:solidFill>
                  <a:srgbClr val="008200"/>
                </a:solidFill>
                <a:latin typeface="inter-regular"/>
              </a:rPr>
              <a:t>//creating array</a:t>
            </a:r>
            <a:r>
              <a:rPr lang="en-US" sz="2800" dirty="0">
                <a:solidFill>
                  <a:srgbClr val="000000"/>
                </a:solidFill>
                <a:latin typeface="inter-regular"/>
              </a:rPr>
              <a:t>  </a:t>
            </a:r>
            <a:endParaRPr lang="en-US" sz="2800" b="0" i="0" dirty="0">
              <a:solidFill>
                <a:srgbClr val="000000"/>
              </a:solidFill>
              <a:effectLst/>
              <a:latin typeface="inter-regular"/>
            </a:endParaRPr>
          </a:p>
        </p:txBody>
      </p:sp>
      <p:sp>
        <p:nvSpPr>
          <p:cNvPr id="4" name="Rectangle 3"/>
          <p:cNvSpPr/>
          <p:nvPr/>
        </p:nvSpPr>
        <p:spPr>
          <a:xfrm>
            <a:off x="2972026" y="1753172"/>
            <a:ext cx="6096000" cy="4801314"/>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ArrayExample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[5];</a:t>
            </a:r>
            <a:r>
              <a:rPr lang="en-US" dirty="0">
                <a:solidFill>
                  <a:srgbClr val="008200"/>
                </a:solidFill>
                <a:latin typeface="inter-regular"/>
              </a:rPr>
              <a:t>//creating array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[0] = 10;</a:t>
            </a:r>
            <a:r>
              <a:rPr lang="en-US" dirty="0">
                <a:solidFill>
                  <a:srgbClr val="008200"/>
                </a:solidFill>
                <a:latin typeface="inter-regular"/>
              </a:rPr>
              <a:t>//initializing array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[2] = 20;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[4] = 30;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//traversing array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 0; </a:t>
            </a:r>
            <a:r>
              <a:rPr lang="en-US" dirty="0" err="1">
                <a:solidFill>
                  <a:srgbClr val="000000"/>
                </a:solidFill>
                <a:latin typeface="inter-regular"/>
              </a:rPr>
              <a:t>i</a:t>
            </a:r>
            <a:r>
              <a:rPr lang="en-US" dirty="0">
                <a:solidFill>
                  <a:srgbClr val="000000"/>
                </a:solidFill>
                <a:latin typeface="inter-regular"/>
              </a:rPr>
              <a:t> &lt; </a:t>
            </a:r>
            <a:r>
              <a:rPr lang="en-US" dirty="0" err="1">
                <a:solidFill>
                  <a:srgbClr val="000000"/>
                </a:solidFill>
                <a:latin typeface="inter-regular"/>
              </a:rPr>
              <a:t>arr.Length</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arr</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917798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670304" y="1276349"/>
            <a:ext cx="8262459" cy="3970318"/>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ArrayExample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 = { 10, 20, 30, 40, 50 };</a:t>
            </a:r>
            <a:r>
              <a:rPr lang="en-US" dirty="0">
                <a:solidFill>
                  <a:srgbClr val="008200"/>
                </a:solidFill>
                <a:latin typeface="inter-regular"/>
              </a:rPr>
              <a:t>//Declaration and Initialization of array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//traversing array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 0; </a:t>
            </a:r>
            <a:r>
              <a:rPr lang="en-US" dirty="0" err="1">
                <a:solidFill>
                  <a:srgbClr val="000000"/>
                </a:solidFill>
                <a:latin typeface="inter-regular"/>
              </a:rPr>
              <a:t>i</a:t>
            </a:r>
            <a:r>
              <a:rPr lang="en-US" dirty="0">
                <a:solidFill>
                  <a:srgbClr val="000000"/>
                </a:solidFill>
                <a:latin typeface="inter-regular"/>
              </a:rPr>
              <a:t> &lt; </a:t>
            </a:r>
            <a:r>
              <a:rPr lang="en-US" dirty="0" err="1">
                <a:solidFill>
                  <a:srgbClr val="000000"/>
                </a:solidFill>
                <a:latin typeface="inter-regular"/>
              </a:rPr>
              <a:t>arr.Length</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arr</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8080575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41693" y="226814"/>
            <a:ext cx="3087127" cy="369332"/>
          </a:xfrm>
          <a:prstGeom prst="rect">
            <a:avLst/>
          </a:prstGeom>
        </p:spPr>
        <p:txBody>
          <a:bodyPr wrap="none">
            <a:spAutoFit/>
          </a:bodyPr>
          <a:lstStyle/>
          <a:p>
            <a:pPr algn="just"/>
            <a:r>
              <a:rPr lang="en-US" dirty="0">
                <a:solidFill>
                  <a:srgbClr val="610B4B"/>
                </a:solidFill>
                <a:latin typeface="erdana"/>
              </a:rPr>
              <a:t>Traversal using </a:t>
            </a:r>
            <a:r>
              <a:rPr lang="en-US" dirty="0" err="1">
                <a:solidFill>
                  <a:srgbClr val="610B4B"/>
                </a:solidFill>
                <a:latin typeface="erdana"/>
              </a:rPr>
              <a:t>foreach</a:t>
            </a:r>
            <a:r>
              <a:rPr lang="en-US" dirty="0">
                <a:solidFill>
                  <a:srgbClr val="610B4B"/>
                </a:solidFill>
                <a:latin typeface="erdana"/>
              </a:rPr>
              <a:t> loop</a:t>
            </a:r>
            <a:endParaRPr lang="en-US" b="0" i="0" dirty="0">
              <a:solidFill>
                <a:srgbClr val="610B4B"/>
              </a:solidFill>
              <a:effectLst/>
              <a:latin typeface="erdana"/>
            </a:endParaRPr>
          </a:p>
        </p:txBody>
      </p:sp>
      <p:sp>
        <p:nvSpPr>
          <p:cNvPr id="3" name="Rectangle 2"/>
          <p:cNvSpPr/>
          <p:nvPr/>
        </p:nvSpPr>
        <p:spPr>
          <a:xfrm>
            <a:off x="1597152" y="1305342"/>
            <a:ext cx="9436608" cy="3970318"/>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ArrayExample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 = { 10, 20, 30, 40, 50 };</a:t>
            </a:r>
            <a:r>
              <a:rPr lang="en-US" dirty="0">
                <a:solidFill>
                  <a:srgbClr val="008200"/>
                </a:solidFill>
                <a:latin typeface="inter-regular"/>
              </a:rPr>
              <a:t>//creating and initializing array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//traversing array</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foreach</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r>
              <a:rPr lang="en-US" b="1" dirty="0">
                <a:solidFill>
                  <a:srgbClr val="006699"/>
                </a:solidFill>
                <a:latin typeface="inter-regular"/>
              </a:rPr>
              <a:t>in</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584790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82136" y="18727"/>
            <a:ext cx="6096000" cy="923330"/>
          </a:xfrm>
          <a:prstGeom prst="rect">
            <a:avLst/>
          </a:prstGeom>
        </p:spPr>
        <p:txBody>
          <a:bodyPr>
            <a:spAutoFit/>
          </a:bodyPr>
          <a:lstStyle/>
          <a:p>
            <a:pPr algn="just"/>
            <a:r>
              <a:rPr lang="en-US" dirty="0">
                <a:solidFill>
                  <a:srgbClr val="610B38"/>
                </a:solidFill>
                <a:latin typeface="erdana"/>
              </a:rPr>
              <a:t>C# Multidimensional Arrays</a:t>
            </a:r>
          </a:p>
          <a:p>
            <a:r>
              <a:rPr lang="en-US" dirty="0"/>
              <a:t/>
            </a:r>
            <a:br>
              <a:rPr lang="en-US" dirty="0"/>
            </a:br>
            <a:endParaRPr lang="en-US" dirty="0"/>
          </a:p>
        </p:txBody>
      </p:sp>
      <p:sp>
        <p:nvSpPr>
          <p:cNvPr id="3" name="Rectangle 2"/>
          <p:cNvSpPr/>
          <p:nvPr/>
        </p:nvSpPr>
        <p:spPr>
          <a:xfrm>
            <a:off x="182136" y="480392"/>
            <a:ext cx="11850030" cy="646331"/>
          </a:xfrm>
          <a:prstGeom prst="rect">
            <a:avLst/>
          </a:prstGeom>
        </p:spPr>
        <p:txBody>
          <a:bodyPr wrap="square">
            <a:spAutoFit/>
          </a:bodyPr>
          <a:lstStyle/>
          <a:p>
            <a:r>
              <a:rPr lang="en-US" dirty="0">
                <a:solidFill>
                  <a:srgbClr val="333333"/>
                </a:solidFill>
                <a:latin typeface="inter-regular"/>
              </a:rPr>
              <a:t>The multidimensional array is also known as rectangular arrays in C#. It can be two dimensional or three dimensional. The data is stored in tabular form (row * column) which is also known as matrix.</a:t>
            </a:r>
            <a:endParaRPr lang="en-US" dirty="0"/>
          </a:p>
        </p:txBody>
      </p:sp>
      <p:sp>
        <p:nvSpPr>
          <p:cNvPr id="4" name="Rectangle 3"/>
          <p:cNvSpPr/>
          <p:nvPr/>
        </p:nvSpPr>
        <p:spPr>
          <a:xfrm>
            <a:off x="182136" y="1080556"/>
            <a:ext cx="6096000" cy="2308324"/>
          </a:xfrm>
          <a:prstGeom prst="rect">
            <a:avLst/>
          </a:prstGeom>
        </p:spPr>
        <p:txBody>
          <a:bodyPr>
            <a:spAutoFit/>
          </a:bodyPr>
          <a:lstStyle/>
          <a:p>
            <a:pPr algn="just"/>
            <a:endParaRPr lang="en-US" b="1" dirty="0" smtClean="0">
              <a:solidFill>
                <a:srgbClr val="006699"/>
              </a:solidFill>
              <a:latin typeface="inter-regular"/>
            </a:endParaRPr>
          </a:p>
          <a:p>
            <a:pPr algn="just"/>
            <a:r>
              <a:rPr lang="en-US" b="1" dirty="0" smtClean="0">
                <a:solidFill>
                  <a:srgbClr val="006699"/>
                </a:solidFill>
                <a:latin typeface="inter-regular"/>
              </a:rPr>
              <a:t> </a:t>
            </a:r>
            <a:r>
              <a:rPr lang="en-US" b="1" dirty="0" err="1" smtClean="0">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a:t>
            </a:r>
            <a:r>
              <a:rPr lang="en-US" b="1" dirty="0">
                <a:solidFill>
                  <a:srgbClr val="006699"/>
                </a:solidFill>
                <a:latin typeface="inter-regular"/>
              </a:rPr>
              <a:t>new</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[3,3];</a:t>
            </a:r>
            <a:r>
              <a:rPr lang="en-US" dirty="0">
                <a:solidFill>
                  <a:srgbClr val="008200"/>
                </a:solidFill>
                <a:latin typeface="inter-regular"/>
              </a:rPr>
              <a:t>//declaration of 2D array</a:t>
            </a:r>
            <a:r>
              <a:rPr lang="en-US" dirty="0">
                <a:solidFill>
                  <a:srgbClr val="000000"/>
                </a:solidFill>
                <a:latin typeface="inter-regular"/>
              </a:rPr>
              <a:t>  </a:t>
            </a:r>
            <a:endParaRPr lang="en-US" dirty="0" smtClean="0">
              <a:solidFill>
                <a:srgbClr val="000000"/>
              </a:solidFill>
              <a:latin typeface="inter-regular"/>
            </a:endParaRPr>
          </a:p>
          <a:p>
            <a:pPr algn="just"/>
            <a:endParaRPr lang="en-US" dirty="0">
              <a:solidFill>
                <a:srgbClr val="000000"/>
              </a:solidFill>
              <a:latin typeface="inter-regular"/>
            </a:endParaRPr>
          </a:p>
          <a:p>
            <a:pPr algn="just"/>
            <a:r>
              <a:rPr lang="en-US" b="1" dirty="0" smtClean="0">
                <a:solidFill>
                  <a:srgbClr val="006699"/>
                </a:solidFill>
                <a:latin typeface="inter-regular"/>
              </a:rPr>
              <a:t> </a:t>
            </a:r>
            <a:r>
              <a:rPr lang="en-US" b="1" dirty="0" err="1" smtClean="0">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a:t>
            </a:r>
            <a:r>
              <a:rPr lang="en-US" b="1" dirty="0">
                <a:solidFill>
                  <a:srgbClr val="006699"/>
                </a:solidFill>
                <a:latin typeface="inter-regular"/>
              </a:rPr>
              <a:t>new</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[3,3,3];</a:t>
            </a:r>
            <a:r>
              <a:rPr lang="en-US" dirty="0">
                <a:solidFill>
                  <a:srgbClr val="008200"/>
                </a:solidFill>
                <a:latin typeface="inter-regular"/>
              </a:rPr>
              <a:t>//declaration of 3D </a:t>
            </a:r>
            <a:r>
              <a:rPr lang="en-US" dirty="0" smtClean="0">
                <a:solidFill>
                  <a:srgbClr val="008200"/>
                </a:solidFill>
                <a:latin typeface="inter-regular"/>
              </a:rPr>
              <a:t>array</a:t>
            </a:r>
          </a:p>
          <a:p>
            <a:pPr algn="just"/>
            <a:endParaRPr lang="en-US" b="0" i="0" dirty="0">
              <a:solidFill>
                <a:srgbClr val="008200"/>
              </a:solidFill>
              <a:effectLst/>
              <a:latin typeface="inter-regular"/>
            </a:endParaRPr>
          </a:p>
          <a:p>
            <a:r>
              <a:rPr lang="en-US" dirty="0"/>
              <a:t>C# Multidimensional Array Example</a:t>
            </a:r>
          </a:p>
          <a:p>
            <a:r>
              <a:rPr lang="en-US" dirty="0"/>
              <a:t/>
            </a:r>
            <a:br>
              <a:rPr lang="en-US" dirty="0"/>
            </a:br>
            <a:endParaRPr lang="en-US" b="0" i="0" dirty="0">
              <a:solidFill>
                <a:srgbClr val="000000"/>
              </a:solidFill>
              <a:effectLst/>
              <a:latin typeface="inter-regular"/>
            </a:endParaRPr>
          </a:p>
        </p:txBody>
      </p:sp>
      <p:sp>
        <p:nvSpPr>
          <p:cNvPr id="5" name="Rectangle 4"/>
          <p:cNvSpPr/>
          <p:nvPr/>
        </p:nvSpPr>
        <p:spPr>
          <a:xfrm>
            <a:off x="5363737" y="1080556"/>
            <a:ext cx="7281746" cy="5355312"/>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MultiArrayExample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a:t>
            </a:r>
            <a:r>
              <a:rPr lang="en-US" b="1" dirty="0">
                <a:solidFill>
                  <a:srgbClr val="006699"/>
                </a:solidFill>
                <a:latin typeface="inter-regular"/>
              </a:rPr>
              <a:t>new</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[3,3];</a:t>
            </a:r>
            <a:r>
              <a:rPr lang="en-US" dirty="0">
                <a:solidFill>
                  <a:srgbClr val="008200"/>
                </a:solidFill>
                <a:latin typeface="inter-regular"/>
              </a:rPr>
              <a:t>//declaration of 2D </a:t>
            </a:r>
            <a:r>
              <a:rPr lang="en-US" dirty="0" smtClean="0">
                <a:solidFill>
                  <a:srgbClr val="008200"/>
                </a:solidFill>
                <a:latin typeface="inter-regular"/>
              </a:rPr>
              <a:t>array</a:t>
            </a:r>
          </a:p>
          <a:p>
            <a:pPr algn="just"/>
            <a:r>
              <a:rPr lang="en-US" dirty="0">
                <a:solidFill>
                  <a:srgbClr val="000000"/>
                </a:solidFill>
                <a:latin typeface="inter-regular"/>
              </a:rPr>
              <a:t>  </a:t>
            </a:r>
          </a:p>
          <a:p>
            <a:pPr algn="just"/>
            <a:r>
              <a:rPr lang="en-US" b="1" dirty="0">
                <a:solidFill>
                  <a:srgbClr val="FF0000"/>
                </a:solidFill>
                <a:latin typeface="inter-regular"/>
              </a:rPr>
              <a:t>        </a:t>
            </a:r>
            <a:r>
              <a:rPr lang="en-US" b="1" dirty="0" err="1">
                <a:solidFill>
                  <a:srgbClr val="FF0000"/>
                </a:solidFill>
                <a:latin typeface="inter-regular"/>
              </a:rPr>
              <a:t>arr</a:t>
            </a:r>
            <a:r>
              <a:rPr lang="en-US" b="1" dirty="0">
                <a:solidFill>
                  <a:srgbClr val="FF0000"/>
                </a:solidFill>
                <a:latin typeface="inter-regular"/>
              </a:rPr>
              <a:t>[0,1]=10;//initialization  </a:t>
            </a:r>
          </a:p>
          <a:p>
            <a:pPr algn="just"/>
            <a:r>
              <a:rPr lang="en-US" b="1" dirty="0">
                <a:solidFill>
                  <a:srgbClr val="FF0000"/>
                </a:solidFill>
                <a:latin typeface="inter-regular"/>
              </a:rPr>
              <a:t>        </a:t>
            </a:r>
            <a:r>
              <a:rPr lang="en-US" b="1" dirty="0" err="1">
                <a:solidFill>
                  <a:srgbClr val="FF0000"/>
                </a:solidFill>
                <a:latin typeface="inter-regular"/>
              </a:rPr>
              <a:t>arr</a:t>
            </a:r>
            <a:r>
              <a:rPr lang="en-US" b="1" dirty="0">
                <a:solidFill>
                  <a:srgbClr val="FF0000"/>
                </a:solidFill>
                <a:latin typeface="inter-regular"/>
              </a:rPr>
              <a:t>[1,2]=20;  </a:t>
            </a:r>
          </a:p>
          <a:p>
            <a:pPr algn="just"/>
            <a:r>
              <a:rPr lang="en-US" b="1" dirty="0">
                <a:solidFill>
                  <a:srgbClr val="FF0000"/>
                </a:solidFill>
                <a:latin typeface="inter-regular"/>
              </a:rPr>
              <a:t>        </a:t>
            </a:r>
            <a:r>
              <a:rPr lang="en-US" b="1" dirty="0" err="1">
                <a:solidFill>
                  <a:srgbClr val="FF0000"/>
                </a:solidFill>
                <a:latin typeface="inter-regular"/>
              </a:rPr>
              <a:t>arr</a:t>
            </a:r>
            <a:r>
              <a:rPr lang="en-US" b="1" dirty="0">
                <a:solidFill>
                  <a:srgbClr val="FF0000"/>
                </a:solidFill>
                <a:latin typeface="inter-regular"/>
              </a:rPr>
              <a:t>[2,0]=30;   //traversal  </a:t>
            </a:r>
            <a:endParaRPr lang="en-US" b="1" dirty="0" smtClean="0">
              <a:solidFill>
                <a:srgbClr val="FF0000"/>
              </a:solidFill>
              <a:latin typeface="inter-regular"/>
            </a:endParaRPr>
          </a:p>
          <a:p>
            <a:pPr algn="just"/>
            <a:endParaRPr lang="en-US" dirty="0">
              <a:solidFill>
                <a:srgbClr val="000000"/>
              </a:solidFill>
              <a:latin typeface="inter-regular"/>
            </a:endParaRPr>
          </a:p>
          <a:p>
            <a:pPr algn="just"/>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=0;i&lt;3;i++){  </a:t>
            </a:r>
          </a:p>
          <a:p>
            <a:pPr algn="just"/>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a:t>
            </a:r>
            <a:r>
              <a:rPr lang="en-US" b="1" dirty="0" err="1">
                <a:solidFill>
                  <a:srgbClr val="006699"/>
                </a:solidFill>
                <a:latin typeface="inter-regular"/>
              </a:rPr>
              <a:t>int</a:t>
            </a:r>
            <a:r>
              <a:rPr lang="en-US" dirty="0">
                <a:solidFill>
                  <a:srgbClr val="000000"/>
                </a:solidFill>
                <a:latin typeface="inter-regular"/>
              </a:rPr>
              <a:t> j=0;j&lt;3;j++){  </a:t>
            </a:r>
          </a:p>
          <a:p>
            <a:pPr algn="just"/>
            <a:r>
              <a:rPr lang="en-US" dirty="0">
                <a:solidFill>
                  <a:srgbClr val="000000"/>
                </a:solidFill>
                <a:latin typeface="inter-regular"/>
              </a:rPr>
              <a:t>                </a:t>
            </a:r>
            <a:r>
              <a:rPr lang="en-US" dirty="0" err="1">
                <a:solidFill>
                  <a:srgbClr val="000000"/>
                </a:solidFill>
                <a:latin typeface="inter-regular"/>
              </a:rPr>
              <a:t>Console.Write</a:t>
            </a:r>
            <a:r>
              <a:rPr lang="en-US" dirty="0">
                <a:solidFill>
                  <a:srgbClr val="000000"/>
                </a:solidFill>
                <a:latin typeface="inter-regular"/>
              </a:rPr>
              <a:t>(</a:t>
            </a:r>
            <a:r>
              <a:rPr lang="en-US" dirty="0" err="1">
                <a:solidFill>
                  <a:srgbClr val="000000"/>
                </a:solidFill>
                <a:latin typeface="inter-regular"/>
              </a:rPr>
              <a:t>arr</a:t>
            </a:r>
            <a:r>
              <a:rPr lang="en-US" dirty="0">
                <a:solidFill>
                  <a:srgbClr val="000000"/>
                </a:solidFill>
                <a:latin typeface="inter-regular"/>
              </a:rPr>
              <a:t>[</a:t>
            </a:r>
            <a:r>
              <a:rPr lang="en-US" dirty="0" err="1">
                <a:solidFill>
                  <a:srgbClr val="000000"/>
                </a:solidFill>
                <a:latin typeface="inter-regular"/>
              </a:rPr>
              <a:t>i,j</a:t>
            </a:r>
            <a:r>
              <a:rPr lang="en-US" dirty="0">
                <a:solidFill>
                  <a:srgbClr val="000000"/>
                </a:solidFill>
                <a:latin typeface="inter-regular"/>
              </a:rPr>
              <a:t>]+</a:t>
            </a:r>
            <a:r>
              <a:rPr lang="en-US" dirty="0">
                <a:solidFill>
                  <a:srgbClr val="0000FF"/>
                </a:solidFill>
                <a:latin typeface="inter-regular"/>
              </a:rPr>
              <a:t>" "</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8200"/>
                </a:solidFill>
                <a:latin typeface="inter-regular"/>
              </a:rPr>
              <a:t>//new line at each row</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
        <p:nvSpPr>
          <p:cNvPr id="7" name="TextBox 6"/>
          <p:cNvSpPr txBox="1"/>
          <p:nvPr/>
        </p:nvSpPr>
        <p:spPr>
          <a:xfrm>
            <a:off x="525780" y="3977640"/>
            <a:ext cx="3794760" cy="923330"/>
          </a:xfrm>
          <a:prstGeom prst="rect">
            <a:avLst/>
          </a:prstGeom>
          <a:noFill/>
        </p:spPr>
        <p:txBody>
          <a:bodyPr wrap="square" rtlCol="0">
            <a:spAutoFit/>
          </a:bodyPr>
          <a:lstStyle/>
          <a:p>
            <a:endParaRPr lang="en-US" dirty="0" smtClean="0"/>
          </a:p>
          <a:p>
            <a:endParaRPr lang="en-US" dirty="0"/>
          </a:p>
          <a:p>
            <a:endParaRPr lang="en-US" dirty="0"/>
          </a:p>
        </p:txBody>
      </p:sp>
    </p:spTree>
    <p:extLst>
      <p:ext uri="{BB962C8B-B14F-4D97-AF65-F5344CB8AC3E}">
        <p14:creationId xmlns:p14="http://schemas.microsoft.com/office/powerpoint/2010/main" val="1783263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4" name="Rectangle 3"/>
          <p:cNvSpPr/>
          <p:nvPr/>
        </p:nvSpPr>
        <p:spPr>
          <a:xfrm>
            <a:off x="169030" y="111512"/>
            <a:ext cx="2018566" cy="369332"/>
          </a:xfrm>
          <a:prstGeom prst="rect">
            <a:avLst/>
          </a:prstGeom>
        </p:spPr>
        <p:txBody>
          <a:bodyPr wrap="none">
            <a:spAutoFit/>
          </a:bodyPr>
          <a:lstStyle/>
          <a:p>
            <a:pPr algn="just"/>
            <a:r>
              <a:rPr lang="en-US" dirty="0">
                <a:solidFill>
                  <a:srgbClr val="610B38"/>
                </a:solidFill>
                <a:latin typeface="erdana"/>
              </a:rPr>
              <a:t>C# Jagged Arrays</a:t>
            </a:r>
            <a:endParaRPr lang="en-US" b="0" i="0" dirty="0">
              <a:solidFill>
                <a:srgbClr val="610B38"/>
              </a:solidFill>
              <a:effectLst/>
              <a:latin typeface="erdana"/>
            </a:endParaRPr>
          </a:p>
        </p:txBody>
      </p:sp>
      <p:sp>
        <p:nvSpPr>
          <p:cNvPr id="5" name="Rectangle 4"/>
          <p:cNvSpPr/>
          <p:nvPr/>
        </p:nvSpPr>
        <p:spPr>
          <a:xfrm>
            <a:off x="169029" y="480844"/>
            <a:ext cx="11818531" cy="646331"/>
          </a:xfrm>
          <a:prstGeom prst="rect">
            <a:avLst/>
          </a:prstGeom>
        </p:spPr>
        <p:txBody>
          <a:bodyPr wrap="square">
            <a:spAutoFit/>
          </a:bodyPr>
          <a:lstStyle/>
          <a:p>
            <a:r>
              <a:rPr lang="en-US" dirty="0">
                <a:solidFill>
                  <a:srgbClr val="333333"/>
                </a:solidFill>
                <a:latin typeface="inter-regular"/>
              </a:rPr>
              <a:t>In C#, jagged array is also known as "array of arrays" because its elements are arrays. The element size of jagged array can be different.</a:t>
            </a:r>
            <a:endParaRPr lang="en-US" dirty="0"/>
          </a:p>
        </p:txBody>
      </p:sp>
      <p:sp>
        <p:nvSpPr>
          <p:cNvPr id="6" name="Rectangle 5"/>
          <p:cNvSpPr/>
          <p:nvPr/>
        </p:nvSpPr>
        <p:spPr>
          <a:xfrm>
            <a:off x="169028" y="1127175"/>
            <a:ext cx="6096000" cy="923330"/>
          </a:xfrm>
          <a:prstGeom prst="rect">
            <a:avLst/>
          </a:prstGeom>
        </p:spPr>
        <p:txBody>
          <a:bodyPr>
            <a:spAutoFit/>
          </a:bodyPr>
          <a:lstStyle/>
          <a:p>
            <a:pPr algn="just"/>
            <a:r>
              <a:rPr lang="en-US" dirty="0">
                <a:solidFill>
                  <a:srgbClr val="610B4B"/>
                </a:solidFill>
                <a:latin typeface="erdana"/>
              </a:rPr>
              <a:t>Declaration of Jagged array</a:t>
            </a:r>
          </a:p>
          <a:p>
            <a:r>
              <a:rPr lang="en-US" dirty="0"/>
              <a:t/>
            </a:r>
            <a:br>
              <a:rPr lang="en-US" dirty="0"/>
            </a:br>
            <a:endParaRPr lang="en-US" dirty="0"/>
          </a:p>
        </p:txBody>
      </p:sp>
      <p:sp>
        <p:nvSpPr>
          <p:cNvPr id="7" name="Rectangle 6"/>
          <p:cNvSpPr/>
          <p:nvPr/>
        </p:nvSpPr>
        <p:spPr>
          <a:xfrm>
            <a:off x="265611" y="1496507"/>
            <a:ext cx="6096000" cy="923330"/>
          </a:xfrm>
          <a:prstGeom prst="rect">
            <a:avLst/>
          </a:prstGeom>
        </p:spPr>
        <p:txBody>
          <a:bodyPr>
            <a:spAutoFit/>
          </a:bodyPr>
          <a:lstStyle/>
          <a:p>
            <a:pPr algn="just"/>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[2][];  </a:t>
            </a:r>
          </a:p>
          <a:p>
            <a:r>
              <a:rPr lang="en-US" dirty="0"/>
              <a:t/>
            </a:r>
            <a:br>
              <a:rPr lang="en-US" dirty="0"/>
            </a:br>
            <a:endParaRPr lang="en-US" dirty="0"/>
          </a:p>
        </p:txBody>
      </p:sp>
      <p:sp>
        <p:nvSpPr>
          <p:cNvPr id="10" name="Rectangle 9"/>
          <p:cNvSpPr/>
          <p:nvPr/>
        </p:nvSpPr>
        <p:spPr>
          <a:xfrm>
            <a:off x="169027" y="1992450"/>
            <a:ext cx="6096000" cy="923330"/>
          </a:xfrm>
          <a:prstGeom prst="rect">
            <a:avLst/>
          </a:prstGeom>
        </p:spPr>
        <p:txBody>
          <a:bodyPr>
            <a:spAutoFit/>
          </a:bodyPr>
          <a:lstStyle/>
          <a:p>
            <a:pPr algn="just"/>
            <a:r>
              <a:rPr lang="en-US" dirty="0">
                <a:solidFill>
                  <a:srgbClr val="610B4B"/>
                </a:solidFill>
                <a:latin typeface="erdana"/>
              </a:rPr>
              <a:t>C# Jagged Array Example</a:t>
            </a:r>
          </a:p>
          <a:p>
            <a:r>
              <a:rPr lang="en-US" dirty="0"/>
              <a:t/>
            </a:r>
            <a:br>
              <a:rPr lang="en-US" dirty="0"/>
            </a:br>
            <a:endParaRPr lang="en-US" dirty="0"/>
          </a:p>
        </p:txBody>
      </p:sp>
      <p:sp>
        <p:nvSpPr>
          <p:cNvPr id="11" name="Rectangle 10"/>
          <p:cNvSpPr/>
          <p:nvPr/>
        </p:nvSpPr>
        <p:spPr>
          <a:xfrm>
            <a:off x="3951247" y="924606"/>
            <a:ext cx="7735230" cy="5632311"/>
          </a:xfrm>
          <a:prstGeom prst="rect">
            <a:avLst/>
          </a:prstGeom>
        </p:spPr>
        <p:txBody>
          <a:bodyPr wrap="square">
            <a:spAutoFit/>
          </a:bodyPr>
          <a:lstStyle/>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JaggedArrayTest</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[2][];</a:t>
            </a:r>
            <a:r>
              <a:rPr lang="en-US" dirty="0">
                <a:solidFill>
                  <a:srgbClr val="008200"/>
                </a:solidFill>
                <a:latin typeface="inter-regular"/>
              </a:rPr>
              <a:t>// Declare the array</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[0] = </a:t>
            </a:r>
            <a:r>
              <a:rPr lang="en-US" b="1" dirty="0">
                <a:solidFill>
                  <a:srgbClr val="006699"/>
                </a:solidFill>
                <a:latin typeface="inter-regular"/>
              </a:rPr>
              <a:t>new</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 11, 21, 56, 78 };</a:t>
            </a:r>
            <a:r>
              <a:rPr lang="en-US" dirty="0">
                <a:solidFill>
                  <a:srgbClr val="008200"/>
                </a:solidFill>
                <a:latin typeface="inter-regular"/>
              </a:rPr>
              <a:t>// Initialize the array        </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[1] = </a:t>
            </a:r>
            <a:r>
              <a:rPr lang="en-US" b="1" dirty="0">
                <a:solidFill>
                  <a:srgbClr val="006699"/>
                </a:solidFill>
                <a:latin typeface="inter-regular"/>
              </a:rPr>
              <a:t>new</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 42, 61, 37, 41, 59, 63 };  </a:t>
            </a:r>
          </a:p>
          <a:p>
            <a:pPr algn="just"/>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Traverse array elements</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 0; </a:t>
            </a:r>
            <a:r>
              <a:rPr lang="en-US" dirty="0" err="1">
                <a:solidFill>
                  <a:srgbClr val="000000"/>
                </a:solidFill>
                <a:latin typeface="inter-regular"/>
              </a:rPr>
              <a:t>i</a:t>
            </a:r>
            <a:r>
              <a:rPr lang="en-US" dirty="0">
                <a:solidFill>
                  <a:srgbClr val="000000"/>
                </a:solidFill>
                <a:latin typeface="inter-regular"/>
              </a:rPr>
              <a:t> &lt; </a:t>
            </a:r>
            <a:r>
              <a:rPr lang="en-US" dirty="0" err="1">
                <a:solidFill>
                  <a:srgbClr val="000000"/>
                </a:solidFill>
                <a:latin typeface="inter-regular"/>
              </a:rPr>
              <a:t>arr.Length</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j = 0; j &lt; </a:t>
            </a:r>
            <a:r>
              <a:rPr lang="en-US" dirty="0" err="1">
                <a:solidFill>
                  <a:srgbClr val="000000"/>
                </a:solidFill>
                <a:latin typeface="inter-regular"/>
              </a:rPr>
              <a:t>arr</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].Length; </a:t>
            </a:r>
            <a:r>
              <a:rPr lang="en-US" dirty="0" err="1">
                <a:solidFill>
                  <a:srgbClr val="000000"/>
                </a:solidFill>
                <a:latin typeface="inter-regular"/>
              </a:rPr>
              <a:t>j++</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System.Console.Write</a:t>
            </a:r>
            <a:r>
              <a:rPr lang="en-US" dirty="0">
                <a:solidFill>
                  <a:srgbClr val="000000"/>
                </a:solidFill>
                <a:latin typeface="inter-regular"/>
              </a:rPr>
              <a:t>(</a:t>
            </a:r>
            <a:r>
              <a:rPr lang="en-US" dirty="0" err="1">
                <a:solidFill>
                  <a:srgbClr val="000000"/>
                </a:solidFill>
                <a:latin typeface="inter-regular"/>
              </a:rPr>
              <a:t>arr</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][j]+</a:t>
            </a:r>
            <a:r>
              <a:rPr lang="en-US" dirty="0">
                <a:solidFill>
                  <a:srgbClr val="0000FF"/>
                </a:solidFill>
                <a:latin typeface="inter-regular"/>
              </a:rPr>
              <a:t>" "</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System.Console.WriteLine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6565737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52059" y="110841"/>
            <a:ext cx="1338828" cy="369332"/>
          </a:xfrm>
          <a:prstGeom prst="rect">
            <a:avLst/>
          </a:prstGeom>
        </p:spPr>
        <p:txBody>
          <a:bodyPr wrap="none">
            <a:spAutoFit/>
          </a:bodyPr>
          <a:lstStyle/>
          <a:p>
            <a:pPr algn="just"/>
            <a:r>
              <a:rPr lang="en-US" dirty="0">
                <a:solidFill>
                  <a:srgbClr val="610B38"/>
                </a:solidFill>
                <a:latin typeface="erdana"/>
              </a:rPr>
              <a:t>C# </a:t>
            </a:r>
            <a:r>
              <a:rPr lang="en-US" dirty="0" err="1">
                <a:solidFill>
                  <a:srgbClr val="610B38"/>
                </a:solidFill>
                <a:latin typeface="erdana"/>
              </a:rPr>
              <a:t>Params</a:t>
            </a:r>
            <a:endParaRPr lang="en-US" b="0" i="0" dirty="0">
              <a:solidFill>
                <a:srgbClr val="610B38"/>
              </a:solidFill>
              <a:effectLst/>
              <a:latin typeface="erdana"/>
            </a:endParaRPr>
          </a:p>
        </p:txBody>
      </p:sp>
      <p:sp>
        <p:nvSpPr>
          <p:cNvPr id="3" name="Rectangle 2"/>
          <p:cNvSpPr/>
          <p:nvPr/>
        </p:nvSpPr>
        <p:spPr>
          <a:xfrm>
            <a:off x="152059" y="480173"/>
            <a:ext cx="11523268" cy="369332"/>
          </a:xfrm>
          <a:prstGeom prst="rect">
            <a:avLst/>
          </a:prstGeom>
        </p:spPr>
        <p:txBody>
          <a:bodyPr wrap="square">
            <a:spAutoFit/>
          </a:bodyPr>
          <a:lstStyle/>
          <a:p>
            <a:r>
              <a:rPr lang="en-US" dirty="0">
                <a:solidFill>
                  <a:srgbClr val="333333"/>
                </a:solidFill>
                <a:latin typeface="inter-regular"/>
              </a:rPr>
              <a:t>In C#, </a:t>
            </a:r>
            <a:r>
              <a:rPr lang="en-US" b="1" dirty="0" err="1">
                <a:solidFill>
                  <a:srgbClr val="333333"/>
                </a:solidFill>
                <a:latin typeface="inter-bold"/>
              </a:rPr>
              <a:t>params</a:t>
            </a:r>
            <a:r>
              <a:rPr lang="en-US" dirty="0">
                <a:solidFill>
                  <a:srgbClr val="333333"/>
                </a:solidFill>
                <a:latin typeface="inter-regular"/>
              </a:rPr>
              <a:t> is a keyword which is used to specify a parameter that takes variable number of arguments. </a:t>
            </a:r>
            <a:endParaRPr lang="en-US" dirty="0"/>
          </a:p>
        </p:txBody>
      </p:sp>
      <p:sp>
        <p:nvSpPr>
          <p:cNvPr id="4" name="Rectangle 3"/>
          <p:cNvSpPr/>
          <p:nvPr/>
        </p:nvSpPr>
        <p:spPr>
          <a:xfrm>
            <a:off x="152059" y="971266"/>
            <a:ext cx="6096000" cy="923330"/>
          </a:xfrm>
          <a:prstGeom prst="rect">
            <a:avLst/>
          </a:prstGeom>
        </p:spPr>
        <p:txBody>
          <a:bodyPr>
            <a:spAutoFit/>
          </a:bodyPr>
          <a:lstStyle/>
          <a:p>
            <a:r>
              <a:rPr lang="en-US" dirty="0">
                <a:solidFill>
                  <a:srgbClr val="610B4B"/>
                </a:solidFill>
                <a:latin typeface="erdana"/>
              </a:rPr>
              <a:t>C# </a:t>
            </a:r>
            <a:r>
              <a:rPr lang="en-US" dirty="0" err="1">
                <a:solidFill>
                  <a:srgbClr val="610B4B"/>
                </a:solidFill>
                <a:latin typeface="erdana"/>
              </a:rPr>
              <a:t>Params</a:t>
            </a:r>
            <a:r>
              <a:rPr lang="en-US" dirty="0">
                <a:solidFill>
                  <a:srgbClr val="610B4B"/>
                </a:solidFill>
                <a:latin typeface="erdana"/>
              </a:rPr>
              <a:t> Example 1</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5" name="Rectangle 4"/>
          <p:cNvSpPr/>
          <p:nvPr/>
        </p:nvSpPr>
        <p:spPr>
          <a:xfrm>
            <a:off x="2614411" y="849505"/>
            <a:ext cx="9440214" cy="5909310"/>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AccessSpecifiers</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User defined function</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Show(</a:t>
            </a:r>
            <a:r>
              <a:rPr lang="en-US" b="1" dirty="0" err="1">
                <a:solidFill>
                  <a:srgbClr val="006699"/>
                </a:solidFill>
                <a:latin typeface="inter-regular"/>
              </a:rPr>
              <a:t>params</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val</a:t>
            </a:r>
            <a:r>
              <a:rPr lang="en-US" dirty="0">
                <a:solidFill>
                  <a:srgbClr val="000000"/>
                </a:solidFill>
                <a:latin typeface="inter-regular"/>
              </a:rPr>
              <a:t>) </a:t>
            </a:r>
            <a:r>
              <a:rPr lang="en-US" dirty="0">
                <a:solidFill>
                  <a:srgbClr val="008200"/>
                </a:solidFill>
                <a:latin typeface="inter-regular"/>
              </a:rPr>
              <a:t>// </a:t>
            </a:r>
            <a:r>
              <a:rPr lang="en-US" dirty="0" err="1">
                <a:solidFill>
                  <a:srgbClr val="008200"/>
                </a:solidFill>
                <a:latin typeface="inter-regular"/>
              </a:rPr>
              <a:t>Params</a:t>
            </a:r>
            <a:r>
              <a:rPr lang="en-US" dirty="0">
                <a:solidFill>
                  <a:srgbClr val="008200"/>
                </a:solidFill>
                <a:latin typeface="inter-regular"/>
              </a:rPr>
              <a:t> </a:t>
            </a:r>
            <a:r>
              <a:rPr lang="en-US" dirty="0" err="1">
                <a:solidFill>
                  <a:srgbClr val="008200"/>
                </a:solidFill>
                <a:latin typeface="inter-regular"/>
              </a:rPr>
              <a:t>Paramater</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for</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=0; </a:t>
            </a:r>
            <a:r>
              <a:rPr lang="en-US" dirty="0" err="1">
                <a:solidFill>
                  <a:srgbClr val="000000"/>
                </a:solidFill>
                <a:latin typeface="inter-regular"/>
              </a:rPr>
              <a:t>i</a:t>
            </a:r>
            <a:r>
              <a:rPr lang="en-US" dirty="0">
                <a:solidFill>
                  <a:srgbClr val="000000"/>
                </a:solidFill>
                <a:latin typeface="inter-regular"/>
              </a:rPr>
              <a:t>&lt;</a:t>
            </a:r>
            <a:r>
              <a:rPr lang="en-US" dirty="0" err="1">
                <a:solidFill>
                  <a:srgbClr val="000000"/>
                </a:solidFill>
                <a:latin typeface="inter-regular"/>
              </a:rPr>
              <a:t>val.Length</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val</a:t>
            </a:r>
            <a:r>
              <a:rPr lang="en-US" dirty="0">
                <a:solidFill>
                  <a:srgbClr val="000000"/>
                </a:solidFill>
                <a:latin typeface="inter-regular"/>
              </a:rPr>
              <a:t>[</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Main function, execution entry point of the program</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Program </a:t>
            </a:r>
            <a:r>
              <a:rPr lang="en-US" dirty="0" err="1">
                <a:solidFill>
                  <a:srgbClr val="000000"/>
                </a:solidFill>
                <a:latin typeface="inter-regular"/>
              </a:rPr>
              <a:t>program</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Program(); </a:t>
            </a:r>
            <a:r>
              <a:rPr lang="en-US" dirty="0">
                <a:solidFill>
                  <a:srgbClr val="008200"/>
                </a:solidFill>
                <a:latin typeface="inter-regular"/>
              </a:rPr>
              <a:t>// Creating Object</a:t>
            </a:r>
            <a:r>
              <a:rPr lang="en-US" dirty="0">
                <a:solidFill>
                  <a:srgbClr val="000000"/>
                </a:solidFill>
                <a:latin typeface="inter-regular"/>
              </a:rPr>
              <a:t>  </a:t>
            </a:r>
          </a:p>
          <a:p>
            <a:pPr algn="just"/>
            <a:r>
              <a:rPr lang="en-US" b="1" dirty="0">
                <a:solidFill>
                  <a:srgbClr val="FF0000"/>
                </a:solidFill>
                <a:latin typeface="inter-regular"/>
              </a:rPr>
              <a:t>            </a:t>
            </a:r>
            <a:r>
              <a:rPr lang="en-US" b="1" dirty="0" err="1">
                <a:solidFill>
                  <a:srgbClr val="FF0000"/>
                </a:solidFill>
                <a:latin typeface="inter-regular"/>
              </a:rPr>
              <a:t>program.Show</a:t>
            </a:r>
            <a:r>
              <a:rPr lang="en-US" b="1" dirty="0">
                <a:solidFill>
                  <a:srgbClr val="FF0000"/>
                </a:solidFill>
                <a:latin typeface="inter-regular"/>
              </a:rPr>
              <a:t>(2,4,6,8,10,12,14); // Passing arguments of variable length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3632181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9129" y="133144"/>
            <a:ext cx="1672317" cy="369332"/>
          </a:xfrm>
          <a:prstGeom prst="rect">
            <a:avLst/>
          </a:prstGeom>
        </p:spPr>
        <p:txBody>
          <a:bodyPr wrap="none">
            <a:spAutoFit/>
          </a:bodyPr>
          <a:lstStyle/>
          <a:p>
            <a:pPr algn="just"/>
            <a:r>
              <a:rPr lang="en-US" dirty="0">
                <a:solidFill>
                  <a:srgbClr val="610B38"/>
                </a:solidFill>
                <a:latin typeface="erdana"/>
              </a:rPr>
              <a:t>C# Array class</a:t>
            </a:r>
            <a:endParaRPr lang="en-US" b="0" i="0" dirty="0">
              <a:solidFill>
                <a:srgbClr val="610B38"/>
              </a:solidFill>
              <a:effectLst/>
              <a:latin typeface="erdana"/>
            </a:endParaRPr>
          </a:p>
        </p:txBody>
      </p:sp>
      <p:sp>
        <p:nvSpPr>
          <p:cNvPr id="3" name="Rectangle 2"/>
          <p:cNvSpPr/>
          <p:nvPr/>
        </p:nvSpPr>
        <p:spPr>
          <a:xfrm>
            <a:off x="119129" y="502476"/>
            <a:ext cx="11834978" cy="923330"/>
          </a:xfrm>
          <a:prstGeom prst="rect">
            <a:avLst/>
          </a:prstGeom>
        </p:spPr>
        <p:txBody>
          <a:bodyPr wrap="square">
            <a:spAutoFit/>
          </a:bodyPr>
          <a:lstStyle/>
          <a:p>
            <a:r>
              <a:rPr lang="en-US" dirty="0">
                <a:solidFill>
                  <a:srgbClr val="333333"/>
                </a:solidFill>
                <a:latin typeface="inter-regular"/>
              </a:rPr>
              <a:t>C# provides an Array class to deal with array related operations. It provides methods for creating, manipulating, searching, and sorting elements of an array. This class works as the base class for all arrays in the .NET programming environment.</a:t>
            </a:r>
            <a:endParaRPr lang="en-US" dirty="0"/>
          </a:p>
        </p:txBody>
      </p:sp>
      <p:sp>
        <p:nvSpPr>
          <p:cNvPr id="4" name="Rectangle 3"/>
          <p:cNvSpPr/>
          <p:nvPr/>
        </p:nvSpPr>
        <p:spPr>
          <a:xfrm>
            <a:off x="119129" y="1425806"/>
            <a:ext cx="6096000" cy="923330"/>
          </a:xfrm>
          <a:prstGeom prst="rect">
            <a:avLst/>
          </a:prstGeom>
        </p:spPr>
        <p:txBody>
          <a:bodyPr>
            <a:spAutoFit/>
          </a:bodyPr>
          <a:lstStyle/>
          <a:p>
            <a:r>
              <a:rPr lang="en-US" dirty="0">
                <a:solidFill>
                  <a:srgbClr val="610B4B"/>
                </a:solidFill>
                <a:latin typeface="erdana"/>
              </a:rPr>
              <a:t>C# Array class Signature</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5" name="Rectangle 4"/>
          <p:cNvSpPr/>
          <p:nvPr/>
        </p:nvSpPr>
        <p:spPr>
          <a:xfrm>
            <a:off x="1564887" y="1795138"/>
            <a:ext cx="7846741" cy="1200329"/>
          </a:xfrm>
          <a:prstGeom prst="rect">
            <a:avLst/>
          </a:prstGeom>
        </p:spPr>
        <p:txBody>
          <a:bodyPr wrap="square">
            <a:spAutoFit/>
          </a:bodyPr>
          <a:lstStyle/>
          <a:p>
            <a:pPr algn="just"/>
            <a:r>
              <a:rPr lang="en-US" dirty="0">
                <a:solidFill>
                  <a:srgbClr val="000000"/>
                </a:solidFill>
                <a:latin typeface="inter-regular"/>
              </a:rPr>
              <a:t>[</a:t>
            </a:r>
            <a:r>
              <a:rPr lang="en-US" dirty="0" err="1">
                <a:solidFill>
                  <a:srgbClr val="000000"/>
                </a:solidFill>
                <a:latin typeface="inter-regular"/>
              </a:rPr>
              <a:t>SerializableAttribute</a:t>
            </a:r>
            <a:r>
              <a:rPr lang="en-US" dirty="0">
                <a:solidFill>
                  <a:srgbClr val="000000"/>
                </a:solidFill>
                <a:latin typeface="inter-regular"/>
              </a:rPr>
              <a:t>]  </a:t>
            </a:r>
          </a:p>
          <a:p>
            <a:pPr algn="just"/>
            <a:r>
              <a:rPr lang="en-US" dirty="0">
                <a:solidFill>
                  <a:srgbClr val="000000"/>
                </a:solidFill>
                <a:latin typeface="inter-regular"/>
              </a:rPr>
              <a:t>[</a:t>
            </a:r>
            <a:r>
              <a:rPr lang="en-US" dirty="0" err="1">
                <a:solidFill>
                  <a:srgbClr val="000000"/>
                </a:solidFill>
                <a:latin typeface="inter-regular"/>
              </a:rPr>
              <a:t>ComVisibleAttribute</a:t>
            </a:r>
            <a:r>
              <a:rPr lang="en-US" dirty="0">
                <a:solidFill>
                  <a:srgbClr val="000000"/>
                </a:solidFill>
                <a:latin typeface="inter-regular"/>
              </a:rPr>
              <a:t>(</a:t>
            </a:r>
            <a:r>
              <a:rPr lang="en-US" b="1" dirty="0">
                <a:solidFill>
                  <a:srgbClr val="006699"/>
                </a:solidFill>
                <a:latin typeface="inter-regular"/>
              </a:rPr>
              <a:t>true</a:t>
            </a:r>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abstract</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Array : </a:t>
            </a:r>
            <a:r>
              <a:rPr lang="en-US" dirty="0" err="1">
                <a:solidFill>
                  <a:srgbClr val="000000"/>
                </a:solidFill>
                <a:latin typeface="inter-regular"/>
              </a:rPr>
              <a:t>ICloneable</a:t>
            </a:r>
            <a:r>
              <a:rPr lang="en-US" dirty="0">
                <a:solidFill>
                  <a:srgbClr val="000000"/>
                </a:solidFill>
                <a:latin typeface="inter-regular"/>
              </a:rPr>
              <a:t>, </a:t>
            </a:r>
            <a:r>
              <a:rPr lang="en-US" dirty="0" err="1">
                <a:solidFill>
                  <a:srgbClr val="000000"/>
                </a:solidFill>
                <a:latin typeface="inter-regular"/>
              </a:rPr>
              <a:t>IList</a:t>
            </a:r>
            <a:r>
              <a:rPr lang="en-US" dirty="0">
                <a:solidFill>
                  <a:srgbClr val="000000"/>
                </a:solidFill>
                <a:latin typeface="inter-regular"/>
              </a:rPr>
              <a:t>, </a:t>
            </a:r>
            <a:r>
              <a:rPr lang="en-US" dirty="0" err="1">
                <a:solidFill>
                  <a:srgbClr val="000000"/>
                </a:solidFill>
                <a:latin typeface="inter-regular"/>
              </a:rPr>
              <a:t>ICollection</a:t>
            </a:r>
            <a:r>
              <a:rPr lang="en-US" dirty="0">
                <a:solidFill>
                  <a:srgbClr val="000000"/>
                </a:solidFill>
                <a:latin typeface="inter-regular"/>
              </a:rPr>
              <a:t>,   </a:t>
            </a:r>
          </a:p>
          <a:p>
            <a:pPr algn="just"/>
            <a:r>
              <a:rPr lang="en-US" dirty="0" err="1">
                <a:solidFill>
                  <a:srgbClr val="000000"/>
                </a:solidFill>
                <a:latin typeface="inter-regular"/>
              </a:rPr>
              <a:t>IEnumerable</a:t>
            </a:r>
            <a:r>
              <a:rPr lang="en-US" dirty="0">
                <a:solidFill>
                  <a:srgbClr val="000000"/>
                </a:solidFill>
                <a:latin typeface="inter-regular"/>
              </a:rPr>
              <a:t>, </a:t>
            </a:r>
            <a:r>
              <a:rPr lang="en-US" dirty="0" err="1">
                <a:solidFill>
                  <a:srgbClr val="000000"/>
                </a:solidFill>
                <a:latin typeface="inter-regular"/>
              </a:rPr>
              <a:t>IStructuralComparable</a:t>
            </a:r>
            <a:r>
              <a:rPr lang="en-US" dirty="0">
                <a:solidFill>
                  <a:srgbClr val="000000"/>
                </a:solidFill>
                <a:latin typeface="inter-regular"/>
              </a:rPr>
              <a:t>, </a:t>
            </a:r>
            <a:r>
              <a:rPr lang="en-US" dirty="0" err="1">
                <a:solidFill>
                  <a:srgbClr val="000000"/>
                </a:solidFill>
                <a:latin typeface="inter-regular"/>
              </a:rPr>
              <a:t>IStructuralEquatable</a:t>
            </a:r>
            <a:r>
              <a:rPr lang="en-US" dirty="0">
                <a:solidFill>
                  <a:srgbClr val="000000"/>
                </a:solidFill>
                <a:latin typeface="inter-regular"/>
              </a:rPr>
              <a:t>  </a:t>
            </a:r>
            <a:endParaRPr lang="en-US" b="0" i="0" dirty="0">
              <a:solidFill>
                <a:srgbClr val="000000"/>
              </a:solidFill>
              <a:effectLst/>
              <a:latin typeface="inter-regular"/>
            </a:endParaRPr>
          </a:p>
        </p:txBody>
      </p:sp>
      <p:sp>
        <p:nvSpPr>
          <p:cNvPr id="6" name="Rectangle 5"/>
          <p:cNvSpPr/>
          <p:nvPr/>
        </p:nvSpPr>
        <p:spPr>
          <a:xfrm>
            <a:off x="382858" y="3312860"/>
            <a:ext cx="6096000" cy="923330"/>
          </a:xfrm>
          <a:prstGeom prst="rect">
            <a:avLst/>
          </a:prstGeom>
        </p:spPr>
        <p:txBody>
          <a:bodyPr>
            <a:spAutoFit/>
          </a:bodyPr>
          <a:lstStyle/>
          <a:p>
            <a:r>
              <a:rPr lang="en-US" dirty="0">
                <a:solidFill>
                  <a:srgbClr val="610B4B"/>
                </a:solidFill>
                <a:latin typeface="erdana"/>
              </a:rPr>
              <a:t>C# Array Example</a:t>
            </a:r>
          </a:p>
          <a:p>
            <a:r>
              <a:rPr lang="en-US" dirty="0">
                <a:solidFill>
                  <a:srgbClr val="333333"/>
                </a:solidFill>
                <a:latin typeface="inter-regular"/>
              </a:rPr>
              <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2380874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107580" y="582294"/>
            <a:ext cx="9043640" cy="4524315"/>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CSharpProgram</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Creating an array</a:t>
            </a:r>
            <a:r>
              <a:rPr lang="en-US" dirty="0">
                <a:solidFill>
                  <a:srgbClr val="000000"/>
                </a:solidFill>
                <a:latin typeface="inter-regular"/>
              </a:rPr>
              <a:t>  </a:t>
            </a: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 = </a:t>
            </a:r>
            <a:r>
              <a:rPr lang="en-US" b="1" dirty="0">
                <a:solidFill>
                  <a:srgbClr val="006699"/>
                </a:solidFill>
                <a:latin typeface="inter-regular"/>
              </a:rPr>
              <a:t>new</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[6] { 5, 8, 9, 25, 0, 7 };  </a:t>
            </a:r>
          </a:p>
          <a:p>
            <a:pPr algn="just"/>
            <a:r>
              <a:rPr lang="en-US" dirty="0">
                <a:solidFill>
                  <a:srgbClr val="000000"/>
                </a:solidFill>
                <a:latin typeface="inter-regular"/>
              </a:rPr>
              <a:t>            </a:t>
            </a:r>
            <a:r>
              <a:rPr lang="en-US" dirty="0">
                <a:solidFill>
                  <a:srgbClr val="008200"/>
                </a:solidFill>
                <a:latin typeface="inter-regular"/>
              </a:rPr>
              <a:t>// Creating an empty array</a:t>
            </a:r>
            <a:r>
              <a:rPr lang="en-US" dirty="0">
                <a:solidFill>
                  <a:srgbClr val="000000"/>
                </a:solidFill>
                <a:latin typeface="inter-regular"/>
              </a:rPr>
              <a:t>  </a:t>
            </a: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arr2 = </a:t>
            </a:r>
            <a:r>
              <a:rPr lang="en-US" b="1" dirty="0">
                <a:solidFill>
                  <a:srgbClr val="006699"/>
                </a:solidFill>
                <a:latin typeface="inter-regular"/>
              </a:rPr>
              <a:t>new</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[6];  </a:t>
            </a:r>
          </a:p>
          <a:p>
            <a:pPr algn="just"/>
            <a:r>
              <a:rPr lang="en-US" dirty="0">
                <a:solidFill>
                  <a:srgbClr val="000000"/>
                </a:solidFill>
                <a:latin typeface="inter-regular"/>
              </a:rPr>
              <a:t>            </a:t>
            </a:r>
            <a:r>
              <a:rPr lang="en-US" dirty="0">
                <a:solidFill>
                  <a:srgbClr val="008200"/>
                </a:solidFill>
                <a:latin typeface="inter-regular"/>
              </a:rPr>
              <a:t>// Displaying length of array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"length of first array: "</a:t>
            </a:r>
            <a:r>
              <a:rPr lang="en-US" dirty="0">
                <a:solidFill>
                  <a:srgbClr val="000000"/>
                </a:solidFill>
                <a:latin typeface="inter-regular"/>
              </a:rPr>
              <a:t>+</a:t>
            </a:r>
            <a:r>
              <a:rPr lang="en-US" dirty="0" err="1">
                <a:solidFill>
                  <a:srgbClr val="000000"/>
                </a:solidFill>
                <a:latin typeface="inter-regular"/>
              </a:rPr>
              <a:t>arr.Length</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Sorting array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Array.Sort</a:t>
            </a:r>
            <a:r>
              <a:rPr lang="en-US" dirty="0">
                <a:solidFill>
                  <a:srgbClr val="000000"/>
                </a:solidFill>
                <a:latin typeface="inter-regular"/>
              </a:rPr>
              <a:t>(</a:t>
            </a:r>
            <a:r>
              <a:rPr lang="en-US" dirty="0" err="1">
                <a:solidFill>
                  <a:srgbClr val="000000"/>
                </a:solidFill>
                <a:latin typeface="inter-regular"/>
              </a:rPr>
              <a:t>arr</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a:t>
            </a:r>
            <a:r>
              <a:rPr lang="en-US" dirty="0">
                <a:solidFill>
                  <a:srgbClr val="000000"/>
                </a:solidFill>
                <a:latin typeface="inter-regular"/>
              </a:rPr>
              <a:t>(</a:t>
            </a:r>
            <a:r>
              <a:rPr lang="en-US" dirty="0">
                <a:solidFill>
                  <a:srgbClr val="0000FF"/>
                </a:solidFill>
                <a:latin typeface="inter-regular"/>
              </a:rPr>
              <a:t>"First array elements: "</a:t>
            </a: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6898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46756" y="153370"/>
            <a:ext cx="11763022" cy="923330"/>
          </a:xfrm>
          <a:prstGeom prst="rect">
            <a:avLst/>
          </a:prstGeom>
        </p:spPr>
        <p:txBody>
          <a:bodyPr wrap="square">
            <a:spAutoFit/>
          </a:bodyPr>
          <a:lstStyle/>
          <a:p>
            <a:pPr algn="just"/>
            <a:r>
              <a:rPr lang="en-US" b="0" i="0" dirty="0" smtClean="0">
                <a:solidFill>
                  <a:srgbClr val="610B38"/>
                </a:solidFill>
                <a:effectLst/>
                <a:latin typeface="erdana"/>
              </a:rPr>
              <a:t>Value Data Type</a:t>
            </a:r>
          </a:p>
          <a:p>
            <a:pPr algn="just"/>
            <a:r>
              <a:rPr lang="en-US" b="0" i="0" dirty="0" smtClean="0">
                <a:solidFill>
                  <a:srgbClr val="333333"/>
                </a:solidFill>
                <a:effectLst/>
                <a:latin typeface="inter-regular"/>
              </a:rPr>
              <a:t>The value data types are integer-based and floating-point based. C# language supports both signed and unsigned literals.</a:t>
            </a:r>
            <a:endParaRPr lang="en-US" b="0" i="0" dirty="0">
              <a:solidFill>
                <a:srgbClr val="333333"/>
              </a:solidFill>
              <a:effectLst/>
              <a:latin typeface="inter-regular"/>
            </a:endParaRPr>
          </a:p>
        </p:txBody>
      </p:sp>
      <p:sp>
        <p:nvSpPr>
          <p:cNvPr id="3" name="Rectangle 2"/>
          <p:cNvSpPr/>
          <p:nvPr/>
        </p:nvSpPr>
        <p:spPr>
          <a:xfrm>
            <a:off x="146756" y="1076700"/>
            <a:ext cx="6096000" cy="923330"/>
          </a:xfrm>
          <a:prstGeom prst="rect">
            <a:avLst/>
          </a:prstGeom>
        </p:spPr>
        <p:txBody>
          <a:bodyPr>
            <a:spAutoFit/>
          </a:bodyPr>
          <a:lstStyle/>
          <a:p>
            <a:pPr algn="just"/>
            <a:r>
              <a:rPr lang="en-US" b="0" i="0" dirty="0" smtClean="0">
                <a:solidFill>
                  <a:srgbClr val="610B38"/>
                </a:solidFill>
                <a:effectLst/>
                <a:latin typeface="erdana"/>
              </a:rPr>
              <a:t>Reference Data Type</a:t>
            </a:r>
          </a:p>
          <a:p>
            <a:r>
              <a:rPr lang="en-US" dirty="0" smtClean="0"/>
              <a:t/>
            </a:r>
            <a:br>
              <a:rPr lang="en-US" dirty="0" smtClean="0"/>
            </a:br>
            <a:endParaRPr lang="en-US" dirty="0"/>
          </a:p>
        </p:txBody>
      </p:sp>
      <p:sp>
        <p:nvSpPr>
          <p:cNvPr id="4" name="Rectangle 3"/>
          <p:cNvSpPr/>
          <p:nvPr/>
        </p:nvSpPr>
        <p:spPr>
          <a:xfrm>
            <a:off x="146756" y="1432046"/>
            <a:ext cx="11763022" cy="646331"/>
          </a:xfrm>
          <a:prstGeom prst="rect">
            <a:avLst/>
          </a:prstGeom>
        </p:spPr>
        <p:txBody>
          <a:bodyPr wrap="square">
            <a:spAutoFit/>
          </a:bodyPr>
          <a:lstStyle/>
          <a:p>
            <a:r>
              <a:rPr lang="en-US" b="0" i="0" dirty="0" smtClean="0">
                <a:solidFill>
                  <a:srgbClr val="333333"/>
                </a:solidFill>
                <a:effectLst/>
                <a:latin typeface="inter-regular"/>
              </a:rPr>
              <a:t>The reference data types do not contain the actual data stored in a variable, but they contain a reference to the variables.</a:t>
            </a:r>
            <a:endParaRPr lang="en-US" dirty="0"/>
          </a:p>
        </p:txBody>
      </p:sp>
      <p:sp>
        <p:nvSpPr>
          <p:cNvPr id="5" name="Rectangle 4"/>
          <p:cNvSpPr/>
          <p:nvPr/>
        </p:nvSpPr>
        <p:spPr>
          <a:xfrm>
            <a:off x="146756" y="2078377"/>
            <a:ext cx="6096000" cy="923330"/>
          </a:xfrm>
          <a:prstGeom prst="rect">
            <a:avLst/>
          </a:prstGeom>
        </p:spPr>
        <p:txBody>
          <a:bodyPr>
            <a:spAutoFit/>
          </a:bodyPr>
          <a:lstStyle/>
          <a:p>
            <a:pPr algn="just"/>
            <a:r>
              <a:rPr lang="en-US" b="0" i="0" dirty="0" smtClean="0">
                <a:solidFill>
                  <a:srgbClr val="610B38"/>
                </a:solidFill>
                <a:effectLst/>
                <a:latin typeface="erdana"/>
              </a:rPr>
              <a:t>Pointer Data Type</a:t>
            </a:r>
          </a:p>
          <a:p>
            <a:r>
              <a:rPr lang="en-US" dirty="0" smtClean="0"/>
              <a:t/>
            </a:r>
            <a:br>
              <a:rPr lang="en-US" dirty="0" smtClean="0"/>
            </a:br>
            <a:endParaRPr lang="en-US" dirty="0"/>
          </a:p>
        </p:txBody>
      </p:sp>
      <p:sp>
        <p:nvSpPr>
          <p:cNvPr id="6" name="Rectangle 5"/>
          <p:cNvSpPr/>
          <p:nvPr/>
        </p:nvSpPr>
        <p:spPr>
          <a:xfrm>
            <a:off x="146755" y="2355376"/>
            <a:ext cx="11503377" cy="1200329"/>
          </a:xfrm>
          <a:prstGeom prst="rect">
            <a:avLst/>
          </a:prstGeom>
        </p:spPr>
        <p:txBody>
          <a:bodyPr wrap="square">
            <a:spAutoFit/>
          </a:bodyPr>
          <a:lstStyle/>
          <a:p>
            <a:pPr algn="just"/>
            <a:r>
              <a:rPr lang="en-US" b="0" i="0" dirty="0" smtClean="0">
                <a:solidFill>
                  <a:srgbClr val="333333"/>
                </a:solidFill>
                <a:effectLst/>
                <a:latin typeface="inter-regular"/>
              </a:rPr>
              <a:t>The pointer in C# language is a variable, it is also known as locator or indicator that points to an address of a value.</a:t>
            </a:r>
          </a:p>
          <a:p>
            <a:r>
              <a:rPr lang="en-US" dirty="0" smtClean="0"/>
              <a:t/>
            </a:r>
            <a:br>
              <a:rPr lang="en-US" dirty="0" smtClean="0"/>
            </a:br>
            <a:endParaRPr lang="en-US" dirty="0"/>
          </a:p>
        </p:txBody>
      </p:sp>
      <p:sp>
        <p:nvSpPr>
          <p:cNvPr id="7" name="Rectangle 6"/>
          <p:cNvSpPr/>
          <p:nvPr/>
        </p:nvSpPr>
        <p:spPr>
          <a:xfrm>
            <a:off x="1117600" y="3001707"/>
            <a:ext cx="10792178" cy="1200329"/>
          </a:xfrm>
          <a:prstGeom prst="rect">
            <a:avLst/>
          </a:prstGeom>
        </p:spPr>
        <p:txBody>
          <a:bodyPr wrap="square">
            <a:spAutoFit/>
          </a:bodyPr>
          <a:lstStyle/>
          <a:p>
            <a:r>
              <a:rPr lang="en-US" dirty="0" smtClean="0"/>
              <a:t>The pointer in C# language can be declared using </a:t>
            </a:r>
            <a:r>
              <a:rPr lang="en-US" b="1" dirty="0" smtClean="0">
                <a:solidFill>
                  <a:srgbClr val="FF0000"/>
                </a:solidFill>
              </a:rPr>
              <a:t>*</a:t>
            </a:r>
            <a:r>
              <a:rPr lang="en-US" dirty="0" smtClean="0"/>
              <a:t> (asterisk symbol).</a:t>
            </a:r>
          </a:p>
          <a:p>
            <a:r>
              <a:rPr lang="en-US" b="0" i="0" dirty="0" smtClean="0">
                <a:solidFill>
                  <a:srgbClr val="333333"/>
                </a:solidFill>
                <a:effectLst/>
                <a:latin typeface="inter-regular"/>
              </a:rPr>
              <a:t/>
            </a:r>
            <a:br>
              <a:rPr lang="en-US" b="0" i="0" dirty="0" smtClean="0">
                <a:solidFill>
                  <a:srgbClr val="333333"/>
                </a:solidFill>
                <a:effectLst/>
                <a:latin typeface="inter-regular"/>
              </a:rPr>
            </a:br>
            <a:r>
              <a:rPr lang="en-US" b="0" i="0" dirty="0" smtClean="0">
                <a:solidFill>
                  <a:srgbClr val="333333"/>
                </a:solidFill>
                <a:effectLst/>
                <a:latin typeface="inter-regular"/>
              </a:rPr>
              <a:t>*a=100; </a:t>
            </a:r>
          </a:p>
          <a:p>
            <a:endParaRPr lang="en-US" dirty="0">
              <a:solidFill>
                <a:srgbClr val="333333"/>
              </a:solidFill>
              <a:latin typeface="inter-regular"/>
            </a:endParaRPr>
          </a:p>
        </p:txBody>
      </p:sp>
    </p:spTree>
    <p:extLst>
      <p:ext uri="{BB962C8B-B14F-4D97-AF65-F5344CB8AC3E}">
        <p14:creationId xmlns:p14="http://schemas.microsoft.com/office/powerpoint/2010/main" val="1858768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895708" y="299489"/>
            <a:ext cx="9400477" cy="6186309"/>
          </a:xfrm>
          <a:prstGeom prst="rect">
            <a:avLst/>
          </a:prstGeom>
        </p:spPr>
        <p:txBody>
          <a:bodyPr wrap="square">
            <a:spAutoFit/>
          </a:bodyPr>
          <a:lstStyle/>
          <a:p>
            <a:pPr algn="just"/>
            <a:r>
              <a:rPr lang="en-US" dirty="0">
                <a:solidFill>
                  <a:srgbClr val="000000"/>
                </a:solidFill>
                <a:latin typeface="inter-regular"/>
              </a:rPr>
              <a:t> </a:t>
            </a:r>
            <a:r>
              <a:rPr lang="en-US" dirty="0" err="1">
                <a:solidFill>
                  <a:srgbClr val="000000"/>
                </a:solidFill>
                <a:latin typeface="inter-regular"/>
              </a:rPr>
              <a:t>PrintArray</a:t>
            </a:r>
            <a:r>
              <a:rPr lang="en-US" dirty="0">
                <a:solidFill>
                  <a:srgbClr val="000000"/>
                </a:solidFill>
                <a:latin typeface="inter-regular"/>
              </a:rPr>
              <a:t>(</a:t>
            </a:r>
            <a:r>
              <a:rPr lang="en-US" dirty="0" err="1">
                <a:solidFill>
                  <a:srgbClr val="000000"/>
                </a:solidFill>
                <a:latin typeface="inter-regular"/>
              </a:rPr>
              <a:t>arr</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Finding index of an array element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nIndex</a:t>
            </a:r>
            <a:r>
              <a:rPr lang="en-US" dirty="0">
                <a:solidFill>
                  <a:srgbClr val="0000FF"/>
                </a:solidFill>
                <a:latin typeface="inter-regular"/>
              </a:rPr>
              <a:t> position of 25 is "</a:t>
            </a:r>
            <a:r>
              <a:rPr lang="en-US" dirty="0">
                <a:solidFill>
                  <a:srgbClr val="000000"/>
                </a:solidFill>
                <a:latin typeface="inter-regular"/>
              </a:rPr>
              <a:t>+</a:t>
            </a:r>
            <a:r>
              <a:rPr lang="en-US" dirty="0" err="1">
                <a:solidFill>
                  <a:srgbClr val="000000"/>
                </a:solidFill>
                <a:latin typeface="inter-regular"/>
              </a:rPr>
              <a:t>Array.IndexOf</a:t>
            </a:r>
            <a:r>
              <a:rPr lang="en-US" dirty="0">
                <a:solidFill>
                  <a:srgbClr val="000000"/>
                </a:solidFill>
                <a:latin typeface="inter-regular"/>
              </a:rPr>
              <a:t>(arr,25));  </a:t>
            </a:r>
          </a:p>
          <a:p>
            <a:pPr algn="just"/>
            <a:r>
              <a:rPr lang="en-US" dirty="0">
                <a:solidFill>
                  <a:srgbClr val="000000"/>
                </a:solidFill>
                <a:latin typeface="inter-regular"/>
              </a:rPr>
              <a:t>            </a:t>
            </a:r>
            <a:r>
              <a:rPr lang="en-US" dirty="0">
                <a:solidFill>
                  <a:srgbClr val="008200"/>
                </a:solidFill>
                <a:latin typeface="inter-regular"/>
              </a:rPr>
              <a:t>// Coping first array to empty array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Array.Copy</a:t>
            </a:r>
            <a:r>
              <a:rPr lang="en-US" dirty="0">
                <a:solidFill>
                  <a:srgbClr val="000000"/>
                </a:solidFill>
                <a:latin typeface="inter-regular"/>
              </a:rPr>
              <a:t>(</a:t>
            </a:r>
            <a:r>
              <a:rPr lang="en-US" dirty="0" err="1">
                <a:solidFill>
                  <a:srgbClr val="000000"/>
                </a:solidFill>
                <a:latin typeface="inter-regular"/>
              </a:rPr>
              <a:t>arr</a:t>
            </a:r>
            <a:r>
              <a:rPr lang="en-US" dirty="0">
                <a:solidFill>
                  <a:srgbClr val="000000"/>
                </a:solidFill>
                <a:latin typeface="inter-regular"/>
              </a:rPr>
              <a:t>, arr2, </a:t>
            </a:r>
            <a:r>
              <a:rPr lang="en-US" dirty="0" err="1">
                <a:solidFill>
                  <a:srgbClr val="000000"/>
                </a:solidFill>
                <a:latin typeface="inter-regular"/>
              </a:rPr>
              <a:t>arr.Length</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a:t>
            </a:r>
            <a:r>
              <a:rPr lang="en-US" dirty="0">
                <a:solidFill>
                  <a:srgbClr val="000000"/>
                </a:solidFill>
                <a:latin typeface="inter-regular"/>
              </a:rPr>
              <a:t>(</a:t>
            </a:r>
            <a:r>
              <a:rPr lang="en-US" dirty="0">
                <a:solidFill>
                  <a:srgbClr val="0000FF"/>
                </a:solidFill>
                <a:latin typeface="inter-regular"/>
              </a:rPr>
              <a:t>"Second array elements: "</a:t>
            </a:r>
            <a:r>
              <a:rPr lang="en-US" dirty="0">
                <a:solidFill>
                  <a:srgbClr val="000000"/>
                </a:solidFill>
                <a:latin typeface="inter-regular"/>
              </a:rPr>
              <a:t>);  </a:t>
            </a:r>
          </a:p>
          <a:p>
            <a:pPr algn="just"/>
            <a:r>
              <a:rPr lang="en-US" dirty="0">
                <a:solidFill>
                  <a:srgbClr val="000000"/>
                </a:solidFill>
                <a:latin typeface="inter-regular"/>
              </a:rPr>
              <a:t>            </a:t>
            </a:r>
            <a:r>
              <a:rPr lang="en-US" dirty="0">
                <a:solidFill>
                  <a:srgbClr val="008200"/>
                </a:solidFill>
                <a:latin typeface="inter-regular"/>
              </a:rPr>
              <a:t>// Displaying second array</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PrintArray</a:t>
            </a:r>
            <a:r>
              <a:rPr lang="en-US" dirty="0">
                <a:solidFill>
                  <a:srgbClr val="000000"/>
                </a:solidFill>
                <a:latin typeface="inter-regular"/>
              </a:rPr>
              <a:t>(arr2);  </a:t>
            </a:r>
          </a:p>
          <a:p>
            <a:pPr algn="just"/>
            <a:r>
              <a:rPr lang="en-US" dirty="0">
                <a:solidFill>
                  <a:srgbClr val="000000"/>
                </a:solidFill>
                <a:latin typeface="inter-regular"/>
              </a:rPr>
              <a:t>            </a:t>
            </a:r>
            <a:r>
              <a:rPr lang="en-US" dirty="0" err="1">
                <a:solidFill>
                  <a:srgbClr val="000000"/>
                </a:solidFill>
                <a:latin typeface="inter-regular"/>
              </a:rPr>
              <a:t>Array.Reverse</a:t>
            </a:r>
            <a:r>
              <a:rPr lang="en-US" dirty="0">
                <a:solidFill>
                  <a:srgbClr val="000000"/>
                </a:solidFill>
                <a:latin typeface="inter-regular"/>
              </a:rPr>
              <a:t>(</a:t>
            </a:r>
            <a:r>
              <a:rPr lang="en-US" dirty="0" err="1">
                <a:solidFill>
                  <a:srgbClr val="000000"/>
                </a:solidFill>
                <a:latin typeface="inter-regular"/>
              </a:rPr>
              <a:t>arr</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nFirst</a:t>
            </a:r>
            <a:r>
              <a:rPr lang="en-US" dirty="0">
                <a:solidFill>
                  <a:srgbClr val="0000FF"/>
                </a:solidFill>
                <a:latin typeface="inter-regular"/>
              </a:rPr>
              <a:t> Array elements in reverse order: "</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PrintArray</a:t>
            </a:r>
            <a:r>
              <a:rPr lang="en-US" dirty="0">
                <a:solidFill>
                  <a:srgbClr val="000000"/>
                </a:solidFill>
                <a:latin typeface="inter-regular"/>
              </a:rPr>
              <a:t>(</a:t>
            </a:r>
            <a:r>
              <a:rPr lang="en-US" dirty="0" err="1">
                <a:solidFill>
                  <a:srgbClr val="000000"/>
                </a:solidFill>
                <a:latin typeface="inter-regular"/>
              </a:rPr>
              <a:t>arr</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User defined method for iterating array elements</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PrintArray</a:t>
            </a:r>
            <a:r>
              <a:rPr lang="en-US" dirty="0">
                <a:solidFill>
                  <a:srgbClr val="000000"/>
                </a:solidFill>
                <a:latin typeface="inter-regular"/>
              </a:rPr>
              <a:t>(</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foreach</a:t>
            </a:r>
            <a:r>
              <a:rPr lang="en-US" dirty="0">
                <a:solidFill>
                  <a:srgbClr val="000000"/>
                </a:solidFill>
                <a:latin typeface="inter-regular"/>
              </a:rPr>
              <a:t> (Object </a:t>
            </a:r>
            <a:r>
              <a:rPr lang="en-US" dirty="0" err="1">
                <a:solidFill>
                  <a:srgbClr val="000000"/>
                </a:solidFill>
                <a:latin typeface="inter-regular"/>
              </a:rPr>
              <a:t>elem</a:t>
            </a:r>
            <a:r>
              <a:rPr lang="en-US" dirty="0">
                <a:solidFill>
                  <a:srgbClr val="000000"/>
                </a:solidFill>
                <a:latin typeface="inter-regular"/>
              </a:rPr>
              <a:t> </a:t>
            </a:r>
            <a:r>
              <a:rPr lang="en-US" b="1" dirty="0">
                <a:solidFill>
                  <a:srgbClr val="006699"/>
                </a:solidFill>
                <a:latin typeface="inter-regular"/>
              </a:rPr>
              <a:t>in</a:t>
            </a:r>
            <a:r>
              <a:rPr lang="en-US" dirty="0">
                <a:solidFill>
                  <a:srgbClr val="000000"/>
                </a:solidFill>
                <a:latin typeface="inter-regular"/>
              </a:rPr>
              <a:t> </a:t>
            </a:r>
            <a:r>
              <a:rPr lang="en-US" dirty="0" err="1">
                <a:solidFill>
                  <a:srgbClr val="000000"/>
                </a:solidFill>
                <a:latin typeface="inter-regular"/>
              </a:rPr>
              <a:t>arr</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a:t>
            </a:r>
            <a:r>
              <a:rPr lang="en-US" dirty="0">
                <a:solidFill>
                  <a:srgbClr val="000000"/>
                </a:solidFill>
                <a:latin typeface="inter-regular"/>
              </a:rPr>
              <a:t>(</a:t>
            </a:r>
            <a:r>
              <a:rPr lang="en-US" dirty="0" err="1">
                <a:solidFill>
                  <a:srgbClr val="000000"/>
                </a:solidFill>
                <a:latin typeface="inter-regular"/>
              </a:rPr>
              <a:t>elem</a:t>
            </a:r>
            <a:r>
              <a:rPr lang="en-US" dirty="0">
                <a:solidFill>
                  <a:srgbClr val="000000"/>
                </a:solidFill>
                <a:latin typeface="inter-regular"/>
              </a:rPr>
              <a:t>+</a:t>
            </a:r>
            <a:r>
              <a:rPr lang="en-US" dirty="0">
                <a:solidFill>
                  <a:srgbClr val="0000FF"/>
                </a:solidFill>
                <a:latin typeface="inter-regular"/>
              </a:rPr>
              <a:t>" "</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7456252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0" y="121993"/>
            <a:ext cx="3275320" cy="369332"/>
          </a:xfrm>
          <a:prstGeom prst="rect">
            <a:avLst/>
          </a:prstGeom>
        </p:spPr>
        <p:txBody>
          <a:bodyPr wrap="none">
            <a:spAutoFit/>
          </a:bodyPr>
          <a:lstStyle/>
          <a:p>
            <a:pPr algn="just"/>
            <a:r>
              <a:rPr lang="en-US" dirty="0">
                <a:solidFill>
                  <a:srgbClr val="610B38"/>
                </a:solidFill>
                <a:latin typeface="erdana"/>
              </a:rPr>
              <a:t>C# Command Line Arguments</a:t>
            </a:r>
            <a:endParaRPr lang="en-US" b="0" i="0" dirty="0">
              <a:solidFill>
                <a:srgbClr val="610B38"/>
              </a:solidFill>
              <a:effectLst/>
              <a:latin typeface="erdana"/>
            </a:endParaRPr>
          </a:p>
        </p:txBody>
      </p:sp>
      <p:sp>
        <p:nvSpPr>
          <p:cNvPr id="3" name="Rectangle 2"/>
          <p:cNvSpPr/>
          <p:nvPr/>
        </p:nvSpPr>
        <p:spPr>
          <a:xfrm>
            <a:off x="92926" y="491325"/>
            <a:ext cx="10511883" cy="369332"/>
          </a:xfrm>
          <a:prstGeom prst="rect">
            <a:avLst/>
          </a:prstGeom>
        </p:spPr>
        <p:txBody>
          <a:bodyPr wrap="square">
            <a:spAutoFit/>
          </a:bodyPr>
          <a:lstStyle/>
          <a:p>
            <a:r>
              <a:rPr lang="en-US" dirty="0">
                <a:solidFill>
                  <a:srgbClr val="333333"/>
                </a:solidFill>
                <a:latin typeface="inter-regular"/>
              </a:rPr>
              <a:t>Arguments that are passed by command line known as command line arguments.</a:t>
            </a:r>
            <a:endParaRPr lang="en-US" dirty="0"/>
          </a:p>
        </p:txBody>
      </p:sp>
      <p:sp>
        <p:nvSpPr>
          <p:cNvPr id="4" name="Rectangle 3"/>
          <p:cNvSpPr/>
          <p:nvPr/>
        </p:nvSpPr>
        <p:spPr>
          <a:xfrm>
            <a:off x="0" y="982418"/>
            <a:ext cx="6096000" cy="923330"/>
          </a:xfrm>
          <a:prstGeom prst="rect">
            <a:avLst/>
          </a:prstGeom>
        </p:spPr>
        <p:txBody>
          <a:bodyPr>
            <a:spAutoFit/>
          </a:bodyPr>
          <a:lstStyle/>
          <a:p>
            <a:r>
              <a:rPr lang="en-US" dirty="0">
                <a:solidFill>
                  <a:srgbClr val="610B4B"/>
                </a:solidFill>
                <a:latin typeface="erdana"/>
              </a:rPr>
              <a:t>C# Command Line Arguments Example</a:t>
            </a:r>
          </a:p>
          <a:p>
            <a:r>
              <a:rPr lang="en-US" dirty="0">
                <a:solidFill>
                  <a:srgbClr val="333333"/>
                </a:solidFill>
                <a:latin typeface="inter-regular"/>
              </a:rPr>
              <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15584334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5" name="Rectangle 4"/>
          <p:cNvSpPr/>
          <p:nvPr/>
        </p:nvSpPr>
        <p:spPr>
          <a:xfrm>
            <a:off x="1649106" y="737290"/>
            <a:ext cx="9914709" cy="5078313"/>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namespace</a:t>
            </a:r>
            <a:r>
              <a:rPr lang="en-US" dirty="0">
                <a:solidFill>
                  <a:srgbClr val="000000"/>
                </a:solidFill>
                <a:latin typeface="inter-regular"/>
              </a:rPr>
              <a:t> </a:t>
            </a:r>
            <a:r>
              <a:rPr lang="en-US" dirty="0" err="1">
                <a:solidFill>
                  <a:srgbClr val="000000"/>
                </a:solidFill>
                <a:latin typeface="inter-regular"/>
              </a:rPr>
              <a:t>CSharpProgram</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Program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Main function, execution entry point of the program</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r>
              <a:rPr lang="en-US" dirty="0">
                <a:solidFill>
                  <a:srgbClr val="008200"/>
                </a:solidFill>
                <a:latin typeface="inter-regular"/>
              </a:rPr>
              <a:t>// string type parameters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a:solidFill>
                  <a:srgbClr val="008200"/>
                </a:solidFill>
                <a:latin typeface="inter-regular"/>
              </a:rPr>
              <a:t>// Command line arguments</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"Argument length: "</a:t>
            </a:r>
            <a:r>
              <a:rPr lang="en-US" dirty="0">
                <a:solidFill>
                  <a:srgbClr val="000000"/>
                </a:solidFill>
                <a:latin typeface="inter-regular"/>
              </a:rPr>
              <a:t>+</a:t>
            </a:r>
            <a:r>
              <a:rPr lang="en-US" dirty="0" err="1">
                <a:solidFill>
                  <a:srgbClr val="000000"/>
                </a:solidFill>
                <a:latin typeface="inter-regular"/>
              </a:rPr>
              <a:t>args.Length</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"Supplied Arguments are:"</a:t>
            </a:r>
            <a:r>
              <a:rPr lang="en-US" dirty="0">
                <a:solidFill>
                  <a:srgbClr val="000000"/>
                </a:solidFill>
                <a:latin typeface="inter-regular"/>
              </a:rPr>
              <a:t>);  </a:t>
            </a:r>
          </a:p>
          <a:p>
            <a:pPr algn="just"/>
            <a:r>
              <a:rPr lang="en-US" dirty="0">
                <a:solidFill>
                  <a:srgbClr val="000000"/>
                </a:solidFill>
                <a:latin typeface="inter-regular"/>
              </a:rPr>
              <a:t>            </a:t>
            </a:r>
            <a:r>
              <a:rPr lang="en-US" b="1" dirty="0" err="1">
                <a:solidFill>
                  <a:srgbClr val="006699"/>
                </a:solidFill>
                <a:latin typeface="inter-regular"/>
              </a:rPr>
              <a:t>foreach</a:t>
            </a:r>
            <a:r>
              <a:rPr lang="en-US" dirty="0">
                <a:solidFill>
                  <a:srgbClr val="000000"/>
                </a:solidFill>
                <a:latin typeface="inter-regular"/>
              </a:rPr>
              <a:t> (Object </a:t>
            </a:r>
            <a:r>
              <a:rPr lang="en-US" dirty="0" err="1">
                <a:solidFill>
                  <a:srgbClr val="000000"/>
                </a:solidFill>
                <a:latin typeface="inter-regular"/>
              </a:rPr>
              <a:t>obj</a:t>
            </a:r>
            <a:r>
              <a:rPr lang="en-US" dirty="0">
                <a:solidFill>
                  <a:srgbClr val="000000"/>
                </a:solidFill>
                <a:latin typeface="inter-regular"/>
              </a:rPr>
              <a:t> </a:t>
            </a:r>
            <a:r>
              <a:rPr lang="en-US" b="1" dirty="0">
                <a:solidFill>
                  <a:srgbClr val="006699"/>
                </a:solidFill>
                <a:latin typeface="inter-regular"/>
              </a:rPr>
              <a:t>in</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obj</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223720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60195" y="302194"/>
            <a:ext cx="6096000" cy="923330"/>
          </a:xfrm>
          <a:prstGeom prst="rect">
            <a:avLst/>
          </a:prstGeom>
        </p:spPr>
        <p:txBody>
          <a:bodyPr>
            <a:spAutoFit/>
          </a:bodyPr>
          <a:lstStyle/>
          <a:p>
            <a:pPr algn="just"/>
            <a:r>
              <a:rPr lang="en-US" dirty="0">
                <a:solidFill>
                  <a:srgbClr val="610B38"/>
                </a:solidFill>
                <a:latin typeface="erdana"/>
              </a:rPr>
              <a:t>C# Object and Class</a:t>
            </a:r>
          </a:p>
          <a:p>
            <a:r>
              <a:rPr lang="en-US" dirty="0"/>
              <a:t/>
            </a:r>
            <a:br>
              <a:rPr lang="en-US" dirty="0"/>
            </a:br>
            <a:endParaRPr lang="en-US" dirty="0"/>
          </a:p>
        </p:txBody>
      </p:sp>
      <p:sp>
        <p:nvSpPr>
          <p:cNvPr id="3" name="Rectangle 2"/>
          <p:cNvSpPr/>
          <p:nvPr/>
        </p:nvSpPr>
        <p:spPr>
          <a:xfrm>
            <a:off x="260195" y="763859"/>
            <a:ext cx="11493190" cy="923330"/>
          </a:xfrm>
          <a:prstGeom prst="rect">
            <a:avLst/>
          </a:prstGeom>
        </p:spPr>
        <p:txBody>
          <a:bodyPr wrap="square">
            <a:spAutoFit/>
          </a:bodyPr>
          <a:lstStyle/>
          <a:p>
            <a:pPr algn="just"/>
            <a:r>
              <a:rPr lang="en-US" dirty="0">
                <a:solidFill>
                  <a:srgbClr val="333333"/>
                </a:solidFill>
                <a:latin typeface="inter-regular"/>
              </a:rPr>
              <a:t>Since C# is an object-oriented language, program is designed using objects and classes in C#.</a:t>
            </a:r>
          </a:p>
          <a:p>
            <a:r>
              <a:rPr lang="en-US" dirty="0"/>
              <a:t/>
            </a:r>
            <a:br>
              <a:rPr lang="en-US" dirty="0"/>
            </a:br>
            <a:endParaRPr lang="en-US" dirty="0"/>
          </a:p>
        </p:txBody>
      </p:sp>
      <p:sp>
        <p:nvSpPr>
          <p:cNvPr id="4" name="Rectangle 3"/>
          <p:cNvSpPr/>
          <p:nvPr/>
        </p:nvSpPr>
        <p:spPr>
          <a:xfrm>
            <a:off x="260195" y="1225524"/>
            <a:ext cx="11693912" cy="1754326"/>
          </a:xfrm>
          <a:prstGeom prst="rect">
            <a:avLst/>
          </a:prstGeom>
        </p:spPr>
        <p:txBody>
          <a:bodyPr wrap="square">
            <a:spAutoFit/>
          </a:bodyPr>
          <a:lstStyle/>
          <a:p>
            <a:r>
              <a:rPr lang="en-US" dirty="0">
                <a:solidFill>
                  <a:srgbClr val="610B4B"/>
                </a:solidFill>
                <a:latin typeface="erdana"/>
              </a:rPr>
              <a:t>C# Object</a:t>
            </a:r>
          </a:p>
          <a:p>
            <a:r>
              <a:rPr lang="en-US" dirty="0"/>
              <a:t>In C#, Object is a real world entity, for example, chair, car, pen, mobile, laptop etc.</a:t>
            </a:r>
          </a:p>
          <a:p>
            <a:r>
              <a:rPr lang="en-US" dirty="0"/>
              <a:t>In other words, object is an entity that has state and behavior. Here, state means data and behavior means functionality.</a:t>
            </a:r>
          </a:p>
          <a:p>
            <a:r>
              <a:rPr lang="en-US" dirty="0">
                <a:solidFill>
                  <a:srgbClr val="333333"/>
                </a:solidFill>
                <a:latin typeface="inter-regular"/>
              </a:rPr>
              <a:t>Object is a runtime entity, it is created at runtime.</a:t>
            </a:r>
            <a:endParaRPr lang="en-US" dirty="0"/>
          </a:p>
          <a:p>
            <a:r>
              <a:rPr lang="en-US" dirty="0">
                <a:solidFill>
                  <a:srgbClr val="333333"/>
                </a:solidFill>
                <a:latin typeface="inter-regular"/>
              </a:rPr>
              <a:t/>
            </a:r>
            <a:br>
              <a:rPr lang="en-US" dirty="0">
                <a:solidFill>
                  <a:srgbClr val="333333"/>
                </a:solidFill>
                <a:latin typeface="inter-regular"/>
              </a:rPr>
            </a:br>
            <a:endParaRPr lang="en-US" dirty="0"/>
          </a:p>
        </p:txBody>
      </p:sp>
      <p:sp>
        <p:nvSpPr>
          <p:cNvPr id="5" name="Rectangle 4"/>
          <p:cNvSpPr/>
          <p:nvPr/>
        </p:nvSpPr>
        <p:spPr>
          <a:xfrm>
            <a:off x="260195" y="2379685"/>
            <a:ext cx="11493190" cy="923330"/>
          </a:xfrm>
          <a:prstGeom prst="rect">
            <a:avLst/>
          </a:prstGeom>
        </p:spPr>
        <p:txBody>
          <a:bodyPr wrap="square">
            <a:spAutoFit/>
          </a:bodyPr>
          <a:lstStyle/>
          <a:p>
            <a:pPr algn="just"/>
            <a:r>
              <a:rPr lang="en-US" dirty="0">
                <a:solidFill>
                  <a:srgbClr val="333333"/>
                </a:solidFill>
                <a:latin typeface="inter-regular"/>
              </a:rPr>
              <a:t>Object is an instance of a class. All the members of the class can be accessed through object.</a:t>
            </a:r>
          </a:p>
          <a:p>
            <a:r>
              <a:rPr lang="en-US" dirty="0"/>
              <a:t/>
            </a:r>
            <a:br>
              <a:rPr lang="en-US" dirty="0"/>
            </a:br>
            <a:endParaRPr lang="en-US" dirty="0"/>
          </a:p>
        </p:txBody>
      </p:sp>
      <p:sp>
        <p:nvSpPr>
          <p:cNvPr id="6" name="Rectangle 5"/>
          <p:cNvSpPr/>
          <p:nvPr/>
        </p:nvSpPr>
        <p:spPr>
          <a:xfrm>
            <a:off x="449766" y="2841350"/>
            <a:ext cx="8326244" cy="923330"/>
          </a:xfrm>
          <a:prstGeom prst="rect">
            <a:avLst/>
          </a:prstGeom>
        </p:spPr>
        <p:txBody>
          <a:bodyPr wrap="square">
            <a:spAutoFit/>
          </a:bodyPr>
          <a:lstStyle/>
          <a:p>
            <a:pPr algn="just"/>
            <a:r>
              <a:rPr lang="en-US" dirty="0">
                <a:solidFill>
                  <a:srgbClr val="000000"/>
                </a:solidFill>
                <a:latin typeface="inter-regular"/>
              </a:rPr>
              <a:t>Student s1 = </a:t>
            </a:r>
            <a:r>
              <a:rPr lang="en-US" b="1" dirty="0">
                <a:solidFill>
                  <a:srgbClr val="006699"/>
                </a:solidFill>
                <a:latin typeface="inter-regular"/>
              </a:rPr>
              <a:t>new</a:t>
            </a:r>
            <a:r>
              <a:rPr lang="en-US" dirty="0">
                <a:solidFill>
                  <a:srgbClr val="000000"/>
                </a:solidFill>
                <a:latin typeface="inter-regular"/>
              </a:rPr>
              <a:t> Student();</a:t>
            </a:r>
            <a:r>
              <a:rPr lang="en-US" dirty="0">
                <a:solidFill>
                  <a:srgbClr val="008200"/>
                </a:solidFill>
                <a:latin typeface="inter-regular"/>
              </a:rPr>
              <a:t>//creating an object of Student  </a:t>
            </a:r>
            <a:r>
              <a:rPr lang="en-US" dirty="0">
                <a:solidFill>
                  <a:srgbClr val="000000"/>
                </a:solidFill>
                <a:latin typeface="inter-regular"/>
              </a:rPr>
              <a:t>  </a:t>
            </a:r>
          </a:p>
          <a:p>
            <a:r>
              <a:rPr lang="en-US" dirty="0"/>
              <a:t/>
            </a:r>
            <a:br>
              <a:rPr lang="en-US" dirty="0"/>
            </a:br>
            <a:endParaRPr lang="en-US" dirty="0"/>
          </a:p>
        </p:txBody>
      </p:sp>
      <p:sp>
        <p:nvSpPr>
          <p:cNvPr id="7" name="Rectangle 6"/>
          <p:cNvSpPr/>
          <p:nvPr/>
        </p:nvSpPr>
        <p:spPr>
          <a:xfrm>
            <a:off x="260195" y="3425059"/>
            <a:ext cx="11493190" cy="923330"/>
          </a:xfrm>
          <a:prstGeom prst="rect">
            <a:avLst/>
          </a:prstGeom>
        </p:spPr>
        <p:txBody>
          <a:bodyPr wrap="square">
            <a:spAutoFit/>
          </a:bodyPr>
          <a:lstStyle/>
          <a:p>
            <a:pPr algn="just"/>
            <a:r>
              <a:rPr lang="en-US" dirty="0">
                <a:solidFill>
                  <a:srgbClr val="610B4B"/>
                </a:solidFill>
                <a:latin typeface="erdana"/>
              </a:rPr>
              <a:t>C# Class</a:t>
            </a:r>
          </a:p>
          <a:p>
            <a:pPr algn="just"/>
            <a:r>
              <a:rPr lang="en-US" dirty="0">
                <a:solidFill>
                  <a:srgbClr val="333333"/>
                </a:solidFill>
                <a:latin typeface="inter-regular"/>
              </a:rPr>
              <a:t>In C#, class is a group of similar objects. It is a template from which objects are created. It can have fields, methods, constructors etc.</a:t>
            </a:r>
            <a:endParaRPr lang="en-US" b="0" i="0" dirty="0">
              <a:solidFill>
                <a:srgbClr val="333333"/>
              </a:solidFill>
              <a:effectLst/>
              <a:latin typeface="inter-regular"/>
            </a:endParaRPr>
          </a:p>
        </p:txBody>
      </p:sp>
      <p:sp>
        <p:nvSpPr>
          <p:cNvPr id="8" name="Rectangle 7"/>
          <p:cNvSpPr/>
          <p:nvPr/>
        </p:nvSpPr>
        <p:spPr>
          <a:xfrm>
            <a:off x="3308195" y="4226345"/>
            <a:ext cx="6096000" cy="1477328"/>
          </a:xfrm>
          <a:prstGeom prst="rect">
            <a:avLst/>
          </a:prstGeom>
        </p:spPr>
        <p:txBody>
          <a:bodyPr>
            <a:spAutoFit/>
          </a:bodyPr>
          <a:lstStyle/>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Student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a:t>
            </a:r>
            <a:r>
              <a:rPr lang="en-US" dirty="0">
                <a:solidFill>
                  <a:srgbClr val="008200"/>
                </a:solidFill>
                <a:latin typeface="inter-regular"/>
              </a:rPr>
              <a:t>//field or data member </a:t>
            </a:r>
            <a:r>
              <a:rPr lang="en-US" dirty="0">
                <a:solidFill>
                  <a:srgbClr val="000000"/>
                </a:solidFill>
                <a:latin typeface="inter-regular"/>
              </a:rPr>
              <a:t>  </a:t>
            </a:r>
          </a:p>
          <a:p>
            <a:pPr algn="just"/>
            <a:r>
              <a:rPr lang="en-US" dirty="0">
                <a:solidFill>
                  <a:srgbClr val="000000"/>
                </a:solidFill>
                <a:latin typeface="inter-regular"/>
              </a:rPr>
              <a:t>     String name;</a:t>
            </a:r>
            <a:r>
              <a:rPr lang="en-US" dirty="0">
                <a:solidFill>
                  <a:srgbClr val="008200"/>
                </a:solidFill>
                <a:latin typeface="inter-regular"/>
              </a:rPr>
              <a:t>//field or data member</a:t>
            </a:r>
            <a:r>
              <a:rPr lang="en-US" dirty="0">
                <a:solidFill>
                  <a:srgbClr val="000000"/>
                </a:solidFill>
                <a:latin typeface="inter-regular"/>
              </a:rPr>
              <a:t>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030059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3" name="Rectangle 2"/>
          <p:cNvSpPr/>
          <p:nvPr/>
        </p:nvSpPr>
        <p:spPr>
          <a:xfrm>
            <a:off x="213360" y="211072"/>
            <a:ext cx="6096000" cy="923330"/>
          </a:xfrm>
          <a:prstGeom prst="rect">
            <a:avLst/>
          </a:prstGeom>
        </p:spPr>
        <p:txBody>
          <a:bodyPr>
            <a:spAutoFit/>
          </a:bodyPr>
          <a:lstStyle/>
          <a:p>
            <a:pPr algn="just"/>
            <a:r>
              <a:rPr lang="en-US" dirty="0">
                <a:solidFill>
                  <a:srgbClr val="610B38"/>
                </a:solidFill>
                <a:latin typeface="erdana"/>
              </a:rPr>
              <a:t>C# Object and Class Example</a:t>
            </a:r>
          </a:p>
          <a:p>
            <a:r>
              <a:rPr lang="en-US" dirty="0"/>
              <a:t/>
            </a:r>
            <a:br>
              <a:rPr lang="en-US" dirty="0"/>
            </a:br>
            <a:endParaRPr lang="en-US" dirty="0"/>
          </a:p>
        </p:txBody>
      </p:sp>
      <p:sp>
        <p:nvSpPr>
          <p:cNvPr id="4" name="Rectangle 3"/>
          <p:cNvSpPr/>
          <p:nvPr/>
        </p:nvSpPr>
        <p:spPr>
          <a:xfrm>
            <a:off x="1751526" y="769694"/>
            <a:ext cx="9890974" cy="4801314"/>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Student  </a:t>
            </a:r>
          </a:p>
          <a:p>
            <a:pPr algn="just"/>
            <a:r>
              <a:rPr lang="en-US" dirty="0">
                <a:solidFill>
                  <a:srgbClr val="000000"/>
                </a:solidFill>
                <a:latin typeface="inter-regular"/>
              </a:rPr>
              <a:t>  { </a:t>
            </a:r>
          </a:p>
          <a:p>
            <a:pPr algn="just"/>
            <a:endParaRPr lang="en-US" dirty="0">
              <a:solidFill>
                <a:srgbClr val="000000"/>
              </a:solidFill>
              <a:latin typeface="inter-regular"/>
            </a:endParaRPr>
          </a:p>
          <a:p>
            <a:pPr algn="just"/>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a:t>
            </a:r>
            <a:r>
              <a:rPr lang="en-US" dirty="0">
                <a:solidFill>
                  <a:srgbClr val="008200"/>
                </a:solidFill>
                <a:latin typeface="inter-regular"/>
              </a:rPr>
              <a:t>//data member (also instance variable)  </a:t>
            </a:r>
            <a:r>
              <a:rPr lang="en-US" dirty="0">
                <a:solidFill>
                  <a:srgbClr val="000000"/>
                </a:solidFill>
                <a:latin typeface="inter-regular"/>
              </a:rPr>
              <a:t>  </a:t>
            </a:r>
          </a:p>
          <a:p>
            <a:pPr algn="just"/>
            <a:r>
              <a:rPr lang="en-US" dirty="0">
                <a:solidFill>
                  <a:srgbClr val="000000"/>
                </a:solidFill>
                <a:latin typeface="inter-regular"/>
              </a:rPr>
              <a:t>        String name;</a:t>
            </a:r>
            <a:r>
              <a:rPr lang="en-US" dirty="0">
                <a:solidFill>
                  <a:srgbClr val="008200"/>
                </a:solidFill>
                <a:latin typeface="inter-regular"/>
              </a:rPr>
              <a:t>//data member(also instance variable)  </a:t>
            </a:r>
            <a:r>
              <a:rPr lang="en-US" dirty="0">
                <a:solidFill>
                  <a:srgbClr val="000000"/>
                </a:solidFill>
                <a:latin typeface="inter-regular"/>
              </a:rPr>
              <a:t>  </a:t>
            </a:r>
            <a:endParaRPr lang="en-US" dirty="0" smtClean="0">
              <a:solidFill>
                <a:srgbClr val="000000"/>
              </a:solidFill>
              <a:latin typeface="inter-regular"/>
            </a:endParaRP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Student s1 = </a:t>
            </a:r>
            <a:r>
              <a:rPr lang="en-US" b="1" dirty="0">
                <a:solidFill>
                  <a:srgbClr val="006699"/>
                </a:solidFill>
                <a:latin typeface="inter-regular"/>
              </a:rPr>
              <a:t>new</a:t>
            </a:r>
            <a:r>
              <a:rPr lang="en-US" dirty="0">
                <a:solidFill>
                  <a:srgbClr val="000000"/>
                </a:solidFill>
                <a:latin typeface="inter-regular"/>
              </a:rPr>
              <a:t> Student();</a:t>
            </a:r>
            <a:r>
              <a:rPr lang="en-US" dirty="0">
                <a:solidFill>
                  <a:srgbClr val="008200"/>
                </a:solidFill>
                <a:latin typeface="inter-regular"/>
              </a:rPr>
              <a:t>//creating an object of Student  </a:t>
            </a:r>
            <a:endParaRPr lang="en-US" dirty="0">
              <a:solidFill>
                <a:srgbClr val="000000"/>
              </a:solidFill>
              <a:latin typeface="inter-regular"/>
            </a:endParaRPr>
          </a:p>
          <a:p>
            <a:pPr algn="just"/>
            <a:r>
              <a:rPr lang="en-US" dirty="0">
                <a:solidFill>
                  <a:srgbClr val="000000"/>
                </a:solidFill>
                <a:latin typeface="inter-regular"/>
              </a:rPr>
              <a:t>            s1.id = 101;  </a:t>
            </a:r>
          </a:p>
          <a:p>
            <a:pPr algn="just"/>
            <a:r>
              <a:rPr lang="en-US" dirty="0">
                <a:solidFill>
                  <a:srgbClr val="000000"/>
                </a:solidFill>
                <a:latin typeface="inter-regular"/>
              </a:rPr>
              <a:t>            s1.name = </a:t>
            </a:r>
            <a:r>
              <a:rPr lang="en-US" dirty="0" smtClean="0">
                <a:solidFill>
                  <a:srgbClr val="0000FF"/>
                </a:solidFill>
                <a:latin typeface="inter-regular"/>
              </a:rPr>
              <a:t>“</a:t>
            </a:r>
            <a:r>
              <a:rPr lang="en-US" dirty="0" err="1" smtClean="0">
                <a:solidFill>
                  <a:srgbClr val="0000FF"/>
                </a:solidFill>
                <a:latin typeface="inter-regular"/>
              </a:rPr>
              <a:t>Mirdul</a:t>
            </a:r>
            <a:r>
              <a:rPr lang="en-US" dirty="0">
                <a:solidFill>
                  <a:srgbClr val="0000FF"/>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t>
            </a:r>
            <a:r>
              <a:rPr lang="en-US" dirty="0" err="1" smtClean="0">
                <a:solidFill>
                  <a:srgbClr val="000000"/>
                </a:solidFill>
                <a:latin typeface="inter-regular"/>
              </a:rPr>
              <a:t>Console.WriteLine</a:t>
            </a:r>
            <a:r>
              <a:rPr lang="en-US" dirty="0" smtClean="0">
                <a:solidFill>
                  <a:srgbClr val="000000"/>
                </a:solidFill>
                <a:latin typeface="inter-regular"/>
              </a:rPr>
              <a:t>(s1.id+” “ s1.name);</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(s1.name);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32371176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571223" y="967161"/>
            <a:ext cx="9350061" cy="4801314"/>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Student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String name;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TestStudent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Student s1 = </a:t>
            </a:r>
            <a:r>
              <a:rPr lang="en-US" b="1" dirty="0">
                <a:solidFill>
                  <a:srgbClr val="006699"/>
                </a:solidFill>
                <a:latin typeface="inter-regular"/>
              </a:rPr>
              <a:t>new</a:t>
            </a:r>
            <a:r>
              <a:rPr lang="en-US" dirty="0">
                <a:solidFill>
                  <a:srgbClr val="000000"/>
                </a:solidFill>
                <a:latin typeface="inter-regular"/>
              </a:rPr>
              <a:t> Student();    </a:t>
            </a:r>
          </a:p>
          <a:p>
            <a:pPr algn="just"/>
            <a:r>
              <a:rPr lang="en-US" dirty="0">
                <a:solidFill>
                  <a:srgbClr val="000000"/>
                </a:solidFill>
                <a:latin typeface="inter-regular"/>
              </a:rPr>
              <a:t>            s1.id = 101;  </a:t>
            </a:r>
          </a:p>
          <a:p>
            <a:pPr algn="just"/>
            <a:r>
              <a:rPr lang="en-US" dirty="0">
                <a:solidFill>
                  <a:srgbClr val="000000"/>
                </a:solidFill>
                <a:latin typeface="inter-regular"/>
              </a:rPr>
              <a:t>            s1.name = </a:t>
            </a:r>
            <a:r>
              <a:rPr lang="en-US" dirty="0" smtClean="0">
                <a:solidFill>
                  <a:srgbClr val="0000FF"/>
                </a:solidFill>
                <a:latin typeface="inter-regular"/>
              </a:rPr>
              <a:t>“</a:t>
            </a:r>
            <a:r>
              <a:rPr lang="en-US" dirty="0" err="1" smtClean="0">
                <a:solidFill>
                  <a:srgbClr val="0000FF"/>
                </a:solidFill>
                <a:latin typeface="inter-regular"/>
              </a:rPr>
              <a:t>Mirdul</a:t>
            </a:r>
            <a:r>
              <a:rPr lang="en-US" dirty="0" smtClean="0">
                <a:solidFill>
                  <a:srgbClr val="0000FF"/>
                </a:solidFill>
                <a:latin typeface="inter-regular"/>
              </a:rPr>
              <a:t>"</a:t>
            </a:r>
            <a:r>
              <a:rPr lang="en-US" dirty="0" smtClean="0">
                <a:solidFill>
                  <a:srgbClr val="000000"/>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(s1.id);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(s1.name);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
        <p:nvSpPr>
          <p:cNvPr id="3" name="Rectangle 2"/>
          <p:cNvSpPr/>
          <p:nvPr/>
        </p:nvSpPr>
        <p:spPr>
          <a:xfrm>
            <a:off x="2211977" y="224135"/>
            <a:ext cx="6096000" cy="923330"/>
          </a:xfrm>
          <a:prstGeom prst="rect">
            <a:avLst/>
          </a:prstGeom>
        </p:spPr>
        <p:txBody>
          <a:bodyPr>
            <a:spAutoFit/>
          </a:bodyPr>
          <a:lstStyle/>
          <a:p>
            <a:pPr algn="just"/>
            <a:r>
              <a:rPr lang="en-US" dirty="0">
                <a:solidFill>
                  <a:srgbClr val="610B4B"/>
                </a:solidFill>
                <a:latin typeface="erdana"/>
              </a:rPr>
              <a:t>C# Class Example 2: Having Main() in another class</a:t>
            </a:r>
          </a:p>
          <a:p>
            <a:r>
              <a:rPr lang="en-US" dirty="0"/>
              <a:t/>
            </a:r>
            <a:br>
              <a:rPr lang="en-US" dirty="0"/>
            </a:br>
            <a:endParaRPr lang="en-US" dirty="0"/>
          </a:p>
        </p:txBody>
      </p:sp>
    </p:spTree>
    <p:extLst>
      <p:ext uri="{BB962C8B-B14F-4D97-AF65-F5344CB8AC3E}">
        <p14:creationId xmlns:p14="http://schemas.microsoft.com/office/powerpoint/2010/main" val="32030517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21919" y="281579"/>
            <a:ext cx="10524309" cy="923330"/>
          </a:xfrm>
          <a:prstGeom prst="rect">
            <a:avLst/>
          </a:prstGeom>
        </p:spPr>
        <p:txBody>
          <a:bodyPr wrap="square">
            <a:spAutoFit/>
          </a:bodyPr>
          <a:lstStyle/>
          <a:p>
            <a:pPr algn="just"/>
            <a:r>
              <a:rPr lang="en-US" dirty="0">
                <a:solidFill>
                  <a:srgbClr val="610B4B"/>
                </a:solidFill>
                <a:latin typeface="erdana"/>
              </a:rPr>
              <a:t>C# Class Example 3: Initialize and Display data through method</a:t>
            </a:r>
          </a:p>
          <a:p>
            <a:r>
              <a:rPr lang="en-US" dirty="0"/>
              <a:t/>
            </a:r>
            <a:br>
              <a:rPr lang="en-US" dirty="0"/>
            </a:br>
            <a:endParaRPr lang="en-US" dirty="0"/>
          </a:p>
        </p:txBody>
      </p:sp>
      <p:sp>
        <p:nvSpPr>
          <p:cNvPr id="3" name="Rectangle 2"/>
          <p:cNvSpPr/>
          <p:nvPr/>
        </p:nvSpPr>
        <p:spPr>
          <a:xfrm>
            <a:off x="1764406" y="970491"/>
            <a:ext cx="9100763" cy="4616648"/>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Student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String name;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insert(</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String n)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id = </a:t>
            </a:r>
            <a:r>
              <a:rPr lang="en-US" dirty="0" err="1">
                <a:solidFill>
                  <a:srgbClr val="000000"/>
                </a:solidFill>
                <a:latin typeface="inter-regular"/>
              </a:rPr>
              <a:t>i</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name = n;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display()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sz="2400" dirty="0">
                <a:solidFill>
                  <a:srgbClr val="000000"/>
                </a:solidFill>
                <a:latin typeface="inter-regular"/>
              </a:rPr>
              <a:t>            </a:t>
            </a:r>
            <a:r>
              <a:rPr lang="en-US" sz="2400" dirty="0" err="1">
                <a:solidFill>
                  <a:srgbClr val="000000"/>
                </a:solidFill>
                <a:latin typeface="inter-regular"/>
              </a:rPr>
              <a:t>Console.WriteLine</a:t>
            </a:r>
            <a:r>
              <a:rPr lang="en-US" sz="2400" dirty="0">
                <a:solidFill>
                  <a:srgbClr val="000000"/>
                </a:solidFill>
                <a:latin typeface="inter-regular"/>
              </a:rPr>
              <a:t>(id + </a:t>
            </a:r>
            <a:r>
              <a:rPr lang="en-US" sz="2400" dirty="0">
                <a:solidFill>
                  <a:srgbClr val="0000FF"/>
                </a:solidFill>
                <a:latin typeface="inter-regular"/>
              </a:rPr>
              <a:t>" "</a:t>
            </a:r>
            <a:r>
              <a:rPr lang="en-US" sz="2400" dirty="0">
                <a:solidFill>
                  <a:srgbClr val="000000"/>
                </a:solidFill>
                <a:latin typeface="inter-regular"/>
              </a:rPr>
              <a:t> + name);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1377810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812869" y="937069"/>
            <a:ext cx="6096000" cy="3970318"/>
          </a:xfrm>
          <a:prstGeom prst="rect">
            <a:avLst/>
          </a:prstGeom>
        </p:spPr>
        <p:txBody>
          <a:bodyPr>
            <a:spAutoFit/>
          </a:bodyPr>
          <a:lstStyle/>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TestStudent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Student s1 = </a:t>
            </a:r>
            <a:r>
              <a:rPr lang="en-US" b="1" dirty="0">
                <a:solidFill>
                  <a:srgbClr val="006699"/>
                </a:solidFill>
                <a:latin typeface="inter-regular"/>
              </a:rPr>
              <a:t>new</a:t>
            </a:r>
            <a:r>
              <a:rPr lang="en-US" dirty="0">
                <a:solidFill>
                  <a:srgbClr val="000000"/>
                </a:solidFill>
                <a:latin typeface="inter-regular"/>
              </a:rPr>
              <a:t> Student();  </a:t>
            </a:r>
          </a:p>
          <a:p>
            <a:pPr algn="just">
              <a:buFont typeface="+mj-lt"/>
              <a:buAutoNum type="arabicPeriod"/>
            </a:pPr>
            <a:r>
              <a:rPr lang="en-US" dirty="0">
                <a:solidFill>
                  <a:srgbClr val="000000"/>
                </a:solidFill>
                <a:latin typeface="inter-regular"/>
              </a:rPr>
              <a:t>            Student s2 = </a:t>
            </a:r>
            <a:r>
              <a:rPr lang="en-US" b="1" dirty="0">
                <a:solidFill>
                  <a:srgbClr val="006699"/>
                </a:solidFill>
                <a:latin typeface="inter-regular"/>
              </a:rPr>
              <a:t>new</a:t>
            </a:r>
            <a:r>
              <a:rPr lang="en-US" dirty="0">
                <a:solidFill>
                  <a:srgbClr val="000000"/>
                </a:solidFill>
                <a:latin typeface="inter-regular"/>
              </a:rPr>
              <a:t> Student();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s1.insert(101, </a:t>
            </a:r>
            <a:r>
              <a:rPr lang="en-US" dirty="0" smtClean="0">
                <a:solidFill>
                  <a:srgbClr val="0000FF"/>
                </a:solidFill>
                <a:latin typeface="inter-regular"/>
              </a:rPr>
              <a:t>“</a:t>
            </a:r>
            <a:r>
              <a:rPr lang="en-US" dirty="0" err="1" smtClean="0">
                <a:solidFill>
                  <a:srgbClr val="0000FF"/>
                </a:solidFill>
                <a:latin typeface="inter-regular"/>
              </a:rPr>
              <a:t>Mirdul</a:t>
            </a:r>
            <a:r>
              <a:rPr lang="en-US" dirty="0" smtClean="0">
                <a:solidFill>
                  <a:srgbClr val="0000FF"/>
                </a:solidFill>
                <a:latin typeface="inter-regular"/>
              </a:rPr>
              <a:t>"</a:t>
            </a:r>
            <a:r>
              <a:rPr lang="en-US" dirty="0" smtClean="0">
                <a:solidFill>
                  <a:srgbClr val="000000"/>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s2.insert(102, </a:t>
            </a:r>
            <a:r>
              <a:rPr lang="en-US" dirty="0" smtClean="0">
                <a:solidFill>
                  <a:srgbClr val="0000FF"/>
                </a:solidFill>
                <a:latin typeface="inter-regular"/>
              </a:rPr>
              <a:t>“Renu"</a:t>
            </a:r>
            <a:r>
              <a:rPr lang="en-US" dirty="0" smtClean="0">
                <a:solidFill>
                  <a:srgbClr val="000000"/>
                </a:solidFill>
                <a:latin typeface="inter-regular"/>
              </a:rPr>
              <a:t>);</a:t>
            </a:r>
            <a:r>
              <a:rPr lang="en-US" dirty="0">
                <a:solidFill>
                  <a:srgbClr val="000000"/>
                </a:solidFill>
                <a:latin typeface="inter-regular"/>
              </a:rPr>
              <a:t>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s1.display();  </a:t>
            </a:r>
          </a:p>
          <a:p>
            <a:pPr algn="just">
              <a:buFont typeface="+mj-lt"/>
              <a:buAutoNum type="arabicPeriod"/>
            </a:pPr>
            <a:r>
              <a:rPr lang="en-US" dirty="0">
                <a:solidFill>
                  <a:srgbClr val="000000"/>
                </a:solidFill>
                <a:latin typeface="inter-regular"/>
              </a:rPr>
              <a:t>            s2.display();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1245582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65611" y="263323"/>
            <a:ext cx="6096000" cy="923330"/>
          </a:xfrm>
          <a:prstGeom prst="rect">
            <a:avLst/>
          </a:prstGeom>
        </p:spPr>
        <p:txBody>
          <a:bodyPr>
            <a:spAutoFit/>
          </a:bodyPr>
          <a:lstStyle/>
          <a:p>
            <a:pPr algn="just"/>
            <a:r>
              <a:rPr lang="en-US" dirty="0">
                <a:solidFill>
                  <a:srgbClr val="610B38"/>
                </a:solidFill>
                <a:latin typeface="erdana"/>
              </a:rPr>
              <a:t>C# Constructor</a:t>
            </a:r>
          </a:p>
          <a:p>
            <a:r>
              <a:rPr lang="en-US" dirty="0"/>
              <a:t/>
            </a:r>
            <a:br>
              <a:rPr lang="en-US" dirty="0"/>
            </a:br>
            <a:endParaRPr lang="en-US" dirty="0"/>
          </a:p>
        </p:txBody>
      </p:sp>
      <p:sp>
        <p:nvSpPr>
          <p:cNvPr id="4" name="Rectangle 3"/>
          <p:cNvSpPr/>
          <p:nvPr/>
        </p:nvSpPr>
        <p:spPr>
          <a:xfrm>
            <a:off x="265611" y="724988"/>
            <a:ext cx="11569338" cy="1477328"/>
          </a:xfrm>
          <a:prstGeom prst="rect">
            <a:avLst/>
          </a:prstGeom>
        </p:spPr>
        <p:txBody>
          <a:bodyPr wrap="square">
            <a:spAutoFit/>
          </a:bodyPr>
          <a:lstStyle/>
          <a:p>
            <a:pPr algn="just"/>
            <a:r>
              <a:rPr lang="en-US" dirty="0">
                <a:solidFill>
                  <a:srgbClr val="333333"/>
                </a:solidFill>
                <a:latin typeface="inter-regular"/>
              </a:rPr>
              <a:t>In C#, constructor is a special method which is invoked automatically at the time of object creation. It is used to initialize the data members of new object generally. The constructor in C# has the same name as class or </a:t>
            </a:r>
            <a:r>
              <a:rPr lang="en-US" dirty="0" err="1">
                <a:solidFill>
                  <a:srgbClr val="333333"/>
                </a:solidFill>
                <a:latin typeface="inter-regular"/>
              </a:rPr>
              <a:t>struct</a:t>
            </a:r>
            <a:r>
              <a:rPr lang="en-US" dirty="0">
                <a:solidFill>
                  <a:srgbClr val="333333"/>
                </a:solidFill>
                <a:latin typeface="inter-regular"/>
              </a:rPr>
              <a:t>.</a:t>
            </a:r>
          </a:p>
          <a:p>
            <a:pPr algn="just"/>
            <a:r>
              <a:rPr lang="en-US" dirty="0">
                <a:solidFill>
                  <a:srgbClr val="333333"/>
                </a:solidFill>
                <a:latin typeface="inter-regular"/>
              </a:rPr>
              <a:t>There can be two types of constructors in C#.</a:t>
            </a:r>
          </a:p>
          <a:p>
            <a:pPr algn="just">
              <a:buFont typeface="Arial" panose="020B0604020202020204" pitchFamily="34" charset="0"/>
              <a:buChar char="•"/>
            </a:pPr>
            <a:r>
              <a:rPr lang="en-US" dirty="0">
                <a:solidFill>
                  <a:srgbClr val="000000"/>
                </a:solidFill>
                <a:latin typeface="inter-regular"/>
              </a:rPr>
              <a:t>Default constructor</a:t>
            </a:r>
          </a:p>
          <a:p>
            <a:pPr algn="just">
              <a:buFont typeface="Arial" panose="020B0604020202020204" pitchFamily="34" charset="0"/>
              <a:buChar char="•"/>
            </a:pPr>
            <a:r>
              <a:rPr lang="en-US" dirty="0">
                <a:solidFill>
                  <a:srgbClr val="000000"/>
                </a:solidFill>
                <a:latin typeface="inter-regular"/>
              </a:rPr>
              <a:t>Parameterized constructor</a:t>
            </a:r>
            <a:endParaRPr lang="en-US" b="0" i="0" dirty="0">
              <a:solidFill>
                <a:srgbClr val="000000"/>
              </a:solidFill>
              <a:effectLst/>
              <a:latin typeface="inter-regular"/>
            </a:endParaRPr>
          </a:p>
        </p:txBody>
      </p:sp>
      <p:sp>
        <p:nvSpPr>
          <p:cNvPr id="5" name="Rectangle 4"/>
          <p:cNvSpPr/>
          <p:nvPr/>
        </p:nvSpPr>
        <p:spPr>
          <a:xfrm>
            <a:off x="265611" y="2365169"/>
            <a:ext cx="11569338" cy="646331"/>
          </a:xfrm>
          <a:prstGeom prst="rect">
            <a:avLst/>
          </a:prstGeom>
        </p:spPr>
        <p:txBody>
          <a:bodyPr wrap="square">
            <a:spAutoFit/>
          </a:bodyPr>
          <a:lstStyle/>
          <a:p>
            <a:pPr algn="just"/>
            <a:r>
              <a:rPr lang="en-US" dirty="0">
                <a:solidFill>
                  <a:srgbClr val="610B38"/>
                </a:solidFill>
                <a:latin typeface="erdana"/>
              </a:rPr>
              <a:t>C# Default Constructor</a:t>
            </a:r>
          </a:p>
          <a:p>
            <a:pPr algn="just"/>
            <a:r>
              <a:rPr lang="en-US" dirty="0">
                <a:solidFill>
                  <a:srgbClr val="333333"/>
                </a:solidFill>
                <a:latin typeface="inter-regular"/>
              </a:rPr>
              <a:t>A constructor which has no argument is known as default constructor. It is invoked at the time of creating object.</a:t>
            </a:r>
            <a:endParaRPr lang="en-US" b="0" i="0" dirty="0">
              <a:solidFill>
                <a:srgbClr val="333333"/>
              </a:solidFill>
              <a:effectLst/>
              <a:latin typeface="inter-regular"/>
            </a:endParaRPr>
          </a:p>
        </p:txBody>
      </p:sp>
      <p:sp>
        <p:nvSpPr>
          <p:cNvPr id="6" name="Rectangle 5"/>
          <p:cNvSpPr/>
          <p:nvPr/>
        </p:nvSpPr>
        <p:spPr>
          <a:xfrm>
            <a:off x="265611" y="3011500"/>
            <a:ext cx="9290984" cy="923330"/>
          </a:xfrm>
          <a:prstGeom prst="rect">
            <a:avLst/>
          </a:prstGeom>
        </p:spPr>
        <p:txBody>
          <a:bodyPr wrap="square">
            <a:spAutoFit/>
          </a:bodyPr>
          <a:lstStyle/>
          <a:p>
            <a:r>
              <a:rPr lang="en-US" dirty="0">
                <a:solidFill>
                  <a:srgbClr val="610B4B"/>
                </a:solidFill>
                <a:latin typeface="erdana"/>
              </a:rPr>
              <a:t>C# Default Constructor Example: Having Main() within class</a:t>
            </a:r>
          </a:p>
          <a:p>
            <a:r>
              <a:rPr lang="en-US" dirty="0">
                <a:solidFill>
                  <a:srgbClr val="333333"/>
                </a:solidFill>
                <a:latin typeface="inter-regular"/>
              </a:rPr>
              <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22512774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903034" y="930885"/>
            <a:ext cx="7590264" cy="3970318"/>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Employee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Employee</a:t>
            </a:r>
            <a:r>
              <a:rPr lang="en-US" dirty="0" smtClean="0">
                <a:solidFill>
                  <a:srgbClr val="000000"/>
                </a:solidFill>
                <a:latin typeface="inter-regular"/>
              </a:rPr>
              <a:t>( )</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"Default Constructor Invoked"</a:t>
            </a:r>
            <a:r>
              <a:rPr lang="en-US" dirty="0">
                <a:solidFill>
                  <a:srgbClr val="000000"/>
                </a:solidFill>
                <a:latin typeface="inter-regular"/>
              </a:rPr>
              <a:t>);  </a:t>
            </a:r>
          </a:p>
          <a:p>
            <a:pPr algn="just"/>
            <a:r>
              <a:rPr lang="en-US" dirty="0">
                <a:solidFill>
                  <a:srgbClr val="000000"/>
                </a:solidFill>
                <a:latin typeface="inter-regular"/>
              </a:rPr>
              <a:t>        }  </a:t>
            </a:r>
            <a:endParaRPr lang="en-US" dirty="0" smtClean="0">
              <a:solidFill>
                <a:srgbClr val="000000"/>
              </a:solidFill>
              <a:latin typeface="inter-regular"/>
            </a:endParaRPr>
          </a:p>
          <a:p>
            <a:pPr algn="just"/>
            <a:endParaRPr lang="en-US" dirty="0">
              <a:solidFill>
                <a:srgbClr val="000000"/>
              </a:solidFill>
              <a:latin typeface="inter-regular"/>
            </a:endParaRP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Employee e1 = </a:t>
            </a:r>
            <a:r>
              <a:rPr lang="en-US" b="1" dirty="0">
                <a:solidFill>
                  <a:srgbClr val="006699"/>
                </a:solidFill>
                <a:latin typeface="inter-regular"/>
              </a:rPr>
              <a:t>new</a:t>
            </a:r>
            <a:r>
              <a:rPr lang="en-US" dirty="0">
                <a:solidFill>
                  <a:srgbClr val="000000"/>
                </a:solidFill>
                <a:latin typeface="inter-regular"/>
              </a:rPr>
              <a:t> Employee();  </a:t>
            </a:r>
          </a:p>
          <a:p>
            <a:pPr algn="just"/>
            <a:r>
              <a:rPr lang="en-US" dirty="0">
                <a:solidFill>
                  <a:srgbClr val="000000"/>
                </a:solidFill>
                <a:latin typeface="inter-regular"/>
              </a:rPr>
              <a:t>            Employee e2 = </a:t>
            </a:r>
            <a:r>
              <a:rPr lang="en-US" b="1" dirty="0">
                <a:solidFill>
                  <a:srgbClr val="006699"/>
                </a:solidFill>
                <a:latin typeface="inter-regular"/>
              </a:rPr>
              <a:t>new</a:t>
            </a:r>
            <a:r>
              <a:rPr lang="en-US" dirty="0">
                <a:solidFill>
                  <a:srgbClr val="000000"/>
                </a:solidFill>
                <a:latin typeface="inter-regular"/>
              </a:rPr>
              <a:t> Employee();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189172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8" name="Rectangle 7"/>
          <p:cNvSpPr/>
          <p:nvPr/>
        </p:nvSpPr>
        <p:spPr>
          <a:xfrm>
            <a:off x="460018" y="237898"/>
            <a:ext cx="1518364" cy="369332"/>
          </a:xfrm>
          <a:prstGeom prst="rect">
            <a:avLst/>
          </a:prstGeom>
        </p:spPr>
        <p:txBody>
          <a:bodyPr wrap="none">
            <a:spAutoFit/>
          </a:bodyPr>
          <a:lstStyle/>
          <a:p>
            <a:pPr algn="just"/>
            <a:r>
              <a:rPr lang="en-US" b="0" i="0" dirty="0" smtClean="0">
                <a:solidFill>
                  <a:srgbClr val="610B38"/>
                </a:solidFill>
                <a:effectLst/>
                <a:latin typeface="erdana"/>
              </a:rPr>
              <a:t>C# operators</a:t>
            </a:r>
            <a:endParaRPr lang="en-US" b="0" i="0" dirty="0">
              <a:solidFill>
                <a:srgbClr val="610B38"/>
              </a:solidFill>
              <a:effectLst/>
              <a:latin typeface="erdana"/>
            </a:endParaRPr>
          </a:p>
        </p:txBody>
      </p:sp>
      <p:sp>
        <p:nvSpPr>
          <p:cNvPr id="9" name="Rectangle 8"/>
          <p:cNvSpPr/>
          <p:nvPr/>
        </p:nvSpPr>
        <p:spPr>
          <a:xfrm>
            <a:off x="460018" y="607230"/>
            <a:ext cx="10309582" cy="369332"/>
          </a:xfrm>
          <a:prstGeom prst="rect">
            <a:avLst/>
          </a:prstGeom>
        </p:spPr>
        <p:txBody>
          <a:bodyPr wrap="square">
            <a:spAutoFit/>
          </a:bodyPr>
          <a:lstStyle/>
          <a:p>
            <a:r>
              <a:rPr lang="en-US" b="0" i="0" dirty="0" smtClean="0">
                <a:solidFill>
                  <a:srgbClr val="333333"/>
                </a:solidFill>
                <a:effectLst/>
                <a:latin typeface="inter-regular"/>
              </a:rPr>
              <a:t>An operator is simply a symbol that is used to perform operations.</a:t>
            </a:r>
            <a:endParaRPr lang="en-US" dirty="0"/>
          </a:p>
        </p:txBody>
      </p:sp>
      <p:sp>
        <p:nvSpPr>
          <p:cNvPr id="10" name="Rectangle 9"/>
          <p:cNvSpPr/>
          <p:nvPr/>
        </p:nvSpPr>
        <p:spPr>
          <a:xfrm>
            <a:off x="460018" y="1299727"/>
            <a:ext cx="10914564" cy="369332"/>
          </a:xfrm>
          <a:prstGeom prst="rect">
            <a:avLst/>
          </a:prstGeom>
        </p:spPr>
        <p:txBody>
          <a:bodyPr wrap="square">
            <a:spAutoFit/>
          </a:bodyPr>
          <a:lstStyle/>
          <a:p>
            <a:r>
              <a:rPr lang="en-US" b="0" i="0" dirty="0" smtClean="0">
                <a:solidFill>
                  <a:srgbClr val="333333"/>
                </a:solidFill>
                <a:effectLst/>
                <a:latin typeface="inter-regular"/>
              </a:rPr>
              <a:t>There are following types of operators to perform different types of operations in C# language.</a:t>
            </a:r>
            <a:endParaRPr lang="en-US" dirty="0"/>
          </a:p>
        </p:txBody>
      </p:sp>
      <p:sp>
        <p:nvSpPr>
          <p:cNvPr id="11" name="Rectangle 10"/>
          <p:cNvSpPr/>
          <p:nvPr/>
        </p:nvSpPr>
        <p:spPr>
          <a:xfrm>
            <a:off x="1330036" y="1715225"/>
            <a:ext cx="6096000" cy="2308324"/>
          </a:xfrm>
          <a:prstGeom prst="rect">
            <a:avLst/>
          </a:prstGeom>
        </p:spPr>
        <p:txBody>
          <a:bodyPr>
            <a:spAutoFit/>
          </a:bodyPr>
          <a:lstStyle/>
          <a:p>
            <a:pPr algn="just">
              <a:buFont typeface="Arial" panose="020B0604020202020204" pitchFamily="34" charset="0"/>
              <a:buChar char="•"/>
            </a:pPr>
            <a:r>
              <a:rPr lang="en-US" b="0" i="0" dirty="0" smtClean="0">
                <a:solidFill>
                  <a:srgbClr val="000000"/>
                </a:solidFill>
                <a:effectLst/>
                <a:latin typeface="inter-regular"/>
              </a:rPr>
              <a:t>Arithmetic Operators</a:t>
            </a:r>
          </a:p>
          <a:p>
            <a:pPr algn="just">
              <a:buFont typeface="Arial" panose="020B0604020202020204" pitchFamily="34" charset="0"/>
              <a:buChar char="•"/>
            </a:pPr>
            <a:r>
              <a:rPr lang="en-US" b="0" i="0" dirty="0" smtClean="0">
                <a:solidFill>
                  <a:srgbClr val="000000"/>
                </a:solidFill>
                <a:effectLst/>
                <a:latin typeface="inter-regular"/>
              </a:rPr>
              <a:t>Relational Operators</a:t>
            </a:r>
          </a:p>
          <a:p>
            <a:pPr algn="just">
              <a:buFont typeface="Arial" panose="020B0604020202020204" pitchFamily="34" charset="0"/>
              <a:buChar char="•"/>
            </a:pPr>
            <a:r>
              <a:rPr lang="en-US" b="0" i="0" dirty="0" smtClean="0">
                <a:solidFill>
                  <a:srgbClr val="000000"/>
                </a:solidFill>
                <a:effectLst/>
                <a:latin typeface="inter-regular"/>
              </a:rPr>
              <a:t>Logical Operators</a:t>
            </a:r>
          </a:p>
          <a:p>
            <a:pPr algn="just">
              <a:buFont typeface="Arial" panose="020B0604020202020204" pitchFamily="34" charset="0"/>
              <a:buChar char="•"/>
            </a:pPr>
            <a:r>
              <a:rPr lang="en-US" b="0" i="0" dirty="0" smtClean="0">
                <a:solidFill>
                  <a:srgbClr val="000000"/>
                </a:solidFill>
                <a:effectLst/>
                <a:latin typeface="inter-regular"/>
              </a:rPr>
              <a:t>Bitwise Operators</a:t>
            </a:r>
          </a:p>
          <a:p>
            <a:pPr algn="just">
              <a:buFont typeface="Arial" panose="020B0604020202020204" pitchFamily="34" charset="0"/>
              <a:buChar char="•"/>
            </a:pPr>
            <a:r>
              <a:rPr lang="en-US" b="0" i="0" dirty="0" smtClean="0">
                <a:solidFill>
                  <a:srgbClr val="000000"/>
                </a:solidFill>
                <a:effectLst/>
                <a:latin typeface="inter-regular"/>
              </a:rPr>
              <a:t>Assignment Operators</a:t>
            </a:r>
          </a:p>
          <a:p>
            <a:pPr algn="just">
              <a:buFont typeface="Arial" panose="020B0604020202020204" pitchFamily="34" charset="0"/>
              <a:buChar char="•"/>
            </a:pPr>
            <a:r>
              <a:rPr lang="en-US" b="0" i="0" dirty="0" smtClean="0">
                <a:solidFill>
                  <a:srgbClr val="000000"/>
                </a:solidFill>
                <a:effectLst/>
                <a:latin typeface="inter-regular"/>
              </a:rPr>
              <a:t>Unary Operators</a:t>
            </a:r>
          </a:p>
          <a:p>
            <a:pPr algn="just">
              <a:buFont typeface="Arial" panose="020B0604020202020204" pitchFamily="34" charset="0"/>
              <a:buChar char="•"/>
            </a:pPr>
            <a:r>
              <a:rPr lang="en-US" b="0" i="0" dirty="0" smtClean="0">
                <a:solidFill>
                  <a:srgbClr val="000000"/>
                </a:solidFill>
                <a:effectLst/>
                <a:latin typeface="inter-regular"/>
              </a:rPr>
              <a:t>Ternary Operators</a:t>
            </a:r>
          </a:p>
          <a:p>
            <a:pPr algn="just">
              <a:buFont typeface="Arial" panose="020B0604020202020204" pitchFamily="34" charset="0"/>
              <a:buChar char="•"/>
            </a:pPr>
            <a:r>
              <a:rPr lang="en-US" b="0" i="0" dirty="0" err="1" smtClean="0">
                <a:solidFill>
                  <a:srgbClr val="000000"/>
                </a:solidFill>
                <a:effectLst/>
                <a:latin typeface="inter-regular"/>
              </a:rPr>
              <a:t>Misc</a:t>
            </a:r>
            <a:r>
              <a:rPr lang="en-US" b="0" i="0" dirty="0" smtClean="0">
                <a:solidFill>
                  <a:srgbClr val="000000"/>
                </a:solidFill>
                <a:effectLst/>
                <a:latin typeface="inter-regular"/>
              </a:rPr>
              <a:t> Operators</a:t>
            </a:r>
            <a:endParaRPr lang="en-US" b="0" i="0" dirty="0">
              <a:solidFill>
                <a:srgbClr val="000000"/>
              </a:solidFill>
              <a:effectLst/>
              <a:latin typeface="inter-regular"/>
            </a:endParaRPr>
          </a:p>
        </p:txBody>
      </p:sp>
      <p:sp>
        <p:nvSpPr>
          <p:cNvPr id="12" name="Rectangle 11"/>
          <p:cNvSpPr/>
          <p:nvPr/>
        </p:nvSpPr>
        <p:spPr>
          <a:xfrm>
            <a:off x="290945" y="4069715"/>
            <a:ext cx="6096000" cy="923330"/>
          </a:xfrm>
          <a:prstGeom prst="rect">
            <a:avLst/>
          </a:prstGeom>
        </p:spPr>
        <p:txBody>
          <a:bodyPr>
            <a:spAutoFit/>
          </a:bodyPr>
          <a:lstStyle/>
          <a:p>
            <a:pPr algn="just"/>
            <a:r>
              <a:rPr lang="en-US" b="0" i="0" dirty="0" smtClean="0">
                <a:solidFill>
                  <a:srgbClr val="610B38"/>
                </a:solidFill>
                <a:effectLst/>
                <a:latin typeface="erdana"/>
              </a:rPr>
              <a:t>C# Keywords</a:t>
            </a:r>
          </a:p>
          <a:p>
            <a:r>
              <a:rPr lang="en-US" dirty="0" smtClean="0"/>
              <a:t/>
            </a:r>
            <a:br>
              <a:rPr lang="en-US" dirty="0" smtClean="0"/>
            </a:br>
            <a:endParaRPr lang="en-US" dirty="0"/>
          </a:p>
        </p:txBody>
      </p:sp>
      <p:sp>
        <p:nvSpPr>
          <p:cNvPr id="13" name="Rectangle 12"/>
          <p:cNvSpPr/>
          <p:nvPr/>
        </p:nvSpPr>
        <p:spPr>
          <a:xfrm>
            <a:off x="665018" y="4392880"/>
            <a:ext cx="11166764" cy="923330"/>
          </a:xfrm>
          <a:prstGeom prst="rect">
            <a:avLst/>
          </a:prstGeom>
        </p:spPr>
        <p:txBody>
          <a:bodyPr wrap="square">
            <a:spAutoFit/>
          </a:bodyPr>
          <a:lstStyle/>
          <a:p>
            <a:pPr algn="just"/>
            <a:r>
              <a:rPr lang="en-US" b="0" i="0" dirty="0" smtClean="0">
                <a:solidFill>
                  <a:srgbClr val="333333"/>
                </a:solidFill>
                <a:effectLst/>
                <a:latin typeface="inter-regular"/>
              </a:rPr>
              <a:t>A keyword is a reserved word. You cannot use it as a variable name, constant name etc.</a:t>
            </a:r>
          </a:p>
          <a:p>
            <a:r>
              <a:rPr lang="en-US" dirty="0" smtClean="0"/>
              <a:t/>
            </a:r>
            <a:br>
              <a:rPr lang="en-US" dirty="0" smtClean="0"/>
            </a:br>
            <a:endParaRPr lang="en-US" dirty="0"/>
          </a:p>
        </p:txBody>
      </p:sp>
    </p:spTree>
    <p:extLst>
      <p:ext uri="{BB962C8B-B14F-4D97-AF65-F5344CB8AC3E}">
        <p14:creationId xmlns:p14="http://schemas.microsoft.com/office/powerpoint/2010/main" val="2792737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13360" y="237198"/>
            <a:ext cx="6096000" cy="923330"/>
          </a:xfrm>
          <a:prstGeom prst="rect">
            <a:avLst/>
          </a:prstGeom>
        </p:spPr>
        <p:txBody>
          <a:bodyPr>
            <a:spAutoFit/>
          </a:bodyPr>
          <a:lstStyle/>
          <a:p>
            <a:pPr algn="just"/>
            <a:r>
              <a:rPr lang="en-US" dirty="0">
                <a:solidFill>
                  <a:srgbClr val="610B38"/>
                </a:solidFill>
                <a:latin typeface="erdana"/>
              </a:rPr>
              <a:t>C# Parameterized Constructor</a:t>
            </a:r>
          </a:p>
          <a:p>
            <a:r>
              <a:rPr lang="en-US" dirty="0"/>
              <a:t/>
            </a:r>
            <a:br>
              <a:rPr lang="en-US" dirty="0"/>
            </a:br>
            <a:endParaRPr lang="en-US" dirty="0"/>
          </a:p>
        </p:txBody>
      </p:sp>
      <p:sp>
        <p:nvSpPr>
          <p:cNvPr id="3" name="Rectangle 2"/>
          <p:cNvSpPr/>
          <p:nvPr/>
        </p:nvSpPr>
        <p:spPr>
          <a:xfrm>
            <a:off x="213359" y="698863"/>
            <a:ext cx="11477897" cy="1200329"/>
          </a:xfrm>
          <a:prstGeom prst="rect">
            <a:avLst/>
          </a:prstGeom>
        </p:spPr>
        <p:txBody>
          <a:bodyPr wrap="square">
            <a:spAutoFit/>
          </a:bodyPr>
          <a:lstStyle/>
          <a:p>
            <a:r>
              <a:rPr lang="en-US" dirty="0"/>
              <a:t>A constructor which has parameters is called parameterized constructor. It is used to provide different values to distinct objects.</a:t>
            </a:r>
          </a:p>
          <a:p>
            <a:r>
              <a:rPr lang="en-US" dirty="0">
                <a:solidFill>
                  <a:srgbClr val="333333"/>
                </a:solidFill>
                <a:latin typeface="inter-regular"/>
              </a:rPr>
              <a:t/>
            </a:r>
            <a:br>
              <a:rPr lang="en-US" dirty="0">
                <a:solidFill>
                  <a:srgbClr val="333333"/>
                </a:solidFill>
                <a:latin typeface="inter-regular"/>
              </a:rPr>
            </a:br>
            <a:endParaRPr lang="en-US" dirty="0"/>
          </a:p>
        </p:txBody>
      </p:sp>
      <p:sp>
        <p:nvSpPr>
          <p:cNvPr id="4" name="Rectangle 3"/>
          <p:cNvSpPr/>
          <p:nvPr/>
        </p:nvSpPr>
        <p:spPr>
          <a:xfrm>
            <a:off x="3061063" y="1299027"/>
            <a:ext cx="6096000" cy="5078313"/>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Employee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String name;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float</a:t>
            </a:r>
            <a:r>
              <a:rPr lang="en-US" dirty="0">
                <a:solidFill>
                  <a:srgbClr val="000000"/>
                </a:solidFill>
                <a:latin typeface="inter-regular"/>
              </a:rPr>
              <a:t> salary;  </a:t>
            </a:r>
            <a:endParaRPr lang="en-US" dirty="0" smtClean="0">
              <a:solidFill>
                <a:srgbClr val="000000"/>
              </a:solidFill>
              <a:latin typeface="inter-regular"/>
            </a:endParaRPr>
          </a:p>
          <a:p>
            <a:pPr algn="just"/>
            <a:endParaRPr lang="en-US" dirty="0">
              <a:solidFill>
                <a:srgbClr val="000000"/>
              </a:solidFill>
              <a:latin typeface="inter-regular"/>
            </a:endParaRP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Employee(</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i</a:t>
            </a:r>
            <a:r>
              <a:rPr lang="en-US" dirty="0">
                <a:solidFill>
                  <a:srgbClr val="000000"/>
                </a:solidFill>
                <a:latin typeface="inter-regular"/>
              </a:rPr>
              <a:t>, String n</a:t>
            </a:r>
            <a:r>
              <a:rPr lang="en-US" dirty="0" smtClean="0">
                <a:solidFill>
                  <a:srgbClr val="000000"/>
                </a:solidFill>
                <a:latin typeface="inter-regular"/>
              </a:rPr>
              <a:t>, </a:t>
            </a:r>
            <a:r>
              <a:rPr lang="en-US" b="1" dirty="0" smtClean="0">
                <a:solidFill>
                  <a:srgbClr val="006699"/>
                </a:solidFill>
                <a:latin typeface="inter-regular"/>
              </a:rPr>
              <a:t>float</a:t>
            </a:r>
            <a:r>
              <a:rPr lang="en-US" dirty="0">
                <a:solidFill>
                  <a:srgbClr val="000000"/>
                </a:solidFill>
                <a:latin typeface="inter-regular"/>
              </a:rPr>
              <a:t> s)  </a:t>
            </a:r>
          </a:p>
          <a:p>
            <a:pPr algn="just"/>
            <a:r>
              <a:rPr lang="en-US" dirty="0">
                <a:solidFill>
                  <a:srgbClr val="000000"/>
                </a:solidFill>
                <a:latin typeface="inter-regular"/>
              </a:rPr>
              <a:t>        {  </a:t>
            </a:r>
          </a:p>
          <a:p>
            <a:pPr algn="just"/>
            <a:r>
              <a:rPr lang="en-US" dirty="0">
                <a:solidFill>
                  <a:srgbClr val="000000"/>
                </a:solidFill>
                <a:latin typeface="inter-regular"/>
              </a:rPr>
              <a:t>            id = </a:t>
            </a:r>
            <a:r>
              <a:rPr lang="en-US" dirty="0" err="1">
                <a:solidFill>
                  <a:srgbClr val="000000"/>
                </a:solidFill>
                <a:latin typeface="inter-regular"/>
              </a:rPr>
              <a:t>i</a:t>
            </a:r>
            <a:r>
              <a:rPr lang="en-US" dirty="0">
                <a:solidFill>
                  <a:srgbClr val="000000"/>
                </a:solidFill>
                <a:latin typeface="inter-regular"/>
              </a:rPr>
              <a:t>;  </a:t>
            </a:r>
          </a:p>
          <a:p>
            <a:pPr algn="just"/>
            <a:r>
              <a:rPr lang="en-US" dirty="0">
                <a:solidFill>
                  <a:srgbClr val="000000"/>
                </a:solidFill>
                <a:latin typeface="inter-regular"/>
              </a:rPr>
              <a:t>            name = n;  </a:t>
            </a:r>
          </a:p>
          <a:p>
            <a:pPr algn="just"/>
            <a:r>
              <a:rPr lang="en-US" dirty="0">
                <a:solidFill>
                  <a:srgbClr val="000000"/>
                </a:solidFill>
                <a:latin typeface="inter-regular"/>
              </a:rPr>
              <a:t>            salary = s;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display()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(id + </a:t>
            </a:r>
            <a:r>
              <a:rPr lang="en-US" dirty="0">
                <a:solidFill>
                  <a:srgbClr val="0000FF"/>
                </a:solidFill>
                <a:latin typeface="inter-regular"/>
              </a:rPr>
              <a:t>" "</a:t>
            </a:r>
            <a:r>
              <a:rPr lang="en-US" dirty="0">
                <a:solidFill>
                  <a:srgbClr val="000000"/>
                </a:solidFill>
                <a:latin typeface="inter-regular"/>
              </a:rPr>
              <a:t> + name+</a:t>
            </a:r>
            <a:r>
              <a:rPr lang="en-US" dirty="0">
                <a:solidFill>
                  <a:srgbClr val="0000FF"/>
                </a:solidFill>
                <a:latin typeface="inter-regular"/>
              </a:rPr>
              <a:t>" "</a:t>
            </a:r>
            <a:r>
              <a:rPr lang="en-US" dirty="0">
                <a:solidFill>
                  <a:srgbClr val="000000"/>
                </a:solidFill>
                <a:latin typeface="inter-regular"/>
              </a:rPr>
              <a:t>+salary);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6203948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362995" y="1198963"/>
            <a:ext cx="8016241" cy="2862322"/>
          </a:xfrm>
          <a:prstGeom prst="rect">
            <a:avLst/>
          </a:prstGeom>
        </p:spPr>
        <p:txBody>
          <a:bodyPr wrap="square">
            <a:spAutoFit/>
          </a:bodyPr>
          <a:lstStyle/>
          <a:p>
            <a:pPr algn="just"/>
            <a:r>
              <a:rPr lang="en-US" b="1" dirty="0" smtClean="0">
                <a:solidFill>
                  <a:srgbClr val="006699"/>
                </a:solidFill>
                <a:latin typeface="inter-regular"/>
              </a:rPr>
              <a:t>       class</a:t>
            </a:r>
            <a:r>
              <a:rPr lang="en-US" dirty="0">
                <a:solidFill>
                  <a:srgbClr val="000000"/>
                </a:solidFill>
                <a:latin typeface="inter-regular"/>
              </a:rPr>
              <a:t> </a:t>
            </a:r>
            <a:r>
              <a:rPr lang="en-US" dirty="0" err="1">
                <a:solidFill>
                  <a:srgbClr val="000000"/>
                </a:solidFill>
                <a:latin typeface="inter-regular"/>
              </a:rPr>
              <a:t>TestEmployee</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Employee e1 = </a:t>
            </a:r>
            <a:r>
              <a:rPr lang="en-US" b="1" dirty="0">
                <a:solidFill>
                  <a:srgbClr val="006699"/>
                </a:solidFill>
                <a:latin typeface="inter-regular"/>
              </a:rPr>
              <a:t>new</a:t>
            </a:r>
            <a:r>
              <a:rPr lang="en-US" dirty="0">
                <a:solidFill>
                  <a:srgbClr val="000000"/>
                </a:solidFill>
                <a:latin typeface="inter-regular"/>
              </a:rPr>
              <a:t> Employee(101, </a:t>
            </a:r>
            <a:r>
              <a:rPr lang="en-US" dirty="0">
                <a:solidFill>
                  <a:srgbClr val="0000FF"/>
                </a:solidFill>
                <a:latin typeface="inter-regular"/>
              </a:rPr>
              <a:t>"</a:t>
            </a:r>
            <a:r>
              <a:rPr lang="en-US" dirty="0" err="1">
                <a:solidFill>
                  <a:srgbClr val="0000FF"/>
                </a:solidFill>
                <a:latin typeface="inter-regular"/>
              </a:rPr>
              <a:t>Sonoo</a:t>
            </a:r>
            <a:r>
              <a:rPr lang="en-US" dirty="0">
                <a:solidFill>
                  <a:srgbClr val="0000FF"/>
                </a:solidFill>
                <a:latin typeface="inter-regular"/>
              </a:rPr>
              <a:t>"</a:t>
            </a:r>
            <a:r>
              <a:rPr lang="en-US" dirty="0">
                <a:solidFill>
                  <a:srgbClr val="000000"/>
                </a:solidFill>
                <a:latin typeface="inter-regular"/>
              </a:rPr>
              <a:t>, 890000f);  </a:t>
            </a:r>
          </a:p>
          <a:p>
            <a:pPr algn="just"/>
            <a:r>
              <a:rPr lang="en-US" dirty="0">
                <a:solidFill>
                  <a:srgbClr val="000000"/>
                </a:solidFill>
                <a:latin typeface="inter-regular"/>
              </a:rPr>
              <a:t>            Employee e2 = </a:t>
            </a:r>
            <a:r>
              <a:rPr lang="en-US" b="1" dirty="0">
                <a:solidFill>
                  <a:srgbClr val="006699"/>
                </a:solidFill>
                <a:latin typeface="inter-regular"/>
              </a:rPr>
              <a:t>new</a:t>
            </a:r>
            <a:r>
              <a:rPr lang="en-US" dirty="0">
                <a:solidFill>
                  <a:srgbClr val="000000"/>
                </a:solidFill>
                <a:latin typeface="inter-regular"/>
              </a:rPr>
              <a:t> Employee(102, </a:t>
            </a:r>
            <a:r>
              <a:rPr lang="en-US" dirty="0">
                <a:solidFill>
                  <a:srgbClr val="0000FF"/>
                </a:solidFill>
                <a:latin typeface="inter-regular"/>
              </a:rPr>
              <a:t>"Mahesh"</a:t>
            </a:r>
            <a:r>
              <a:rPr lang="en-US" dirty="0">
                <a:solidFill>
                  <a:srgbClr val="000000"/>
                </a:solidFill>
                <a:latin typeface="inter-regular"/>
              </a:rPr>
              <a:t>, 490000f);  </a:t>
            </a:r>
          </a:p>
          <a:p>
            <a:pPr algn="just"/>
            <a:r>
              <a:rPr lang="en-US" dirty="0">
                <a:solidFill>
                  <a:srgbClr val="000000"/>
                </a:solidFill>
                <a:latin typeface="inter-regular"/>
              </a:rPr>
              <a:t>            e1.display();  </a:t>
            </a:r>
          </a:p>
          <a:p>
            <a:pPr algn="just"/>
            <a:r>
              <a:rPr lang="en-US" dirty="0">
                <a:solidFill>
                  <a:srgbClr val="000000"/>
                </a:solidFill>
                <a:latin typeface="inter-regular"/>
              </a:rPr>
              <a:t>            e2.display();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3264960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82550" y="136435"/>
            <a:ext cx="6096000" cy="923330"/>
          </a:xfrm>
          <a:prstGeom prst="rect">
            <a:avLst/>
          </a:prstGeom>
        </p:spPr>
        <p:txBody>
          <a:bodyPr>
            <a:spAutoFit/>
          </a:bodyPr>
          <a:lstStyle/>
          <a:p>
            <a:pPr algn="just"/>
            <a:r>
              <a:rPr lang="en-US" dirty="0">
                <a:solidFill>
                  <a:srgbClr val="610B38"/>
                </a:solidFill>
                <a:latin typeface="erdana"/>
              </a:rPr>
              <a:t>C# Destructor</a:t>
            </a:r>
          </a:p>
          <a:p>
            <a:r>
              <a:rPr lang="en-US" dirty="0"/>
              <a:t/>
            </a:r>
            <a:br>
              <a:rPr lang="en-US" dirty="0"/>
            </a:br>
            <a:endParaRPr lang="en-US" dirty="0"/>
          </a:p>
        </p:txBody>
      </p:sp>
      <p:sp>
        <p:nvSpPr>
          <p:cNvPr id="3" name="Rectangle 2"/>
          <p:cNvSpPr/>
          <p:nvPr/>
        </p:nvSpPr>
        <p:spPr>
          <a:xfrm>
            <a:off x="0" y="413434"/>
            <a:ext cx="11671300" cy="646331"/>
          </a:xfrm>
          <a:prstGeom prst="rect">
            <a:avLst/>
          </a:prstGeom>
        </p:spPr>
        <p:txBody>
          <a:bodyPr wrap="square">
            <a:spAutoFit/>
          </a:bodyPr>
          <a:lstStyle/>
          <a:p>
            <a:r>
              <a:rPr lang="en-US" dirty="0">
                <a:solidFill>
                  <a:srgbClr val="333333"/>
                </a:solidFill>
                <a:latin typeface="inter-regular"/>
              </a:rPr>
              <a:t>A destructor works opposite to constructor, It destructs the objects of classes. It can be defined only once in a class. </a:t>
            </a:r>
            <a:endParaRPr lang="en-US" dirty="0"/>
          </a:p>
        </p:txBody>
      </p:sp>
      <p:sp>
        <p:nvSpPr>
          <p:cNvPr id="4" name="Rectangle 3"/>
          <p:cNvSpPr/>
          <p:nvPr/>
        </p:nvSpPr>
        <p:spPr>
          <a:xfrm>
            <a:off x="0" y="1190536"/>
            <a:ext cx="11328400" cy="923330"/>
          </a:xfrm>
          <a:prstGeom prst="rect">
            <a:avLst/>
          </a:prstGeom>
        </p:spPr>
        <p:txBody>
          <a:bodyPr wrap="square">
            <a:spAutoFit/>
          </a:bodyPr>
          <a:lstStyle/>
          <a:p>
            <a:pPr algn="just"/>
            <a:r>
              <a:rPr lang="en-US" dirty="0">
                <a:solidFill>
                  <a:srgbClr val="333333"/>
                </a:solidFill>
                <a:latin typeface="Arial" panose="020B0604020202020204" pitchFamily="34" charset="0"/>
              </a:rPr>
              <a:t>Note: C# destructor cannot have parameters. Moreover, </a:t>
            </a:r>
            <a:r>
              <a:rPr lang="en-US" b="1" dirty="0">
                <a:solidFill>
                  <a:srgbClr val="FF0000"/>
                </a:solidFill>
                <a:latin typeface="Arial" panose="020B0604020202020204" pitchFamily="34" charset="0"/>
              </a:rPr>
              <a:t>modifiers</a:t>
            </a:r>
            <a:r>
              <a:rPr lang="en-US" dirty="0">
                <a:solidFill>
                  <a:srgbClr val="FF0000"/>
                </a:solidFill>
                <a:latin typeface="Arial" panose="020B0604020202020204" pitchFamily="34" charset="0"/>
              </a:rPr>
              <a:t> </a:t>
            </a:r>
            <a:r>
              <a:rPr lang="en-US" dirty="0">
                <a:solidFill>
                  <a:srgbClr val="333333"/>
                </a:solidFill>
                <a:latin typeface="Arial" panose="020B0604020202020204" pitchFamily="34" charset="0"/>
              </a:rPr>
              <a:t>can't be applied on destructors.</a:t>
            </a:r>
          </a:p>
          <a:p>
            <a:r>
              <a:rPr lang="en-US" dirty="0"/>
              <a:t/>
            </a:r>
            <a:br>
              <a:rPr lang="en-US" dirty="0"/>
            </a:br>
            <a:endParaRPr lang="en-US" dirty="0"/>
          </a:p>
        </p:txBody>
      </p:sp>
      <p:sp>
        <p:nvSpPr>
          <p:cNvPr id="5" name="Rectangle 4"/>
          <p:cNvSpPr/>
          <p:nvPr/>
        </p:nvSpPr>
        <p:spPr>
          <a:xfrm>
            <a:off x="0" y="1782972"/>
            <a:ext cx="6096000" cy="923330"/>
          </a:xfrm>
          <a:prstGeom prst="rect">
            <a:avLst/>
          </a:prstGeom>
        </p:spPr>
        <p:txBody>
          <a:bodyPr>
            <a:spAutoFit/>
          </a:bodyPr>
          <a:lstStyle/>
          <a:p>
            <a:pPr algn="just"/>
            <a:r>
              <a:rPr lang="en-US" dirty="0">
                <a:solidFill>
                  <a:srgbClr val="610B4B"/>
                </a:solidFill>
                <a:latin typeface="erdana"/>
              </a:rPr>
              <a:t>C# Constructor and Destructor Example</a:t>
            </a:r>
          </a:p>
          <a:p>
            <a:r>
              <a:rPr lang="en-US" dirty="0"/>
              <a:t/>
            </a:r>
            <a:br>
              <a:rPr lang="en-US" dirty="0"/>
            </a:br>
            <a:endParaRPr lang="en-US" dirty="0"/>
          </a:p>
        </p:txBody>
      </p:sp>
    </p:spTree>
    <p:extLst>
      <p:ext uri="{BB962C8B-B14F-4D97-AF65-F5344CB8AC3E}">
        <p14:creationId xmlns:p14="http://schemas.microsoft.com/office/powerpoint/2010/main" val="38853658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843666" y="625697"/>
            <a:ext cx="6096000" cy="5355312"/>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Employee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Employee()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"Constructor Invoked"</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b="1" dirty="0">
                <a:solidFill>
                  <a:srgbClr val="FF0000"/>
                </a:solidFill>
                <a:latin typeface="inter-regular"/>
              </a:rPr>
              <a:t>        ~</a:t>
            </a:r>
            <a:r>
              <a:rPr lang="en-US" b="1" dirty="0" smtClean="0">
                <a:solidFill>
                  <a:srgbClr val="FF0000"/>
                </a:solidFill>
                <a:latin typeface="inter-regular"/>
              </a:rPr>
              <a:t>Employee()</a:t>
            </a:r>
            <a:r>
              <a:rPr lang="en-US" b="1" dirty="0">
                <a:solidFill>
                  <a:srgbClr val="FF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"Destructor Invoked"</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TestEmployee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Employee e1 = </a:t>
            </a:r>
            <a:r>
              <a:rPr lang="en-US" b="1" dirty="0">
                <a:solidFill>
                  <a:srgbClr val="006699"/>
                </a:solidFill>
                <a:latin typeface="inter-regular"/>
              </a:rPr>
              <a:t>new</a:t>
            </a:r>
            <a:r>
              <a:rPr lang="en-US" dirty="0">
                <a:solidFill>
                  <a:srgbClr val="000000"/>
                </a:solidFill>
                <a:latin typeface="inter-regular"/>
              </a:rPr>
              <a:t> Employee();  </a:t>
            </a:r>
          </a:p>
          <a:p>
            <a:pPr algn="just">
              <a:buFont typeface="+mj-lt"/>
              <a:buAutoNum type="arabicPeriod"/>
            </a:pPr>
            <a:r>
              <a:rPr lang="en-US" dirty="0">
                <a:solidFill>
                  <a:srgbClr val="000000"/>
                </a:solidFill>
                <a:latin typeface="inter-regular"/>
              </a:rPr>
              <a:t>            Employee e2 = </a:t>
            </a:r>
            <a:r>
              <a:rPr lang="en-US" b="1" dirty="0">
                <a:solidFill>
                  <a:srgbClr val="006699"/>
                </a:solidFill>
                <a:latin typeface="inter-regular"/>
              </a:rPr>
              <a:t>new</a:t>
            </a:r>
            <a:r>
              <a:rPr lang="en-US" dirty="0">
                <a:solidFill>
                  <a:srgbClr val="000000"/>
                </a:solidFill>
                <a:latin typeface="inter-regular"/>
              </a:rPr>
              <a:t> Employee();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5895268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317500" y="375407"/>
            <a:ext cx="11582400" cy="2185214"/>
          </a:xfrm>
          <a:prstGeom prst="rect">
            <a:avLst/>
          </a:prstGeom>
        </p:spPr>
        <p:txBody>
          <a:bodyPr wrap="square">
            <a:spAutoFit/>
          </a:bodyPr>
          <a:lstStyle/>
          <a:p>
            <a:pPr algn="just"/>
            <a:r>
              <a:rPr lang="en-US" sz="2800" dirty="0">
                <a:solidFill>
                  <a:srgbClr val="610B38"/>
                </a:solidFill>
                <a:latin typeface="erdana"/>
              </a:rPr>
              <a:t>C# this</a:t>
            </a:r>
          </a:p>
          <a:p>
            <a:pPr algn="just"/>
            <a:r>
              <a:rPr lang="en-US" dirty="0">
                <a:solidFill>
                  <a:srgbClr val="333333"/>
                </a:solidFill>
                <a:latin typeface="inter-regular"/>
              </a:rPr>
              <a:t>In </a:t>
            </a:r>
            <a:r>
              <a:rPr lang="en-US" dirty="0" err="1">
                <a:solidFill>
                  <a:srgbClr val="333333"/>
                </a:solidFill>
                <a:latin typeface="inter-regular"/>
              </a:rPr>
              <a:t>c#</a:t>
            </a:r>
            <a:r>
              <a:rPr lang="en-US" dirty="0">
                <a:solidFill>
                  <a:srgbClr val="333333"/>
                </a:solidFill>
                <a:latin typeface="inter-regular"/>
              </a:rPr>
              <a:t> programming, this is a keyword that refers to the current instance of the class. There can be 3 main usage of this keyword in C#.</a:t>
            </a:r>
          </a:p>
          <a:p>
            <a:pPr algn="just">
              <a:buFont typeface="Arial" panose="020B0604020202020204" pitchFamily="34" charset="0"/>
              <a:buChar char="•"/>
            </a:pPr>
            <a:r>
              <a:rPr lang="en-US" dirty="0">
                <a:solidFill>
                  <a:srgbClr val="000000"/>
                </a:solidFill>
                <a:latin typeface="inter-regular"/>
              </a:rPr>
              <a:t>It can be used </a:t>
            </a:r>
            <a:r>
              <a:rPr lang="en-US" b="1" dirty="0">
                <a:solidFill>
                  <a:srgbClr val="000000"/>
                </a:solidFill>
                <a:latin typeface="inter-bold"/>
              </a:rPr>
              <a:t>to refer current class instance variable</a:t>
            </a:r>
            <a:r>
              <a:rPr lang="en-US" dirty="0">
                <a:solidFill>
                  <a:srgbClr val="000000"/>
                </a:solidFill>
                <a:latin typeface="inter-regular"/>
              </a:rPr>
              <a:t>. It is used if field names (instance variables) and parameter names are same, that is why both can be distinguish easily.</a:t>
            </a:r>
          </a:p>
          <a:p>
            <a:pPr algn="just">
              <a:buFont typeface="Arial" panose="020B0604020202020204" pitchFamily="34" charset="0"/>
              <a:buChar char="•"/>
            </a:pPr>
            <a:r>
              <a:rPr lang="en-US" dirty="0">
                <a:solidFill>
                  <a:srgbClr val="000000"/>
                </a:solidFill>
                <a:latin typeface="inter-regular"/>
              </a:rPr>
              <a:t>It can be used </a:t>
            </a:r>
            <a:r>
              <a:rPr lang="en-US" b="1" dirty="0">
                <a:solidFill>
                  <a:srgbClr val="000000"/>
                </a:solidFill>
                <a:latin typeface="inter-bold"/>
              </a:rPr>
              <a:t>to pass current object as a parameter to another method</a:t>
            </a:r>
            <a:r>
              <a:rPr lang="en-US" dirty="0">
                <a:solidFill>
                  <a:srgbClr val="000000"/>
                </a:solidFill>
                <a:latin typeface="inter-regular"/>
              </a:rPr>
              <a:t>.</a:t>
            </a:r>
          </a:p>
          <a:p>
            <a:pPr algn="just">
              <a:buFont typeface="Arial" panose="020B0604020202020204" pitchFamily="34" charset="0"/>
              <a:buChar char="•"/>
            </a:pPr>
            <a:r>
              <a:rPr lang="en-US" dirty="0">
                <a:solidFill>
                  <a:srgbClr val="000000"/>
                </a:solidFill>
                <a:latin typeface="inter-regular"/>
              </a:rPr>
              <a:t>It can be used </a:t>
            </a:r>
            <a:r>
              <a:rPr lang="en-US" b="1" dirty="0">
                <a:solidFill>
                  <a:srgbClr val="000000"/>
                </a:solidFill>
                <a:latin typeface="inter-bold"/>
              </a:rPr>
              <a:t>to declare indexers</a:t>
            </a:r>
            <a:r>
              <a:rPr lang="en-US" dirty="0">
                <a:solidFill>
                  <a:srgbClr val="000000"/>
                </a:solidFill>
                <a:latin typeface="inter-regular"/>
              </a:rPr>
              <a:t>.</a:t>
            </a:r>
            <a:endParaRPr lang="en-US" b="0" i="0" dirty="0">
              <a:solidFill>
                <a:srgbClr val="000000"/>
              </a:solidFill>
              <a:effectLst/>
              <a:latin typeface="inter-regular"/>
            </a:endParaRPr>
          </a:p>
        </p:txBody>
      </p:sp>
      <p:sp>
        <p:nvSpPr>
          <p:cNvPr id="3" name="Rectangle 2"/>
          <p:cNvSpPr/>
          <p:nvPr/>
        </p:nvSpPr>
        <p:spPr>
          <a:xfrm>
            <a:off x="317500" y="2421235"/>
            <a:ext cx="6096000" cy="923330"/>
          </a:xfrm>
          <a:prstGeom prst="rect">
            <a:avLst/>
          </a:prstGeom>
        </p:spPr>
        <p:txBody>
          <a:bodyPr>
            <a:spAutoFit/>
          </a:bodyPr>
          <a:lstStyle/>
          <a:p>
            <a:pPr algn="just"/>
            <a:r>
              <a:rPr lang="en-US" dirty="0">
                <a:solidFill>
                  <a:srgbClr val="610B4B"/>
                </a:solidFill>
                <a:latin typeface="erdana"/>
              </a:rPr>
              <a:t>C# this example</a:t>
            </a:r>
          </a:p>
          <a:p>
            <a:r>
              <a:rPr lang="en-US" dirty="0"/>
              <a:t/>
            </a:r>
            <a:br>
              <a:rPr lang="en-US" dirty="0"/>
            </a:br>
            <a:endParaRPr lang="en-US" dirty="0"/>
          </a:p>
        </p:txBody>
      </p:sp>
    </p:spTree>
    <p:extLst>
      <p:ext uri="{BB962C8B-B14F-4D97-AF65-F5344CB8AC3E}">
        <p14:creationId xmlns:p14="http://schemas.microsoft.com/office/powerpoint/2010/main" val="10335000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3048000" y="1028343"/>
            <a:ext cx="6096000" cy="5078313"/>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Employee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String name;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float</a:t>
            </a:r>
            <a:r>
              <a:rPr lang="en-US" dirty="0">
                <a:solidFill>
                  <a:srgbClr val="000000"/>
                </a:solidFill>
                <a:latin typeface="inter-regular"/>
              </a:rPr>
              <a:t> salary;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Employee(</a:t>
            </a:r>
            <a:r>
              <a:rPr lang="en-US" b="1" dirty="0" err="1">
                <a:solidFill>
                  <a:srgbClr val="006699"/>
                </a:solidFill>
                <a:latin typeface="inter-regular"/>
              </a:rPr>
              <a:t>int</a:t>
            </a:r>
            <a:r>
              <a:rPr lang="en-US" dirty="0">
                <a:solidFill>
                  <a:srgbClr val="000000"/>
                </a:solidFill>
                <a:latin typeface="inter-regular"/>
              </a:rPr>
              <a:t> id, String </a:t>
            </a:r>
            <a:r>
              <a:rPr lang="en-US" dirty="0" smtClean="0">
                <a:solidFill>
                  <a:srgbClr val="000000"/>
                </a:solidFill>
                <a:latin typeface="inter-regular"/>
              </a:rPr>
              <a:t>name, </a:t>
            </a:r>
            <a:r>
              <a:rPr lang="en-US" b="1" dirty="0" smtClean="0">
                <a:solidFill>
                  <a:srgbClr val="006699"/>
                </a:solidFill>
                <a:latin typeface="inter-regular"/>
              </a:rPr>
              <a:t>float</a:t>
            </a:r>
            <a:r>
              <a:rPr lang="en-US" dirty="0">
                <a:solidFill>
                  <a:srgbClr val="000000"/>
                </a:solidFill>
                <a:latin typeface="inter-regular"/>
              </a:rPr>
              <a:t> salary)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smtClean="0">
                <a:solidFill>
                  <a:srgbClr val="006699"/>
                </a:solidFill>
                <a:latin typeface="inter-regular"/>
              </a:rPr>
              <a:t>this</a:t>
            </a:r>
            <a:r>
              <a:rPr lang="en-US" dirty="0" smtClean="0">
                <a:solidFill>
                  <a:srgbClr val="000000"/>
                </a:solidFill>
                <a:latin typeface="inter-regular"/>
              </a:rPr>
              <a:t>.id</a:t>
            </a:r>
            <a:r>
              <a:rPr lang="en-US" dirty="0">
                <a:solidFill>
                  <a:srgbClr val="000000"/>
                </a:solidFill>
                <a:latin typeface="inter-regular"/>
              </a:rPr>
              <a:t> = id;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this</a:t>
            </a:r>
            <a:r>
              <a:rPr lang="en-US" dirty="0">
                <a:solidFill>
                  <a:srgbClr val="000000"/>
                </a:solidFill>
                <a:latin typeface="inter-regular"/>
              </a:rPr>
              <a:t>.name = name;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this</a:t>
            </a:r>
            <a:r>
              <a:rPr lang="en-US" dirty="0" err="1">
                <a:solidFill>
                  <a:srgbClr val="000000"/>
                </a:solidFill>
                <a:latin typeface="inter-regular"/>
              </a:rPr>
              <a:t>.salary</a:t>
            </a:r>
            <a:r>
              <a:rPr lang="en-US" dirty="0">
                <a:solidFill>
                  <a:srgbClr val="000000"/>
                </a:solidFill>
                <a:latin typeface="inter-regular"/>
              </a:rPr>
              <a:t> = salary;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display()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(id + </a:t>
            </a:r>
            <a:r>
              <a:rPr lang="en-US" dirty="0">
                <a:solidFill>
                  <a:srgbClr val="0000FF"/>
                </a:solidFill>
                <a:latin typeface="inter-regular"/>
              </a:rPr>
              <a:t>" "</a:t>
            </a:r>
            <a:r>
              <a:rPr lang="en-US" dirty="0">
                <a:solidFill>
                  <a:srgbClr val="000000"/>
                </a:solidFill>
                <a:latin typeface="inter-regular"/>
              </a:rPr>
              <a:t> + name+</a:t>
            </a:r>
            <a:r>
              <a:rPr lang="en-US" dirty="0">
                <a:solidFill>
                  <a:srgbClr val="0000FF"/>
                </a:solidFill>
                <a:latin typeface="inter-regular"/>
              </a:rPr>
              <a:t>" "</a:t>
            </a:r>
            <a:r>
              <a:rPr lang="en-US" dirty="0">
                <a:solidFill>
                  <a:srgbClr val="000000"/>
                </a:solidFill>
                <a:latin typeface="inter-regular"/>
              </a:rPr>
              <a:t>+salary);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4122347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100146" y="1531269"/>
            <a:ext cx="8493512" cy="2862322"/>
          </a:xfrm>
          <a:prstGeom prst="rect">
            <a:avLst/>
          </a:prstGeom>
        </p:spPr>
        <p:txBody>
          <a:bodyPr wrap="square">
            <a:spAutoFit/>
          </a:bodyPr>
          <a:lstStyle/>
          <a:p>
            <a:pPr algn="just">
              <a:buFont typeface="+mj-lt"/>
              <a:buAutoNum type="arabicPeriod"/>
            </a:pP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TestEmployee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Employee e1 = </a:t>
            </a:r>
            <a:r>
              <a:rPr lang="en-US" b="1" dirty="0">
                <a:solidFill>
                  <a:srgbClr val="006699"/>
                </a:solidFill>
                <a:latin typeface="inter-regular"/>
              </a:rPr>
              <a:t>new</a:t>
            </a:r>
            <a:r>
              <a:rPr lang="en-US" dirty="0">
                <a:solidFill>
                  <a:srgbClr val="000000"/>
                </a:solidFill>
                <a:latin typeface="inter-regular"/>
              </a:rPr>
              <a:t> Employee(101, </a:t>
            </a:r>
            <a:r>
              <a:rPr lang="en-US" dirty="0">
                <a:solidFill>
                  <a:srgbClr val="0000FF"/>
                </a:solidFill>
                <a:latin typeface="inter-regular"/>
              </a:rPr>
              <a:t>"</a:t>
            </a:r>
            <a:r>
              <a:rPr lang="en-US" dirty="0" err="1">
                <a:solidFill>
                  <a:srgbClr val="0000FF"/>
                </a:solidFill>
                <a:latin typeface="inter-regular"/>
              </a:rPr>
              <a:t>Sonoo</a:t>
            </a:r>
            <a:r>
              <a:rPr lang="en-US" dirty="0">
                <a:solidFill>
                  <a:srgbClr val="0000FF"/>
                </a:solidFill>
                <a:latin typeface="inter-regular"/>
              </a:rPr>
              <a:t>"</a:t>
            </a:r>
            <a:r>
              <a:rPr lang="en-US" dirty="0">
                <a:solidFill>
                  <a:srgbClr val="000000"/>
                </a:solidFill>
                <a:latin typeface="inter-regular"/>
              </a:rPr>
              <a:t>, 890000f);  </a:t>
            </a:r>
          </a:p>
          <a:p>
            <a:pPr algn="just">
              <a:buFont typeface="+mj-lt"/>
              <a:buAutoNum type="arabicPeriod"/>
            </a:pPr>
            <a:r>
              <a:rPr lang="en-US" dirty="0">
                <a:solidFill>
                  <a:srgbClr val="000000"/>
                </a:solidFill>
                <a:latin typeface="inter-regular"/>
              </a:rPr>
              <a:t>            Employee e2 = </a:t>
            </a:r>
            <a:r>
              <a:rPr lang="en-US" b="1" dirty="0">
                <a:solidFill>
                  <a:srgbClr val="006699"/>
                </a:solidFill>
                <a:latin typeface="inter-regular"/>
              </a:rPr>
              <a:t>new</a:t>
            </a:r>
            <a:r>
              <a:rPr lang="en-US" dirty="0">
                <a:solidFill>
                  <a:srgbClr val="000000"/>
                </a:solidFill>
                <a:latin typeface="inter-regular"/>
              </a:rPr>
              <a:t> Employee(102, </a:t>
            </a:r>
            <a:r>
              <a:rPr lang="en-US" dirty="0">
                <a:solidFill>
                  <a:srgbClr val="0000FF"/>
                </a:solidFill>
                <a:latin typeface="inter-regular"/>
              </a:rPr>
              <a:t>"Mahesh"</a:t>
            </a:r>
            <a:r>
              <a:rPr lang="en-US" dirty="0">
                <a:solidFill>
                  <a:srgbClr val="000000"/>
                </a:solidFill>
                <a:latin typeface="inter-regular"/>
              </a:rPr>
              <a:t>, 490000f);  </a:t>
            </a:r>
          </a:p>
          <a:p>
            <a:pPr algn="just">
              <a:buFont typeface="+mj-lt"/>
              <a:buAutoNum type="arabicPeriod"/>
            </a:pPr>
            <a:r>
              <a:rPr lang="en-US" dirty="0">
                <a:solidFill>
                  <a:srgbClr val="000000"/>
                </a:solidFill>
                <a:latin typeface="inter-regular"/>
              </a:rPr>
              <a:t>            e1.display();  </a:t>
            </a:r>
          </a:p>
          <a:p>
            <a:pPr algn="just">
              <a:buFont typeface="+mj-lt"/>
              <a:buAutoNum type="arabicPeriod"/>
            </a:pPr>
            <a:r>
              <a:rPr lang="en-US" dirty="0">
                <a:solidFill>
                  <a:srgbClr val="000000"/>
                </a:solidFill>
                <a:latin typeface="inter-regular"/>
              </a:rPr>
              <a:t>            e2.display();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31634121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28600" y="249535"/>
            <a:ext cx="6096000" cy="923330"/>
          </a:xfrm>
          <a:prstGeom prst="rect">
            <a:avLst/>
          </a:prstGeom>
        </p:spPr>
        <p:txBody>
          <a:bodyPr>
            <a:spAutoFit/>
          </a:bodyPr>
          <a:lstStyle/>
          <a:p>
            <a:pPr algn="just"/>
            <a:r>
              <a:rPr lang="en-US" dirty="0">
                <a:solidFill>
                  <a:srgbClr val="610B38"/>
                </a:solidFill>
                <a:latin typeface="erdana"/>
              </a:rPr>
              <a:t>C# static</a:t>
            </a:r>
          </a:p>
          <a:p>
            <a:r>
              <a:rPr lang="en-US" dirty="0"/>
              <a:t/>
            </a:r>
            <a:br>
              <a:rPr lang="en-US" dirty="0"/>
            </a:br>
            <a:endParaRPr lang="en-US" dirty="0"/>
          </a:p>
        </p:txBody>
      </p:sp>
      <p:sp>
        <p:nvSpPr>
          <p:cNvPr id="3" name="Rectangle 2"/>
          <p:cNvSpPr/>
          <p:nvPr/>
        </p:nvSpPr>
        <p:spPr>
          <a:xfrm>
            <a:off x="228600" y="572700"/>
            <a:ext cx="11582400" cy="646331"/>
          </a:xfrm>
          <a:prstGeom prst="rect">
            <a:avLst/>
          </a:prstGeom>
        </p:spPr>
        <p:txBody>
          <a:bodyPr wrap="square">
            <a:spAutoFit/>
          </a:bodyPr>
          <a:lstStyle/>
          <a:p>
            <a:r>
              <a:rPr lang="en-US" dirty="0" smtClean="0">
                <a:solidFill>
                  <a:srgbClr val="333333"/>
                </a:solidFill>
                <a:latin typeface="inter-regular"/>
              </a:rPr>
              <a:t>In </a:t>
            </a:r>
            <a:r>
              <a:rPr lang="en-US" dirty="0">
                <a:solidFill>
                  <a:srgbClr val="333333"/>
                </a:solidFill>
                <a:latin typeface="inter-regular"/>
              </a:rPr>
              <a:t>C#, static is a keyword or modifier that belongs to the type not instance. So instance is not required to access the static members. In C#, static can be field, method, constructor, class, properties, operator and event.</a:t>
            </a:r>
            <a:endParaRPr lang="en-US" dirty="0"/>
          </a:p>
        </p:txBody>
      </p:sp>
      <p:sp>
        <p:nvSpPr>
          <p:cNvPr id="4" name="Rectangle 3"/>
          <p:cNvSpPr/>
          <p:nvPr/>
        </p:nvSpPr>
        <p:spPr>
          <a:xfrm>
            <a:off x="228600" y="1301779"/>
            <a:ext cx="11582400" cy="2031325"/>
          </a:xfrm>
          <a:prstGeom prst="rect">
            <a:avLst/>
          </a:prstGeom>
        </p:spPr>
        <p:txBody>
          <a:bodyPr wrap="square">
            <a:spAutoFit/>
          </a:bodyPr>
          <a:lstStyle/>
          <a:p>
            <a:pPr algn="just"/>
            <a:r>
              <a:rPr lang="en-US" dirty="0">
                <a:solidFill>
                  <a:srgbClr val="610B4B"/>
                </a:solidFill>
                <a:latin typeface="erdana"/>
              </a:rPr>
              <a:t>Advantage of C# static keyword</a:t>
            </a:r>
          </a:p>
          <a:p>
            <a:pPr algn="just"/>
            <a:r>
              <a:rPr lang="en-US" b="1" dirty="0">
                <a:solidFill>
                  <a:srgbClr val="333333"/>
                </a:solidFill>
                <a:latin typeface="inter-bold"/>
              </a:rPr>
              <a:t>Memory efficient:</a:t>
            </a:r>
            <a:r>
              <a:rPr lang="en-US" dirty="0">
                <a:solidFill>
                  <a:srgbClr val="333333"/>
                </a:solidFill>
                <a:latin typeface="inter-regular"/>
              </a:rPr>
              <a:t> Now we don't need to create instance for accessing the static members, so it saves memory. Moreover, it belongs to the type, so it will not get memory each time when instance is created.</a:t>
            </a:r>
          </a:p>
          <a:p>
            <a:pPr algn="just"/>
            <a:r>
              <a:rPr lang="en-US" dirty="0">
                <a:solidFill>
                  <a:srgbClr val="610B38"/>
                </a:solidFill>
                <a:latin typeface="erdana"/>
              </a:rPr>
              <a:t>C# Static Field</a:t>
            </a:r>
          </a:p>
          <a:p>
            <a:pPr algn="just"/>
            <a:r>
              <a:rPr lang="en-US" dirty="0">
                <a:solidFill>
                  <a:srgbClr val="333333"/>
                </a:solidFill>
                <a:latin typeface="inter-regular"/>
              </a:rPr>
              <a:t>A field which is declared as static, is called static field. Unlike instance field which gets memory each time whenever you create object, there is only one copy of static field created in the memory. It is shared to all the objects.</a:t>
            </a:r>
            <a:endParaRPr lang="en-US" b="0" i="0" dirty="0">
              <a:solidFill>
                <a:srgbClr val="333333"/>
              </a:solidFill>
              <a:effectLst/>
              <a:latin typeface="inter-regular"/>
            </a:endParaRPr>
          </a:p>
        </p:txBody>
      </p:sp>
      <p:sp>
        <p:nvSpPr>
          <p:cNvPr id="5" name="Rectangle 4"/>
          <p:cNvSpPr/>
          <p:nvPr/>
        </p:nvSpPr>
        <p:spPr>
          <a:xfrm>
            <a:off x="228600" y="3415852"/>
            <a:ext cx="6096000" cy="923330"/>
          </a:xfrm>
          <a:prstGeom prst="rect">
            <a:avLst/>
          </a:prstGeom>
        </p:spPr>
        <p:txBody>
          <a:bodyPr>
            <a:spAutoFit/>
          </a:bodyPr>
          <a:lstStyle/>
          <a:p>
            <a:pPr algn="just"/>
            <a:r>
              <a:rPr lang="en-US" dirty="0">
                <a:solidFill>
                  <a:srgbClr val="610B4B"/>
                </a:solidFill>
                <a:latin typeface="erdana"/>
              </a:rPr>
              <a:t>C# static field example</a:t>
            </a:r>
          </a:p>
          <a:p>
            <a:r>
              <a:rPr lang="en-US" dirty="0"/>
              <a:t/>
            </a:r>
            <a:br>
              <a:rPr lang="en-US" dirty="0"/>
            </a:br>
            <a:endParaRPr lang="en-US" dirty="0"/>
          </a:p>
        </p:txBody>
      </p:sp>
    </p:spTree>
    <p:extLst>
      <p:ext uri="{BB962C8B-B14F-4D97-AF65-F5344CB8AC3E}">
        <p14:creationId xmlns:p14="http://schemas.microsoft.com/office/powerpoint/2010/main" val="20095938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133601" y="677971"/>
            <a:ext cx="8092068" cy="5232202"/>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Account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accno</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String name;  </a:t>
            </a:r>
          </a:p>
          <a:p>
            <a:pPr algn="just"/>
            <a:r>
              <a:rPr lang="en-US" sz="2800" dirty="0">
                <a:solidFill>
                  <a:srgbClr val="000000"/>
                </a:solidFill>
                <a:latin typeface="inter-regular"/>
              </a:rPr>
              <a:t>        </a:t>
            </a:r>
            <a:r>
              <a:rPr lang="en-US" sz="2800" b="1" dirty="0">
                <a:solidFill>
                  <a:srgbClr val="006699"/>
                </a:solidFill>
                <a:latin typeface="inter-regular"/>
              </a:rPr>
              <a:t>public</a:t>
            </a:r>
            <a:r>
              <a:rPr lang="en-US" sz="2800" dirty="0">
                <a:solidFill>
                  <a:srgbClr val="000000"/>
                </a:solidFill>
                <a:latin typeface="inter-regular"/>
              </a:rPr>
              <a:t> </a:t>
            </a:r>
            <a:r>
              <a:rPr lang="en-US" sz="2800" b="1" dirty="0">
                <a:solidFill>
                  <a:srgbClr val="006699"/>
                </a:solidFill>
                <a:latin typeface="inter-regular"/>
              </a:rPr>
              <a:t>static</a:t>
            </a:r>
            <a:r>
              <a:rPr lang="en-US" sz="2800" dirty="0">
                <a:solidFill>
                  <a:srgbClr val="000000"/>
                </a:solidFill>
                <a:latin typeface="inter-regular"/>
              </a:rPr>
              <a:t> </a:t>
            </a:r>
            <a:r>
              <a:rPr lang="en-US" sz="2800" b="1" dirty="0">
                <a:solidFill>
                  <a:srgbClr val="006699"/>
                </a:solidFill>
                <a:latin typeface="inter-regular"/>
              </a:rPr>
              <a:t>float</a:t>
            </a:r>
            <a:r>
              <a:rPr lang="en-US" sz="2800" dirty="0">
                <a:solidFill>
                  <a:srgbClr val="000000"/>
                </a:solidFill>
                <a:latin typeface="inter-regular"/>
              </a:rPr>
              <a:t> </a:t>
            </a:r>
            <a:r>
              <a:rPr lang="en-US" sz="2800" dirty="0" err="1">
                <a:solidFill>
                  <a:srgbClr val="000000"/>
                </a:solidFill>
                <a:latin typeface="inter-regular"/>
              </a:rPr>
              <a:t>rateOfInterest</a:t>
            </a:r>
            <a:r>
              <a:rPr lang="en-US" sz="2800" dirty="0">
                <a:solidFill>
                  <a:srgbClr val="000000"/>
                </a:solidFill>
                <a:latin typeface="inter-regular"/>
              </a:rPr>
              <a:t>=8.8f;  </a:t>
            </a:r>
            <a:endParaRPr lang="en-US" sz="2800" dirty="0" smtClean="0">
              <a:solidFill>
                <a:srgbClr val="000000"/>
              </a:solidFill>
              <a:latin typeface="inter-regular"/>
            </a:endParaRPr>
          </a:p>
          <a:p>
            <a:pPr algn="just"/>
            <a:endParaRPr lang="en-US" dirty="0">
              <a:solidFill>
                <a:srgbClr val="000000"/>
              </a:solidFill>
              <a:latin typeface="inter-regular"/>
            </a:endParaRP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Account(</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accno</a:t>
            </a:r>
            <a:r>
              <a:rPr lang="en-US" dirty="0">
                <a:solidFill>
                  <a:srgbClr val="000000"/>
                </a:solidFill>
                <a:latin typeface="inter-regular"/>
              </a:rPr>
              <a:t>, String name)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this</a:t>
            </a:r>
            <a:r>
              <a:rPr lang="en-US" dirty="0" err="1">
                <a:solidFill>
                  <a:srgbClr val="000000"/>
                </a:solidFill>
                <a:latin typeface="inter-regular"/>
              </a:rPr>
              <a:t>.accno</a:t>
            </a:r>
            <a:r>
              <a:rPr lang="en-US" dirty="0">
                <a:solidFill>
                  <a:srgbClr val="000000"/>
                </a:solidFill>
                <a:latin typeface="inter-regular"/>
              </a:rPr>
              <a:t> = </a:t>
            </a:r>
            <a:r>
              <a:rPr lang="en-US" dirty="0" err="1">
                <a:solidFill>
                  <a:srgbClr val="000000"/>
                </a:solidFill>
                <a:latin typeface="inter-regular"/>
              </a:rPr>
              <a:t>accno</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this</a:t>
            </a:r>
            <a:r>
              <a:rPr lang="en-US" dirty="0">
                <a:solidFill>
                  <a:srgbClr val="000000"/>
                </a:solidFill>
                <a:latin typeface="inter-regular"/>
              </a:rPr>
              <a:t>.name = name;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display()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accno</a:t>
            </a:r>
            <a:r>
              <a:rPr lang="en-US" dirty="0">
                <a:solidFill>
                  <a:srgbClr val="000000"/>
                </a:solidFill>
                <a:latin typeface="inter-regular"/>
              </a:rPr>
              <a:t> + </a:t>
            </a:r>
            <a:r>
              <a:rPr lang="en-US" dirty="0">
                <a:solidFill>
                  <a:srgbClr val="0000FF"/>
                </a:solidFill>
                <a:latin typeface="inter-regular"/>
              </a:rPr>
              <a:t>" "</a:t>
            </a:r>
            <a:r>
              <a:rPr lang="en-US" dirty="0">
                <a:solidFill>
                  <a:srgbClr val="000000"/>
                </a:solidFill>
                <a:latin typeface="inter-regular"/>
              </a:rPr>
              <a:t> + name + </a:t>
            </a:r>
            <a:r>
              <a:rPr lang="en-US" dirty="0">
                <a:solidFill>
                  <a:srgbClr val="0000FF"/>
                </a:solidFill>
                <a:latin typeface="inter-regular"/>
              </a:rPr>
              <a:t>" "</a:t>
            </a:r>
            <a:r>
              <a:rPr lang="en-US" dirty="0">
                <a:solidFill>
                  <a:srgbClr val="000000"/>
                </a:solidFill>
                <a:latin typeface="inter-regular"/>
              </a:rPr>
              <a:t> + </a:t>
            </a:r>
            <a:r>
              <a:rPr lang="en-US" dirty="0" err="1">
                <a:solidFill>
                  <a:srgbClr val="000000"/>
                </a:solidFill>
                <a:latin typeface="inter-regular"/>
              </a:rPr>
              <a:t>rateOfInterest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791669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155902" y="838112"/>
            <a:ext cx="6096000" cy="2862322"/>
          </a:xfrm>
          <a:prstGeom prst="rect">
            <a:avLst/>
          </a:prstGeom>
        </p:spPr>
        <p:txBody>
          <a:bodyPr>
            <a:spAutoFit/>
          </a:bodyPr>
          <a:lstStyle/>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TestAccount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smtClean="0">
                <a:solidFill>
                  <a:srgbClr val="000000"/>
                </a:solidFill>
                <a:latin typeface="inter-regular"/>
              </a:rPr>
              <a:t>   </a:t>
            </a:r>
            <a:r>
              <a:rPr lang="en-US" dirty="0">
                <a:solidFill>
                  <a:srgbClr val="000000"/>
                </a:solidFill>
                <a:latin typeface="inter-regular"/>
              </a:rPr>
              <a:t> Account a1 = </a:t>
            </a:r>
            <a:r>
              <a:rPr lang="en-US" b="1" dirty="0">
                <a:solidFill>
                  <a:srgbClr val="006699"/>
                </a:solidFill>
                <a:latin typeface="inter-regular"/>
              </a:rPr>
              <a:t>new</a:t>
            </a:r>
            <a:r>
              <a:rPr lang="en-US" dirty="0">
                <a:solidFill>
                  <a:srgbClr val="000000"/>
                </a:solidFill>
                <a:latin typeface="inter-regular"/>
              </a:rPr>
              <a:t> Account(101, </a:t>
            </a:r>
            <a:r>
              <a:rPr lang="en-US" dirty="0">
                <a:solidFill>
                  <a:srgbClr val="0000FF"/>
                </a:solidFill>
                <a:latin typeface="inter-regular"/>
              </a:rPr>
              <a:t>"</a:t>
            </a:r>
            <a:r>
              <a:rPr lang="en-US" dirty="0" err="1" smtClean="0">
                <a:solidFill>
                  <a:srgbClr val="0000FF"/>
                </a:solidFill>
                <a:latin typeface="inter-regular"/>
              </a:rPr>
              <a:t>Sonoo</a:t>
            </a:r>
            <a:r>
              <a:rPr lang="en-US" dirty="0" smtClean="0">
                <a:solidFill>
                  <a:srgbClr val="0000FF"/>
                </a:solidFill>
                <a:latin typeface="inter-regular"/>
              </a:rPr>
              <a:t>“ </a:t>
            </a:r>
            <a:r>
              <a:rPr lang="en-US" dirty="0" smtClean="0">
                <a:solidFill>
                  <a:srgbClr val="000000"/>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Account a2 = </a:t>
            </a:r>
            <a:r>
              <a:rPr lang="en-US" b="1" dirty="0">
                <a:solidFill>
                  <a:srgbClr val="006699"/>
                </a:solidFill>
                <a:latin typeface="inter-regular"/>
              </a:rPr>
              <a:t>new</a:t>
            </a:r>
            <a:r>
              <a:rPr lang="en-US" dirty="0">
                <a:solidFill>
                  <a:srgbClr val="000000"/>
                </a:solidFill>
                <a:latin typeface="inter-regular"/>
              </a:rPr>
              <a:t> Account(102, </a:t>
            </a:r>
            <a:r>
              <a:rPr lang="en-US" dirty="0">
                <a:solidFill>
                  <a:srgbClr val="0000FF"/>
                </a:solidFill>
                <a:latin typeface="inter-regular"/>
              </a:rPr>
              <a:t>"</a:t>
            </a:r>
            <a:r>
              <a:rPr lang="en-US" dirty="0" smtClean="0">
                <a:solidFill>
                  <a:srgbClr val="0000FF"/>
                </a:solidFill>
                <a:latin typeface="inter-regular"/>
              </a:rPr>
              <a:t>Mahesh“ </a:t>
            </a:r>
            <a:r>
              <a:rPr lang="en-US" dirty="0" smtClean="0">
                <a:solidFill>
                  <a:srgbClr val="000000"/>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a1.display();  </a:t>
            </a:r>
          </a:p>
          <a:p>
            <a:pPr algn="just"/>
            <a:r>
              <a:rPr lang="en-US" dirty="0">
                <a:solidFill>
                  <a:srgbClr val="000000"/>
                </a:solidFill>
                <a:latin typeface="inter-regular"/>
              </a:rPr>
              <a:t>            a2.display();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
        <p:nvSpPr>
          <p:cNvPr id="3" name="Rectangle 2"/>
          <p:cNvSpPr/>
          <p:nvPr/>
        </p:nvSpPr>
        <p:spPr>
          <a:xfrm>
            <a:off x="204439" y="4104759"/>
            <a:ext cx="6096000" cy="923330"/>
          </a:xfrm>
          <a:prstGeom prst="rect">
            <a:avLst/>
          </a:prstGeom>
        </p:spPr>
        <p:txBody>
          <a:bodyPr>
            <a:spAutoFit/>
          </a:bodyPr>
          <a:lstStyle/>
          <a:p>
            <a:pPr algn="just"/>
            <a:r>
              <a:rPr lang="en-US" dirty="0">
                <a:solidFill>
                  <a:srgbClr val="610B4B"/>
                </a:solidFill>
                <a:latin typeface="erdana"/>
              </a:rPr>
              <a:t>C# static field example </a:t>
            </a:r>
            <a:r>
              <a:rPr lang="en-US" dirty="0" smtClean="0">
                <a:solidFill>
                  <a:srgbClr val="610B4B"/>
                </a:solidFill>
                <a:latin typeface="erdana"/>
              </a:rPr>
              <a:t>: </a:t>
            </a:r>
            <a:r>
              <a:rPr lang="en-US" dirty="0">
                <a:solidFill>
                  <a:srgbClr val="610B4B"/>
                </a:solidFill>
                <a:latin typeface="erdana"/>
              </a:rPr>
              <a:t>changing static field</a:t>
            </a:r>
          </a:p>
          <a:p>
            <a:r>
              <a:rPr lang="en-US" dirty="0"/>
              <a:t/>
            </a:r>
            <a:br>
              <a:rPr lang="en-US" dirty="0"/>
            </a:br>
            <a:endParaRPr lang="en-US" dirty="0"/>
          </a:p>
        </p:txBody>
      </p:sp>
    </p:spTree>
    <p:extLst>
      <p:ext uri="{BB962C8B-B14F-4D97-AF65-F5344CB8AC3E}">
        <p14:creationId xmlns:p14="http://schemas.microsoft.com/office/powerpoint/2010/main" val="5595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304800" y="178138"/>
            <a:ext cx="11661422" cy="1754326"/>
          </a:xfrm>
          <a:prstGeom prst="rect">
            <a:avLst/>
          </a:prstGeom>
        </p:spPr>
        <p:txBody>
          <a:bodyPr wrap="square">
            <a:spAutoFit/>
          </a:bodyPr>
          <a:lstStyle/>
          <a:p>
            <a:pPr algn="just"/>
            <a:r>
              <a:rPr lang="en-US" dirty="0">
                <a:solidFill>
                  <a:srgbClr val="610B38"/>
                </a:solidFill>
                <a:latin typeface="erdana"/>
              </a:rPr>
              <a:t>C# if-else</a:t>
            </a:r>
          </a:p>
          <a:p>
            <a:pPr algn="just"/>
            <a:r>
              <a:rPr lang="en-US" dirty="0">
                <a:solidFill>
                  <a:srgbClr val="333333"/>
                </a:solidFill>
                <a:latin typeface="inter-regular"/>
              </a:rPr>
              <a:t>In C# programming, the </a:t>
            </a:r>
            <a:r>
              <a:rPr lang="en-US" i="1" dirty="0">
                <a:solidFill>
                  <a:srgbClr val="333333"/>
                </a:solidFill>
                <a:latin typeface="inter-regular"/>
              </a:rPr>
              <a:t>if statement</a:t>
            </a:r>
            <a:r>
              <a:rPr lang="en-US" dirty="0">
                <a:solidFill>
                  <a:srgbClr val="333333"/>
                </a:solidFill>
                <a:latin typeface="inter-regular"/>
              </a:rPr>
              <a:t> is used to test the condition. There are various types of if statements in C#.</a:t>
            </a:r>
          </a:p>
          <a:p>
            <a:pPr algn="just">
              <a:buFont typeface="Arial" panose="020B0604020202020204" pitchFamily="34" charset="0"/>
              <a:buChar char="•"/>
            </a:pPr>
            <a:r>
              <a:rPr lang="en-US" dirty="0">
                <a:solidFill>
                  <a:srgbClr val="000000"/>
                </a:solidFill>
                <a:latin typeface="inter-regular"/>
              </a:rPr>
              <a:t>if statement</a:t>
            </a:r>
          </a:p>
          <a:p>
            <a:pPr algn="just">
              <a:buFont typeface="Arial" panose="020B0604020202020204" pitchFamily="34" charset="0"/>
              <a:buChar char="•"/>
            </a:pPr>
            <a:r>
              <a:rPr lang="en-US" dirty="0">
                <a:solidFill>
                  <a:srgbClr val="000000"/>
                </a:solidFill>
                <a:latin typeface="inter-regular"/>
              </a:rPr>
              <a:t>if-else statement</a:t>
            </a:r>
          </a:p>
          <a:p>
            <a:pPr algn="just">
              <a:buFont typeface="Arial" panose="020B0604020202020204" pitchFamily="34" charset="0"/>
              <a:buChar char="•"/>
            </a:pPr>
            <a:r>
              <a:rPr lang="en-US" dirty="0">
                <a:solidFill>
                  <a:srgbClr val="000000"/>
                </a:solidFill>
                <a:latin typeface="inter-regular"/>
              </a:rPr>
              <a:t>nested if statement</a:t>
            </a:r>
          </a:p>
          <a:p>
            <a:pPr algn="just">
              <a:buFont typeface="Arial" panose="020B0604020202020204" pitchFamily="34" charset="0"/>
              <a:buChar char="•"/>
            </a:pPr>
            <a:r>
              <a:rPr lang="en-US" dirty="0">
                <a:solidFill>
                  <a:srgbClr val="000000"/>
                </a:solidFill>
                <a:latin typeface="inter-regular"/>
              </a:rPr>
              <a:t>if-else-if ladder</a:t>
            </a:r>
            <a:endParaRPr lang="en-US" b="0" i="0" dirty="0">
              <a:solidFill>
                <a:srgbClr val="000000"/>
              </a:solidFill>
              <a:effectLst/>
              <a:latin typeface="inter-regular"/>
            </a:endParaRPr>
          </a:p>
        </p:txBody>
      </p:sp>
      <p:sp>
        <p:nvSpPr>
          <p:cNvPr id="3" name="Rectangle 2"/>
          <p:cNvSpPr/>
          <p:nvPr/>
        </p:nvSpPr>
        <p:spPr>
          <a:xfrm>
            <a:off x="304800" y="1932464"/>
            <a:ext cx="6096000" cy="923330"/>
          </a:xfrm>
          <a:prstGeom prst="rect">
            <a:avLst/>
          </a:prstGeom>
        </p:spPr>
        <p:txBody>
          <a:bodyPr>
            <a:spAutoFit/>
          </a:bodyPr>
          <a:lstStyle/>
          <a:p>
            <a:pPr algn="just"/>
            <a:r>
              <a:rPr lang="en-US" dirty="0">
                <a:solidFill>
                  <a:srgbClr val="610B38"/>
                </a:solidFill>
                <a:latin typeface="erdana"/>
              </a:rPr>
              <a:t>C# IF Statement</a:t>
            </a:r>
          </a:p>
          <a:p>
            <a:pPr algn="just"/>
            <a:r>
              <a:rPr lang="en-US" dirty="0">
                <a:solidFill>
                  <a:srgbClr val="333333"/>
                </a:solidFill>
                <a:latin typeface="inter-regular"/>
              </a:rPr>
              <a:t>The C# if statement tests the condition. It is executed if condition is true.</a:t>
            </a:r>
            <a:endParaRPr lang="en-US" b="0" i="0" dirty="0">
              <a:solidFill>
                <a:srgbClr val="333333"/>
              </a:solidFill>
              <a:effectLst/>
              <a:latin typeface="inter-regular"/>
            </a:endParaRPr>
          </a:p>
        </p:txBody>
      </p:sp>
      <p:sp>
        <p:nvSpPr>
          <p:cNvPr id="4" name="Rectangle 3"/>
          <p:cNvSpPr/>
          <p:nvPr/>
        </p:nvSpPr>
        <p:spPr>
          <a:xfrm>
            <a:off x="304800" y="2855794"/>
            <a:ext cx="6096000" cy="923330"/>
          </a:xfrm>
          <a:prstGeom prst="rect">
            <a:avLst/>
          </a:prstGeom>
        </p:spPr>
        <p:txBody>
          <a:bodyPr>
            <a:spAutoFit/>
          </a:bodyPr>
          <a:lstStyle/>
          <a:p>
            <a:r>
              <a:rPr lang="en-US" b="1" dirty="0">
                <a:latin typeface="inter-bold"/>
              </a:rPr>
              <a:t>Syntax:</a:t>
            </a:r>
            <a:endParaRPr lang="en-US" dirty="0"/>
          </a:p>
          <a:p>
            <a:r>
              <a:rPr lang="en-US" dirty="0">
                <a:solidFill>
                  <a:srgbClr val="333333"/>
                </a:solidFill>
                <a:latin typeface="inter-regular"/>
              </a:rPr>
              <a:t/>
            </a:r>
            <a:br>
              <a:rPr lang="en-US" dirty="0">
                <a:solidFill>
                  <a:srgbClr val="333333"/>
                </a:solidFill>
                <a:latin typeface="inter-regular"/>
              </a:rPr>
            </a:br>
            <a:endParaRPr lang="en-US" dirty="0"/>
          </a:p>
        </p:txBody>
      </p:sp>
      <p:sp>
        <p:nvSpPr>
          <p:cNvPr id="5" name="Rectangle 4"/>
          <p:cNvSpPr/>
          <p:nvPr/>
        </p:nvSpPr>
        <p:spPr>
          <a:xfrm>
            <a:off x="2837486" y="3317459"/>
            <a:ext cx="6096000" cy="2062103"/>
          </a:xfrm>
          <a:prstGeom prst="rect">
            <a:avLst/>
          </a:prstGeom>
        </p:spPr>
        <p:txBody>
          <a:bodyPr>
            <a:spAutoFit/>
          </a:bodyPr>
          <a:lstStyle/>
          <a:p>
            <a:pPr algn="just"/>
            <a:r>
              <a:rPr lang="en-US" sz="3200" b="1" dirty="0">
                <a:solidFill>
                  <a:srgbClr val="006699"/>
                </a:solidFill>
                <a:latin typeface="inter-regular"/>
              </a:rPr>
              <a:t>if</a:t>
            </a:r>
            <a:r>
              <a:rPr lang="en-US" sz="3200" dirty="0">
                <a:solidFill>
                  <a:srgbClr val="000000"/>
                </a:solidFill>
                <a:latin typeface="inter-regular"/>
              </a:rPr>
              <a:t>(condition</a:t>
            </a:r>
            <a:r>
              <a:rPr lang="en-US" sz="3200" dirty="0" smtClean="0">
                <a:solidFill>
                  <a:srgbClr val="000000"/>
                </a:solidFill>
                <a:latin typeface="inter-regular"/>
              </a:rPr>
              <a:t>)</a:t>
            </a:r>
          </a:p>
          <a:p>
            <a:pPr algn="just"/>
            <a:r>
              <a:rPr lang="en-US" sz="3200" dirty="0" smtClean="0">
                <a:solidFill>
                  <a:srgbClr val="000000"/>
                </a:solidFill>
                <a:latin typeface="inter-regular"/>
              </a:rPr>
              <a:t>{</a:t>
            </a:r>
            <a:r>
              <a:rPr lang="en-US" sz="3200" dirty="0">
                <a:solidFill>
                  <a:srgbClr val="000000"/>
                </a:solidFill>
                <a:latin typeface="inter-regular"/>
              </a:rPr>
              <a:t>  </a:t>
            </a:r>
          </a:p>
          <a:p>
            <a:pPr algn="just"/>
            <a:r>
              <a:rPr lang="en-US" sz="3200" dirty="0">
                <a:solidFill>
                  <a:srgbClr val="000000"/>
                </a:solidFill>
                <a:latin typeface="inter-regular"/>
              </a:rPr>
              <a:t>  </a:t>
            </a:r>
          </a:p>
          <a:p>
            <a:pPr algn="just"/>
            <a:r>
              <a:rPr lang="en-US" sz="3200" dirty="0">
                <a:solidFill>
                  <a:srgbClr val="000000"/>
                </a:solidFill>
                <a:latin typeface="inter-regular"/>
              </a:rPr>
              <a:t>}</a:t>
            </a: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6762349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929161" y="655668"/>
            <a:ext cx="8452624" cy="5078313"/>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Account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accno</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String name;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float</a:t>
            </a:r>
            <a:r>
              <a:rPr lang="en-US" dirty="0">
                <a:solidFill>
                  <a:srgbClr val="000000"/>
                </a:solidFill>
                <a:latin typeface="inter-regular"/>
              </a:rPr>
              <a:t> </a:t>
            </a:r>
            <a:r>
              <a:rPr lang="en-US" dirty="0" err="1">
                <a:solidFill>
                  <a:srgbClr val="000000"/>
                </a:solidFill>
                <a:latin typeface="inter-regular"/>
              </a:rPr>
              <a:t>rateOfInterest</a:t>
            </a:r>
            <a:r>
              <a:rPr lang="en-US" dirty="0">
                <a:solidFill>
                  <a:srgbClr val="000000"/>
                </a:solidFill>
                <a:latin typeface="inter-regular"/>
              </a:rPr>
              <a:t>=8.8f;  </a:t>
            </a:r>
            <a:endParaRPr lang="en-US" dirty="0" smtClean="0">
              <a:solidFill>
                <a:srgbClr val="000000"/>
              </a:solidFill>
              <a:latin typeface="inter-regular"/>
            </a:endParaRPr>
          </a:p>
          <a:p>
            <a:pPr algn="just"/>
            <a:endParaRPr lang="en-US" dirty="0">
              <a:solidFill>
                <a:srgbClr val="000000"/>
              </a:solidFill>
              <a:latin typeface="inter-regular"/>
            </a:endParaRP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Account(</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accno</a:t>
            </a:r>
            <a:r>
              <a:rPr lang="en-US" dirty="0">
                <a:solidFill>
                  <a:srgbClr val="000000"/>
                </a:solidFill>
                <a:latin typeface="inter-regular"/>
              </a:rPr>
              <a:t>, String name)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this</a:t>
            </a:r>
            <a:r>
              <a:rPr lang="en-US" dirty="0" err="1">
                <a:solidFill>
                  <a:srgbClr val="000000"/>
                </a:solidFill>
                <a:latin typeface="inter-regular"/>
              </a:rPr>
              <a:t>.accno</a:t>
            </a:r>
            <a:r>
              <a:rPr lang="en-US" dirty="0">
                <a:solidFill>
                  <a:srgbClr val="000000"/>
                </a:solidFill>
                <a:latin typeface="inter-regular"/>
              </a:rPr>
              <a:t> = </a:t>
            </a:r>
            <a:r>
              <a:rPr lang="en-US" dirty="0" err="1">
                <a:solidFill>
                  <a:srgbClr val="000000"/>
                </a:solidFill>
                <a:latin typeface="inter-regular"/>
              </a:rPr>
              <a:t>accno</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this</a:t>
            </a:r>
            <a:r>
              <a:rPr lang="en-US" dirty="0">
                <a:solidFill>
                  <a:srgbClr val="000000"/>
                </a:solidFill>
                <a:latin typeface="inter-regular"/>
              </a:rPr>
              <a:t>.name = name;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display()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accno</a:t>
            </a:r>
            <a:r>
              <a:rPr lang="en-US" dirty="0">
                <a:solidFill>
                  <a:srgbClr val="000000"/>
                </a:solidFill>
                <a:latin typeface="inter-regular"/>
              </a:rPr>
              <a:t> + </a:t>
            </a:r>
            <a:r>
              <a:rPr lang="en-US" dirty="0">
                <a:solidFill>
                  <a:srgbClr val="0000FF"/>
                </a:solidFill>
                <a:latin typeface="inter-regular"/>
              </a:rPr>
              <a:t>" "</a:t>
            </a:r>
            <a:r>
              <a:rPr lang="en-US" dirty="0">
                <a:solidFill>
                  <a:srgbClr val="000000"/>
                </a:solidFill>
                <a:latin typeface="inter-regular"/>
              </a:rPr>
              <a:t> + name + </a:t>
            </a:r>
            <a:r>
              <a:rPr lang="en-US" dirty="0">
                <a:solidFill>
                  <a:srgbClr val="0000FF"/>
                </a:solidFill>
                <a:latin typeface="inter-regular"/>
              </a:rPr>
              <a:t>" "</a:t>
            </a:r>
            <a:r>
              <a:rPr lang="en-US" dirty="0">
                <a:solidFill>
                  <a:srgbClr val="000000"/>
                </a:solidFill>
                <a:latin typeface="inter-regular"/>
              </a:rPr>
              <a:t> + </a:t>
            </a:r>
            <a:r>
              <a:rPr lang="en-US" dirty="0" err="1">
                <a:solidFill>
                  <a:srgbClr val="000000"/>
                </a:solidFill>
                <a:latin typeface="inter-regular"/>
              </a:rPr>
              <a:t>rateOfInterest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31850065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037636" y="162202"/>
            <a:ext cx="8703343" cy="3231654"/>
          </a:xfrm>
          <a:prstGeom prst="rect">
            <a:avLst/>
          </a:prstGeom>
        </p:spPr>
        <p:txBody>
          <a:bodyPr wrap="square">
            <a:spAutoFit/>
          </a:bodyPr>
          <a:lstStyle/>
          <a:p>
            <a:pPr algn="just"/>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TestAccount</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sz="2400" dirty="0">
                <a:solidFill>
                  <a:srgbClr val="000000"/>
                </a:solidFill>
                <a:latin typeface="inter-regular"/>
              </a:rPr>
              <a:t>            </a:t>
            </a:r>
            <a:r>
              <a:rPr lang="en-US" sz="2400" dirty="0" err="1">
                <a:solidFill>
                  <a:srgbClr val="000000"/>
                </a:solidFill>
                <a:latin typeface="inter-regular"/>
              </a:rPr>
              <a:t>Account.rateOfInterest</a:t>
            </a:r>
            <a:r>
              <a:rPr lang="en-US" sz="2400" dirty="0">
                <a:solidFill>
                  <a:srgbClr val="000000"/>
                </a:solidFill>
                <a:latin typeface="inter-regular"/>
              </a:rPr>
              <a:t> = 10.5f;</a:t>
            </a:r>
            <a:r>
              <a:rPr lang="en-US" sz="2400" dirty="0">
                <a:solidFill>
                  <a:srgbClr val="008200"/>
                </a:solidFill>
                <a:latin typeface="inter-regular"/>
              </a:rPr>
              <a:t>//changing value</a:t>
            </a:r>
            <a:r>
              <a:rPr lang="en-US" sz="2400" dirty="0">
                <a:solidFill>
                  <a:srgbClr val="000000"/>
                </a:solidFill>
                <a:latin typeface="inter-regular"/>
              </a:rPr>
              <a:t>  </a:t>
            </a:r>
          </a:p>
          <a:p>
            <a:pPr algn="just"/>
            <a:r>
              <a:rPr lang="en-US" dirty="0">
                <a:solidFill>
                  <a:srgbClr val="000000"/>
                </a:solidFill>
                <a:latin typeface="inter-regular"/>
              </a:rPr>
              <a:t>            Account a1 = </a:t>
            </a:r>
            <a:r>
              <a:rPr lang="en-US" b="1" dirty="0">
                <a:solidFill>
                  <a:srgbClr val="006699"/>
                </a:solidFill>
                <a:latin typeface="inter-regular"/>
              </a:rPr>
              <a:t>new</a:t>
            </a:r>
            <a:r>
              <a:rPr lang="en-US" dirty="0">
                <a:solidFill>
                  <a:srgbClr val="000000"/>
                </a:solidFill>
                <a:latin typeface="inter-regular"/>
              </a:rPr>
              <a:t> Account(101, </a:t>
            </a:r>
            <a:r>
              <a:rPr lang="en-US" dirty="0">
                <a:solidFill>
                  <a:srgbClr val="0000FF"/>
                </a:solidFill>
                <a:latin typeface="inter-regular"/>
              </a:rPr>
              <a:t>"</a:t>
            </a:r>
            <a:r>
              <a:rPr lang="en-US" dirty="0" err="1">
                <a:solidFill>
                  <a:srgbClr val="0000FF"/>
                </a:solidFill>
                <a:latin typeface="inter-regular"/>
              </a:rPr>
              <a:t>Sonoo</a:t>
            </a:r>
            <a:r>
              <a:rPr lang="en-US" dirty="0">
                <a:solidFill>
                  <a:srgbClr val="0000FF"/>
                </a:solidFill>
                <a:latin typeface="inter-regular"/>
              </a:rPr>
              <a:t>"</a:t>
            </a:r>
            <a:r>
              <a:rPr lang="en-US" dirty="0">
                <a:solidFill>
                  <a:srgbClr val="000000"/>
                </a:solidFill>
                <a:latin typeface="inter-regular"/>
              </a:rPr>
              <a:t>);  </a:t>
            </a:r>
          </a:p>
          <a:p>
            <a:pPr algn="just"/>
            <a:r>
              <a:rPr lang="en-US" dirty="0">
                <a:solidFill>
                  <a:srgbClr val="000000"/>
                </a:solidFill>
                <a:latin typeface="inter-regular"/>
              </a:rPr>
              <a:t>            Account a2 = </a:t>
            </a:r>
            <a:r>
              <a:rPr lang="en-US" b="1" dirty="0">
                <a:solidFill>
                  <a:srgbClr val="006699"/>
                </a:solidFill>
                <a:latin typeface="inter-regular"/>
              </a:rPr>
              <a:t>new</a:t>
            </a:r>
            <a:r>
              <a:rPr lang="en-US" dirty="0">
                <a:solidFill>
                  <a:srgbClr val="000000"/>
                </a:solidFill>
                <a:latin typeface="inter-regular"/>
              </a:rPr>
              <a:t> Account(102, </a:t>
            </a:r>
            <a:r>
              <a:rPr lang="en-US" dirty="0">
                <a:solidFill>
                  <a:srgbClr val="0000FF"/>
                </a:solidFill>
                <a:latin typeface="inter-regular"/>
              </a:rPr>
              <a:t>"Mahesh"</a:t>
            </a:r>
            <a:r>
              <a:rPr lang="en-US" dirty="0">
                <a:solidFill>
                  <a:srgbClr val="000000"/>
                </a:solidFill>
                <a:latin typeface="inter-regular"/>
              </a:rPr>
              <a:t>);  </a:t>
            </a:r>
          </a:p>
          <a:p>
            <a:pPr algn="just"/>
            <a:r>
              <a:rPr lang="en-US" dirty="0">
                <a:solidFill>
                  <a:srgbClr val="000000"/>
                </a:solidFill>
                <a:latin typeface="inter-regular"/>
              </a:rPr>
              <a:t>            a1.display();  </a:t>
            </a:r>
          </a:p>
          <a:p>
            <a:pPr algn="just"/>
            <a:r>
              <a:rPr lang="en-US" dirty="0">
                <a:solidFill>
                  <a:srgbClr val="000000"/>
                </a:solidFill>
                <a:latin typeface="inter-regular"/>
              </a:rPr>
              <a:t>            a2.display();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
        <p:nvSpPr>
          <p:cNvPr id="3" name="Rectangle 2"/>
          <p:cNvSpPr/>
          <p:nvPr/>
        </p:nvSpPr>
        <p:spPr>
          <a:xfrm>
            <a:off x="215590" y="3737430"/>
            <a:ext cx="11638156" cy="2308324"/>
          </a:xfrm>
          <a:prstGeom prst="rect">
            <a:avLst/>
          </a:prstGeom>
        </p:spPr>
        <p:txBody>
          <a:bodyPr wrap="square">
            <a:spAutoFit/>
          </a:bodyPr>
          <a:lstStyle/>
          <a:p>
            <a:pPr algn="just"/>
            <a:r>
              <a:rPr lang="en-US" dirty="0">
                <a:solidFill>
                  <a:srgbClr val="610B38"/>
                </a:solidFill>
                <a:latin typeface="erdana"/>
              </a:rPr>
              <a:t>C# static class</a:t>
            </a:r>
          </a:p>
          <a:p>
            <a:pPr algn="just"/>
            <a:r>
              <a:rPr lang="en-US" dirty="0">
                <a:solidFill>
                  <a:srgbClr val="333333"/>
                </a:solidFill>
                <a:latin typeface="inter-regular"/>
              </a:rPr>
              <a:t>The C# static class is like the normal class but it cannot be instantiated. It can have only static members. The advantage of static class is that it provides you guarantee that instance of static class cannot be created.</a:t>
            </a:r>
          </a:p>
          <a:p>
            <a:pPr algn="just"/>
            <a:r>
              <a:rPr lang="en-US" dirty="0">
                <a:solidFill>
                  <a:srgbClr val="610B4B"/>
                </a:solidFill>
                <a:latin typeface="erdana"/>
              </a:rPr>
              <a:t>Points to remember for C# static class</a:t>
            </a:r>
          </a:p>
          <a:p>
            <a:pPr algn="just">
              <a:buFont typeface="Arial" panose="020B0604020202020204" pitchFamily="34" charset="0"/>
              <a:buChar char="•"/>
            </a:pPr>
            <a:r>
              <a:rPr lang="en-US" dirty="0">
                <a:solidFill>
                  <a:srgbClr val="000000"/>
                </a:solidFill>
                <a:latin typeface="inter-regular"/>
              </a:rPr>
              <a:t>C# static class contains only static members.</a:t>
            </a:r>
          </a:p>
          <a:p>
            <a:pPr algn="just">
              <a:buFont typeface="Arial" panose="020B0604020202020204" pitchFamily="34" charset="0"/>
              <a:buChar char="•"/>
            </a:pPr>
            <a:r>
              <a:rPr lang="en-US" dirty="0">
                <a:solidFill>
                  <a:srgbClr val="000000"/>
                </a:solidFill>
                <a:latin typeface="inter-regular"/>
              </a:rPr>
              <a:t>C# static class cannot be instantiated.</a:t>
            </a:r>
          </a:p>
          <a:p>
            <a:pPr algn="just">
              <a:buFont typeface="Arial" panose="020B0604020202020204" pitchFamily="34" charset="0"/>
              <a:buChar char="•"/>
            </a:pPr>
            <a:r>
              <a:rPr lang="en-US" dirty="0">
                <a:solidFill>
                  <a:srgbClr val="000000"/>
                </a:solidFill>
                <a:latin typeface="inter-regular"/>
              </a:rPr>
              <a:t>C# static class is sealed.</a:t>
            </a:r>
          </a:p>
          <a:p>
            <a:pPr algn="just">
              <a:buFont typeface="Arial" panose="020B0604020202020204" pitchFamily="34" charset="0"/>
              <a:buChar char="•"/>
            </a:pPr>
            <a:r>
              <a:rPr lang="en-US" dirty="0">
                <a:solidFill>
                  <a:srgbClr val="000000"/>
                </a:solidFill>
                <a:latin typeface="inter-regular"/>
              </a:rPr>
              <a:t>C# static class cannot contain instance constructors.</a:t>
            </a:r>
            <a:endParaRPr lang="en-US" b="0" i="0" dirty="0">
              <a:solidFill>
                <a:srgbClr val="000000"/>
              </a:solidFill>
              <a:effectLst/>
              <a:latin typeface="inter-regular"/>
            </a:endParaRPr>
          </a:p>
        </p:txBody>
      </p:sp>
    </p:spTree>
    <p:extLst>
      <p:ext uri="{BB962C8B-B14F-4D97-AF65-F5344CB8AC3E}">
        <p14:creationId xmlns:p14="http://schemas.microsoft.com/office/powerpoint/2010/main" val="22660796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483220" y="157228"/>
            <a:ext cx="6096000" cy="923330"/>
          </a:xfrm>
          <a:prstGeom prst="rect">
            <a:avLst/>
          </a:prstGeom>
        </p:spPr>
        <p:txBody>
          <a:bodyPr>
            <a:spAutoFit/>
          </a:bodyPr>
          <a:lstStyle/>
          <a:p>
            <a:pPr algn="just"/>
            <a:r>
              <a:rPr lang="en-US" dirty="0">
                <a:solidFill>
                  <a:srgbClr val="610B38"/>
                </a:solidFill>
                <a:latin typeface="erdana"/>
              </a:rPr>
              <a:t>C# static class example</a:t>
            </a:r>
          </a:p>
          <a:p>
            <a:r>
              <a:rPr lang="en-US" dirty="0"/>
              <a:t/>
            </a:r>
            <a:br>
              <a:rPr lang="en-US" dirty="0"/>
            </a:br>
            <a:endParaRPr lang="en-US" dirty="0"/>
          </a:p>
        </p:txBody>
      </p:sp>
      <p:sp>
        <p:nvSpPr>
          <p:cNvPr id="3" name="Rectangle 2"/>
          <p:cNvSpPr/>
          <p:nvPr/>
        </p:nvSpPr>
        <p:spPr>
          <a:xfrm>
            <a:off x="347730" y="855475"/>
            <a:ext cx="11577212" cy="5232202"/>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MyMath</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float</a:t>
            </a:r>
            <a:r>
              <a:rPr lang="en-US" dirty="0">
                <a:solidFill>
                  <a:srgbClr val="000000"/>
                </a:solidFill>
                <a:latin typeface="inter-regular"/>
              </a:rPr>
              <a:t> PI=3.14f;  </a:t>
            </a:r>
            <a:endParaRPr lang="en-US" dirty="0" smtClean="0">
              <a:solidFill>
                <a:srgbClr val="000000"/>
              </a:solidFill>
              <a:latin typeface="inter-regular"/>
            </a:endParaRP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cube(</a:t>
            </a:r>
            <a:r>
              <a:rPr lang="en-US" b="1" dirty="0" err="1">
                <a:solidFill>
                  <a:srgbClr val="006699"/>
                </a:solidFill>
                <a:latin typeface="inter-regular"/>
              </a:rPr>
              <a:t>int</a:t>
            </a:r>
            <a:r>
              <a:rPr lang="en-US" dirty="0">
                <a:solidFill>
                  <a:srgbClr val="000000"/>
                </a:solidFill>
                <a:latin typeface="inter-regular"/>
              </a:rPr>
              <a:t> n</a:t>
            </a:r>
            <a:r>
              <a:rPr lang="en-US" dirty="0" smtClean="0">
                <a:solidFill>
                  <a:srgbClr val="000000"/>
                </a:solidFill>
                <a:latin typeface="inter-regular"/>
              </a:rPr>
              <a:t>)</a:t>
            </a:r>
          </a:p>
          <a:p>
            <a:pPr algn="just">
              <a:buFont typeface="+mj-lt"/>
              <a:buAutoNum type="arabicPeriod"/>
            </a:pPr>
            <a:r>
              <a:rPr lang="en-US" dirty="0" smtClean="0">
                <a:solidFill>
                  <a:srgbClr val="000000"/>
                </a:solidFill>
                <a:latin typeface="inter-regular"/>
              </a:rPr>
              <a:t>    { </a:t>
            </a:r>
          </a:p>
          <a:p>
            <a:pPr algn="just">
              <a:buFont typeface="+mj-lt"/>
              <a:buAutoNum type="arabicPeriod"/>
            </a:pPr>
            <a:r>
              <a:rPr lang="en-US" b="1" dirty="0" smtClean="0">
                <a:solidFill>
                  <a:srgbClr val="006699"/>
                </a:solidFill>
                <a:latin typeface="inter-regular"/>
              </a:rPr>
              <a:t>    return</a:t>
            </a:r>
            <a:r>
              <a:rPr lang="en-US" dirty="0">
                <a:solidFill>
                  <a:srgbClr val="000000"/>
                </a:solidFill>
                <a:latin typeface="inter-regular"/>
              </a:rPr>
              <a:t> n*n*n</a:t>
            </a:r>
            <a:r>
              <a:rPr lang="en-US" dirty="0" smtClean="0">
                <a:solidFill>
                  <a:srgbClr val="000000"/>
                </a:solidFill>
                <a:latin typeface="inter-regular"/>
              </a:rPr>
              <a:t>;</a:t>
            </a:r>
          </a:p>
          <a:p>
            <a:pPr algn="just">
              <a:buFont typeface="+mj-lt"/>
              <a:buAutoNum type="arabicPeriod"/>
            </a:pPr>
            <a:r>
              <a:rPr lang="en-US" dirty="0" smtClean="0">
                <a:solidFill>
                  <a:srgbClr val="000000"/>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TestMyMath</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"Value of PI is: "</a:t>
            </a:r>
            <a:r>
              <a:rPr lang="en-US" dirty="0">
                <a:solidFill>
                  <a:srgbClr val="000000"/>
                </a:solidFill>
                <a:latin typeface="inter-regular"/>
              </a:rPr>
              <a:t>+</a:t>
            </a:r>
            <a:r>
              <a:rPr lang="en-US" dirty="0" err="1">
                <a:solidFill>
                  <a:srgbClr val="000000"/>
                </a:solidFill>
                <a:latin typeface="inter-regular"/>
              </a:rPr>
              <a:t>MyMath.PI</a:t>
            </a:r>
            <a:r>
              <a:rPr lang="en-US" dirty="0">
                <a:solidFill>
                  <a:srgbClr val="000000"/>
                </a:solidFill>
                <a:latin typeface="inter-regular"/>
              </a:rPr>
              <a:t>); </a:t>
            </a:r>
            <a:endParaRPr lang="en-US" dirty="0" smtClean="0">
              <a:solidFill>
                <a:srgbClr val="000000"/>
              </a:solidFill>
              <a:latin typeface="inter-regular"/>
            </a:endParaRPr>
          </a:p>
          <a:p>
            <a:pPr algn="just">
              <a:buFont typeface="+mj-lt"/>
              <a:buAutoNum type="arabicPeriod"/>
            </a:pPr>
            <a:r>
              <a:rPr lang="en-US" dirty="0">
                <a:solidFill>
                  <a:srgbClr val="000000"/>
                </a:solidFill>
                <a:latin typeface="inter-regular"/>
              </a:rPr>
              <a:t> </a:t>
            </a:r>
          </a:p>
          <a:p>
            <a:pPr algn="just">
              <a:buFont typeface="+mj-lt"/>
              <a:buAutoNum type="arabicPeriod"/>
            </a:pPr>
            <a:r>
              <a:rPr lang="en-US" sz="2800" dirty="0">
                <a:solidFill>
                  <a:srgbClr val="FF0000"/>
                </a:solidFill>
                <a:latin typeface="inter-regular"/>
              </a:rPr>
              <a:t>            </a:t>
            </a:r>
            <a:r>
              <a:rPr lang="en-US" sz="2800" dirty="0" err="1">
                <a:solidFill>
                  <a:srgbClr val="FF0000"/>
                </a:solidFill>
                <a:latin typeface="inter-regular"/>
              </a:rPr>
              <a:t>Console.WriteLine</a:t>
            </a:r>
            <a:r>
              <a:rPr lang="en-US" sz="2800" dirty="0">
                <a:solidFill>
                  <a:srgbClr val="FF0000"/>
                </a:solidFill>
                <a:latin typeface="inter-regular"/>
              </a:rPr>
              <a:t>("Cube of 3 is: " + </a:t>
            </a:r>
            <a:r>
              <a:rPr lang="en-US" sz="2800" dirty="0" err="1">
                <a:solidFill>
                  <a:srgbClr val="FF0000"/>
                </a:solidFill>
                <a:latin typeface="inter-regular"/>
              </a:rPr>
              <a:t>MyMath.cube</a:t>
            </a:r>
            <a:r>
              <a:rPr lang="en-US" sz="2800" dirty="0">
                <a:solidFill>
                  <a:srgbClr val="FF0000"/>
                </a:solidFill>
                <a:latin typeface="inter-regular"/>
              </a:rPr>
              <a:t>(3));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30064330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26742" y="146737"/>
            <a:ext cx="10322312" cy="2031325"/>
          </a:xfrm>
          <a:prstGeom prst="rect">
            <a:avLst/>
          </a:prstGeom>
        </p:spPr>
        <p:txBody>
          <a:bodyPr wrap="square">
            <a:spAutoFit/>
          </a:bodyPr>
          <a:lstStyle/>
          <a:p>
            <a:pPr algn="just"/>
            <a:r>
              <a:rPr lang="en-US" dirty="0">
                <a:solidFill>
                  <a:srgbClr val="610B38"/>
                </a:solidFill>
                <a:latin typeface="erdana"/>
              </a:rPr>
              <a:t>C# static constructor</a:t>
            </a:r>
          </a:p>
          <a:p>
            <a:pPr algn="just"/>
            <a:r>
              <a:rPr lang="en-US" dirty="0">
                <a:solidFill>
                  <a:srgbClr val="333333"/>
                </a:solidFill>
                <a:latin typeface="inter-regular"/>
              </a:rPr>
              <a:t>C# static constructor is used to initialize static fields. It can also be used to perform any action that is to be performed only once. It is invoked automatically before first instance is created or any static member is referenced.</a:t>
            </a:r>
          </a:p>
          <a:p>
            <a:pPr algn="just"/>
            <a:r>
              <a:rPr lang="en-US" dirty="0">
                <a:solidFill>
                  <a:srgbClr val="610B4B"/>
                </a:solidFill>
                <a:latin typeface="erdana"/>
              </a:rPr>
              <a:t>Points to remember for C# Static Constructor</a:t>
            </a:r>
          </a:p>
          <a:p>
            <a:pPr algn="just">
              <a:buFont typeface="Arial" panose="020B0604020202020204" pitchFamily="34" charset="0"/>
              <a:buChar char="•"/>
            </a:pPr>
            <a:r>
              <a:rPr lang="en-US" dirty="0">
                <a:solidFill>
                  <a:srgbClr val="000000"/>
                </a:solidFill>
                <a:latin typeface="inter-regular"/>
              </a:rPr>
              <a:t>C# static constructor cannot have any modifier or parameter.</a:t>
            </a:r>
          </a:p>
          <a:p>
            <a:pPr algn="just">
              <a:buFont typeface="Arial" panose="020B0604020202020204" pitchFamily="34" charset="0"/>
              <a:buChar char="•"/>
            </a:pPr>
            <a:r>
              <a:rPr lang="en-US" dirty="0">
                <a:solidFill>
                  <a:srgbClr val="000000"/>
                </a:solidFill>
                <a:latin typeface="inter-regular"/>
              </a:rPr>
              <a:t>C# static constructor is invoked implicitly. It can't be called explicitly.</a:t>
            </a:r>
            <a:endParaRPr lang="en-US" b="0" i="0" dirty="0">
              <a:solidFill>
                <a:srgbClr val="000000"/>
              </a:solidFill>
              <a:effectLst/>
              <a:latin typeface="inter-regular"/>
            </a:endParaRPr>
          </a:p>
        </p:txBody>
      </p:sp>
    </p:spTree>
    <p:extLst>
      <p:ext uri="{BB962C8B-B14F-4D97-AF65-F5344CB8AC3E}">
        <p14:creationId xmlns:p14="http://schemas.microsoft.com/office/powerpoint/2010/main" val="24121031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315951" y="190682"/>
            <a:ext cx="6096000" cy="923330"/>
          </a:xfrm>
          <a:prstGeom prst="rect">
            <a:avLst/>
          </a:prstGeom>
        </p:spPr>
        <p:txBody>
          <a:bodyPr>
            <a:spAutoFit/>
          </a:bodyPr>
          <a:lstStyle/>
          <a:p>
            <a:pPr algn="just"/>
            <a:r>
              <a:rPr lang="en-US" dirty="0">
                <a:solidFill>
                  <a:srgbClr val="610B38"/>
                </a:solidFill>
                <a:latin typeface="erdana"/>
              </a:rPr>
              <a:t>C# Static Constructor example</a:t>
            </a:r>
          </a:p>
          <a:p>
            <a:r>
              <a:rPr lang="en-US" dirty="0"/>
              <a:t/>
            </a:r>
            <a:br>
              <a:rPr lang="en-US" dirty="0"/>
            </a:br>
            <a:endParaRPr lang="en-US" dirty="0"/>
          </a:p>
        </p:txBody>
      </p:sp>
      <p:sp>
        <p:nvSpPr>
          <p:cNvPr id="3" name="Rectangle 2"/>
          <p:cNvSpPr/>
          <p:nvPr/>
        </p:nvSpPr>
        <p:spPr>
          <a:xfrm>
            <a:off x="3059151" y="859293"/>
            <a:ext cx="6096000" cy="4247317"/>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Account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String name;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float</a:t>
            </a:r>
            <a:r>
              <a:rPr lang="en-US" dirty="0">
                <a:solidFill>
                  <a:srgbClr val="000000"/>
                </a:solidFill>
                <a:latin typeface="inter-regular"/>
              </a:rPr>
              <a:t> </a:t>
            </a:r>
            <a:r>
              <a:rPr lang="en-US" dirty="0" err="1">
                <a:solidFill>
                  <a:srgbClr val="000000"/>
                </a:solidFill>
                <a:latin typeface="inter-regular"/>
              </a:rPr>
              <a:t>rateOfInterest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Account(</a:t>
            </a:r>
            <a:r>
              <a:rPr lang="en-US" b="1" dirty="0" err="1">
                <a:solidFill>
                  <a:srgbClr val="006699"/>
                </a:solidFill>
                <a:latin typeface="inter-regular"/>
              </a:rPr>
              <a:t>int</a:t>
            </a:r>
            <a:r>
              <a:rPr lang="en-US" dirty="0">
                <a:solidFill>
                  <a:srgbClr val="000000"/>
                </a:solidFill>
                <a:latin typeface="inter-regular"/>
              </a:rPr>
              <a:t> id, String name)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smtClean="0">
                <a:solidFill>
                  <a:srgbClr val="000000"/>
                </a:solidFill>
                <a:latin typeface="inter-regular"/>
              </a:rPr>
              <a:t>  </a:t>
            </a:r>
            <a:r>
              <a:rPr lang="en-US" b="1" dirty="0" smtClean="0">
                <a:solidFill>
                  <a:srgbClr val="006699"/>
                </a:solidFill>
                <a:latin typeface="inter-regular"/>
              </a:rPr>
              <a:t>this</a:t>
            </a:r>
            <a:r>
              <a:rPr lang="en-US" dirty="0" smtClean="0">
                <a:solidFill>
                  <a:srgbClr val="000000"/>
                </a:solidFill>
                <a:latin typeface="inter-regular"/>
              </a:rPr>
              <a:t>.id</a:t>
            </a:r>
            <a:r>
              <a:rPr lang="en-US" dirty="0">
                <a:solidFill>
                  <a:srgbClr val="000000"/>
                </a:solidFill>
                <a:latin typeface="inter-regular"/>
              </a:rPr>
              <a:t> = id;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this</a:t>
            </a:r>
            <a:r>
              <a:rPr lang="en-US" dirty="0">
                <a:solidFill>
                  <a:srgbClr val="000000"/>
                </a:solidFill>
                <a:latin typeface="inter-regular"/>
              </a:rPr>
              <a:t>.name = name;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smtClean="0">
                <a:solidFill>
                  <a:srgbClr val="006699"/>
                </a:solidFill>
                <a:latin typeface="inter-regular"/>
              </a:rPr>
              <a:t>static</a:t>
            </a:r>
            <a:r>
              <a:rPr lang="en-US" dirty="0" smtClean="0">
                <a:solidFill>
                  <a:srgbClr val="000000"/>
                </a:solidFill>
                <a:latin typeface="inter-regular"/>
              </a:rPr>
              <a:t> Account()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rateOfInterest</a:t>
            </a:r>
            <a:r>
              <a:rPr lang="en-US" dirty="0">
                <a:solidFill>
                  <a:srgbClr val="000000"/>
                </a:solidFill>
                <a:latin typeface="inter-regular"/>
              </a:rPr>
              <a:t> = 9.5f;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4527956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929161" y="1166843"/>
            <a:ext cx="10894741" cy="4247317"/>
          </a:xfrm>
          <a:prstGeom prst="rect">
            <a:avLst/>
          </a:prstGeom>
        </p:spPr>
        <p:txBody>
          <a:bodyPr wrap="square">
            <a:spAutoFit/>
          </a:bodyPr>
          <a:lstStyle/>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display()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(id + </a:t>
            </a:r>
            <a:r>
              <a:rPr lang="en-US" dirty="0">
                <a:solidFill>
                  <a:srgbClr val="0000FF"/>
                </a:solidFill>
                <a:latin typeface="inter-regular"/>
              </a:rPr>
              <a:t>" "</a:t>
            </a:r>
            <a:r>
              <a:rPr lang="en-US" dirty="0">
                <a:solidFill>
                  <a:srgbClr val="000000"/>
                </a:solidFill>
                <a:latin typeface="inter-regular"/>
              </a:rPr>
              <a:t> + name+</a:t>
            </a:r>
            <a:r>
              <a:rPr lang="en-US" dirty="0">
                <a:solidFill>
                  <a:srgbClr val="0000FF"/>
                </a:solidFill>
                <a:latin typeface="inter-regular"/>
              </a:rPr>
              <a:t>" "</a:t>
            </a:r>
            <a:r>
              <a:rPr lang="en-US" dirty="0">
                <a:solidFill>
                  <a:srgbClr val="000000"/>
                </a:solidFill>
                <a:latin typeface="inter-regular"/>
              </a:rPr>
              <a:t>+</a:t>
            </a:r>
            <a:r>
              <a:rPr lang="en-US" dirty="0" err="1">
                <a:solidFill>
                  <a:srgbClr val="000000"/>
                </a:solidFill>
                <a:latin typeface="inter-regular"/>
              </a:rPr>
              <a:t>rateOfInterest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TestEmployee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smtClean="0">
                <a:solidFill>
                  <a:srgbClr val="000000"/>
                </a:solidFill>
                <a:latin typeface="inter-regular"/>
              </a:rPr>
              <a:t>  </a:t>
            </a:r>
            <a:r>
              <a:rPr lang="en-US" dirty="0">
                <a:solidFill>
                  <a:srgbClr val="000000"/>
                </a:solidFill>
                <a:latin typeface="inter-regular"/>
              </a:rPr>
              <a:t>  Account a1 = </a:t>
            </a:r>
            <a:r>
              <a:rPr lang="en-US" b="1" dirty="0">
                <a:solidFill>
                  <a:srgbClr val="006699"/>
                </a:solidFill>
                <a:latin typeface="inter-regular"/>
              </a:rPr>
              <a:t>new</a:t>
            </a:r>
            <a:r>
              <a:rPr lang="en-US" dirty="0">
                <a:solidFill>
                  <a:srgbClr val="000000"/>
                </a:solidFill>
                <a:latin typeface="inter-regular"/>
              </a:rPr>
              <a:t> Account(101, </a:t>
            </a:r>
            <a:r>
              <a:rPr lang="en-US" dirty="0">
                <a:solidFill>
                  <a:srgbClr val="0000FF"/>
                </a:solidFill>
                <a:latin typeface="inter-regular"/>
              </a:rPr>
              <a:t>"</a:t>
            </a:r>
            <a:r>
              <a:rPr lang="en-US" dirty="0" err="1">
                <a:solidFill>
                  <a:srgbClr val="0000FF"/>
                </a:solidFill>
                <a:latin typeface="inter-regular"/>
              </a:rPr>
              <a:t>Sonoo</a:t>
            </a:r>
            <a:r>
              <a:rPr lang="en-US" dirty="0">
                <a:solidFill>
                  <a:srgbClr val="0000FF"/>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Account a2 = </a:t>
            </a:r>
            <a:r>
              <a:rPr lang="en-US" b="1" dirty="0">
                <a:solidFill>
                  <a:srgbClr val="006699"/>
                </a:solidFill>
                <a:latin typeface="inter-regular"/>
              </a:rPr>
              <a:t>new</a:t>
            </a:r>
            <a:r>
              <a:rPr lang="en-US" dirty="0">
                <a:solidFill>
                  <a:srgbClr val="000000"/>
                </a:solidFill>
                <a:latin typeface="inter-regular"/>
              </a:rPr>
              <a:t> Account(102, </a:t>
            </a:r>
            <a:r>
              <a:rPr lang="en-US" dirty="0">
                <a:solidFill>
                  <a:srgbClr val="0000FF"/>
                </a:solidFill>
                <a:latin typeface="inter-regular"/>
              </a:rPr>
              <a:t>"Mahesh"</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a1.display();  </a:t>
            </a:r>
          </a:p>
          <a:p>
            <a:pPr algn="just">
              <a:buFont typeface="+mj-lt"/>
              <a:buAutoNum type="arabicPeriod"/>
            </a:pPr>
            <a:r>
              <a:rPr lang="en-US" dirty="0">
                <a:solidFill>
                  <a:srgbClr val="000000"/>
                </a:solidFill>
                <a:latin typeface="inter-regular"/>
              </a:rPr>
              <a:t>            a2.display();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12391380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338253" y="194245"/>
            <a:ext cx="11482039" cy="1477328"/>
          </a:xfrm>
          <a:prstGeom prst="rect">
            <a:avLst/>
          </a:prstGeom>
        </p:spPr>
        <p:txBody>
          <a:bodyPr wrap="square">
            <a:spAutoFit/>
          </a:bodyPr>
          <a:lstStyle/>
          <a:p>
            <a:pPr algn="just"/>
            <a:r>
              <a:rPr lang="en-US" dirty="0">
                <a:solidFill>
                  <a:srgbClr val="610B38"/>
                </a:solidFill>
                <a:latin typeface="erdana"/>
              </a:rPr>
              <a:t>C# </a:t>
            </a:r>
            <a:r>
              <a:rPr lang="en-US" dirty="0" err="1">
                <a:solidFill>
                  <a:srgbClr val="610B38"/>
                </a:solidFill>
                <a:latin typeface="erdana"/>
              </a:rPr>
              <a:t>Structs</a:t>
            </a:r>
            <a:endParaRPr lang="en-US" dirty="0">
              <a:solidFill>
                <a:srgbClr val="610B38"/>
              </a:solidFill>
              <a:latin typeface="erdana"/>
            </a:endParaRPr>
          </a:p>
          <a:p>
            <a:pPr algn="just"/>
            <a:r>
              <a:rPr lang="en-US" dirty="0">
                <a:solidFill>
                  <a:srgbClr val="333333"/>
                </a:solidFill>
                <a:latin typeface="inter-regular"/>
              </a:rPr>
              <a:t>In C#, classes and </a:t>
            </a:r>
            <a:r>
              <a:rPr lang="en-US" dirty="0" err="1">
                <a:solidFill>
                  <a:srgbClr val="333333"/>
                </a:solidFill>
                <a:latin typeface="inter-regular"/>
              </a:rPr>
              <a:t>structs</a:t>
            </a:r>
            <a:r>
              <a:rPr lang="en-US" dirty="0">
                <a:solidFill>
                  <a:srgbClr val="333333"/>
                </a:solidFill>
                <a:latin typeface="inter-regular"/>
              </a:rPr>
              <a:t> are blueprints that are used to create instance of a class. </a:t>
            </a:r>
            <a:r>
              <a:rPr lang="en-US" dirty="0" err="1">
                <a:solidFill>
                  <a:srgbClr val="333333"/>
                </a:solidFill>
                <a:latin typeface="inter-regular"/>
              </a:rPr>
              <a:t>Structs</a:t>
            </a:r>
            <a:r>
              <a:rPr lang="en-US" dirty="0">
                <a:solidFill>
                  <a:srgbClr val="333333"/>
                </a:solidFill>
                <a:latin typeface="inter-regular"/>
              </a:rPr>
              <a:t> are used for lightweight objects such as Color, Rectangle, Point etc.</a:t>
            </a:r>
          </a:p>
          <a:p>
            <a:pPr algn="just"/>
            <a:r>
              <a:rPr lang="en-US" dirty="0">
                <a:solidFill>
                  <a:srgbClr val="333333"/>
                </a:solidFill>
                <a:latin typeface="inter-regular"/>
              </a:rPr>
              <a:t>Unlike class, </a:t>
            </a:r>
            <a:r>
              <a:rPr lang="en-US" dirty="0" err="1">
                <a:solidFill>
                  <a:srgbClr val="333333"/>
                </a:solidFill>
                <a:latin typeface="inter-regular"/>
              </a:rPr>
              <a:t>structs</a:t>
            </a:r>
            <a:r>
              <a:rPr lang="en-US" dirty="0">
                <a:solidFill>
                  <a:srgbClr val="333333"/>
                </a:solidFill>
                <a:latin typeface="inter-regular"/>
              </a:rPr>
              <a:t> in C# are value type than reference type. It is useful if you have data that is not intended to be modified after creation of </a:t>
            </a:r>
            <a:r>
              <a:rPr lang="en-US" dirty="0" err="1">
                <a:solidFill>
                  <a:srgbClr val="333333"/>
                </a:solidFill>
                <a:latin typeface="inter-regular"/>
              </a:rPr>
              <a:t>struct</a:t>
            </a:r>
            <a:r>
              <a:rPr lang="en-US" dirty="0">
                <a:solidFill>
                  <a:srgbClr val="333333"/>
                </a:solidFill>
                <a:latin typeface="inter-regular"/>
              </a:rPr>
              <a:t>.</a:t>
            </a:r>
            <a:endParaRPr lang="en-US" b="0" i="0" dirty="0">
              <a:solidFill>
                <a:srgbClr val="333333"/>
              </a:solidFill>
              <a:effectLst/>
              <a:latin typeface="inter-regular"/>
            </a:endParaRPr>
          </a:p>
        </p:txBody>
      </p:sp>
      <p:sp>
        <p:nvSpPr>
          <p:cNvPr id="3" name="Rectangle 2"/>
          <p:cNvSpPr/>
          <p:nvPr/>
        </p:nvSpPr>
        <p:spPr>
          <a:xfrm>
            <a:off x="338253" y="1671573"/>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Struct</a:t>
            </a:r>
            <a:r>
              <a:rPr lang="en-US" dirty="0">
                <a:solidFill>
                  <a:srgbClr val="610B4B"/>
                </a:solidFill>
                <a:latin typeface="erdana"/>
              </a:rPr>
              <a:t> Example</a:t>
            </a:r>
          </a:p>
          <a:p>
            <a:r>
              <a:rPr lang="en-US" dirty="0"/>
              <a:t/>
            </a:r>
            <a:br>
              <a:rPr lang="en-US" dirty="0"/>
            </a:br>
            <a:endParaRPr lang="en-US" dirty="0"/>
          </a:p>
        </p:txBody>
      </p:sp>
      <p:sp>
        <p:nvSpPr>
          <p:cNvPr id="4" name="Rectangle 3"/>
          <p:cNvSpPr/>
          <p:nvPr/>
        </p:nvSpPr>
        <p:spPr>
          <a:xfrm>
            <a:off x="2509024" y="1775475"/>
            <a:ext cx="8865219" cy="4524315"/>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struct</a:t>
            </a:r>
            <a:r>
              <a:rPr lang="en-US" dirty="0">
                <a:solidFill>
                  <a:srgbClr val="000000"/>
                </a:solidFill>
                <a:latin typeface="inter-regular"/>
              </a:rPr>
              <a:t> Rectangle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width, height;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TestStructs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Rectangle r = </a:t>
            </a:r>
            <a:r>
              <a:rPr lang="en-US" b="1" dirty="0">
                <a:solidFill>
                  <a:srgbClr val="006699"/>
                </a:solidFill>
                <a:latin typeface="inter-regular"/>
              </a:rPr>
              <a:t>new</a:t>
            </a:r>
            <a:r>
              <a:rPr lang="en-US" dirty="0">
                <a:solidFill>
                  <a:srgbClr val="000000"/>
                </a:solidFill>
                <a:latin typeface="inter-regular"/>
              </a:rPr>
              <a:t> Rectangle();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r.width</a:t>
            </a:r>
            <a:r>
              <a:rPr lang="en-US" dirty="0">
                <a:solidFill>
                  <a:srgbClr val="000000"/>
                </a:solidFill>
                <a:latin typeface="inter-regular"/>
              </a:rPr>
              <a:t> = 4;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r.height</a:t>
            </a:r>
            <a:r>
              <a:rPr lang="en-US" dirty="0">
                <a:solidFill>
                  <a:srgbClr val="000000"/>
                </a:solidFill>
                <a:latin typeface="inter-regular"/>
              </a:rPr>
              <a:t> = 5;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"Area of Rectangle is: "</a:t>
            </a:r>
            <a:r>
              <a:rPr lang="en-US" dirty="0">
                <a:solidFill>
                  <a:srgbClr val="000000"/>
                </a:solidFill>
                <a:latin typeface="inter-regular"/>
              </a:rPr>
              <a:t> + (</a:t>
            </a:r>
            <a:r>
              <a:rPr lang="en-US" dirty="0" err="1">
                <a:solidFill>
                  <a:srgbClr val="000000"/>
                </a:solidFill>
                <a:latin typeface="inter-regular"/>
              </a:rPr>
              <a:t>r.width</a:t>
            </a:r>
            <a:r>
              <a:rPr lang="en-US" dirty="0">
                <a:solidFill>
                  <a:srgbClr val="000000"/>
                </a:solidFill>
                <a:latin typeface="inter-regular"/>
              </a:rPr>
              <a:t> * </a:t>
            </a:r>
            <a:r>
              <a:rPr lang="en-US" dirty="0" err="1">
                <a:solidFill>
                  <a:srgbClr val="000000"/>
                </a:solidFill>
                <a:latin typeface="inter-regular"/>
              </a:rPr>
              <a:t>r.height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5982703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67629" y="210742"/>
            <a:ext cx="11463454" cy="2862322"/>
          </a:xfrm>
          <a:prstGeom prst="rect">
            <a:avLst/>
          </a:prstGeom>
        </p:spPr>
        <p:txBody>
          <a:bodyPr wrap="square">
            <a:spAutoFit/>
          </a:bodyPr>
          <a:lstStyle/>
          <a:p>
            <a:pPr algn="just"/>
            <a:r>
              <a:rPr lang="en-US" dirty="0">
                <a:solidFill>
                  <a:srgbClr val="610B38"/>
                </a:solidFill>
                <a:latin typeface="erdana"/>
              </a:rPr>
              <a:t>C# </a:t>
            </a:r>
            <a:r>
              <a:rPr lang="en-US" dirty="0" err="1">
                <a:solidFill>
                  <a:srgbClr val="610B38"/>
                </a:solidFill>
                <a:latin typeface="erdana"/>
              </a:rPr>
              <a:t>Enum</a:t>
            </a:r>
            <a:endParaRPr lang="en-US" dirty="0">
              <a:solidFill>
                <a:srgbClr val="610B38"/>
              </a:solidFill>
              <a:latin typeface="erdana"/>
            </a:endParaRPr>
          </a:p>
          <a:p>
            <a:pPr algn="just"/>
            <a:r>
              <a:rPr lang="en-US" dirty="0" err="1">
                <a:solidFill>
                  <a:srgbClr val="333333"/>
                </a:solidFill>
                <a:latin typeface="inter-regular"/>
              </a:rPr>
              <a:t>Enum</a:t>
            </a:r>
            <a:r>
              <a:rPr lang="en-US" dirty="0">
                <a:solidFill>
                  <a:srgbClr val="333333"/>
                </a:solidFill>
                <a:latin typeface="inter-regular"/>
              </a:rPr>
              <a:t> in C# is also known as enumeration. It is used to store a set of named constants such as season, days, month, size etc. The </a:t>
            </a:r>
            <a:r>
              <a:rPr lang="en-US" dirty="0" err="1">
                <a:solidFill>
                  <a:srgbClr val="333333"/>
                </a:solidFill>
                <a:latin typeface="inter-regular"/>
              </a:rPr>
              <a:t>enum</a:t>
            </a:r>
            <a:r>
              <a:rPr lang="en-US" dirty="0">
                <a:solidFill>
                  <a:srgbClr val="333333"/>
                </a:solidFill>
                <a:latin typeface="inter-regular"/>
              </a:rPr>
              <a:t> constants are also known as enumerators. </a:t>
            </a:r>
            <a:r>
              <a:rPr lang="en-US" dirty="0" err="1">
                <a:solidFill>
                  <a:srgbClr val="333333"/>
                </a:solidFill>
                <a:latin typeface="inter-regular"/>
              </a:rPr>
              <a:t>Enum</a:t>
            </a:r>
            <a:r>
              <a:rPr lang="en-US" dirty="0">
                <a:solidFill>
                  <a:srgbClr val="333333"/>
                </a:solidFill>
                <a:latin typeface="inter-regular"/>
              </a:rPr>
              <a:t> in C# can be declared within or outside class and </a:t>
            </a:r>
            <a:r>
              <a:rPr lang="en-US" dirty="0" err="1">
                <a:solidFill>
                  <a:srgbClr val="333333"/>
                </a:solidFill>
                <a:latin typeface="inter-regular"/>
              </a:rPr>
              <a:t>structs</a:t>
            </a:r>
            <a:r>
              <a:rPr lang="en-US" dirty="0">
                <a:solidFill>
                  <a:srgbClr val="333333"/>
                </a:solidFill>
                <a:latin typeface="inter-regular"/>
              </a:rPr>
              <a:t>.</a:t>
            </a:r>
          </a:p>
          <a:p>
            <a:pPr algn="just"/>
            <a:r>
              <a:rPr lang="en-US" dirty="0" err="1">
                <a:solidFill>
                  <a:srgbClr val="333333"/>
                </a:solidFill>
                <a:latin typeface="inter-regular"/>
              </a:rPr>
              <a:t>Enum</a:t>
            </a:r>
            <a:r>
              <a:rPr lang="en-US" dirty="0">
                <a:solidFill>
                  <a:srgbClr val="333333"/>
                </a:solidFill>
                <a:latin typeface="inter-regular"/>
              </a:rPr>
              <a:t> constants has default values which starts from 0 and incremented to one by one. But we can change the default value.</a:t>
            </a:r>
          </a:p>
          <a:p>
            <a:pPr algn="just"/>
            <a:r>
              <a:rPr lang="en-US" dirty="0">
                <a:solidFill>
                  <a:srgbClr val="610B4B"/>
                </a:solidFill>
                <a:latin typeface="erdana"/>
              </a:rPr>
              <a:t>Points to remember</a:t>
            </a:r>
          </a:p>
          <a:p>
            <a:pPr algn="just">
              <a:buFont typeface="Arial" panose="020B0604020202020204" pitchFamily="34" charset="0"/>
              <a:buChar char="•"/>
            </a:pPr>
            <a:r>
              <a:rPr lang="en-US" dirty="0" err="1">
                <a:solidFill>
                  <a:srgbClr val="000000"/>
                </a:solidFill>
                <a:latin typeface="inter-regular"/>
              </a:rPr>
              <a:t>enum</a:t>
            </a:r>
            <a:r>
              <a:rPr lang="en-US" dirty="0">
                <a:solidFill>
                  <a:srgbClr val="000000"/>
                </a:solidFill>
                <a:latin typeface="inter-regular"/>
              </a:rPr>
              <a:t> has fixed set of constants</a:t>
            </a:r>
          </a:p>
          <a:p>
            <a:pPr algn="just">
              <a:buFont typeface="Arial" panose="020B0604020202020204" pitchFamily="34" charset="0"/>
              <a:buChar char="•"/>
            </a:pPr>
            <a:r>
              <a:rPr lang="en-US" dirty="0" err="1">
                <a:solidFill>
                  <a:srgbClr val="000000"/>
                </a:solidFill>
                <a:latin typeface="inter-regular"/>
              </a:rPr>
              <a:t>enum</a:t>
            </a:r>
            <a:r>
              <a:rPr lang="en-US" dirty="0">
                <a:solidFill>
                  <a:srgbClr val="000000"/>
                </a:solidFill>
                <a:latin typeface="inter-regular"/>
              </a:rPr>
              <a:t> improves type safety</a:t>
            </a:r>
          </a:p>
          <a:p>
            <a:pPr algn="just">
              <a:buFont typeface="Arial" panose="020B0604020202020204" pitchFamily="34" charset="0"/>
              <a:buChar char="•"/>
            </a:pPr>
            <a:r>
              <a:rPr lang="en-US" dirty="0" err="1">
                <a:solidFill>
                  <a:srgbClr val="000000"/>
                </a:solidFill>
                <a:latin typeface="inter-regular"/>
              </a:rPr>
              <a:t>enum</a:t>
            </a:r>
            <a:r>
              <a:rPr lang="en-US" dirty="0">
                <a:solidFill>
                  <a:srgbClr val="000000"/>
                </a:solidFill>
                <a:latin typeface="inter-regular"/>
              </a:rPr>
              <a:t> can be traversed</a:t>
            </a:r>
            <a:endParaRPr lang="en-US" b="0" i="0" dirty="0">
              <a:solidFill>
                <a:srgbClr val="000000"/>
              </a:solidFill>
              <a:effectLst/>
              <a:latin typeface="inter-regular"/>
            </a:endParaRPr>
          </a:p>
        </p:txBody>
      </p:sp>
    </p:spTree>
    <p:extLst>
      <p:ext uri="{BB962C8B-B14F-4D97-AF65-F5344CB8AC3E}">
        <p14:creationId xmlns:p14="http://schemas.microsoft.com/office/powerpoint/2010/main" val="17045979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483220" y="357950"/>
            <a:ext cx="6096000" cy="923330"/>
          </a:xfrm>
          <a:prstGeom prst="rect">
            <a:avLst/>
          </a:prstGeom>
        </p:spPr>
        <p:txBody>
          <a:bodyPr>
            <a:spAutoFit/>
          </a:bodyPr>
          <a:lstStyle/>
          <a:p>
            <a:pPr algn="just"/>
            <a:r>
              <a:rPr lang="en-US" dirty="0">
                <a:solidFill>
                  <a:srgbClr val="610B4B"/>
                </a:solidFill>
                <a:latin typeface="erdana"/>
              </a:rPr>
              <a:t>C# </a:t>
            </a:r>
            <a:r>
              <a:rPr lang="en-US" dirty="0" err="1">
                <a:solidFill>
                  <a:srgbClr val="610B4B"/>
                </a:solidFill>
                <a:latin typeface="erdana"/>
              </a:rPr>
              <a:t>Enum</a:t>
            </a:r>
            <a:r>
              <a:rPr lang="en-US" dirty="0">
                <a:solidFill>
                  <a:srgbClr val="610B4B"/>
                </a:solidFill>
                <a:latin typeface="erdana"/>
              </a:rPr>
              <a:t> Example</a:t>
            </a:r>
          </a:p>
          <a:p>
            <a:r>
              <a:rPr lang="en-US" dirty="0"/>
              <a:t/>
            </a:r>
            <a:br>
              <a:rPr lang="en-US" dirty="0"/>
            </a:br>
            <a:endParaRPr lang="en-US" dirty="0"/>
          </a:p>
        </p:txBody>
      </p:sp>
      <p:sp>
        <p:nvSpPr>
          <p:cNvPr id="3" name="Rectangle 2"/>
          <p:cNvSpPr/>
          <p:nvPr/>
        </p:nvSpPr>
        <p:spPr>
          <a:xfrm>
            <a:off x="3048000" y="1443841"/>
            <a:ext cx="7835590" cy="3693319"/>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EnumExample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enum</a:t>
            </a:r>
            <a:r>
              <a:rPr lang="en-US" dirty="0">
                <a:solidFill>
                  <a:srgbClr val="000000"/>
                </a:solidFill>
                <a:latin typeface="inter-regular"/>
              </a:rPr>
              <a:t> Season { WINTER, SPRING, SUMMER, FALL }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x = (</a:t>
            </a:r>
            <a:r>
              <a:rPr lang="en-US" b="1" dirty="0" err="1">
                <a:solidFill>
                  <a:srgbClr val="006699"/>
                </a:solidFill>
                <a:latin typeface="inter-regular"/>
              </a:rPr>
              <a:t>int</a:t>
            </a:r>
            <a:r>
              <a:rPr lang="en-US" dirty="0">
                <a:solidFill>
                  <a:srgbClr val="000000"/>
                </a:solidFill>
                <a:latin typeface="inter-regular"/>
              </a:rPr>
              <a:t>)</a:t>
            </a:r>
            <a:r>
              <a:rPr lang="en-US" dirty="0" err="1">
                <a:solidFill>
                  <a:srgbClr val="000000"/>
                </a:solidFill>
                <a:latin typeface="inter-regular"/>
              </a:rPr>
              <a:t>Season.WINTER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y = (</a:t>
            </a:r>
            <a:r>
              <a:rPr lang="en-US" b="1" dirty="0" err="1">
                <a:solidFill>
                  <a:srgbClr val="006699"/>
                </a:solidFill>
                <a:latin typeface="inter-regular"/>
              </a:rPr>
              <a:t>int</a:t>
            </a:r>
            <a:r>
              <a:rPr lang="en-US" dirty="0">
                <a:solidFill>
                  <a:srgbClr val="000000"/>
                </a:solidFill>
                <a:latin typeface="inter-regular"/>
              </a:rPr>
              <a:t>)</a:t>
            </a:r>
            <a:r>
              <a:rPr lang="en-US" dirty="0" err="1">
                <a:solidFill>
                  <a:srgbClr val="000000"/>
                </a:solidFill>
                <a:latin typeface="inter-regular"/>
              </a:rPr>
              <a:t>Season.SUMMER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"WINTER = {0}"</a:t>
            </a:r>
            <a:r>
              <a:rPr lang="en-US" dirty="0">
                <a:solidFill>
                  <a:srgbClr val="000000"/>
                </a:solidFill>
                <a:latin typeface="inter-regular"/>
              </a:rPr>
              <a:t>, x);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"SUMMER = {0}"</a:t>
            </a:r>
            <a:r>
              <a:rPr lang="en-US" dirty="0">
                <a:solidFill>
                  <a:srgbClr val="000000"/>
                </a:solidFill>
                <a:latin typeface="inter-regular"/>
              </a:rPr>
              <a:t>, y);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062372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4" name="Rectangle 3"/>
          <p:cNvSpPr/>
          <p:nvPr/>
        </p:nvSpPr>
        <p:spPr>
          <a:xfrm>
            <a:off x="254000" y="311140"/>
            <a:ext cx="11087100" cy="2308324"/>
          </a:xfrm>
          <a:prstGeom prst="rect">
            <a:avLst/>
          </a:prstGeom>
        </p:spPr>
        <p:txBody>
          <a:bodyPr wrap="square">
            <a:spAutoFit/>
          </a:bodyPr>
          <a:lstStyle/>
          <a:p>
            <a:pPr algn="just"/>
            <a:r>
              <a:rPr lang="en-US" dirty="0">
                <a:solidFill>
                  <a:srgbClr val="610B38"/>
                </a:solidFill>
                <a:latin typeface="erdana"/>
              </a:rPr>
              <a:t>C# Properties</a:t>
            </a:r>
          </a:p>
          <a:p>
            <a:pPr algn="just"/>
            <a:r>
              <a:rPr lang="en-US" dirty="0">
                <a:solidFill>
                  <a:srgbClr val="333333"/>
                </a:solidFill>
                <a:latin typeface="inter-regular"/>
              </a:rPr>
              <a:t>C# </a:t>
            </a:r>
            <a:r>
              <a:rPr lang="en-US" dirty="0" err="1">
                <a:solidFill>
                  <a:srgbClr val="333333"/>
                </a:solidFill>
                <a:latin typeface="inter-regular"/>
              </a:rPr>
              <a:t>Properites</a:t>
            </a:r>
            <a:r>
              <a:rPr lang="en-US" dirty="0">
                <a:solidFill>
                  <a:srgbClr val="333333"/>
                </a:solidFill>
                <a:latin typeface="inter-regular"/>
              </a:rPr>
              <a:t> doesn't have storage location. C# </a:t>
            </a:r>
            <a:r>
              <a:rPr lang="en-US" dirty="0" err="1">
                <a:solidFill>
                  <a:srgbClr val="333333"/>
                </a:solidFill>
                <a:latin typeface="inter-regular"/>
              </a:rPr>
              <a:t>Properites</a:t>
            </a:r>
            <a:r>
              <a:rPr lang="en-US" dirty="0">
                <a:solidFill>
                  <a:srgbClr val="333333"/>
                </a:solidFill>
                <a:latin typeface="inter-regular"/>
              </a:rPr>
              <a:t> are extension of fields and accessed like fields.</a:t>
            </a:r>
          </a:p>
          <a:p>
            <a:pPr algn="just"/>
            <a:r>
              <a:rPr lang="en-US" dirty="0">
                <a:solidFill>
                  <a:srgbClr val="333333"/>
                </a:solidFill>
                <a:latin typeface="inter-regular"/>
              </a:rPr>
              <a:t>The Properties have accessors that are used to set, get or compute their values.</a:t>
            </a:r>
          </a:p>
          <a:p>
            <a:pPr algn="just"/>
            <a:r>
              <a:rPr lang="en-US" dirty="0">
                <a:solidFill>
                  <a:srgbClr val="610B38"/>
                </a:solidFill>
                <a:latin typeface="erdana"/>
              </a:rPr>
              <a:t>Usage of C# Properties</a:t>
            </a:r>
          </a:p>
          <a:p>
            <a:pPr algn="just">
              <a:buFont typeface="+mj-lt"/>
              <a:buAutoNum type="arabicPeriod"/>
            </a:pPr>
            <a:r>
              <a:rPr lang="en-US" dirty="0">
                <a:solidFill>
                  <a:srgbClr val="000000"/>
                </a:solidFill>
                <a:latin typeface="inter-regular"/>
              </a:rPr>
              <a:t>C# Properties can be read-only or write-only.</a:t>
            </a:r>
          </a:p>
          <a:p>
            <a:pPr algn="just">
              <a:buFont typeface="+mj-lt"/>
              <a:buAutoNum type="arabicPeriod"/>
            </a:pPr>
            <a:r>
              <a:rPr lang="en-US" dirty="0">
                <a:solidFill>
                  <a:srgbClr val="000000"/>
                </a:solidFill>
                <a:latin typeface="inter-regular"/>
              </a:rPr>
              <a:t>We can have logic while setting values in the C# Properties.</a:t>
            </a:r>
          </a:p>
          <a:p>
            <a:pPr algn="just">
              <a:buFont typeface="+mj-lt"/>
              <a:buAutoNum type="arabicPeriod"/>
            </a:pPr>
            <a:r>
              <a:rPr lang="en-US" dirty="0">
                <a:solidFill>
                  <a:srgbClr val="000000"/>
                </a:solidFill>
                <a:latin typeface="inter-regular"/>
              </a:rPr>
              <a:t>We make fields of the class private, so that fields can't be accessed from outside the class directly. Now we are forced to use C# properties for setting or getting values.</a:t>
            </a:r>
            <a:endParaRPr lang="en-US" b="0" i="0" dirty="0">
              <a:solidFill>
                <a:srgbClr val="000000"/>
              </a:solidFill>
              <a:effectLst/>
              <a:latin typeface="inter-regular"/>
            </a:endParaRPr>
          </a:p>
        </p:txBody>
      </p:sp>
      <p:sp>
        <p:nvSpPr>
          <p:cNvPr id="5" name="Rectangle 4"/>
          <p:cNvSpPr/>
          <p:nvPr/>
        </p:nvSpPr>
        <p:spPr>
          <a:xfrm>
            <a:off x="254000" y="2840335"/>
            <a:ext cx="6096000" cy="923330"/>
          </a:xfrm>
          <a:prstGeom prst="rect">
            <a:avLst/>
          </a:prstGeom>
        </p:spPr>
        <p:txBody>
          <a:bodyPr>
            <a:spAutoFit/>
          </a:bodyPr>
          <a:lstStyle/>
          <a:p>
            <a:r>
              <a:rPr lang="en-US" dirty="0">
                <a:solidFill>
                  <a:srgbClr val="610B4B"/>
                </a:solidFill>
                <a:latin typeface="erdana"/>
              </a:rPr>
              <a:t>C# Properties Example</a:t>
            </a:r>
          </a:p>
          <a:p>
            <a:r>
              <a:rPr lang="en-US" dirty="0">
                <a:solidFill>
                  <a:srgbClr val="333333"/>
                </a:solidFill>
                <a:latin typeface="inter-regular"/>
              </a:rPr>
              <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338469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46221" y="318259"/>
            <a:ext cx="10689464" cy="6124754"/>
          </a:xfrm>
          <a:prstGeom prst="rect">
            <a:avLst/>
          </a:prstGeom>
        </p:spPr>
        <p:txBody>
          <a:bodyPr wrap="square">
            <a:spAutoFit/>
          </a:bodyPr>
          <a:lstStyle/>
          <a:p>
            <a:pPr algn="just"/>
            <a:r>
              <a:rPr lang="en-US" sz="2800" dirty="0">
                <a:solidFill>
                  <a:srgbClr val="000000"/>
                </a:solidFill>
                <a:latin typeface="inter-regular"/>
              </a:rPr>
              <a:t>using System;      </a:t>
            </a:r>
          </a:p>
          <a:p>
            <a:pPr algn="just"/>
            <a:r>
              <a:rPr lang="en-US" sz="2800" b="1" dirty="0">
                <a:solidFill>
                  <a:srgbClr val="006699"/>
                </a:solidFill>
                <a:latin typeface="inter-regular"/>
              </a:rPr>
              <a:t>public</a:t>
            </a:r>
            <a:r>
              <a:rPr lang="en-US" sz="2800" dirty="0">
                <a:solidFill>
                  <a:srgbClr val="000000"/>
                </a:solidFill>
                <a:latin typeface="inter-regular"/>
              </a:rPr>
              <a:t> </a:t>
            </a:r>
            <a:r>
              <a:rPr lang="en-US" sz="2800" b="1" dirty="0">
                <a:solidFill>
                  <a:srgbClr val="006699"/>
                </a:solidFill>
                <a:latin typeface="inter-regular"/>
              </a:rPr>
              <a:t>class</a:t>
            </a:r>
            <a:r>
              <a:rPr lang="en-US" sz="2800" dirty="0">
                <a:solidFill>
                  <a:srgbClr val="000000"/>
                </a:solidFill>
                <a:latin typeface="inter-regular"/>
              </a:rPr>
              <a:t> </a:t>
            </a:r>
            <a:r>
              <a:rPr lang="en-US" sz="2800" dirty="0" err="1">
                <a:solidFill>
                  <a:srgbClr val="000000"/>
                </a:solidFill>
                <a:latin typeface="inter-regular"/>
              </a:rPr>
              <a:t>IfExample</a:t>
            </a:r>
            <a:r>
              <a:rPr lang="en-US" sz="2800" dirty="0">
                <a:solidFill>
                  <a:srgbClr val="000000"/>
                </a:solidFill>
                <a:latin typeface="inter-regular"/>
              </a:rPr>
              <a:t>  </a:t>
            </a:r>
          </a:p>
          <a:p>
            <a:pPr algn="just"/>
            <a:r>
              <a:rPr lang="en-US" sz="2800" dirty="0">
                <a:solidFill>
                  <a:srgbClr val="000000"/>
                </a:solidFill>
                <a:latin typeface="inter-regular"/>
              </a:rPr>
              <a:t>    {  </a:t>
            </a:r>
          </a:p>
          <a:p>
            <a:pPr algn="just"/>
            <a:r>
              <a:rPr lang="en-US" sz="2800" dirty="0">
                <a:solidFill>
                  <a:srgbClr val="000000"/>
                </a:solidFill>
                <a:latin typeface="inter-regular"/>
              </a:rPr>
              <a:t>       </a:t>
            </a:r>
            <a:r>
              <a:rPr lang="en-US" sz="2800" b="1" dirty="0">
                <a:solidFill>
                  <a:srgbClr val="006699"/>
                </a:solidFill>
                <a:latin typeface="inter-regular"/>
              </a:rPr>
              <a:t>public</a:t>
            </a:r>
            <a:r>
              <a:rPr lang="en-US" sz="2800" dirty="0">
                <a:solidFill>
                  <a:srgbClr val="000000"/>
                </a:solidFill>
                <a:latin typeface="inter-regular"/>
              </a:rPr>
              <a:t> </a:t>
            </a:r>
            <a:r>
              <a:rPr lang="en-US" sz="2800" b="1" dirty="0">
                <a:solidFill>
                  <a:srgbClr val="006699"/>
                </a:solidFill>
                <a:latin typeface="inter-regular"/>
              </a:rPr>
              <a:t>static</a:t>
            </a:r>
            <a:r>
              <a:rPr lang="en-US" sz="2800" dirty="0">
                <a:solidFill>
                  <a:srgbClr val="000000"/>
                </a:solidFill>
                <a:latin typeface="inter-regular"/>
              </a:rPr>
              <a:t> </a:t>
            </a:r>
            <a:r>
              <a:rPr lang="en-US" sz="2800" b="1" dirty="0">
                <a:solidFill>
                  <a:srgbClr val="006699"/>
                </a:solidFill>
                <a:latin typeface="inter-regular"/>
              </a:rPr>
              <a:t>void</a:t>
            </a:r>
            <a:r>
              <a:rPr lang="en-US" sz="2800" dirty="0">
                <a:solidFill>
                  <a:srgbClr val="000000"/>
                </a:solidFill>
                <a:latin typeface="inter-regular"/>
              </a:rPr>
              <a:t> Main(string[] </a:t>
            </a:r>
            <a:r>
              <a:rPr lang="en-US" sz="2800" dirty="0" err="1">
                <a:solidFill>
                  <a:srgbClr val="000000"/>
                </a:solidFill>
                <a:latin typeface="inter-regular"/>
              </a:rPr>
              <a:t>args</a:t>
            </a:r>
            <a:r>
              <a:rPr lang="en-US" sz="2800" dirty="0">
                <a:solidFill>
                  <a:srgbClr val="000000"/>
                </a:solidFill>
                <a:latin typeface="inter-regular"/>
              </a:rPr>
              <a:t>)  </a:t>
            </a:r>
          </a:p>
          <a:p>
            <a:pPr algn="just"/>
            <a:r>
              <a:rPr lang="en-US" sz="2800" dirty="0">
                <a:solidFill>
                  <a:srgbClr val="000000"/>
                </a:solidFill>
                <a:latin typeface="inter-regular"/>
              </a:rPr>
              <a:t>        {  </a:t>
            </a:r>
          </a:p>
          <a:p>
            <a:pPr algn="just"/>
            <a:r>
              <a:rPr lang="en-US" sz="2800" dirty="0">
                <a:solidFill>
                  <a:srgbClr val="000000"/>
                </a:solidFill>
                <a:latin typeface="inter-regular"/>
              </a:rPr>
              <a:t>            </a:t>
            </a:r>
            <a:r>
              <a:rPr lang="en-US" sz="2800" b="1" dirty="0" err="1">
                <a:solidFill>
                  <a:srgbClr val="006699"/>
                </a:solidFill>
                <a:latin typeface="inter-regular"/>
              </a:rPr>
              <a:t>int</a:t>
            </a:r>
            <a:r>
              <a:rPr lang="en-US" sz="2800" dirty="0">
                <a:solidFill>
                  <a:srgbClr val="000000"/>
                </a:solidFill>
                <a:latin typeface="inter-regular"/>
              </a:rPr>
              <a:t> </a:t>
            </a:r>
            <a:r>
              <a:rPr lang="en-US" sz="2800" dirty="0" err="1">
                <a:solidFill>
                  <a:srgbClr val="000000"/>
                </a:solidFill>
                <a:latin typeface="inter-regular"/>
              </a:rPr>
              <a:t>num</a:t>
            </a:r>
            <a:r>
              <a:rPr lang="en-US" sz="2800" dirty="0">
                <a:solidFill>
                  <a:srgbClr val="000000"/>
                </a:solidFill>
                <a:latin typeface="inter-regular"/>
              </a:rPr>
              <a:t> = </a:t>
            </a:r>
            <a:r>
              <a:rPr lang="en-US" sz="2800" dirty="0" smtClean="0">
                <a:solidFill>
                  <a:srgbClr val="C00000"/>
                </a:solidFill>
                <a:latin typeface="inter-regular"/>
              </a:rPr>
              <a:t>10</a:t>
            </a:r>
            <a:r>
              <a:rPr lang="en-US" sz="2800" dirty="0" smtClean="0">
                <a:solidFill>
                  <a:srgbClr val="000000"/>
                </a:solidFill>
                <a:latin typeface="inter-regular"/>
              </a:rPr>
              <a:t>;</a:t>
            </a:r>
            <a:r>
              <a:rPr lang="en-US" sz="2800" dirty="0">
                <a:solidFill>
                  <a:srgbClr val="000000"/>
                </a:solidFill>
                <a:latin typeface="inter-regular"/>
              </a:rPr>
              <a:t> </a:t>
            </a:r>
            <a:endParaRPr lang="en-US" sz="2800" dirty="0" smtClean="0">
              <a:solidFill>
                <a:srgbClr val="000000"/>
              </a:solidFill>
              <a:latin typeface="inter-regular"/>
            </a:endParaRPr>
          </a:p>
          <a:p>
            <a:pPr algn="just"/>
            <a:r>
              <a:rPr lang="en-US" sz="2800" dirty="0">
                <a:solidFill>
                  <a:srgbClr val="000000"/>
                </a:solidFill>
                <a:latin typeface="inter-regular"/>
              </a:rPr>
              <a:t> </a:t>
            </a:r>
          </a:p>
          <a:p>
            <a:pPr algn="just"/>
            <a:r>
              <a:rPr lang="en-US" sz="2800" dirty="0">
                <a:solidFill>
                  <a:srgbClr val="000000"/>
                </a:solidFill>
                <a:latin typeface="inter-regular"/>
              </a:rPr>
              <a:t>            </a:t>
            </a:r>
            <a:r>
              <a:rPr lang="en-US" sz="2800" b="1" dirty="0">
                <a:solidFill>
                  <a:srgbClr val="006699"/>
                </a:solidFill>
                <a:latin typeface="inter-regular"/>
              </a:rPr>
              <a:t>if</a:t>
            </a:r>
            <a:r>
              <a:rPr lang="en-US" sz="2800" dirty="0">
                <a:solidFill>
                  <a:srgbClr val="000000"/>
                </a:solidFill>
                <a:latin typeface="inter-regular"/>
              </a:rPr>
              <a:t> (</a:t>
            </a:r>
            <a:r>
              <a:rPr lang="en-US" sz="2800" dirty="0" err="1">
                <a:solidFill>
                  <a:srgbClr val="000000"/>
                </a:solidFill>
                <a:latin typeface="inter-regular"/>
              </a:rPr>
              <a:t>num</a:t>
            </a:r>
            <a:r>
              <a:rPr lang="en-US" sz="2800" dirty="0">
                <a:solidFill>
                  <a:srgbClr val="000000"/>
                </a:solidFill>
                <a:latin typeface="inter-regular"/>
              </a:rPr>
              <a:t> % </a:t>
            </a:r>
            <a:r>
              <a:rPr lang="en-US" sz="2800" dirty="0">
                <a:solidFill>
                  <a:srgbClr val="C00000"/>
                </a:solidFill>
                <a:latin typeface="inter-regular"/>
              </a:rPr>
              <a:t>2</a:t>
            </a:r>
            <a:r>
              <a:rPr lang="en-US" sz="2800" dirty="0">
                <a:solidFill>
                  <a:srgbClr val="000000"/>
                </a:solidFill>
                <a:latin typeface="inter-regular"/>
              </a:rPr>
              <a:t> == </a:t>
            </a:r>
            <a:r>
              <a:rPr lang="en-US" sz="2800" dirty="0">
                <a:solidFill>
                  <a:srgbClr val="C00000"/>
                </a:solidFill>
                <a:latin typeface="inter-regular"/>
              </a:rPr>
              <a:t>0</a:t>
            </a:r>
            <a:r>
              <a:rPr lang="en-US" sz="2800" dirty="0">
                <a:solidFill>
                  <a:srgbClr val="000000"/>
                </a:solidFill>
                <a:latin typeface="inter-regular"/>
              </a:rPr>
              <a:t>)  </a:t>
            </a:r>
          </a:p>
          <a:p>
            <a:pPr algn="just"/>
            <a:r>
              <a:rPr lang="en-US" sz="2800" dirty="0">
                <a:solidFill>
                  <a:srgbClr val="000000"/>
                </a:solidFill>
                <a:latin typeface="inter-regular"/>
              </a:rPr>
              <a:t>            {  </a:t>
            </a:r>
          </a:p>
          <a:p>
            <a:pPr algn="just"/>
            <a:r>
              <a:rPr lang="en-US" sz="2800" dirty="0">
                <a:solidFill>
                  <a:srgbClr val="000000"/>
                </a:solidFill>
                <a:latin typeface="inter-regular"/>
              </a:rPr>
              <a:t>                </a:t>
            </a:r>
            <a:r>
              <a:rPr lang="en-US" sz="2800" dirty="0" err="1">
                <a:solidFill>
                  <a:srgbClr val="000000"/>
                </a:solidFill>
                <a:latin typeface="inter-regular"/>
              </a:rPr>
              <a:t>Console.WriteLine</a:t>
            </a:r>
            <a:r>
              <a:rPr lang="en-US" sz="2800" dirty="0">
                <a:solidFill>
                  <a:srgbClr val="000000"/>
                </a:solidFill>
                <a:latin typeface="inter-regular"/>
              </a:rPr>
              <a:t>(</a:t>
            </a:r>
            <a:r>
              <a:rPr lang="en-US" sz="2800" dirty="0">
                <a:solidFill>
                  <a:srgbClr val="0000FF"/>
                </a:solidFill>
                <a:latin typeface="inter-regular"/>
              </a:rPr>
              <a:t>"It is even number"</a:t>
            </a:r>
            <a:r>
              <a:rPr lang="en-US" sz="2800" dirty="0">
                <a:solidFill>
                  <a:srgbClr val="000000"/>
                </a:solidFill>
                <a:latin typeface="inter-regular"/>
              </a:rPr>
              <a:t>);  </a:t>
            </a:r>
          </a:p>
          <a:p>
            <a:pPr algn="just"/>
            <a:r>
              <a:rPr lang="en-US" sz="2800" dirty="0">
                <a:solidFill>
                  <a:srgbClr val="000000"/>
                </a:solidFill>
                <a:latin typeface="inter-regular"/>
              </a:rPr>
              <a:t>            }  </a:t>
            </a:r>
          </a:p>
          <a:p>
            <a:pPr algn="just"/>
            <a:r>
              <a:rPr lang="en-US" sz="2800" dirty="0">
                <a:solidFill>
                  <a:srgbClr val="000000"/>
                </a:solidFill>
                <a:latin typeface="inter-regular"/>
              </a:rPr>
              <a:t>              </a:t>
            </a:r>
          </a:p>
          <a:p>
            <a:pPr algn="just"/>
            <a:r>
              <a:rPr lang="en-US" sz="2800" dirty="0">
                <a:solidFill>
                  <a:srgbClr val="000000"/>
                </a:solidFill>
                <a:latin typeface="inter-regular"/>
              </a:rPr>
              <a:t>        }  </a:t>
            </a:r>
          </a:p>
          <a:p>
            <a:pPr algn="just"/>
            <a:r>
              <a:rPr lang="en-US" sz="2800" dirty="0">
                <a:solidFill>
                  <a:srgbClr val="000000"/>
                </a:solidFill>
                <a:latin typeface="inter-regular"/>
              </a:rPr>
              <a:t>   }  </a:t>
            </a:r>
            <a:endParaRPr lang="en-US" sz="2800" b="0" i="0" dirty="0">
              <a:solidFill>
                <a:srgbClr val="000000"/>
              </a:solidFill>
              <a:effectLst/>
              <a:latin typeface="inter-regular"/>
            </a:endParaRPr>
          </a:p>
        </p:txBody>
      </p:sp>
    </p:spTree>
    <p:extLst>
      <p:ext uri="{BB962C8B-B14F-4D97-AF65-F5344CB8AC3E}">
        <p14:creationId xmlns:p14="http://schemas.microsoft.com/office/powerpoint/2010/main" val="41346293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4" name="Rectangle 3"/>
          <p:cNvSpPr/>
          <p:nvPr/>
        </p:nvSpPr>
        <p:spPr>
          <a:xfrm>
            <a:off x="3784600" y="787043"/>
            <a:ext cx="6096000" cy="4801314"/>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Employee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private</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a:t>
            </a:r>
          </a:p>
          <a:p>
            <a:pPr algn="just"/>
            <a:endParaRPr lang="en-US" dirty="0">
              <a:solidFill>
                <a:srgbClr val="000000"/>
              </a:solidFill>
              <a:latin typeface="inter-regular"/>
            </a:endParaRP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get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name;  </a:t>
            </a:r>
          </a:p>
          <a:p>
            <a:pPr algn="just"/>
            <a:r>
              <a:rPr lang="en-US" dirty="0">
                <a:solidFill>
                  <a:srgbClr val="000000"/>
                </a:solidFill>
                <a:latin typeface="inter-regular"/>
              </a:rPr>
              <a:t>            }  </a:t>
            </a:r>
            <a:endParaRPr lang="en-US" dirty="0" smtClean="0">
              <a:solidFill>
                <a:srgbClr val="000000"/>
              </a:solidFill>
              <a:latin typeface="inter-regular"/>
            </a:endParaRPr>
          </a:p>
          <a:p>
            <a:pPr algn="just"/>
            <a:r>
              <a:rPr lang="en-US" dirty="0">
                <a:solidFill>
                  <a:srgbClr val="000000"/>
                </a:solidFill>
                <a:latin typeface="inter-regular"/>
              </a:rPr>
              <a:t> </a:t>
            </a:r>
            <a:r>
              <a:rPr lang="en-US" dirty="0" smtClean="0">
                <a:solidFill>
                  <a:srgbClr val="000000"/>
                </a:solidFill>
                <a:latin typeface="inter-regular"/>
              </a:rPr>
              <a:t>  </a:t>
            </a:r>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name = value;  </a:t>
            </a:r>
          </a:p>
          <a:p>
            <a:pPr algn="just"/>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16518133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4" name="Rectangle 3"/>
          <p:cNvSpPr/>
          <p:nvPr/>
        </p:nvSpPr>
        <p:spPr>
          <a:xfrm>
            <a:off x="1079500" y="397639"/>
            <a:ext cx="8547100" cy="2585323"/>
          </a:xfrm>
          <a:prstGeom prst="rect">
            <a:avLst/>
          </a:prstGeom>
        </p:spPr>
        <p:txBody>
          <a:bodyPr wrap="square">
            <a:spAutoFit/>
          </a:bodyPr>
          <a:lstStyle/>
          <a:p>
            <a:pPr algn="just">
              <a:buFont typeface="+mj-lt"/>
              <a:buAutoNum type="arabicPeriod"/>
            </a:pP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TestEmployee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Employee e1 = </a:t>
            </a:r>
            <a:r>
              <a:rPr lang="en-US" b="1" dirty="0">
                <a:solidFill>
                  <a:srgbClr val="006699"/>
                </a:solidFill>
                <a:latin typeface="inter-regular"/>
              </a:rPr>
              <a:t>new</a:t>
            </a:r>
            <a:r>
              <a:rPr lang="en-US" dirty="0">
                <a:solidFill>
                  <a:srgbClr val="000000"/>
                </a:solidFill>
                <a:latin typeface="inter-regular"/>
              </a:rPr>
              <a:t> Employee();  </a:t>
            </a:r>
          </a:p>
          <a:p>
            <a:pPr algn="just">
              <a:buFont typeface="+mj-lt"/>
              <a:buAutoNum type="arabicPeriod"/>
            </a:pPr>
            <a:r>
              <a:rPr lang="en-US" dirty="0">
                <a:solidFill>
                  <a:srgbClr val="000000"/>
                </a:solidFill>
                <a:latin typeface="inter-regular"/>
              </a:rPr>
              <a:t>            e1.Name = </a:t>
            </a:r>
            <a:r>
              <a:rPr lang="en-US" dirty="0">
                <a:solidFill>
                  <a:srgbClr val="0000FF"/>
                </a:solidFill>
                <a:latin typeface="inter-regular"/>
              </a:rPr>
              <a:t>"</a:t>
            </a:r>
            <a:r>
              <a:rPr lang="en-US" dirty="0" err="1">
                <a:solidFill>
                  <a:srgbClr val="0000FF"/>
                </a:solidFill>
                <a:latin typeface="inter-regular"/>
              </a:rPr>
              <a:t>Sonoo</a:t>
            </a:r>
            <a:r>
              <a:rPr lang="en-US" dirty="0">
                <a:solidFill>
                  <a:srgbClr val="0000FF"/>
                </a:solidFill>
                <a:latin typeface="inter-regular"/>
              </a:rPr>
              <a:t> Jaiswal"</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"Employee Name: "</a:t>
            </a:r>
            <a:r>
              <a:rPr lang="en-US" dirty="0">
                <a:solidFill>
                  <a:srgbClr val="000000"/>
                </a:solidFill>
                <a:latin typeface="inter-regular"/>
              </a:rPr>
              <a:t> + e1.Name);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
        <p:nvSpPr>
          <p:cNvPr id="5" name="Rectangle 4"/>
          <p:cNvSpPr/>
          <p:nvPr/>
        </p:nvSpPr>
        <p:spPr>
          <a:xfrm>
            <a:off x="660400" y="3170535"/>
            <a:ext cx="6096000" cy="923330"/>
          </a:xfrm>
          <a:prstGeom prst="rect">
            <a:avLst/>
          </a:prstGeom>
        </p:spPr>
        <p:txBody>
          <a:bodyPr>
            <a:spAutoFit/>
          </a:bodyPr>
          <a:lstStyle/>
          <a:p>
            <a:r>
              <a:rPr lang="en-US" dirty="0">
                <a:solidFill>
                  <a:srgbClr val="610B4B"/>
                </a:solidFill>
                <a:latin typeface="erdana"/>
              </a:rPr>
              <a:t>C# Properties Example 2: having logic while setting value</a:t>
            </a:r>
          </a:p>
          <a:p>
            <a:r>
              <a:rPr lang="en-US" dirty="0">
                <a:solidFill>
                  <a:srgbClr val="333333"/>
                </a:solidFill>
                <a:latin typeface="inter-regular"/>
              </a:rPr>
              <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17315681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4" name="Rectangle 3"/>
          <p:cNvSpPr/>
          <p:nvPr/>
        </p:nvSpPr>
        <p:spPr>
          <a:xfrm>
            <a:off x="2903034" y="604596"/>
            <a:ext cx="7902498" cy="4801314"/>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Employee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private</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get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name;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set</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name = value</a:t>
            </a:r>
            <a:r>
              <a:rPr lang="en-US" dirty="0" smtClean="0">
                <a:solidFill>
                  <a:srgbClr val="000000"/>
                </a:solidFill>
                <a:latin typeface="inter-regular"/>
              </a:rPr>
              <a:t>+</a:t>
            </a:r>
            <a:r>
              <a:rPr lang="en-US" dirty="0" smtClean="0">
                <a:solidFill>
                  <a:srgbClr val="0000FF"/>
                </a:solidFill>
                <a:latin typeface="inter-regular"/>
              </a:rPr>
              <a:t>“ </a:t>
            </a:r>
            <a:r>
              <a:rPr lang="en-US" dirty="0">
                <a:solidFill>
                  <a:srgbClr val="0000FF"/>
                </a:solidFill>
                <a:latin typeface="inter-regular"/>
              </a:rPr>
              <a:t>S</a:t>
            </a:r>
            <a:r>
              <a:rPr lang="en-US" dirty="0" smtClean="0">
                <a:solidFill>
                  <a:srgbClr val="0000FF"/>
                </a:solidFill>
                <a:latin typeface="inter-regular"/>
              </a:rPr>
              <a:t>ingh"</a:t>
            </a:r>
            <a:r>
              <a:rPr lang="en-US" dirty="0" smtClean="0">
                <a:solidFill>
                  <a:srgbClr val="000000"/>
                </a:solidFill>
                <a:latin typeface="inter-regular"/>
              </a:rPr>
              <a:t>; </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41606775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981200" y="808725"/>
            <a:ext cx="8737600" cy="2308324"/>
          </a:xfrm>
          <a:prstGeom prst="rect">
            <a:avLst/>
          </a:prstGeom>
        </p:spPr>
        <p:txBody>
          <a:bodyPr wrap="square">
            <a:spAutoFit/>
          </a:bodyPr>
          <a:lstStyle/>
          <a:p>
            <a:pPr algn="just">
              <a:buFont typeface="+mj-lt"/>
              <a:buAutoNum type="arabicPeriod"/>
            </a:pP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TestEmployee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Employee e1 = </a:t>
            </a:r>
            <a:r>
              <a:rPr lang="en-US" b="1" dirty="0">
                <a:solidFill>
                  <a:srgbClr val="006699"/>
                </a:solidFill>
                <a:latin typeface="inter-regular"/>
              </a:rPr>
              <a:t>new</a:t>
            </a:r>
            <a:r>
              <a:rPr lang="en-US" dirty="0">
                <a:solidFill>
                  <a:srgbClr val="000000"/>
                </a:solidFill>
                <a:latin typeface="inter-regular"/>
              </a:rPr>
              <a:t> Employee();  </a:t>
            </a:r>
          </a:p>
          <a:p>
            <a:pPr algn="just">
              <a:buFont typeface="+mj-lt"/>
              <a:buAutoNum type="arabicPeriod"/>
            </a:pPr>
            <a:r>
              <a:rPr lang="en-US" dirty="0">
                <a:solidFill>
                  <a:srgbClr val="000000"/>
                </a:solidFill>
                <a:latin typeface="inter-regular"/>
              </a:rPr>
              <a:t>            e1.Name = </a:t>
            </a:r>
            <a:r>
              <a:rPr lang="en-US" dirty="0" smtClean="0">
                <a:solidFill>
                  <a:srgbClr val="0000FF"/>
                </a:solidFill>
                <a:latin typeface="inter-regular"/>
              </a:rPr>
              <a:t>“Akash"</a:t>
            </a:r>
            <a:r>
              <a:rPr lang="en-US" dirty="0" smtClean="0">
                <a:solidFill>
                  <a:srgbClr val="000000"/>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"Employee Name: "</a:t>
            </a:r>
            <a:r>
              <a:rPr lang="en-US" dirty="0">
                <a:solidFill>
                  <a:srgbClr val="000000"/>
                </a:solidFill>
                <a:latin typeface="inter-regular"/>
              </a:rPr>
              <a:t> + e1.Name);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
        <p:nvSpPr>
          <p:cNvPr id="3" name="Rectangle 2"/>
          <p:cNvSpPr/>
          <p:nvPr/>
        </p:nvSpPr>
        <p:spPr>
          <a:xfrm>
            <a:off x="254000" y="3500735"/>
            <a:ext cx="6096000" cy="923330"/>
          </a:xfrm>
          <a:prstGeom prst="rect">
            <a:avLst/>
          </a:prstGeom>
        </p:spPr>
        <p:txBody>
          <a:bodyPr>
            <a:spAutoFit/>
          </a:bodyPr>
          <a:lstStyle/>
          <a:p>
            <a:r>
              <a:rPr lang="en-US" dirty="0">
                <a:solidFill>
                  <a:srgbClr val="610B4B"/>
                </a:solidFill>
                <a:latin typeface="erdana"/>
              </a:rPr>
              <a:t>C# Properties Example 3: read-only property</a:t>
            </a:r>
          </a:p>
          <a:p>
            <a:r>
              <a:rPr lang="en-US" dirty="0">
                <a:solidFill>
                  <a:srgbClr val="333333"/>
                </a:solidFill>
                <a:latin typeface="inter-regular"/>
              </a:rPr>
              <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40391120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3048000" y="751344"/>
            <a:ext cx="6096000" cy="5355312"/>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Employee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private</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counter;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Employee()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counter++;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Counter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get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counter;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p>
          <a:p>
            <a:r>
              <a:rPr lang="en-US" dirty="0"/>
              <a:t/>
            </a:r>
            <a:br>
              <a:rPr lang="en-US" dirty="0"/>
            </a:br>
            <a:endParaRPr lang="en-US" dirty="0"/>
          </a:p>
        </p:txBody>
      </p:sp>
    </p:spTree>
    <p:extLst>
      <p:ext uri="{BB962C8B-B14F-4D97-AF65-F5344CB8AC3E}">
        <p14:creationId xmlns:p14="http://schemas.microsoft.com/office/powerpoint/2010/main" val="3595031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43000" y="1417241"/>
            <a:ext cx="10553700" cy="3139321"/>
          </a:xfrm>
          <a:prstGeom prst="rect">
            <a:avLst/>
          </a:prstGeom>
        </p:spPr>
        <p:txBody>
          <a:bodyPr wrap="square">
            <a:spAutoFit/>
          </a:bodyPr>
          <a:lstStyle/>
          <a:p>
            <a:pPr algn="just">
              <a:buFont typeface="+mj-lt"/>
              <a:buAutoNum type="arabicPeriod"/>
            </a:pP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TestEmployee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Employee e1 = </a:t>
            </a:r>
            <a:r>
              <a:rPr lang="en-US" b="1" dirty="0">
                <a:solidFill>
                  <a:srgbClr val="006699"/>
                </a:solidFill>
                <a:latin typeface="inter-regular"/>
              </a:rPr>
              <a:t>new</a:t>
            </a:r>
            <a:r>
              <a:rPr lang="en-US" dirty="0">
                <a:solidFill>
                  <a:srgbClr val="000000"/>
                </a:solidFill>
                <a:latin typeface="inter-regular"/>
              </a:rPr>
              <a:t> Employee();  </a:t>
            </a:r>
          </a:p>
          <a:p>
            <a:pPr algn="just">
              <a:buFont typeface="+mj-lt"/>
              <a:buAutoNum type="arabicPeriod"/>
            </a:pPr>
            <a:r>
              <a:rPr lang="en-US" dirty="0">
                <a:solidFill>
                  <a:srgbClr val="000000"/>
                </a:solidFill>
                <a:latin typeface="inter-regular"/>
              </a:rPr>
              <a:t>            Employee e2 = </a:t>
            </a:r>
            <a:r>
              <a:rPr lang="en-US" b="1" dirty="0">
                <a:solidFill>
                  <a:srgbClr val="006699"/>
                </a:solidFill>
                <a:latin typeface="inter-regular"/>
              </a:rPr>
              <a:t>new</a:t>
            </a:r>
            <a:r>
              <a:rPr lang="en-US" dirty="0">
                <a:solidFill>
                  <a:srgbClr val="000000"/>
                </a:solidFill>
                <a:latin typeface="inter-regular"/>
              </a:rPr>
              <a:t> Employee();  </a:t>
            </a:r>
          </a:p>
          <a:p>
            <a:pPr algn="just">
              <a:buFont typeface="+mj-lt"/>
              <a:buAutoNum type="arabicPeriod"/>
            </a:pPr>
            <a:r>
              <a:rPr lang="en-US" dirty="0">
                <a:solidFill>
                  <a:srgbClr val="000000"/>
                </a:solidFill>
                <a:latin typeface="inter-regular"/>
              </a:rPr>
              <a:t>            Employee e3 = </a:t>
            </a:r>
            <a:r>
              <a:rPr lang="en-US" b="1" dirty="0">
                <a:solidFill>
                  <a:srgbClr val="006699"/>
                </a:solidFill>
                <a:latin typeface="inter-regular"/>
              </a:rPr>
              <a:t>new</a:t>
            </a:r>
            <a:r>
              <a:rPr lang="en-US" dirty="0">
                <a:solidFill>
                  <a:srgbClr val="000000"/>
                </a:solidFill>
                <a:latin typeface="inter-regular"/>
              </a:rPr>
              <a:t> Employee();  </a:t>
            </a:r>
          </a:p>
          <a:p>
            <a:pPr algn="just">
              <a:buFont typeface="+mj-lt"/>
              <a:buAutoNum type="arabicPeriod"/>
            </a:pPr>
            <a:r>
              <a:rPr lang="en-US" dirty="0">
                <a:solidFill>
                  <a:srgbClr val="000000"/>
                </a:solidFill>
                <a:latin typeface="inter-regular"/>
              </a:rPr>
              <a:t>            </a:t>
            </a:r>
            <a:r>
              <a:rPr lang="en-US" dirty="0">
                <a:solidFill>
                  <a:srgbClr val="008200"/>
                </a:solidFill>
                <a:latin typeface="inter-regular"/>
              </a:rPr>
              <a:t>//e1.Counter = 10;//Compile Time Error: Can't set value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"No. of Employees: "</a:t>
            </a:r>
            <a:r>
              <a:rPr lang="en-US" dirty="0">
                <a:solidFill>
                  <a:srgbClr val="000000"/>
                </a:solidFill>
                <a:latin typeface="inter-regular"/>
              </a:rPr>
              <a:t> + </a:t>
            </a:r>
            <a:r>
              <a:rPr lang="en-US" dirty="0" err="1">
                <a:solidFill>
                  <a:srgbClr val="000000"/>
                </a:solidFill>
                <a:latin typeface="inter-regular"/>
              </a:rPr>
              <a:t>Employee.Counter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133992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26381" y="157228"/>
            <a:ext cx="6096000" cy="923330"/>
          </a:xfrm>
          <a:prstGeom prst="rect">
            <a:avLst/>
          </a:prstGeom>
        </p:spPr>
        <p:txBody>
          <a:bodyPr>
            <a:spAutoFit/>
          </a:bodyPr>
          <a:lstStyle/>
          <a:p>
            <a:pPr algn="just"/>
            <a:r>
              <a:rPr lang="en-US" dirty="0">
                <a:solidFill>
                  <a:srgbClr val="610B38"/>
                </a:solidFill>
                <a:latin typeface="erdana"/>
              </a:rPr>
              <a:t>C# Inheritance</a:t>
            </a:r>
          </a:p>
          <a:p>
            <a:r>
              <a:rPr lang="en-US" dirty="0"/>
              <a:t/>
            </a:r>
            <a:br>
              <a:rPr lang="en-US" dirty="0"/>
            </a:br>
            <a:endParaRPr lang="en-US" dirty="0"/>
          </a:p>
        </p:txBody>
      </p:sp>
      <p:sp>
        <p:nvSpPr>
          <p:cNvPr id="3" name="Rectangle 2"/>
          <p:cNvSpPr/>
          <p:nvPr/>
        </p:nvSpPr>
        <p:spPr>
          <a:xfrm>
            <a:off x="126381" y="502916"/>
            <a:ext cx="11716214" cy="646331"/>
          </a:xfrm>
          <a:prstGeom prst="rect">
            <a:avLst/>
          </a:prstGeom>
        </p:spPr>
        <p:txBody>
          <a:bodyPr wrap="square">
            <a:spAutoFit/>
          </a:bodyPr>
          <a:lstStyle/>
          <a:p>
            <a:r>
              <a:rPr lang="en-US" dirty="0">
                <a:solidFill>
                  <a:srgbClr val="333333"/>
                </a:solidFill>
                <a:latin typeface="inter-regular"/>
              </a:rPr>
              <a:t>In C#, inheritance is a process in which one object acquires all the properties and behaviors of its parent object automatically. </a:t>
            </a:r>
            <a:endParaRPr lang="en-US" dirty="0"/>
          </a:p>
        </p:txBody>
      </p:sp>
      <p:sp>
        <p:nvSpPr>
          <p:cNvPr id="4" name="Rectangle 3"/>
          <p:cNvSpPr/>
          <p:nvPr/>
        </p:nvSpPr>
        <p:spPr>
          <a:xfrm>
            <a:off x="126380" y="1080558"/>
            <a:ext cx="11850029" cy="646331"/>
          </a:xfrm>
          <a:prstGeom prst="rect">
            <a:avLst/>
          </a:prstGeom>
        </p:spPr>
        <p:txBody>
          <a:bodyPr wrap="square">
            <a:spAutoFit/>
          </a:bodyPr>
          <a:lstStyle/>
          <a:p>
            <a:r>
              <a:rPr lang="en-US" dirty="0">
                <a:solidFill>
                  <a:srgbClr val="333333"/>
                </a:solidFill>
                <a:latin typeface="inter-regular"/>
              </a:rPr>
              <a:t>In C#, the class which inherits the members of another class is called </a:t>
            </a:r>
            <a:r>
              <a:rPr lang="en-US" b="1" dirty="0">
                <a:solidFill>
                  <a:srgbClr val="333333"/>
                </a:solidFill>
                <a:latin typeface="inter-bold"/>
              </a:rPr>
              <a:t>derived class</a:t>
            </a:r>
            <a:r>
              <a:rPr lang="en-US" dirty="0">
                <a:solidFill>
                  <a:srgbClr val="333333"/>
                </a:solidFill>
                <a:latin typeface="inter-regular"/>
              </a:rPr>
              <a:t> and the class whose members are inherited is called </a:t>
            </a:r>
            <a:r>
              <a:rPr lang="en-US" b="1" dirty="0">
                <a:solidFill>
                  <a:srgbClr val="333333"/>
                </a:solidFill>
                <a:latin typeface="inter-bold"/>
              </a:rPr>
              <a:t>base</a:t>
            </a:r>
            <a:r>
              <a:rPr lang="en-US" dirty="0">
                <a:solidFill>
                  <a:srgbClr val="333333"/>
                </a:solidFill>
                <a:latin typeface="inter-regular"/>
              </a:rPr>
              <a:t> class.</a:t>
            </a:r>
            <a:endParaRPr lang="en-US" dirty="0"/>
          </a:p>
        </p:txBody>
      </p:sp>
      <p:sp>
        <p:nvSpPr>
          <p:cNvPr id="5" name="Rectangle 4"/>
          <p:cNvSpPr/>
          <p:nvPr/>
        </p:nvSpPr>
        <p:spPr>
          <a:xfrm>
            <a:off x="126379" y="1658200"/>
            <a:ext cx="11850030" cy="923330"/>
          </a:xfrm>
          <a:prstGeom prst="rect">
            <a:avLst/>
          </a:prstGeom>
        </p:spPr>
        <p:txBody>
          <a:bodyPr wrap="square">
            <a:spAutoFit/>
          </a:bodyPr>
          <a:lstStyle/>
          <a:p>
            <a:pPr algn="just"/>
            <a:r>
              <a:rPr lang="en-US" dirty="0">
                <a:solidFill>
                  <a:srgbClr val="610B4B"/>
                </a:solidFill>
                <a:latin typeface="erdana"/>
              </a:rPr>
              <a:t>Advantage of C# Inheritance</a:t>
            </a:r>
          </a:p>
          <a:p>
            <a:pPr algn="just"/>
            <a:r>
              <a:rPr lang="en-US" b="1" dirty="0">
                <a:solidFill>
                  <a:srgbClr val="333333"/>
                </a:solidFill>
                <a:latin typeface="inter-bold"/>
              </a:rPr>
              <a:t>Code reusability:</a:t>
            </a:r>
            <a:r>
              <a:rPr lang="en-US" dirty="0">
                <a:solidFill>
                  <a:srgbClr val="333333"/>
                </a:solidFill>
                <a:latin typeface="inter-regular"/>
              </a:rPr>
              <a:t> Now you can reuse the members of your parent class. So, there is no need to define the member again. So less code is required in the class.</a:t>
            </a:r>
            <a:endParaRPr lang="en-US" b="0" i="0" dirty="0">
              <a:solidFill>
                <a:srgbClr val="333333"/>
              </a:solidFill>
              <a:effectLst/>
              <a:latin typeface="inter-regular"/>
            </a:endParaRPr>
          </a:p>
        </p:txBody>
      </p:sp>
      <p:sp>
        <p:nvSpPr>
          <p:cNvPr id="6" name="Rectangle 5"/>
          <p:cNvSpPr/>
          <p:nvPr/>
        </p:nvSpPr>
        <p:spPr>
          <a:xfrm>
            <a:off x="126379" y="2628818"/>
            <a:ext cx="6096000" cy="923330"/>
          </a:xfrm>
          <a:prstGeom prst="rect">
            <a:avLst/>
          </a:prstGeom>
        </p:spPr>
        <p:txBody>
          <a:bodyPr>
            <a:spAutoFit/>
          </a:bodyPr>
          <a:lstStyle/>
          <a:p>
            <a:pPr algn="just"/>
            <a:r>
              <a:rPr lang="en-US" dirty="0">
                <a:solidFill>
                  <a:srgbClr val="610B38"/>
                </a:solidFill>
                <a:latin typeface="erdana"/>
              </a:rPr>
              <a:t>C# Single Level Inheritance Example: Inheriting Fields</a:t>
            </a:r>
          </a:p>
          <a:p>
            <a:r>
              <a:rPr lang="en-US" dirty="0"/>
              <a:t/>
            </a:r>
            <a:br>
              <a:rPr lang="en-US" dirty="0"/>
            </a:br>
            <a:endParaRPr lang="en-US" dirty="0"/>
          </a:p>
        </p:txBody>
      </p:sp>
      <p:sp>
        <p:nvSpPr>
          <p:cNvPr id="7" name="Rectangle 6"/>
          <p:cNvSpPr/>
          <p:nvPr/>
        </p:nvSpPr>
        <p:spPr>
          <a:xfrm>
            <a:off x="126379" y="2999271"/>
            <a:ext cx="11850030" cy="923330"/>
          </a:xfrm>
          <a:prstGeom prst="rect">
            <a:avLst/>
          </a:prstGeom>
        </p:spPr>
        <p:txBody>
          <a:bodyPr wrap="square">
            <a:spAutoFit/>
          </a:bodyPr>
          <a:lstStyle/>
          <a:p>
            <a:r>
              <a:rPr lang="en-US" dirty="0">
                <a:solidFill>
                  <a:srgbClr val="333333"/>
                </a:solidFill>
                <a:latin typeface="inter-regular"/>
              </a:rPr>
              <a:t>When one class inherits another class, it is known as single level inheritance. Let's see the example of single level inheritance which inherits the fields only.</a:t>
            </a:r>
            <a:br>
              <a:rPr lang="en-US" dirty="0">
                <a:solidFill>
                  <a:srgbClr val="333333"/>
                </a:solidFill>
                <a:latin typeface="inter-regular"/>
              </a:rPr>
            </a:br>
            <a:endParaRPr lang="en-US" dirty="0"/>
          </a:p>
        </p:txBody>
      </p:sp>
    </p:spTree>
    <p:extLst>
      <p:ext uri="{BB962C8B-B14F-4D97-AF65-F5344CB8AC3E}">
        <p14:creationId xmlns:p14="http://schemas.microsoft.com/office/powerpoint/2010/main" val="292634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957589" y="216246"/>
            <a:ext cx="8687271" cy="6340197"/>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Employee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float</a:t>
            </a:r>
            <a:r>
              <a:rPr lang="en-US" dirty="0">
                <a:solidFill>
                  <a:srgbClr val="000000"/>
                </a:solidFill>
                <a:latin typeface="inter-regular"/>
              </a:rPr>
              <a:t> salary = 40000;  </a:t>
            </a:r>
          </a:p>
          <a:p>
            <a:pPr algn="just"/>
            <a:r>
              <a:rPr lang="en-US" dirty="0">
                <a:solidFill>
                  <a:srgbClr val="000000"/>
                </a:solidFill>
                <a:latin typeface="inter-regular"/>
              </a:rPr>
              <a:t>   }  </a:t>
            </a:r>
            <a:endParaRPr lang="en-US" dirty="0" smtClean="0">
              <a:solidFill>
                <a:srgbClr val="000000"/>
              </a:solidFill>
              <a:latin typeface="inter-regular"/>
            </a:endParaRPr>
          </a:p>
          <a:p>
            <a:pPr algn="just"/>
            <a:endParaRPr lang="en-US" dirty="0">
              <a:solidFill>
                <a:srgbClr val="000000"/>
              </a:solidFill>
              <a:latin typeface="inter-regular"/>
            </a:endParaRP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smtClean="0">
                <a:solidFill>
                  <a:srgbClr val="000000"/>
                </a:solidFill>
                <a:latin typeface="inter-regular"/>
              </a:rPr>
              <a:t>Programmer </a:t>
            </a:r>
            <a:r>
              <a:rPr lang="en-US" sz="2800" dirty="0" smtClean="0">
                <a:solidFill>
                  <a:srgbClr val="000000"/>
                </a:solidFill>
                <a:latin typeface="inter-regular"/>
              </a:rPr>
              <a:t>:</a:t>
            </a:r>
            <a:r>
              <a:rPr lang="en-US" dirty="0">
                <a:solidFill>
                  <a:srgbClr val="000000"/>
                </a:solidFill>
                <a:latin typeface="inter-regular"/>
              </a:rPr>
              <a:t> Employee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float</a:t>
            </a:r>
            <a:r>
              <a:rPr lang="en-US" dirty="0">
                <a:solidFill>
                  <a:srgbClr val="000000"/>
                </a:solidFill>
                <a:latin typeface="inter-regular"/>
              </a:rPr>
              <a:t> bonus = 10000;  </a:t>
            </a:r>
          </a:p>
          <a:p>
            <a:pPr algn="just"/>
            <a:r>
              <a:rPr lang="en-US" dirty="0">
                <a:solidFill>
                  <a:srgbClr val="000000"/>
                </a:solidFill>
                <a:latin typeface="inter-regular"/>
              </a:rPr>
              <a:t>   }  </a:t>
            </a:r>
            <a:endParaRPr lang="en-US" dirty="0" smtClean="0">
              <a:solidFill>
                <a:srgbClr val="000000"/>
              </a:solidFill>
              <a:latin typeface="inter-regular"/>
            </a:endParaRPr>
          </a:p>
          <a:p>
            <a:pPr algn="just"/>
            <a:endParaRPr lang="en-US" dirty="0">
              <a:solidFill>
                <a:srgbClr val="000000"/>
              </a:solidFill>
              <a:latin typeface="inter-regular"/>
            </a:endParaRP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TestInheritance</a:t>
            </a:r>
            <a:r>
              <a:rPr lang="en-US" dirty="0">
                <a:solidFill>
                  <a:srgbClr val="000000"/>
                </a:solidFill>
                <a:latin typeface="inter-regular"/>
              </a:rPr>
              <a:t>{  </a:t>
            </a:r>
            <a:endParaRPr lang="en-US" dirty="0" smtClean="0">
              <a:solidFill>
                <a:srgbClr val="000000"/>
              </a:solidFill>
              <a:latin typeface="inter-regular"/>
            </a:endParaRPr>
          </a:p>
          <a:p>
            <a:pPr algn="just"/>
            <a:endParaRPr lang="en-US" dirty="0">
              <a:solidFill>
                <a:srgbClr val="000000"/>
              </a:solidFill>
              <a:latin typeface="inter-regular"/>
            </a:endParaRP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Programmer p1 = </a:t>
            </a:r>
            <a:r>
              <a:rPr lang="en-US" b="1" dirty="0">
                <a:solidFill>
                  <a:srgbClr val="006699"/>
                </a:solidFill>
                <a:latin typeface="inter-regular"/>
              </a:rPr>
              <a:t>new</a:t>
            </a:r>
            <a:r>
              <a:rPr lang="en-US" dirty="0">
                <a:solidFill>
                  <a:srgbClr val="000000"/>
                </a:solidFill>
                <a:latin typeface="inter-regular"/>
              </a:rPr>
              <a:t> Programmer();  </a:t>
            </a:r>
          </a:p>
          <a:p>
            <a:pPr algn="just"/>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"Salary: "</a:t>
            </a:r>
            <a:r>
              <a:rPr lang="en-US" dirty="0">
                <a:solidFill>
                  <a:srgbClr val="000000"/>
                </a:solidFill>
                <a:latin typeface="inter-regular"/>
              </a:rPr>
              <a:t> + p1.salary);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"Bonus: "</a:t>
            </a:r>
            <a:r>
              <a:rPr lang="en-US" dirty="0">
                <a:solidFill>
                  <a:srgbClr val="000000"/>
                </a:solidFill>
                <a:latin typeface="inter-regular"/>
              </a:rPr>
              <a:t> + p1.bonus);  </a:t>
            </a:r>
          </a:p>
          <a:p>
            <a:pPr algn="just"/>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15005455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04439" y="101471"/>
            <a:ext cx="6096000" cy="923330"/>
          </a:xfrm>
          <a:prstGeom prst="rect">
            <a:avLst/>
          </a:prstGeom>
        </p:spPr>
        <p:txBody>
          <a:bodyPr>
            <a:spAutoFit/>
          </a:bodyPr>
          <a:lstStyle/>
          <a:p>
            <a:pPr algn="just"/>
            <a:r>
              <a:rPr lang="en-US" dirty="0">
                <a:solidFill>
                  <a:srgbClr val="610B38"/>
                </a:solidFill>
                <a:latin typeface="erdana"/>
              </a:rPr>
              <a:t>C# Single Level Inheritance Example: Inheriting Methods</a:t>
            </a:r>
          </a:p>
          <a:p>
            <a:r>
              <a:rPr lang="en-US" dirty="0"/>
              <a:t/>
            </a:r>
            <a:br>
              <a:rPr lang="en-US" dirty="0"/>
            </a:br>
            <a:endParaRPr lang="en-US" dirty="0"/>
          </a:p>
        </p:txBody>
      </p:sp>
      <p:sp>
        <p:nvSpPr>
          <p:cNvPr id="3" name="Rectangle 2"/>
          <p:cNvSpPr/>
          <p:nvPr/>
        </p:nvSpPr>
        <p:spPr>
          <a:xfrm>
            <a:off x="3048000" y="751344"/>
            <a:ext cx="6096000" cy="5078313"/>
          </a:xfrm>
          <a:prstGeom prst="rect">
            <a:avLst/>
          </a:prstGeom>
        </p:spPr>
        <p:txBody>
          <a:bodyPr>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Animal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a:t>
            </a:r>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Dog: Animal  </a:t>
            </a:r>
            <a:endParaRPr lang="en-US" dirty="0" smtClean="0">
              <a:solidFill>
                <a:srgbClr val="000000"/>
              </a:solidFill>
              <a:latin typeface="inter-regular"/>
            </a:endParaRPr>
          </a:p>
          <a:p>
            <a:pPr algn="just"/>
            <a:r>
              <a:rPr lang="en-US" dirty="0" smtClean="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bark()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"Barking..."</a:t>
            </a:r>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TestInheritance2{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Dog d1 = </a:t>
            </a:r>
            <a:r>
              <a:rPr lang="en-US" b="1" dirty="0">
                <a:solidFill>
                  <a:srgbClr val="006699"/>
                </a:solidFill>
                <a:latin typeface="inter-regular"/>
              </a:rPr>
              <a:t>new</a:t>
            </a:r>
            <a:r>
              <a:rPr lang="en-US" dirty="0">
                <a:solidFill>
                  <a:srgbClr val="000000"/>
                </a:solidFill>
                <a:latin typeface="inter-regular"/>
              </a:rPr>
              <a:t> Dog();  </a:t>
            </a:r>
          </a:p>
          <a:p>
            <a:pPr algn="just"/>
            <a:r>
              <a:rPr lang="en-US" dirty="0">
                <a:solidFill>
                  <a:srgbClr val="000000"/>
                </a:solidFill>
                <a:latin typeface="inter-regular"/>
              </a:rPr>
              <a:t>            d1.eat();  </a:t>
            </a:r>
          </a:p>
          <a:p>
            <a:pPr algn="just"/>
            <a:r>
              <a:rPr lang="en-US" dirty="0">
                <a:solidFill>
                  <a:srgbClr val="000000"/>
                </a:solidFill>
                <a:latin typeface="inter-regular"/>
              </a:rPr>
              <a:t>            d1.bark();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6692035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49044" y="123774"/>
            <a:ext cx="6096000" cy="923330"/>
          </a:xfrm>
          <a:prstGeom prst="rect">
            <a:avLst/>
          </a:prstGeom>
        </p:spPr>
        <p:txBody>
          <a:bodyPr>
            <a:spAutoFit/>
          </a:bodyPr>
          <a:lstStyle/>
          <a:p>
            <a:pPr algn="just"/>
            <a:r>
              <a:rPr lang="en-US" dirty="0">
                <a:solidFill>
                  <a:srgbClr val="610B38"/>
                </a:solidFill>
                <a:latin typeface="erdana"/>
              </a:rPr>
              <a:t>C# Multi Level Inheritance Example</a:t>
            </a:r>
          </a:p>
          <a:p>
            <a:r>
              <a:rPr lang="en-US" dirty="0"/>
              <a:t/>
            </a:r>
            <a:br>
              <a:rPr lang="en-US" dirty="0"/>
            </a:br>
            <a:endParaRPr lang="en-US" dirty="0"/>
          </a:p>
        </p:txBody>
      </p:sp>
      <p:sp>
        <p:nvSpPr>
          <p:cNvPr id="3" name="Rectangle 2"/>
          <p:cNvSpPr/>
          <p:nvPr/>
        </p:nvSpPr>
        <p:spPr>
          <a:xfrm>
            <a:off x="249043" y="504697"/>
            <a:ext cx="11716215" cy="923330"/>
          </a:xfrm>
          <a:prstGeom prst="rect">
            <a:avLst/>
          </a:prstGeom>
        </p:spPr>
        <p:txBody>
          <a:bodyPr wrap="square">
            <a:spAutoFit/>
          </a:bodyPr>
          <a:lstStyle/>
          <a:p>
            <a:r>
              <a:rPr lang="en-US" dirty="0">
                <a:solidFill>
                  <a:srgbClr val="333333"/>
                </a:solidFill>
                <a:latin typeface="inter-regular"/>
              </a:rPr>
              <a:t>When one class inherits another class which is further inherited by another class, it is known as multi level inheritance in C#. Inheritance is transitive so the last derived class acquires all the members of all its base classes.</a:t>
            </a:r>
            <a:endParaRPr lang="en-US" dirty="0"/>
          </a:p>
        </p:txBody>
      </p:sp>
      <p:sp>
        <p:nvSpPr>
          <p:cNvPr id="4" name="Rectangle 3"/>
          <p:cNvSpPr/>
          <p:nvPr/>
        </p:nvSpPr>
        <p:spPr>
          <a:xfrm>
            <a:off x="2279805" y="1159030"/>
            <a:ext cx="9040725" cy="6186309"/>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Animal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a:t>
            </a:r>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Dog: Animal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bark()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"Barking..."</a:t>
            </a:r>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BabyDog</a:t>
            </a:r>
            <a:r>
              <a:rPr lang="en-US" dirty="0">
                <a:solidFill>
                  <a:srgbClr val="000000"/>
                </a:solidFill>
                <a:latin typeface="inter-regular"/>
              </a:rPr>
              <a:t> : Dog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weep() {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"Weeping..."</a:t>
            </a:r>
            <a:r>
              <a:rPr lang="en-US" dirty="0">
                <a:solidFill>
                  <a:srgbClr val="000000"/>
                </a:solidFill>
                <a:latin typeface="inter-regular"/>
              </a:rPr>
              <a:t>); }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TestInheritance2{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BabyDog</a:t>
            </a:r>
            <a:r>
              <a:rPr lang="en-US" dirty="0">
                <a:solidFill>
                  <a:srgbClr val="000000"/>
                </a:solidFill>
                <a:latin typeface="inter-regular"/>
              </a:rPr>
              <a:t> d1 = </a:t>
            </a:r>
            <a:r>
              <a:rPr lang="en-US" b="1" dirty="0">
                <a:solidFill>
                  <a:srgbClr val="006699"/>
                </a:solidFill>
                <a:latin typeface="inter-regular"/>
              </a:rPr>
              <a:t>new</a:t>
            </a:r>
            <a:r>
              <a:rPr lang="en-US" dirty="0">
                <a:solidFill>
                  <a:srgbClr val="000000"/>
                </a:solidFill>
                <a:latin typeface="inter-regular"/>
              </a:rPr>
              <a:t> </a:t>
            </a:r>
            <a:r>
              <a:rPr lang="en-US" dirty="0" err="1">
                <a:solidFill>
                  <a:srgbClr val="000000"/>
                </a:solidFill>
                <a:latin typeface="inter-regular"/>
              </a:rPr>
              <a:t>BabyDog</a:t>
            </a:r>
            <a:r>
              <a:rPr lang="en-US" dirty="0">
                <a:solidFill>
                  <a:srgbClr val="000000"/>
                </a:solidFill>
                <a:latin typeface="inter-regular"/>
              </a:rPr>
              <a:t>();  </a:t>
            </a:r>
          </a:p>
          <a:p>
            <a:pPr algn="just"/>
            <a:r>
              <a:rPr lang="en-US" dirty="0">
                <a:solidFill>
                  <a:srgbClr val="000000"/>
                </a:solidFill>
                <a:latin typeface="inter-regular"/>
              </a:rPr>
              <a:t>            d1.eat();  </a:t>
            </a:r>
          </a:p>
          <a:p>
            <a:pPr algn="just"/>
            <a:r>
              <a:rPr lang="en-US" dirty="0">
                <a:solidFill>
                  <a:srgbClr val="000000"/>
                </a:solidFill>
                <a:latin typeface="inter-regular"/>
              </a:rPr>
              <a:t>            d1.bark();  </a:t>
            </a:r>
          </a:p>
          <a:p>
            <a:pPr algn="just"/>
            <a:r>
              <a:rPr lang="en-US" dirty="0">
                <a:solidFill>
                  <a:srgbClr val="000000"/>
                </a:solidFill>
                <a:latin typeface="inter-regular"/>
              </a:rPr>
              <a:t>            d1.weep();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312210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61516" y="279461"/>
            <a:ext cx="2364750" cy="369332"/>
          </a:xfrm>
          <a:prstGeom prst="rect">
            <a:avLst/>
          </a:prstGeom>
        </p:spPr>
        <p:txBody>
          <a:bodyPr wrap="none">
            <a:spAutoFit/>
          </a:bodyPr>
          <a:lstStyle/>
          <a:p>
            <a:pPr algn="just"/>
            <a:r>
              <a:rPr lang="en-US" dirty="0">
                <a:solidFill>
                  <a:srgbClr val="610B38"/>
                </a:solidFill>
                <a:latin typeface="erdana"/>
              </a:rPr>
              <a:t>C# IF-else Statement</a:t>
            </a:r>
            <a:endParaRPr lang="en-US" b="0" i="0" dirty="0">
              <a:solidFill>
                <a:srgbClr val="610B38"/>
              </a:solidFill>
              <a:effectLst/>
              <a:latin typeface="erdana"/>
            </a:endParaRPr>
          </a:p>
        </p:txBody>
      </p:sp>
      <p:sp>
        <p:nvSpPr>
          <p:cNvPr id="3" name="Rectangle 2"/>
          <p:cNvSpPr/>
          <p:nvPr/>
        </p:nvSpPr>
        <p:spPr>
          <a:xfrm>
            <a:off x="498763" y="648793"/>
            <a:ext cx="11360727" cy="646331"/>
          </a:xfrm>
          <a:prstGeom prst="rect">
            <a:avLst/>
          </a:prstGeom>
        </p:spPr>
        <p:txBody>
          <a:bodyPr wrap="square">
            <a:spAutoFit/>
          </a:bodyPr>
          <a:lstStyle/>
          <a:p>
            <a:r>
              <a:rPr lang="en-US" dirty="0">
                <a:solidFill>
                  <a:srgbClr val="333333"/>
                </a:solidFill>
                <a:latin typeface="inter-regular"/>
              </a:rPr>
              <a:t>The C# if-else statement also tests the condition. It executes the </a:t>
            </a:r>
            <a:r>
              <a:rPr lang="en-US" i="1" dirty="0">
                <a:solidFill>
                  <a:srgbClr val="333333"/>
                </a:solidFill>
                <a:latin typeface="inter-regular"/>
              </a:rPr>
              <a:t>if block</a:t>
            </a:r>
            <a:r>
              <a:rPr lang="en-US" dirty="0">
                <a:solidFill>
                  <a:srgbClr val="333333"/>
                </a:solidFill>
                <a:latin typeface="inter-regular"/>
              </a:rPr>
              <a:t> if condition is true otherwise </a:t>
            </a:r>
            <a:r>
              <a:rPr lang="en-US" i="1" dirty="0">
                <a:solidFill>
                  <a:srgbClr val="333333"/>
                </a:solidFill>
                <a:latin typeface="inter-regular"/>
              </a:rPr>
              <a:t>else block</a:t>
            </a:r>
            <a:r>
              <a:rPr lang="en-US" dirty="0">
                <a:solidFill>
                  <a:srgbClr val="333333"/>
                </a:solidFill>
                <a:latin typeface="inter-regular"/>
              </a:rPr>
              <a:t> is executed.</a:t>
            </a:r>
            <a:endParaRPr lang="en-US" dirty="0"/>
          </a:p>
        </p:txBody>
      </p:sp>
      <p:sp>
        <p:nvSpPr>
          <p:cNvPr id="4" name="Rectangle 3"/>
          <p:cNvSpPr/>
          <p:nvPr/>
        </p:nvSpPr>
        <p:spPr>
          <a:xfrm>
            <a:off x="277091" y="1540316"/>
            <a:ext cx="6096000" cy="923330"/>
          </a:xfrm>
          <a:prstGeom prst="rect">
            <a:avLst/>
          </a:prstGeom>
        </p:spPr>
        <p:txBody>
          <a:bodyPr>
            <a:spAutoFit/>
          </a:bodyPr>
          <a:lstStyle/>
          <a:p>
            <a:r>
              <a:rPr lang="en-US" b="1" dirty="0">
                <a:latin typeface="inter-bold"/>
              </a:rPr>
              <a:t>Syntax:</a:t>
            </a:r>
            <a:endParaRPr lang="en-US" dirty="0"/>
          </a:p>
          <a:p>
            <a:r>
              <a:rPr lang="en-US" dirty="0">
                <a:solidFill>
                  <a:srgbClr val="333333"/>
                </a:solidFill>
                <a:latin typeface="inter-regular"/>
              </a:rPr>
              <a:t/>
            </a:r>
            <a:br>
              <a:rPr lang="en-US" dirty="0">
                <a:solidFill>
                  <a:srgbClr val="333333"/>
                </a:solidFill>
                <a:latin typeface="inter-regular"/>
              </a:rPr>
            </a:br>
            <a:endParaRPr lang="en-US" dirty="0"/>
          </a:p>
        </p:txBody>
      </p:sp>
      <p:sp>
        <p:nvSpPr>
          <p:cNvPr id="5" name="Rectangle 4"/>
          <p:cNvSpPr/>
          <p:nvPr/>
        </p:nvSpPr>
        <p:spPr>
          <a:xfrm>
            <a:off x="734291" y="2001981"/>
            <a:ext cx="6096000" cy="2031325"/>
          </a:xfrm>
          <a:prstGeom prst="rect">
            <a:avLst/>
          </a:prstGeom>
        </p:spPr>
        <p:txBody>
          <a:bodyPr>
            <a:spAutoFit/>
          </a:bodyPr>
          <a:lstStyle/>
          <a:p>
            <a:pPr algn="just"/>
            <a:r>
              <a:rPr lang="en-US" b="1" dirty="0" smtClean="0">
                <a:solidFill>
                  <a:srgbClr val="006699"/>
                </a:solidFill>
                <a:latin typeface="inter-regular"/>
              </a:rPr>
              <a:t>if</a:t>
            </a:r>
            <a:r>
              <a:rPr lang="en-US" dirty="0" smtClean="0">
                <a:solidFill>
                  <a:srgbClr val="000000"/>
                </a:solidFill>
                <a:latin typeface="inter-regular"/>
              </a:rPr>
              <a:t>(condition){  </a:t>
            </a:r>
          </a:p>
          <a:p>
            <a:pPr algn="just"/>
            <a:r>
              <a:rPr lang="en-US" dirty="0" smtClean="0">
                <a:solidFill>
                  <a:srgbClr val="008200"/>
                </a:solidFill>
                <a:latin typeface="inter-regular"/>
              </a:rPr>
              <a:t>//code if condition is true</a:t>
            </a:r>
            <a:r>
              <a:rPr lang="en-US" dirty="0" smtClean="0">
                <a:solidFill>
                  <a:srgbClr val="000000"/>
                </a:solidFill>
                <a:latin typeface="inter-regular"/>
              </a:rPr>
              <a:t>  </a:t>
            </a:r>
          </a:p>
          <a:p>
            <a:pPr algn="just"/>
            <a:r>
              <a:rPr lang="en-US" dirty="0" smtClean="0">
                <a:solidFill>
                  <a:srgbClr val="000000"/>
                </a:solidFill>
                <a:latin typeface="inter-regular"/>
              </a:rPr>
              <a:t>}</a:t>
            </a:r>
          </a:p>
          <a:p>
            <a:pPr algn="just"/>
            <a:r>
              <a:rPr lang="en-US" b="1" dirty="0" smtClean="0">
                <a:solidFill>
                  <a:srgbClr val="006699"/>
                </a:solidFill>
                <a:latin typeface="inter-regular"/>
              </a:rPr>
              <a:t>else</a:t>
            </a:r>
          </a:p>
          <a:p>
            <a:pPr algn="just"/>
            <a:r>
              <a:rPr lang="en-US" dirty="0" smtClean="0">
                <a:solidFill>
                  <a:srgbClr val="000000"/>
                </a:solidFill>
                <a:latin typeface="inter-regular"/>
              </a:rPr>
              <a:t>{  </a:t>
            </a:r>
          </a:p>
          <a:p>
            <a:pPr algn="just"/>
            <a:r>
              <a:rPr lang="en-US" dirty="0" smtClean="0">
                <a:solidFill>
                  <a:srgbClr val="008200"/>
                </a:solidFill>
                <a:latin typeface="inter-regular"/>
              </a:rPr>
              <a:t>//code if condition is false</a:t>
            </a:r>
            <a:r>
              <a:rPr lang="en-US" dirty="0" smtClean="0">
                <a:solidFill>
                  <a:srgbClr val="000000"/>
                </a:solidFill>
                <a:latin typeface="inter-regular"/>
              </a:rPr>
              <a:t>  </a:t>
            </a:r>
          </a:p>
          <a:p>
            <a:pPr algn="just"/>
            <a:r>
              <a:rPr lang="en-US" dirty="0" smtClean="0">
                <a:solidFill>
                  <a:srgbClr val="000000"/>
                </a:solidFill>
                <a:latin typeface="inter-regular"/>
              </a:rPr>
              <a:t>}</a:t>
            </a:r>
            <a:endParaRPr lang="en-US" b="0" i="0" dirty="0">
              <a:solidFill>
                <a:srgbClr val="000000"/>
              </a:solidFill>
              <a:effectLst/>
              <a:latin typeface="inter-regular"/>
            </a:endParaRPr>
          </a:p>
        </p:txBody>
      </p:sp>
      <p:sp>
        <p:nvSpPr>
          <p:cNvPr id="6" name="Rectangle 5"/>
          <p:cNvSpPr/>
          <p:nvPr/>
        </p:nvSpPr>
        <p:spPr>
          <a:xfrm>
            <a:off x="148233" y="4310305"/>
            <a:ext cx="1172116" cy="369332"/>
          </a:xfrm>
          <a:prstGeom prst="rect">
            <a:avLst/>
          </a:prstGeom>
        </p:spPr>
        <p:txBody>
          <a:bodyPr wrap="none">
            <a:spAutoFit/>
          </a:bodyPr>
          <a:lstStyle/>
          <a:p>
            <a:pPr algn="just"/>
            <a:r>
              <a:rPr lang="en-US" dirty="0">
                <a:solidFill>
                  <a:srgbClr val="610B4B"/>
                </a:solidFill>
                <a:latin typeface="erdana"/>
              </a:rPr>
              <a:t>C# If-else</a:t>
            </a:r>
            <a:endParaRPr lang="en-US" b="0" i="0" dirty="0">
              <a:solidFill>
                <a:srgbClr val="610B4B"/>
              </a:solidFill>
              <a:effectLst/>
              <a:latin typeface="erdana"/>
            </a:endParaRPr>
          </a:p>
        </p:txBody>
      </p:sp>
      <p:sp>
        <p:nvSpPr>
          <p:cNvPr id="7" name="Rectangle 6"/>
          <p:cNvSpPr/>
          <p:nvPr/>
        </p:nvSpPr>
        <p:spPr>
          <a:xfrm>
            <a:off x="3781778" y="1311899"/>
            <a:ext cx="7343422" cy="4801314"/>
          </a:xfrm>
          <a:prstGeom prst="rect">
            <a:avLst/>
          </a:prstGeom>
        </p:spPr>
        <p:txBody>
          <a:bodyPr wrap="square">
            <a:spAutoFit/>
          </a:bodyPr>
          <a:lstStyle/>
          <a:p>
            <a:pPr algn="just">
              <a:buFont typeface="+mj-lt"/>
              <a:buAutoNum type="arabicPeriod"/>
            </a:pPr>
            <a:r>
              <a:rPr lang="en-US" dirty="0">
                <a:solidFill>
                  <a:srgbClr val="000000"/>
                </a:solidFill>
                <a:latin typeface="inter-regular"/>
              </a:rPr>
              <a:t>using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IfExample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t>
            </a:r>
            <a:r>
              <a:rPr lang="en-US" dirty="0" err="1">
                <a:solidFill>
                  <a:srgbClr val="000000"/>
                </a:solidFill>
                <a:latin typeface="inter-regular"/>
              </a:rPr>
              <a:t>num</a:t>
            </a:r>
            <a:r>
              <a:rPr lang="en-US" dirty="0">
                <a:solidFill>
                  <a:srgbClr val="000000"/>
                </a:solidFill>
                <a:latin typeface="inter-regular"/>
              </a:rPr>
              <a:t> = </a:t>
            </a:r>
            <a:r>
              <a:rPr lang="en-US" dirty="0">
                <a:solidFill>
                  <a:srgbClr val="C00000"/>
                </a:solidFill>
                <a:latin typeface="inter-regular"/>
              </a:rPr>
              <a:t>11</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 (</a:t>
            </a:r>
            <a:r>
              <a:rPr lang="en-US" dirty="0" err="1">
                <a:solidFill>
                  <a:srgbClr val="000000"/>
                </a:solidFill>
                <a:latin typeface="inter-regular"/>
              </a:rPr>
              <a:t>num</a:t>
            </a:r>
            <a:r>
              <a:rPr lang="en-US" dirty="0">
                <a:solidFill>
                  <a:srgbClr val="000000"/>
                </a:solidFill>
                <a:latin typeface="inter-regular"/>
              </a:rPr>
              <a:t> % </a:t>
            </a:r>
            <a:r>
              <a:rPr lang="en-US" dirty="0">
                <a:solidFill>
                  <a:srgbClr val="C00000"/>
                </a:solidFill>
                <a:latin typeface="inter-regular"/>
              </a:rPr>
              <a:t>2</a:t>
            </a:r>
            <a:r>
              <a:rPr lang="en-US" dirty="0">
                <a:solidFill>
                  <a:srgbClr val="000000"/>
                </a:solidFill>
                <a:latin typeface="inter-regular"/>
              </a:rPr>
              <a:t> == </a:t>
            </a:r>
            <a:r>
              <a:rPr lang="en-US" dirty="0">
                <a:solidFill>
                  <a:srgbClr val="C00000"/>
                </a:solidFill>
                <a:latin typeface="inter-regular"/>
              </a:rPr>
              <a:t>0</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"It is even number"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else</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"It is odd number"</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35366656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03200" y="186035"/>
            <a:ext cx="6096000" cy="923330"/>
          </a:xfrm>
          <a:prstGeom prst="rect">
            <a:avLst/>
          </a:prstGeom>
        </p:spPr>
        <p:txBody>
          <a:bodyPr>
            <a:spAutoFit/>
          </a:bodyPr>
          <a:lstStyle/>
          <a:p>
            <a:pPr algn="just"/>
            <a:r>
              <a:rPr lang="en-US" dirty="0">
                <a:solidFill>
                  <a:srgbClr val="610B38"/>
                </a:solidFill>
                <a:latin typeface="erdana"/>
              </a:rPr>
              <a:t>C# Aggregation (HAS-A Relationship)</a:t>
            </a:r>
          </a:p>
          <a:p>
            <a:r>
              <a:rPr lang="en-US" dirty="0"/>
              <a:t/>
            </a:r>
            <a:br>
              <a:rPr lang="en-US" dirty="0"/>
            </a:br>
            <a:endParaRPr lang="en-US" dirty="0"/>
          </a:p>
        </p:txBody>
      </p:sp>
      <p:sp>
        <p:nvSpPr>
          <p:cNvPr id="3" name="Rectangle 2"/>
          <p:cNvSpPr/>
          <p:nvPr/>
        </p:nvSpPr>
        <p:spPr>
          <a:xfrm>
            <a:off x="203200" y="509200"/>
            <a:ext cx="11772900" cy="646331"/>
          </a:xfrm>
          <a:prstGeom prst="rect">
            <a:avLst/>
          </a:prstGeom>
        </p:spPr>
        <p:txBody>
          <a:bodyPr wrap="square">
            <a:spAutoFit/>
          </a:bodyPr>
          <a:lstStyle/>
          <a:p>
            <a:r>
              <a:rPr lang="en-US" dirty="0">
                <a:solidFill>
                  <a:srgbClr val="333333"/>
                </a:solidFill>
                <a:latin typeface="inter-regular"/>
              </a:rPr>
              <a:t>In C#, aggregation is a process in which one class defines another class as any entity reference. It is another way to reuse the class. It is a form of association that represents HAS-A relationship.</a:t>
            </a:r>
            <a:endParaRPr lang="en-US" dirty="0"/>
          </a:p>
        </p:txBody>
      </p:sp>
      <p:sp>
        <p:nvSpPr>
          <p:cNvPr id="4" name="Rectangle 3"/>
          <p:cNvSpPr/>
          <p:nvPr/>
        </p:nvSpPr>
        <p:spPr>
          <a:xfrm>
            <a:off x="292100" y="1278235"/>
            <a:ext cx="6096000" cy="923330"/>
          </a:xfrm>
          <a:prstGeom prst="rect">
            <a:avLst/>
          </a:prstGeom>
        </p:spPr>
        <p:txBody>
          <a:bodyPr>
            <a:spAutoFit/>
          </a:bodyPr>
          <a:lstStyle/>
          <a:p>
            <a:pPr algn="just"/>
            <a:r>
              <a:rPr lang="en-US" dirty="0">
                <a:solidFill>
                  <a:srgbClr val="610B4B"/>
                </a:solidFill>
                <a:latin typeface="erdana"/>
              </a:rPr>
              <a:t>C# Aggregation Example</a:t>
            </a:r>
          </a:p>
          <a:p>
            <a:r>
              <a:rPr lang="en-US" dirty="0"/>
              <a:t/>
            </a:r>
            <a:br>
              <a:rPr lang="en-US" dirty="0"/>
            </a:br>
            <a:endParaRPr lang="en-US" dirty="0"/>
          </a:p>
        </p:txBody>
      </p:sp>
      <p:sp>
        <p:nvSpPr>
          <p:cNvPr id="5" name="Rectangle 4"/>
          <p:cNvSpPr/>
          <p:nvPr/>
        </p:nvSpPr>
        <p:spPr>
          <a:xfrm>
            <a:off x="3048000" y="1720840"/>
            <a:ext cx="8064500" cy="3139321"/>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Address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addressLine</a:t>
            </a:r>
            <a:r>
              <a:rPr lang="en-US" dirty="0">
                <a:solidFill>
                  <a:srgbClr val="000000"/>
                </a:solidFill>
                <a:latin typeface="inter-regular"/>
              </a:rPr>
              <a:t>, city, state;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Address(</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addressLine</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city, </a:t>
            </a:r>
            <a:r>
              <a:rPr lang="en-US" b="1" dirty="0">
                <a:solidFill>
                  <a:srgbClr val="006699"/>
                </a:solidFill>
                <a:latin typeface="inter-regular"/>
              </a:rPr>
              <a:t>string</a:t>
            </a:r>
            <a:r>
              <a:rPr lang="en-US" dirty="0">
                <a:solidFill>
                  <a:srgbClr val="000000"/>
                </a:solidFill>
                <a:latin typeface="inter-regular"/>
              </a:rPr>
              <a:t> state)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err="1">
                <a:solidFill>
                  <a:srgbClr val="006699"/>
                </a:solidFill>
                <a:latin typeface="inter-regular"/>
              </a:rPr>
              <a:t>this</a:t>
            </a:r>
            <a:r>
              <a:rPr lang="en-US" dirty="0" err="1">
                <a:solidFill>
                  <a:srgbClr val="000000"/>
                </a:solidFill>
                <a:latin typeface="inter-regular"/>
              </a:rPr>
              <a:t>.addressLine</a:t>
            </a:r>
            <a:r>
              <a:rPr lang="en-US" dirty="0">
                <a:solidFill>
                  <a:srgbClr val="000000"/>
                </a:solidFill>
                <a:latin typeface="inter-regular"/>
              </a:rPr>
              <a:t> = </a:t>
            </a:r>
            <a:r>
              <a:rPr lang="en-US" dirty="0" err="1">
                <a:solidFill>
                  <a:srgbClr val="000000"/>
                </a:solidFill>
                <a:latin typeface="inter-regular"/>
              </a:rPr>
              <a:t>addressLine</a:t>
            </a:r>
            <a:r>
              <a:rPr lang="en-US" dirty="0">
                <a:solidFill>
                  <a:srgbClr val="000000"/>
                </a:solidFill>
                <a:latin typeface="inter-regular"/>
              </a:rPr>
              <a:t>;  </a:t>
            </a:r>
          </a:p>
          <a:p>
            <a:pPr algn="just"/>
            <a:r>
              <a:rPr lang="en-US" dirty="0">
                <a:solidFill>
                  <a:srgbClr val="000000"/>
                </a:solidFill>
                <a:latin typeface="inter-regular"/>
              </a:rPr>
              <a:t>        </a:t>
            </a:r>
            <a:r>
              <a:rPr lang="en-US" b="1" dirty="0" err="1">
                <a:solidFill>
                  <a:srgbClr val="006699"/>
                </a:solidFill>
                <a:latin typeface="inter-regular"/>
              </a:rPr>
              <a:t>this</a:t>
            </a:r>
            <a:r>
              <a:rPr lang="en-US" dirty="0" err="1">
                <a:solidFill>
                  <a:srgbClr val="000000"/>
                </a:solidFill>
                <a:latin typeface="inter-regular"/>
              </a:rPr>
              <a:t>.city</a:t>
            </a:r>
            <a:r>
              <a:rPr lang="en-US" dirty="0">
                <a:solidFill>
                  <a:srgbClr val="000000"/>
                </a:solidFill>
                <a:latin typeface="inter-regular"/>
              </a:rPr>
              <a:t> = city;  </a:t>
            </a:r>
          </a:p>
          <a:p>
            <a:pPr algn="just"/>
            <a:r>
              <a:rPr lang="en-US" dirty="0">
                <a:solidFill>
                  <a:srgbClr val="000000"/>
                </a:solidFill>
                <a:latin typeface="inter-regular"/>
              </a:rPr>
              <a:t>        </a:t>
            </a:r>
            <a:r>
              <a:rPr lang="en-US" b="1" dirty="0" err="1">
                <a:solidFill>
                  <a:srgbClr val="006699"/>
                </a:solidFill>
                <a:latin typeface="inter-regular"/>
              </a:rPr>
              <a:t>this</a:t>
            </a:r>
            <a:r>
              <a:rPr lang="en-US" dirty="0" err="1">
                <a:solidFill>
                  <a:srgbClr val="000000"/>
                </a:solidFill>
                <a:latin typeface="inter-regular"/>
              </a:rPr>
              <a:t>.state</a:t>
            </a:r>
            <a:r>
              <a:rPr lang="en-US" dirty="0">
                <a:solidFill>
                  <a:srgbClr val="000000"/>
                </a:solidFill>
                <a:latin typeface="inter-regular"/>
              </a:rPr>
              <a:t> = state;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9092729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647700" y="600145"/>
            <a:ext cx="10858500" cy="5355312"/>
          </a:xfrm>
          <a:prstGeom prst="rect">
            <a:avLst/>
          </a:prstGeom>
        </p:spPr>
        <p:txBody>
          <a:bodyPr wrap="square">
            <a:spAutoFit/>
          </a:bodyPr>
          <a:lstStyle/>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Employee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id;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name;  </a:t>
            </a:r>
            <a:endParaRPr lang="en-US" dirty="0" smtClean="0">
              <a:solidFill>
                <a:srgbClr val="000000"/>
              </a:solidFill>
              <a:latin typeface="inter-regular"/>
            </a:endParaRPr>
          </a:p>
          <a:p>
            <a:pPr algn="just"/>
            <a:endParaRPr lang="en-US" dirty="0">
              <a:solidFill>
                <a:srgbClr val="000000"/>
              </a:solidFill>
              <a:latin typeface="inter-regular"/>
            </a:endParaRPr>
          </a:p>
          <a:p>
            <a:pPr algn="just"/>
            <a:r>
              <a:rPr lang="en-US" sz="2000" dirty="0">
                <a:solidFill>
                  <a:srgbClr val="000000"/>
                </a:solidFill>
                <a:latin typeface="inter-regular"/>
              </a:rPr>
              <a:t>       </a:t>
            </a:r>
            <a:r>
              <a:rPr lang="en-US" sz="2000" b="1" dirty="0">
                <a:solidFill>
                  <a:srgbClr val="006699"/>
                </a:solidFill>
                <a:latin typeface="inter-regular"/>
              </a:rPr>
              <a:t>public</a:t>
            </a:r>
            <a:r>
              <a:rPr lang="en-US" sz="2000" dirty="0">
                <a:solidFill>
                  <a:srgbClr val="000000"/>
                </a:solidFill>
                <a:latin typeface="inter-regular"/>
              </a:rPr>
              <a:t> Address address;</a:t>
            </a:r>
            <a:r>
              <a:rPr lang="en-US" sz="2000" dirty="0">
                <a:solidFill>
                  <a:srgbClr val="008200"/>
                </a:solidFill>
                <a:latin typeface="inter-regular"/>
              </a:rPr>
              <a:t>//Employee HAS-A Address</a:t>
            </a:r>
            <a:r>
              <a:rPr lang="en-US" sz="2000" dirty="0">
                <a:solidFill>
                  <a:srgbClr val="000000"/>
                </a:solidFill>
                <a:latin typeface="inter-regular"/>
              </a:rPr>
              <a:t>  </a:t>
            </a:r>
            <a:endParaRPr lang="en-US" sz="2000" dirty="0" smtClean="0">
              <a:solidFill>
                <a:srgbClr val="000000"/>
              </a:solidFill>
              <a:latin typeface="inter-regular"/>
            </a:endParaRPr>
          </a:p>
          <a:p>
            <a:pPr algn="just"/>
            <a:endParaRPr lang="en-US" dirty="0">
              <a:solidFill>
                <a:srgbClr val="000000"/>
              </a:solidFill>
              <a:latin typeface="inter-regular"/>
            </a:endParaRP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Employee(</a:t>
            </a:r>
            <a:r>
              <a:rPr lang="en-US" b="1" dirty="0" err="1">
                <a:solidFill>
                  <a:srgbClr val="006699"/>
                </a:solidFill>
                <a:latin typeface="inter-regular"/>
              </a:rPr>
              <a:t>int</a:t>
            </a:r>
            <a:r>
              <a:rPr lang="en-US" dirty="0">
                <a:solidFill>
                  <a:srgbClr val="000000"/>
                </a:solidFill>
                <a:latin typeface="inter-regular"/>
              </a:rPr>
              <a:t> id, </a:t>
            </a:r>
            <a:r>
              <a:rPr lang="en-US" b="1" dirty="0">
                <a:solidFill>
                  <a:srgbClr val="006699"/>
                </a:solidFill>
                <a:latin typeface="inter-regular"/>
              </a:rPr>
              <a:t>string</a:t>
            </a:r>
            <a:r>
              <a:rPr lang="en-US" dirty="0">
                <a:solidFill>
                  <a:srgbClr val="000000"/>
                </a:solidFill>
                <a:latin typeface="inter-regular"/>
              </a:rPr>
              <a:t> name, Address address)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this</a:t>
            </a:r>
            <a:r>
              <a:rPr lang="en-US" dirty="0">
                <a:solidFill>
                  <a:srgbClr val="000000"/>
                </a:solidFill>
                <a:latin typeface="inter-regular"/>
              </a:rPr>
              <a:t>.id = id;  </a:t>
            </a:r>
          </a:p>
          <a:p>
            <a:pPr algn="just"/>
            <a:r>
              <a:rPr lang="en-US" dirty="0">
                <a:solidFill>
                  <a:srgbClr val="000000"/>
                </a:solidFill>
                <a:latin typeface="inter-regular"/>
              </a:rPr>
              <a:t>      </a:t>
            </a:r>
            <a:r>
              <a:rPr lang="en-US" b="1" dirty="0">
                <a:solidFill>
                  <a:srgbClr val="006699"/>
                </a:solidFill>
                <a:latin typeface="inter-regular"/>
              </a:rPr>
              <a:t>this</a:t>
            </a:r>
            <a:r>
              <a:rPr lang="en-US" dirty="0">
                <a:solidFill>
                  <a:srgbClr val="000000"/>
                </a:solidFill>
                <a:latin typeface="inter-regular"/>
              </a:rPr>
              <a:t>.name = name;  </a:t>
            </a:r>
          </a:p>
          <a:p>
            <a:pPr algn="just"/>
            <a:r>
              <a:rPr lang="en-US" dirty="0">
                <a:solidFill>
                  <a:srgbClr val="000000"/>
                </a:solidFill>
                <a:latin typeface="inter-regular"/>
              </a:rPr>
              <a:t>           </a:t>
            </a:r>
            <a:r>
              <a:rPr lang="en-US" b="1" dirty="0" err="1">
                <a:solidFill>
                  <a:srgbClr val="006699"/>
                </a:solidFill>
                <a:latin typeface="inter-regular"/>
              </a:rPr>
              <a:t>this</a:t>
            </a:r>
            <a:r>
              <a:rPr lang="en-US" dirty="0" err="1">
                <a:solidFill>
                  <a:srgbClr val="000000"/>
                </a:solidFill>
                <a:latin typeface="inter-regular"/>
              </a:rPr>
              <a:t>.address</a:t>
            </a:r>
            <a:r>
              <a:rPr lang="en-US" dirty="0">
                <a:solidFill>
                  <a:srgbClr val="000000"/>
                </a:solidFill>
                <a:latin typeface="inter-regular"/>
              </a:rPr>
              <a:t> = address;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display()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(id + </a:t>
            </a:r>
            <a:r>
              <a:rPr lang="en-US" dirty="0">
                <a:solidFill>
                  <a:srgbClr val="0000FF"/>
                </a:solidFill>
                <a:latin typeface="inter-regular"/>
              </a:rPr>
              <a:t>" "</a:t>
            </a:r>
            <a:r>
              <a:rPr lang="en-US" dirty="0">
                <a:solidFill>
                  <a:srgbClr val="000000"/>
                </a:solidFill>
                <a:latin typeface="inter-regular"/>
              </a:rPr>
              <a:t> + name + </a:t>
            </a:r>
            <a:r>
              <a:rPr lang="en-US" dirty="0">
                <a:solidFill>
                  <a:srgbClr val="0000FF"/>
                </a:solidFill>
                <a:latin typeface="inter-regular"/>
              </a:rPr>
              <a:t>" "</a:t>
            </a:r>
            <a:r>
              <a:rPr lang="en-US" dirty="0">
                <a:solidFill>
                  <a:srgbClr val="000000"/>
                </a:solidFill>
                <a:latin typeface="inter-regular"/>
              </a:rPr>
              <a:t> +   </a:t>
            </a:r>
          </a:p>
          <a:p>
            <a:pPr algn="just"/>
            <a:r>
              <a:rPr lang="en-US" dirty="0">
                <a:solidFill>
                  <a:srgbClr val="000000"/>
                </a:solidFill>
                <a:latin typeface="inter-regular"/>
              </a:rPr>
              <a:t>             </a:t>
            </a:r>
            <a:r>
              <a:rPr lang="en-US" dirty="0" err="1">
                <a:solidFill>
                  <a:srgbClr val="000000"/>
                </a:solidFill>
                <a:latin typeface="inter-regular"/>
              </a:rPr>
              <a:t>address.addressLine</a:t>
            </a:r>
            <a:r>
              <a:rPr lang="en-US" dirty="0">
                <a:solidFill>
                  <a:srgbClr val="000000"/>
                </a:solidFill>
                <a:latin typeface="inter-regular"/>
              </a:rPr>
              <a:t> + </a:t>
            </a:r>
            <a:r>
              <a:rPr lang="en-US" dirty="0">
                <a:solidFill>
                  <a:srgbClr val="0000FF"/>
                </a:solidFill>
                <a:latin typeface="inter-regular"/>
              </a:rPr>
              <a:t>" "</a:t>
            </a:r>
            <a:r>
              <a:rPr lang="en-US" dirty="0">
                <a:solidFill>
                  <a:srgbClr val="000000"/>
                </a:solidFill>
                <a:latin typeface="inter-regular"/>
              </a:rPr>
              <a:t> + </a:t>
            </a:r>
            <a:r>
              <a:rPr lang="en-US" dirty="0" err="1">
                <a:solidFill>
                  <a:srgbClr val="000000"/>
                </a:solidFill>
                <a:latin typeface="inter-regular"/>
              </a:rPr>
              <a:t>address.city</a:t>
            </a:r>
            <a:r>
              <a:rPr lang="en-US" dirty="0">
                <a:solidFill>
                  <a:srgbClr val="000000"/>
                </a:solidFill>
                <a:latin typeface="inter-regular"/>
              </a:rPr>
              <a:t> + </a:t>
            </a:r>
            <a:r>
              <a:rPr lang="en-US" dirty="0">
                <a:solidFill>
                  <a:srgbClr val="0000FF"/>
                </a:solidFill>
                <a:latin typeface="inter-regular"/>
              </a:rPr>
              <a:t>" "</a:t>
            </a:r>
            <a:r>
              <a:rPr lang="en-US" dirty="0">
                <a:solidFill>
                  <a:srgbClr val="000000"/>
                </a:solidFill>
                <a:latin typeface="inter-regular"/>
              </a:rPr>
              <a:t> + </a:t>
            </a:r>
            <a:r>
              <a:rPr lang="en-US" dirty="0" err="1">
                <a:solidFill>
                  <a:srgbClr val="000000"/>
                </a:solidFill>
                <a:latin typeface="inter-regular"/>
              </a:rPr>
              <a:t>address.state</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3489086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612900" y="613539"/>
            <a:ext cx="9525000" cy="3293209"/>
          </a:xfrm>
          <a:prstGeom prst="rect">
            <a:avLst/>
          </a:prstGeom>
        </p:spPr>
        <p:txBody>
          <a:bodyPr wrap="square">
            <a:spAutoFit/>
          </a:bodyPr>
          <a:lstStyle/>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TestAggregation</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a:t>
            </a:r>
            <a:r>
              <a:rPr lang="en-US" b="1" dirty="0">
                <a:solidFill>
                  <a:srgbClr val="006699"/>
                </a:solidFill>
                <a:latin typeface="inter-regular"/>
              </a:rPr>
              <a:t>string</a:t>
            </a:r>
            <a:r>
              <a:rPr lang="en-US" dirty="0">
                <a:solidFill>
                  <a:srgbClr val="000000"/>
                </a:solidFill>
                <a:latin typeface="inter-regular"/>
              </a:rPr>
              <a:t>[] </a:t>
            </a:r>
            <a:r>
              <a:rPr lang="en-US" dirty="0" err="1">
                <a:solidFill>
                  <a:srgbClr val="000000"/>
                </a:solidFill>
                <a:latin typeface="inter-regular"/>
              </a:rPr>
              <a:t>args</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Address </a:t>
            </a:r>
            <a:r>
              <a:rPr lang="en-US" dirty="0" smtClean="0">
                <a:solidFill>
                  <a:srgbClr val="000000"/>
                </a:solidFill>
                <a:latin typeface="inter-regular"/>
              </a:rPr>
              <a:t>a1=</a:t>
            </a:r>
            <a:r>
              <a:rPr lang="en-US" b="1" dirty="0" smtClean="0">
                <a:solidFill>
                  <a:srgbClr val="006699"/>
                </a:solidFill>
                <a:latin typeface="inter-regular"/>
              </a:rPr>
              <a:t>new</a:t>
            </a:r>
            <a:r>
              <a:rPr lang="en-US" dirty="0">
                <a:solidFill>
                  <a:srgbClr val="000000"/>
                </a:solidFill>
                <a:latin typeface="inter-regular"/>
              </a:rPr>
              <a:t> Address(</a:t>
            </a:r>
            <a:r>
              <a:rPr lang="en-US" dirty="0">
                <a:solidFill>
                  <a:srgbClr val="0000FF"/>
                </a:solidFill>
                <a:latin typeface="inter-regular"/>
              </a:rPr>
              <a:t>"G-13, Sec-3"</a:t>
            </a:r>
            <a:r>
              <a:rPr lang="en-US" dirty="0">
                <a:solidFill>
                  <a:srgbClr val="000000"/>
                </a:solidFill>
                <a:latin typeface="inter-regular"/>
              </a:rPr>
              <a:t>,</a:t>
            </a:r>
            <a:r>
              <a:rPr lang="en-US" dirty="0">
                <a:solidFill>
                  <a:srgbClr val="0000FF"/>
                </a:solidFill>
                <a:latin typeface="inter-regular"/>
              </a:rPr>
              <a:t>"Noida"</a:t>
            </a:r>
            <a:r>
              <a:rPr lang="en-US" dirty="0">
                <a:solidFill>
                  <a:srgbClr val="000000"/>
                </a:solidFill>
                <a:latin typeface="inter-regular"/>
              </a:rPr>
              <a:t>,</a:t>
            </a:r>
            <a:r>
              <a:rPr lang="en-US" dirty="0">
                <a:solidFill>
                  <a:srgbClr val="0000FF"/>
                </a:solidFill>
                <a:latin typeface="inter-regular"/>
              </a:rPr>
              <a:t>"UP"</a:t>
            </a:r>
            <a:r>
              <a:rPr lang="en-US" dirty="0">
                <a:solidFill>
                  <a:srgbClr val="000000"/>
                </a:solidFill>
                <a:latin typeface="inter-regular"/>
              </a:rPr>
              <a:t>); </a:t>
            </a:r>
            <a:endParaRPr lang="en-US" dirty="0" smtClean="0">
              <a:solidFill>
                <a:srgbClr val="000000"/>
              </a:solidFill>
              <a:latin typeface="inter-regular"/>
            </a:endParaRPr>
          </a:p>
          <a:p>
            <a:pPr algn="just"/>
            <a:r>
              <a:rPr lang="en-US" dirty="0">
                <a:solidFill>
                  <a:srgbClr val="000000"/>
                </a:solidFill>
                <a:latin typeface="inter-regular"/>
              </a:rPr>
              <a:t> </a:t>
            </a:r>
          </a:p>
          <a:p>
            <a:pPr algn="just"/>
            <a:r>
              <a:rPr lang="en-US" dirty="0">
                <a:solidFill>
                  <a:srgbClr val="000000"/>
                </a:solidFill>
                <a:latin typeface="inter-regular"/>
              </a:rPr>
              <a:t>            Employee e1 = </a:t>
            </a:r>
            <a:r>
              <a:rPr lang="en-US" b="1" dirty="0">
                <a:solidFill>
                  <a:srgbClr val="006699"/>
                </a:solidFill>
                <a:latin typeface="inter-regular"/>
              </a:rPr>
              <a:t>new</a:t>
            </a:r>
            <a:r>
              <a:rPr lang="en-US" dirty="0">
                <a:solidFill>
                  <a:srgbClr val="000000"/>
                </a:solidFill>
                <a:latin typeface="inter-regular"/>
              </a:rPr>
              <a:t> Employee(1,</a:t>
            </a:r>
            <a:r>
              <a:rPr lang="en-US" dirty="0">
                <a:solidFill>
                  <a:srgbClr val="0000FF"/>
                </a:solidFill>
                <a:latin typeface="inter-regular"/>
              </a:rPr>
              <a:t>"Sonoo</a:t>
            </a:r>
            <a:r>
              <a:rPr lang="en-US" dirty="0" smtClean="0">
                <a:solidFill>
                  <a:srgbClr val="0000FF"/>
                </a:solidFill>
                <a:latin typeface="inter-regular"/>
              </a:rPr>
              <a:t>"</a:t>
            </a:r>
            <a:r>
              <a:rPr lang="en-US" dirty="0" smtClean="0">
                <a:solidFill>
                  <a:srgbClr val="000000"/>
                </a:solidFill>
                <a:latin typeface="inter-regular"/>
              </a:rPr>
              <a:t>,   </a:t>
            </a:r>
            <a:r>
              <a:rPr lang="en-US" sz="2800" dirty="0" smtClean="0">
                <a:solidFill>
                  <a:srgbClr val="000000"/>
                </a:solidFill>
                <a:latin typeface="inter-regular"/>
              </a:rPr>
              <a:t>a1</a:t>
            </a:r>
            <a:r>
              <a:rPr lang="en-US" dirty="0">
                <a:solidFill>
                  <a:srgbClr val="000000"/>
                </a:solidFill>
                <a:latin typeface="inter-regular"/>
              </a:rPr>
              <a:t>);  </a:t>
            </a:r>
            <a:endParaRPr lang="en-US" dirty="0" smtClean="0">
              <a:solidFill>
                <a:srgbClr val="000000"/>
              </a:solidFill>
              <a:latin typeface="inter-regular"/>
            </a:endParaRPr>
          </a:p>
          <a:p>
            <a:pPr algn="just"/>
            <a:endParaRPr lang="en-US" dirty="0">
              <a:solidFill>
                <a:srgbClr val="000000"/>
              </a:solidFill>
              <a:latin typeface="inter-regular"/>
            </a:endParaRPr>
          </a:p>
          <a:p>
            <a:pPr algn="just"/>
            <a:r>
              <a:rPr lang="en-US" dirty="0">
                <a:solidFill>
                  <a:srgbClr val="000000"/>
                </a:solidFill>
                <a:latin typeface="inter-regular"/>
              </a:rPr>
              <a:t>            e1.display();  </a:t>
            </a:r>
            <a:endParaRPr lang="en-US" dirty="0" smtClean="0">
              <a:solidFill>
                <a:srgbClr val="000000"/>
              </a:solidFill>
              <a:latin typeface="inter-regular"/>
            </a:endParaRPr>
          </a:p>
          <a:p>
            <a:pPr algn="just"/>
            <a:r>
              <a:rPr lang="en-US" dirty="0" smtClean="0">
                <a:solidFill>
                  <a:srgbClr val="000000"/>
                </a:solidFill>
                <a:latin typeface="inter-regular"/>
              </a:rPr>
              <a:t>   }  </a:t>
            </a:r>
          </a:p>
          <a:p>
            <a:pPr algn="just"/>
            <a:r>
              <a:rPr lang="en-US" dirty="0">
                <a:solidFill>
                  <a:srgbClr val="000000"/>
                </a:solidFill>
                <a:latin typeface="inter-regular"/>
              </a:rPr>
              <a:t> }  </a:t>
            </a:r>
            <a:endParaRPr lang="en-US" b="0" i="0" dirty="0">
              <a:solidFill>
                <a:srgbClr val="000000"/>
              </a:solidFill>
              <a:effectLst/>
              <a:latin typeface="inter-regular"/>
            </a:endParaRPr>
          </a:p>
        </p:txBody>
      </p:sp>
    </p:spTree>
    <p:extLst>
      <p:ext uri="{BB962C8B-B14F-4D97-AF65-F5344CB8AC3E}">
        <p14:creationId xmlns:p14="http://schemas.microsoft.com/office/powerpoint/2010/main" val="2346763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349405" y="144955"/>
            <a:ext cx="11604702" cy="2031325"/>
          </a:xfrm>
          <a:prstGeom prst="rect">
            <a:avLst/>
          </a:prstGeom>
        </p:spPr>
        <p:txBody>
          <a:bodyPr wrap="square">
            <a:spAutoFit/>
          </a:bodyPr>
          <a:lstStyle/>
          <a:p>
            <a:pPr algn="just"/>
            <a:r>
              <a:rPr lang="en-US" dirty="0">
                <a:solidFill>
                  <a:srgbClr val="610B38"/>
                </a:solidFill>
                <a:latin typeface="erdana"/>
              </a:rPr>
              <a:t>C# Member Overloading</a:t>
            </a:r>
          </a:p>
          <a:p>
            <a:pPr algn="just"/>
            <a:r>
              <a:rPr lang="en-US" dirty="0">
                <a:solidFill>
                  <a:srgbClr val="333333"/>
                </a:solidFill>
                <a:latin typeface="inter-regular"/>
              </a:rPr>
              <a:t>If we create two or more members having same name but different in number or type of parameter, it is known as member overloading. In C#, we can overload:</a:t>
            </a:r>
          </a:p>
          <a:p>
            <a:pPr algn="just">
              <a:buFont typeface="Arial" panose="020B0604020202020204" pitchFamily="34" charset="0"/>
              <a:buChar char="•"/>
            </a:pPr>
            <a:r>
              <a:rPr lang="en-US" dirty="0">
                <a:solidFill>
                  <a:srgbClr val="000000"/>
                </a:solidFill>
                <a:latin typeface="inter-regular"/>
              </a:rPr>
              <a:t>methods,</a:t>
            </a:r>
          </a:p>
          <a:p>
            <a:pPr algn="just">
              <a:buFont typeface="Arial" panose="020B0604020202020204" pitchFamily="34" charset="0"/>
              <a:buChar char="•"/>
            </a:pPr>
            <a:r>
              <a:rPr lang="en-US" dirty="0">
                <a:solidFill>
                  <a:srgbClr val="000000"/>
                </a:solidFill>
                <a:latin typeface="inter-regular"/>
              </a:rPr>
              <a:t>constructors, and</a:t>
            </a:r>
          </a:p>
          <a:p>
            <a:pPr algn="just">
              <a:buFont typeface="Arial" panose="020B0604020202020204" pitchFamily="34" charset="0"/>
              <a:buChar char="•"/>
            </a:pPr>
            <a:r>
              <a:rPr lang="en-US" dirty="0">
                <a:solidFill>
                  <a:srgbClr val="000000"/>
                </a:solidFill>
                <a:latin typeface="inter-regular"/>
              </a:rPr>
              <a:t>indexed properties</a:t>
            </a:r>
          </a:p>
          <a:p>
            <a:pPr algn="just"/>
            <a:r>
              <a:rPr lang="en-US" dirty="0">
                <a:solidFill>
                  <a:srgbClr val="333333"/>
                </a:solidFill>
                <a:latin typeface="inter-regular"/>
              </a:rPr>
              <a:t>It is because these members have parameters only.</a:t>
            </a:r>
            <a:endParaRPr lang="en-US" b="0" i="0" dirty="0">
              <a:solidFill>
                <a:srgbClr val="333333"/>
              </a:solidFill>
              <a:effectLst/>
              <a:latin typeface="inter-regular"/>
            </a:endParaRPr>
          </a:p>
        </p:txBody>
      </p:sp>
      <p:sp>
        <p:nvSpPr>
          <p:cNvPr id="3" name="Rectangle 2"/>
          <p:cNvSpPr/>
          <p:nvPr/>
        </p:nvSpPr>
        <p:spPr>
          <a:xfrm>
            <a:off x="349405" y="2268372"/>
            <a:ext cx="11604702" cy="1477328"/>
          </a:xfrm>
          <a:prstGeom prst="rect">
            <a:avLst/>
          </a:prstGeom>
        </p:spPr>
        <p:txBody>
          <a:bodyPr wrap="square">
            <a:spAutoFit/>
          </a:bodyPr>
          <a:lstStyle/>
          <a:p>
            <a:pPr algn="just"/>
            <a:r>
              <a:rPr lang="en-US" dirty="0">
                <a:solidFill>
                  <a:srgbClr val="610B38"/>
                </a:solidFill>
                <a:latin typeface="erdana"/>
              </a:rPr>
              <a:t>C# Method Overloading</a:t>
            </a:r>
          </a:p>
          <a:p>
            <a:pPr algn="just"/>
            <a:r>
              <a:rPr lang="en-US" dirty="0">
                <a:solidFill>
                  <a:srgbClr val="333333"/>
                </a:solidFill>
                <a:latin typeface="inter-regular"/>
              </a:rPr>
              <a:t>Having two or more methods with same name but different in parameters, is known as method overloading in C#.</a:t>
            </a:r>
          </a:p>
          <a:p>
            <a:pPr algn="just"/>
            <a:r>
              <a:rPr lang="en-US" dirty="0">
                <a:solidFill>
                  <a:srgbClr val="333333"/>
                </a:solidFill>
                <a:latin typeface="inter-regular"/>
              </a:rPr>
              <a:t>The </a:t>
            </a:r>
            <a:r>
              <a:rPr lang="en-US" b="1" dirty="0">
                <a:solidFill>
                  <a:srgbClr val="333333"/>
                </a:solidFill>
                <a:latin typeface="inter-bold"/>
              </a:rPr>
              <a:t>advantage</a:t>
            </a:r>
            <a:r>
              <a:rPr lang="en-US" dirty="0">
                <a:solidFill>
                  <a:srgbClr val="333333"/>
                </a:solidFill>
                <a:latin typeface="inter-regular"/>
              </a:rPr>
              <a:t> of method overloading is that it increases the readability of the program because you don't need to use different names for same action.</a:t>
            </a:r>
            <a:endParaRPr lang="en-US" b="0" i="0" dirty="0">
              <a:solidFill>
                <a:srgbClr val="333333"/>
              </a:solidFill>
              <a:effectLst/>
              <a:latin typeface="inter-regular"/>
            </a:endParaRPr>
          </a:p>
        </p:txBody>
      </p:sp>
      <p:sp>
        <p:nvSpPr>
          <p:cNvPr id="4" name="Rectangle 3"/>
          <p:cNvSpPr/>
          <p:nvPr/>
        </p:nvSpPr>
        <p:spPr>
          <a:xfrm>
            <a:off x="204438" y="3837792"/>
            <a:ext cx="11660459" cy="1754326"/>
          </a:xfrm>
          <a:prstGeom prst="rect">
            <a:avLst/>
          </a:prstGeom>
        </p:spPr>
        <p:txBody>
          <a:bodyPr wrap="square">
            <a:spAutoFit/>
          </a:bodyPr>
          <a:lstStyle/>
          <a:p>
            <a:pPr algn="just"/>
            <a:r>
              <a:rPr lang="en-US" dirty="0">
                <a:solidFill>
                  <a:srgbClr val="333333"/>
                </a:solidFill>
                <a:latin typeface="inter-regular"/>
              </a:rPr>
              <a:t>You can perform method overloading in C# by two ways:</a:t>
            </a:r>
          </a:p>
          <a:p>
            <a:pPr algn="just">
              <a:buFont typeface="+mj-lt"/>
              <a:buAutoNum type="arabicPeriod"/>
            </a:pPr>
            <a:r>
              <a:rPr lang="en-US" dirty="0">
                <a:solidFill>
                  <a:srgbClr val="000000"/>
                </a:solidFill>
                <a:latin typeface="inter-regular"/>
              </a:rPr>
              <a:t>By changing number of arguments</a:t>
            </a:r>
          </a:p>
          <a:p>
            <a:pPr algn="just">
              <a:buFont typeface="+mj-lt"/>
              <a:buAutoNum type="arabicPeriod"/>
            </a:pPr>
            <a:r>
              <a:rPr lang="en-US" dirty="0">
                <a:solidFill>
                  <a:srgbClr val="000000"/>
                </a:solidFill>
                <a:latin typeface="inter-regular"/>
              </a:rPr>
              <a:t>By changing data type of the arguments</a:t>
            </a:r>
          </a:p>
          <a:p>
            <a:pPr algn="just"/>
            <a:r>
              <a:rPr lang="en-US" dirty="0">
                <a:solidFill>
                  <a:srgbClr val="610B4B"/>
                </a:solidFill>
                <a:latin typeface="erdana"/>
              </a:rPr>
              <a:t>C# Method Overloading Example: By changing no. of arguments</a:t>
            </a:r>
          </a:p>
          <a:p>
            <a:pPr algn="just"/>
            <a:r>
              <a:rPr lang="en-US" dirty="0">
                <a:solidFill>
                  <a:srgbClr val="333333"/>
                </a:solidFill>
                <a:latin typeface="inter-regular"/>
              </a:rPr>
              <a:t>Let's see the simple example of method overloading where we are changing number of arguments of add() method.</a:t>
            </a:r>
            <a:endParaRPr lang="en-US" b="0" i="0" dirty="0">
              <a:solidFill>
                <a:srgbClr val="333333"/>
              </a:solidFill>
              <a:effectLst/>
              <a:latin typeface="inter-regular"/>
            </a:endParaRPr>
          </a:p>
        </p:txBody>
      </p:sp>
    </p:spTree>
    <p:extLst>
      <p:ext uri="{BB962C8B-B14F-4D97-AF65-F5344CB8AC3E}">
        <p14:creationId xmlns:p14="http://schemas.microsoft.com/office/powerpoint/2010/main" val="18348428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661373" y="0"/>
            <a:ext cx="10019764" cy="6463308"/>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smtClean="0">
                <a:solidFill>
                  <a:srgbClr val="006699"/>
                </a:solidFill>
                <a:latin typeface="inter-regular"/>
              </a:rPr>
              <a:t>  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smtClean="0">
                <a:solidFill>
                  <a:srgbClr val="000000"/>
                </a:solidFill>
                <a:latin typeface="inter-regular"/>
              </a:rPr>
              <a:t>Cal</a:t>
            </a:r>
          </a:p>
          <a:p>
            <a:pPr algn="just">
              <a:buFont typeface="+mj-lt"/>
              <a:buAutoNum type="arabicPeriod"/>
            </a:pPr>
            <a:r>
              <a:rPr lang="en-US" dirty="0" smtClean="0">
                <a:solidFill>
                  <a:srgbClr val="000000"/>
                </a:solidFill>
                <a:latin typeface="inter-regular"/>
              </a:rPr>
              <a:t>   {</a:t>
            </a:r>
            <a:r>
              <a:rPr lang="en-US" dirty="0">
                <a:solidFill>
                  <a:srgbClr val="000000"/>
                </a:solidFill>
                <a:latin typeface="inter-regular"/>
              </a:rPr>
              <a:t>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add(</a:t>
            </a:r>
            <a:r>
              <a:rPr lang="en-US" b="1" dirty="0" err="1">
                <a:solidFill>
                  <a:srgbClr val="006699"/>
                </a:solidFill>
                <a:latin typeface="inter-regular"/>
              </a:rPr>
              <a:t>int</a:t>
            </a:r>
            <a:r>
              <a:rPr lang="en-US" dirty="0">
                <a:solidFill>
                  <a:srgbClr val="000000"/>
                </a:solidFill>
                <a:latin typeface="inter-regular"/>
              </a:rPr>
              <a:t> a</a:t>
            </a:r>
            <a:r>
              <a:rPr lang="en-US" dirty="0" smtClean="0">
                <a:solidFill>
                  <a:srgbClr val="000000"/>
                </a:solidFill>
                <a:latin typeface="inter-regular"/>
              </a:rPr>
              <a:t>, </a:t>
            </a:r>
            <a:r>
              <a:rPr lang="en-US" b="1" dirty="0" err="1" smtClean="0">
                <a:solidFill>
                  <a:srgbClr val="006699"/>
                </a:solidFill>
                <a:latin typeface="inter-regular"/>
              </a:rPr>
              <a:t>int</a:t>
            </a:r>
            <a:r>
              <a:rPr lang="en-US" dirty="0">
                <a:solidFill>
                  <a:srgbClr val="000000"/>
                </a:solidFill>
                <a:latin typeface="inter-regular"/>
              </a:rPr>
              <a:t> b</a:t>
            </a:r>
            <a:r>
              <a:rPr lang="en-US" dirty="0" smtClean="0">
                <a:solidFill>
                  <a:srgbClr val="000000"/>
                </a:solidFill>
                <a:latin typeface="inter-regular"/>
              </a:rPr>
              <a:t>)</a:t>
            </a:r>
          </a:p>
          <a:p>
            <a:pPr algn="just">
              <a:buFont typeface="+mj-lt"/>
              <a:buAutoNum type="arabicPeriod"/>
            </a:pPr>
            <a:r>
              <a:rPr lang="en-US" dirty="0" smtClean="0">
                <a:solidFill>
                  <a:srgbClr val="000000"/>
                </a:solidFill>
                <a:latin typeface="inter-regular"/>
              </a:rPr>
              <a:t>  {</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a + b;  </a:t>
            </a:r>
          </a:p>
          <a:p>
            <a:pPr algn="just">
              <a:buFont typeface="+mj-lt"/>
              <a:buAutoNum type="arabicPeriod"/>
            </a:pPr>
            <a:r>
              <a:rPr lang="en-US" dirty="0">
                <a:solidFill>
                  <a:srgbClr val="000000"/>
                </a:solidFill>
                <a:latin typeface="inter-regular"/>
              </a:rPr>
              <a:t>  </a:t>
            </a:r>
            <a:r>
              <a:rPr lang="en-US" dirty="0" smtClean="0">
                <a:solidFill>
                  <a:srgbClr val="000000"/>
                </a:solidFill>
                <a:latin typeface="inter-regular"/>
              </a:rPr>
              <a:t>}</a:t>
            </a:r>
            <a:r>
              <a:rPr lang="en-US" dirty="0">
                <a:solidFill>
                  <a:srgbClr val="000000"/>
                </a:solidFill>
                <a:latin typeface="inter-regular"/>
              </a:rPr>
              <a:t>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add(</a:t>
            </a:r>
            <a:r>
              <a:rPr lang="en-US" b="1" dirty="0" err="1">
                <a:solidFill>
                  <a:srgbClr val="006699"/>
                </a:solidFill>
                <a:latin typeface="inter-regular"/>
              </a:rPr>
              <a:t>int</a:t>
            </a:r>
            <a:r>
              <a:rPr lang="en-US" dirty="0">
                <a:solidFill>
                  <a:srgbClr val="000000"/>
                </a:solidFill>
                <a:latin typeface="inter-regular"/>
              </a:rPr>
              <a:t> a, </a:t>
            </a:r>
            <a:r>
              <a:rPr lang="en-US" b="1" dirty="0" err="1">
                <a:solidFill>
                  <a:srgbClr val="006699"/>
                </a:solidFill>
                <a:latin typeface="inter-regular"/>
              </a:rPr>
              <a:t>int</a:t>
            </a:r>
            <a:r>
              <a:rPr lang="en-US" dirty="0">
                <a:solidFill>
                  <a:srgbClr val="000000"/>
                </a:solidFill>
                <a:latin typeface="inter-regular"/>
              </a:rPr>
              <a:t> b, </a:t>
            </a:r>
            <a:r>
              <a:rPr lang="en-US" b="1" dirty="0" err="1">
                <a:solidFill>
                  <a:srgbClr val="006699"/>
                </a:solidFill>
                <a:latin typeface="inter-regular"/>
              </a:rPr>
              <a:t>int</a:t>
            </a:r>
            <a:r>
              <a:rPr lang="en-US" dirty="0">
                <a:solidFill>
                  <a:srgbClr val="000000"/>
                </a:solidFill>
                <a:latin typeface="inter-regular"/>
              </a:rPr>
              <a:t> c)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a + b + c;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TestMemberOverloading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Cal.add</a:t>
            </a:r>
            <a:r>
              <a:rPr lang="en-US" dirty="0">
                <a:solidFill>
                  <a:srgbClr val="000000"/>
                </a:solidFill>
                <a:latin typeface="inter-regular"/>
              </a:rPr>
              <a:t>(12, 23));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Cal.add</a:t>
            </a:r>
            <a:r>
              <a:rPr lang="en-US" dirty="0">
                <a:solidFill>
                  <a:srgbClr val="000000"/>
                </a:solidFill>
                <a:latin typeface="inter-regular"/>
              </a:rPr>
              <a:t>(12, 23, 25));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3272939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15229" y="219450"/>
            <a:ext cx="10957932" cy="923330"/>
          </a:xfrm>
          <a:prstGeom prst="rect">
            <a:avLst/>
          </a:prstGeom>
        </p:spPr>
        <p:txBody>
          <a:bodyPr wrap="square">
            <a:spAutoFit/>
          </a:bodyPr>
          <a:lstStyle/>
          <a:p>
            <a:pPr algn="just"/>
            <a:r>
              <a:rPr lang="en-US" dirty="0">
                <a:solidFill>
                  <a:srgbClr val="610B4B"/>
                </a:solidFill>
                <a:latin typeface="erdana"/>
              </a:rPr>
              <a:t>C# Member Overloading Example: By changing data type of arguments</a:t>
            </a:r>
          </a:p>
          <a:p>
            <a:r>
              <a:rPr lang="en-US" dirty="0"/>
              <a:t/>
            </a:r>
            <a:br>
              <a:rPr lang="en-US" dirty="0"/>
            </a:br>
            <a:endParaRPr lang="en-US" dirty="0"/>
          </a:p>
        </p:txBody>
      </p:sp>
      <p:sp>
        <p:nvSpPr>
          <p:cNvPr id="3" name="Rectangle 2"/>
          <p:cNvSpPr/>
          <p:nvPr/>
        </p:nvSpPr>
        <p:spPr>
          <a:xfrm>
            <a:off x="1390918" y="681115"/>
            <a:ext cx="10277341" cy="6001643"/>
          </a:xfrm>
          <a:prstGeom prst="rect">
            <a:avLst/>
          </a:prstGeom>
        </p:spPr>
        <p:txBody>
          <a:bodyPr wrap="square">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smtClean="0">
                <a:solidFill>
                  <a:srgbClr val="000000"/>
                </a:solidFill>
                <a:latin typeface="inter-regular"/>
              </a:rPr>
              <a:t>Cal {</a:t>
            </a:r>
            <a:r>
              <a:rPr lang="en-US" dirty="0">
                <a:solidFill>
                  <a:srgbClr val="000000"/>
                </a:solidFill>
                <a:latin typeface="inter-regular"/>
              </a:rPr>
              <a:t>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err="1">
                <a:solidFill>
                  <a:srgbClr val="006699"/>
                </a:solidFill>
                <a:latin typeface="inter-regular"/>
              </a:rPr>
              <a:t>int</a:t>
            </a:r>
            <a:r>
              <a:rPr lang="en-US" dirty="0">
                <a:solidFill>
                  <a:srgbClr val="000000"/>
                </a:solidFill>
                <a:latin typeface="inter-regular"/>
              </a:rPr>
              <a:t> add(</a:t>
            </a:r>
            <a:r>
              <a:rPr lang="en-US" b="1" dirty="0" err="1">
                <a:solidFill>
                  <a:srgbClr val="006699"/>
                </a:solidFill>
                <a:latin typeface="inter-regular"/>
              </a:rPr>
              <a:t>int</a:t>
            </a:r>
            <a:r>
              <a:rPr lang="en-US" dirty="0">
                <a:solidFill>
                  <a:srgbClr val="000000"/>
                </a:solidFill>
                <a:latin typeface="inter-regular"/>
              </a:rPr>
              <a:t> a, </a:t>
            </a:r>
            <a:r>
              <a:rPr lang="en-US" b="1" dirty="0" err="1">
                <a:solidFill>
                  <a:srgbClr val="006699"/>
                </a:solidFill>
                <a:latin typeface="inter-regular"/>
              </a:rPr>
              <a:t>int</a:t>
            </a:r>
            <a:r>
              <a:rPr lang="en-US" dirty="0">
                <a:solidFill>
                  <a:srgbClr val="000000"/>
                </a:solidFill>
                <a:latin typeface="inter-regular"/>
              </a:rPr>
              <a:t> b</a:t>
            </a:r>
            <a:r>
              <a:rPr lang="en-US" dirty="0" smtClean="0">
                <a:solidFill>
                  <a:srgbClr val="000000"/>
                </a:solidFill>
                <a:latin typeface="inter-regular"/>
              </a:rPr>
              <a:t>)</a:t>
            </a:r>
          </a:p>
          <a:p>
            <a:pPr algn="just">
              <a:buFont typeface="+mj-lt"/>
              <a:buAutoNum type="arabicPeriod"/>
            </a:pPr>
            <a:r>
              <a:rPr lang="en-US" dirty="0" smtClean="0">
                <a:solidFill>
                  <a:srgbClr val="000000"/>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a + b;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float</a:t>
            </a:r>
            <a:r>
              <a:rPr lang="en-US" dirty="0">
                <a:solidFill>
                  <a:srgbClr val="000000"/>
                </a:solidFill>
                <a:latin typeface="inter-regular"/>
              </a:rPr>
              <a:t> add(</a:t>
            </a:r>
            <a:r>
              <a:rPr lang="en-US" b="1" dirty="0">
                <a:solidFill>
                  <a:srgbClr val="006699"/>
                </a:solidFill>
                <a:latin typeface="inter-regular"/>
              </a:rPr>
              <a:t>float</a:t>
            </a:r>
            <a:r>
              <a:rPr lang="en-US" dirty="0">
                <a:solidFill>
                  <a:srgbClr val="000000"/>
                </a:solidFill>
                <a:latin typeface="inter-regular"/>
              </a:rPr>
              <a:t> a, </a:t>
            </a:r>
            <a:r>
              <a:rPr lang="en-US" b="1" dirty="0">
                <a:solidFill>
                  <a:srgbClr val="006699"/>
                </a:solidFill>
                <a:latin typeface="inter-regular"/>
              </a:rPr>
              <a:t>float</a:t>
            </a:r>
            <a:r>
              <a:rPr lang="en-US" dirty="0">
                <a:solidFill>
                  <a:srgbClr val="000000"/>
                </a:solidFill>
                <a:latin typeface="inter-regular"/>
              </a:rPr>
              <a:t> b)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return</a:t>
            </a:r>
            <a:r>
              <a:rPr lang="en-US" dirty="0">
                <a:solidFill>
                  <a:srgbClr val="000000"/>
                </a:solidFill>
                <a:latin typeface="inter-regular"/>
              </a:rPr>
              <a:t> a + b;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TestMemberOverloading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err="1">
                <a:solidFill>
                  <a:srgbClr val="000000"/>
                </a:solidFill>
                <a:latin typeface="inter-regular"/>
              </a:rPr>
              <a:t>Cal.add</a:t>
            </a:r>
            <a:r>
              <a:rPr lang="en-US" dirty="0">
                <a:solidFill>
                  <a:srgbClr val="000000"/>
                </a:solidFill>
                <a:latin typeface="inter-regular"/>
              </a:rPr>
              <a:t>(12, 23));  </a:t>
            </a:r>
            <a:endParaRPr lang="en-US" dirty="0" smtClean="0">
              <a:solidFill>
                <a:srgbClr val="000000"/>
              </a:solidFill>
              <a:latin typeface="inter-regular"/>
            </a:endParaRPr>
          </a:p>
          <a:p>
            <a:pPr algn="just">
              <a:buFont typeface="+mj-lt"/>
              <a:buAutoNum type="arabicPeriod"/>
            </a:pPr>
            <a:endParaRPr lang="en-US" dirty="0">
              <a:solidFill>
                <a:srgbClr val="000000"/>
              </a:solidFill>
              <a:latin typeface="inter-regular"/>
            </a:endParaRPr>
          </a:p>
          <a:p>
            <a:pPr algn="just">
              <a:buFont typeface="+mj-lt"/>
              <a:buAutoNum type="arabicPeriod"/>
            </a:pPr>
            <a:r>
              <a:rPr lang="en-US" sz="2400" dirty="0">
                <a:solidFill>
                  <a:srgbClr val="000000"/>
                </a:solidFill>
                <a:latin typeface="inter-regular"/>
              </a:rPr>
              <a:t>        </a:t>
            </a:r>
            <a:r>
              <a:rPr lang="en-US" sz="2400" dirty="0" err="1">
                <a:solidFill>
                  <a:srgbClr val="000000"/>
                </a:solidFill>
                <a:latin typeface="inter-regular"/>
              </a:rPr>
              <a:t>Console.WriteLine</a:t>
            </a:r>
            <a:r>
              <a:rPr lang="en-US" sz="2400" dirty="0">
                <a:solidFill>
                  <a:srgbClr val="000000"/>
                </a:solidFill>
                <a:latin typeface="inter-regular"/>
              </a:rPr>
              <a:t>(</a:t>
            </a:r>
            <a:r>
              <a:rPr lang="en-US" sz="2400" dirty="0" err="1">
                <a:solidFill>
                  <a:srgbClr val="000000"/>
                </a:solidFill>
                <a:latin typeface="inter-regular"/>
              </a:rPr>
              <a:t>Cal.add</a:t>
            </a:r>
            <a:r>
              <a:rPr lang="en-US" sz="2400" dirty="0">
                <a:solidFill>
                  <a:srgbClr val="000000"/>
                </a:solidFill>
                <a:latin typeface="inter-regular"/>
              </a:rPr>
              <a:t>(12.4f,21.3f));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6908729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82498" y="112622"/>
            <a:ext cx="6096000" cy="923330"/>
          </a:xfrm>
          <a:prstGeom prst="rect">
            <a:avLst/>
          </a:prstGeom>
        </p:spPr>
        <p:txBody>
          <a:bodyPr>
            <a:spAutoFit/>
          </a:bodyPr>
          <a:lstStyle/>
          <a:p>
            <a:pPr algn="just"/>
            <a:r>
              <a:rPr lang="en-US" dirty="0">
                <a:solidFill>
                  <a:srgbClr val="610B38"/>
                </a:solidFill>
                <a:latin typeface="erdana"/>
              </a:rPr>
              <a:t>C# Method Overriding</a:t>
            </a:r>
          </a:p>
          <a:p>
            <a:r>
              <a:rPr lang="en-US" dirty="0"/>
              <a:t/>
            </a:r>
            <a:br>
              <a:rPr lang="en-US" dirty="0"/>
            </a:br>
            <a:endParaRPr lang="en-US" dirty="0"/>
          </a:p>
        </p:txBody>
      </p:sp>
      <p:sp>
        <p:nvSpPr>
          <p:cNvPr id="3" name="Rectangle 2"/>
          <p:cNvSpPr/>
          <p:nvPr/>
        </p:nvSpPr>
        <p:spPr>
          <a:xfrm>
            <a:off x="282497" y="436668"/>
            <a:ext cx="11649307" cy="2031325"/>
          </a:xfrm>
          <a:prstGeom prst="rect">
            <a:avLst/>
          </a:prstGeom>
        </p:spPr>
        <p:txBody>
          <a:bodyPr wrap="square">
            <a:spAutoFit/>
          </a:bodyPr>
          <a:lstStyle/>
          <a:p>
            <a:pPr algn="just"/>
            <a:r>
              <a:rPr lang="en-US" dirty="0">
                <a:solidFill>
                  <a:srgbClr val="333333"/>
                </a:solidFill>
                <a:latin typeface="inter-regular"/>
              </a:rPr>
              <a:t>If derived class defines same method as defined in its base class, it is known as method overriding in C#. It is used to achieve runtime polymorphism. It enables you to provide specific implementation of the method which is already provided by its base class.</a:t>
            </a:r>
          </a:p>
          <a:p>
            <a:pPr algn="just"/>
            <a:r>
              <a:rPr lang="en-US" dirty="0">
                <a:solidFill>
                  <a:srgbClr val="333333"/>
                </a:solidFill>
                <a:latin typeface="inter-regular"/>
              </a:rPr>
              <a:t>To perform method overriding in C#, you need to use </a:t>
            </a:r>
            <a:r>
              <a:rPr lang="en-US" b="1" dirty="0">
                <a:solidFill>
                  <a:srgbClr val="333333"/>
                </a:solidFill>
                <a:latin typeface="inter-bold"/>
              </a:rPr>
              <a:t>virtual</a:t>
            </a:r>
            <a:r>
              <a:rPr lang="en-US" dirty="0">
                <a:solidFill>
                  <a:srgbClr val="333333"/>
                </a:solidFill>
                <a:latin typeface="inter-regular"/>
              </a:rPr>
              <a:t> keyword with base class method and </a:t>
            </a:r>
            <a:r>
              <a:rPr lang="en-US" b="1" dirty="0">
                <a:solidFill>
                  <a:srgbClr val="333333"/>
                </a:solidFill>
                <a:latin typeface="inter-bold"/>
              </a:rPr>
              <a:t>override</a:t>
            </a:r>
            <a:r>
              <a:rPr lang="en-US" dirty="0">
                <a:solidFill>
                  <a:srgbClr val="333333"/>
                </a:solidFill>
                <a:latin typeface="inter-regular"/>
              </a:rPr>
              <a:t> keyword with derived class method.</a:t>
            </a:r>
          </a:p>
          <a:p>
            <a:r>
              <a:rPr lang="en-US" dirty="0"/>
              <a:t/>
            </a:r>
            <a:br>
              <a:rPr lang="en-US" dirty="0"/>
            </a:br>
            <a:endParaRPr lang="en-US" dirty="0"/>
          </a:p>
        </p:txBody>
      </p:sp>
      <p:sp>
        <p:nvSpPr>
          <p:cNvPr id="4" name="Rectangle 3"/>
          <p:cNvSpPr/>
          <p:nvPr/>
        </p:nvSpPr>
        <p:spPr>
          <a:xfrm>
            <a:off x="282496" y="2006328"/>
            <a:ext cx="6096000" cy="923330"/>
          </a:xfrm>
          <a:prstGeom prst="rect">
            <a:avLst/>
          </a:prstGeom>
        </p:spPr>
        <p:txBody>
          <a:bodyPr>
            <a:spAutoFit/>
          </a:bodyPr>
          <a:lstStyle/>
          <a:p>
            <a:pPr algn="just"/>
            <a:r>
              <a:rPr lang="en-US" dirty="0">
                <a:solidFill>
                  <a:srgbClr val="610B38"/>
                </a:solidFill>
                <a:latin typeface="erdana"/>
              </a:rPr>
              <a:t>C# Method Overriding Example</a:t>
            </a:r>
          </a:p>
          <a:p>
            <a:r>
              <a:rPr lang="en-US" dirty="0"/>
              <a:t/>
            </a:r>
            <a:br>
              <a:rPr lang="en-US" dirty="0"/>
            </a:br>
            <a:endParaRPr lang="en-US" dirty="0"/>
          </a:p>
        </p:txBody>
      </p:sp>
      <p:sp>
        <p:nvSpPr>
          <p:cNvPr id="5" name="Rectangle 4"/>
          <p:cNvSpPr/>
          <p:nvPr/>
        </p:nvSpPr>
        <p:spPr>
          <a:xfrm>
            <a:off x="3736840" y="2171779"/>
            <a:ext cx="6096000" cy="3970318"/>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Animal{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virtual</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a:t>
            </a:r>
            <a:r>
              <a:rPr lang="en-US" dirty="0" smtClean="0">
                <a:solidFill>
                  <a:srgbClr val="000000"/>
                </a:solidFill>
                <a:latin typeface="inter-regular"/>
              </a:rPr>
              <a:t>()</a:t>
            </a:r>
          </a:p>
          <a:p>
            <a:pPr algn="just">
              <a:buFont typeface="+mj-lt"/>
              <a:buAutoNum type="arabicPeriod"/>
            </a:pPr>
            <a:r>
              <a:rPr lang="en-US" dirty="0" smtClean="0">
                <a:solidFill>
                  <a:srgbClr val="000000"/>
                </a:solidFill>
                <a:latin typeface="inter-regular"/>
              </a:rPr>
              <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Dog: Animal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override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 bread..."</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664412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778000" y="306338"/>
            <a:ext cx="6096000" cy="2308324"/>
          </a:xfrm>
          <a:prstGeom prst="rect">
            <a:avLst/>
          </a:prstGeom>
        </p:spPr>
        <p:txBody>
          <a:bodyPr>
            <a:spAutoFit/>
          </a:bodyPr>
          <a:lstStyle/>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TestOverriding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Dog d = </a:t>
            </a:r>
            <a:r>
              <a:rPr lang="en-US" b="1" dirty="0">
                <a:solidFill>
                  <a:srgbClr val="006699"/>
                </a:solidFill>
                <a:latin typeface="inter-regular"/>
              </a:rPr>
              <a:t>new</a:t>
            </a:r>
            <a:r>
              <a:rPr lang="en-US" dirty="0">
                <a:solidFill>
                  <a:srgbClr val="000000"/>
                </a:solidFill>
                <a:latin typeface="inter-regular"/>
              </a:rPr>
              <a:t> Dog();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d.eat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36751593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190500" y="173335"/>
            <a:ext cx="11620500" cy="646331"/>
          </a:xfrm>
          <a:prstGeom prst="rect">
            <a:avLst/>
          </a:prstGeom>
        </p:spPr>
        <p:txBody>
          <a:bodyPr wrap="square">
            <a:spAutoFit/>
          </a:bodyPr>
          <a:lstStyle/>
          <a:p>
            <a:pPr algn="just"/>
            <a:r>
              <a:rPr lang="en-US" dirty="0">
                <a:solidFill>
                  <a:srgbClr val="610B38"/>
                </a:solidFill>
                <a:latin typeface="erdana"/>
              </a:rPr>
              <a:t>C# Base</a:t>
            </a:r>
          </a:p>
          <a:p>
            <a:pPr algn="just"/>
            <a:r>
              <a:rPr lang="en-US" dirty="0">
                <a:solidFill>
                  <a:srgbClr val="333333"/>
                </a:solidFill>
                <a:latin typeface="inter-regular"/>
              </a:rPr>
              <a:t>In C#, base keyword is used to access fields, constructors and methods of base class.</a:t>
            </a:r>
            <a:endParaRPr lang="en-US" b="0" i="0" dirty="0">
              <a:solidFill>
                <a:srgbClr val="333333"/>
              </a:solidFill>
              <a:effectLst/>
              <a:latin typeface="inter-regular"/>
            </a:endParaRPr>
          </a:p>
        </p:txBody>
      </p:sp>
      <p:sp>
        <p:nvSpPr>
          <p:cNvPr id="3" name="Rectangle 2"/>
          <p:cNvSpPr/>
          <p:nvPr/>
        </p:nvSpPr>
        <p:spPr>
          <a:xfrm>
            <a:off x="190499" y="819666"/>
            <a:ext cx="11741305" cy="1477328"/>
          </a:xfrm>
          <a:prstGeom prst="rect">
            <a:avLst/>
          </a:prstGeom>
        </p:spPr>
        <p:txBody>
          <a:bodyPr wrap="square">
            <a:spAutoFit/>
          </a:bodyPr>
          <a:lstStyle/>
          <a:p>
            <a:pPr algn="just"/>
            <a:r>
              <a:rPr lang="en-US" dirty="0">
                <a:solidFill>
                  <a:srgbClr val="333333"/>
                </a:solidFill>
                <a:latin typeface="inter-regular"/>
              </a:rPr>
              <a:t>the base keyword to access the fields of the base class within derived class. It is useful if base and derived classes have the same fields. If derived class doesn't define same field, there is no need to use base keyword. Base class field can be directly accessed by the derived class.</a:t>
            </a:r>
          </a:p>
          <a:p>
            <a:r>
              <a:rPr lang="en-US" dirty="0"/>
              <a:t/>
            </a:r>
            <a:br>
              <a:rPr lang="en-US" dirty="0"/>
            </a:br>
            <a:endParaRPr lang="en-US" dirty="0"/>
          </a:p>
        </p:txBody>
      </p:sp>
      <p:sp>
        <p:nvSpPr>
          <p:cNvPr id="4" name="Rectangle 3"/>
          <p:cNvSpPr/>
          <p:nvPr/>
        </p:nvSpPr>
        <p:spPr>
          <a:xfrm>
            <a:off x="3349084" y="2023704"/>
            <a:ext cx="7311482" cy="3970318"/>
          </a:xfrm>
          <a:prstGeom prst="rect">
            <a:avLst/>
          </a:prstGeom>
        </p:spPr>
        <p:txBody>
          <a:bodyPr wrap="square">
            <a:spAutoFit/>
          </a:bodyPr>
          <a:lstStyle/>
          <a:p>
            <a:pPr algn="just"/>
            <a:r>
              <a:rPr lang="en-US" b="1" dirty="0">
                <a:solidFill>
                  <a:srgbClr val="006699"/>
                </a:solidFill>
                <a:latin typeface="inter-regular"/>
              </a:rPr>
              <a:t>using</a:t>
            </a:r>
            <a:r>
              <a:rPr lang="en-US" dirty="0">
                <a:solidFill>
                  <a:srgbClr val="000000"/>
                </a:solidFill>
                <a:latin typeface="inter-regular"/>
              </a:rPr>
              <a:t> System;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Animal{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color = </a:t>
            </a:r>
            <a:r>
              <a:rPr lang="en-US" dirty="0">
                <a:solidFill>
                  <a:srgbClr val="0000FF"/>
                </a:solidFill>
                <a:latin typeface="inter-regular"/>
              </a:rPr>
              <a:t>"white"</a:t>
            </a:r>
            <a:r>
              <a:rPr lang="en-US" dirty="0">
                <a:solidFill>
                  <a:srgbClr val="000000"/>
                </a:solidFill>
                <a:latin typeface="inter-regular"/>
              </a:rPr>
              <a:t>;  </a:t>
            </a:r>
          </a:p>
          <a:p>
            <a:pPr algn="just"/>
            <a:r>
              <a:rPr lang="en-US" dirty="0">
                <a:solidFill>
                  <a:srgbClr val="000000"/>
                </a:solidFill>
                <a:latin typeface="inter-regular"/>
              </a:rPr>
              <a:t>}  </a:t>
            </a:r>
          </a:p>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Dog: Animal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string</a:t>
            </a:r>
            <a:r>
              <a:rPr lang="en-US" dirty="0">
                <a:solidFill>
                  <a:srgbClr val="000000"/>
                </a:solidFill>
                <a:latin typeface="inter-regular"/>
              </a:rPr>
              <a:t> color = </a:t>
            </a:r>
            <a:r>
              <a:rPr lang="en-US" dirty="0">
                <a:solidFill>
                  <a:srgbClr val="0000FF"/>
                </a:solidFill>
                <a:latin typeface="inter-regular"/>
              </a:rPr>
              <a:t>"black"</a:t>
            </a:r>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a:t>
            </a:r>
            <a:r>
              <a:rPr lang="en-US" dirty="0" err="1">
                <a:solidFill>
                  <a:srgbClr val="000000"/>
                </a:solidFill>
                <a:latin typeface="inter-regular"/>
              </a:rPr>
              <a:t>showColor</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r>
              <a:rPr lang="en-US" dirty="0" err="1" smtClean="0">
                <a:solidFill>
                  <a:srgbClr val="000000"/>
                </a:solidFill>
                <a:latin typeface="inter-regular"/>
              </a:rPr>
              <a:t>Console.WriteLine</a:t>
            </a:r>
            <a:r>
              <a:rPr lang="en-US" dirty="0" smtClean="0">
                <a:solidFill>
                  <a:srgbClr val="000000"/>
                </a:solidFill>
                <a:latin typeface="inter-regular"/>
              </a:rPr>
              <a:t>(</a:t>
            </a:r>
            <a:r>
              <a:rPr lang="en-US" dirty="0" err="1" smtClean="0">
                <a:solidFill>
                  <a:srgbClr val="000000"/>
                </a:solidFill>
                <a:latin typeface="inter-regular"/>
              </a:rPr>
              <a:t>Base.color</a:t>
            </a:r>
            <a:r>
              <a:rPr lang="en-US" dirty="0">
                <a:solidFill>
                  <a:srgbClr val="000000"/>
                </a:solidFill>
                <a:latin typeface="inter-regular"/>
              </a:rPr>
              <a:t>);  </a:t>
            </a:r>
          </a:p>
          <a:p>
            <a:pPr algn="just"/>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(color);  </a:t>
            </a:r>
          </a:p>
          <a:p>
            <a:pPr algn="just"/>
            <a:r>
              <a:rPr lang="en-US" dirty="0">
                <a:solidFill>
                  <a:srgbClr val="000000"/>
                </a:solidFill>
                <a:latin typeface="inter-regular"/>
              </a:rPr>
              <a:t>    }  </a:t>
            </a:r>
          </a:p>
          <a:p>
            <a:pPr algn="just"/>
            <a:r>
              <a:rPr lang="en-US" dirty="0">
                <a:solidFill>
                  <a:srgbClr val="000000"/>
                </a:solidFill>
                <a:latin typeface="inter-regular"/>
              </a:rPr>
              <a:t>      </a:t>
            </a:r>
          </a:p>
          <a:p>
            <a:pPr algn="just"/>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14420401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2" name="Rectangle 1"/>
          <p:cNvSpPr/>
          <p:nvPr/>
        </p:nvSpPr>
        <p:spPr>
          <a:xfrm>
            <a:off x="2590800" y="144955"/>
            <a:ext cx="6096000" cy="2308324"/>
          </a:xfrm>
          <a:prstGeom prst="rect">
            <a:avLst/>
          </a:prstGeom>
        </p:spPr>
        <p:txBody>
          <a:bodyPr>
            <a:spAutoFit/>
          </a:bodyPr>
          <a:lstStyle/>
          <a:p>
            <a:pPr algn="just"/>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t>
            </a:r>
            <a:r>
              <a:rPr lang="en-US" dirty="0" err="1">
                <a:solidFill>
                  <a:srgbClr val="000000"/>
                </a:solidFill>
                <a:latin typeface="inter-regular"/>
              </a:rPr>
              <a:t>TestBase</a:t>
            </a:r>
            <a:r>
              <a:rPr lang="en-US" dirty="0">
                <a:solidFill>
                  <a:srgbClr val="000000"/>
                </a:solidFill>
                <a:latin typeface="inter-regular"/>
              </a:rPr>
              <a:t>  </a:t>
            </a:r>
          </a:p>
          <a:p>
            <a:pPr algn="just"/>
            <a:r>
              <a:rPr lang="en-US" dirty="0">
                <a:solidFill>
                  <a:srgbClr val="000000"/>
                </a:solidFill>
                <a:latin typeface="inter-regular"/>
              </a:rPr>
              <a:t>{  </a:t>
            </a:r>
          </a:p>
          <a:p>
            <a:pPr algn="just"/>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  </a:t>
            </a:r>
          </a:p>
          <a:p>
            <a:pPr algn="just"/>
            <a:r>
              <a:rPr lang="en-US" dirty="0">
                <a:solidFill>
                  <a:srgbClr val="000000"/>
                </a:solidFill>
                <a:latin typeface="inter-regular"/>
              </a:rPr>
              <a:t>    {  </a:t>
            </a:r>
          </a:p>
          <a:p>
            <a:pPr algn="just"/>
            <a:r>
              <a:rPr lang="en-US" dirty="0">
                <a:solidFill>
                  <a:srgbClr val="000000"/>
                </a:solidFill>
                <a:latin typeface="inter-regular"/>
              </a:rPr>
              <a:t>        Dog d = </a:t>
            </a:r>
            <a:r>
              <a:rPr lang="en-US" b="1" dirty="0">
                <a:solidFill>
                  <a:srgbClr val="006699"/>
                </a:solidFill>
                <a:latin typeface="inter-regular"/>
              </a:rPr>
              <a:t>new</a:t>
            </a:r>
            <a:r>
              <a:rPr lang="en-US" dirty="0">
                <a:solidFill>
                  <a:srgbClr val="000000"/>
                </a:solidFill>
                <a:latin typeface="inter-regular"/>
              </a:rPr>
              <a:t> Dog();  </a:t>
            </a:r>
          </a:p>
          <a:p>
            <a:pPr algn="just"/>
            <a:r>
              <a:rPr lang="en-US" dirty="0">
                <a:solidFill>
                  <a:srgbClr val="000000"/>
                </a:solidFill>
                <a:latin typeface="inter-regular"/>
              </a:rPr>
              <a:t>        </a:t>
            </a:r>
            <a:r>
              <a:rPr lang="en-US" dirty="0" err="1">
                <a:solidFill>
                  <a:srgbClr val="000000"/>
                </a:solidFill>
                <a:latin typeface="inter-regular"/>
              </a:rPr>
              <a:t>d.showColor</a:t>
            </a:r>
            <a:r>
              <a:rPr lang="en-US" dirty="0">
                <a:solidFill>
                  <a:srgbClr val="000000"/>
                </a:solidFill>
                <a:latin typeface="inter-regular"/>
              </a:rPr>
              <a:t>();  </a:t>
            </a:r>
          </a:p>
          <a:p>
            <a:pPr algn="just"/>
            <a:r>
              <a:rPr lang="en-US" dirty="0">
                <a:solidFill>
                  <a:srgbClr val="000000"/>
                </a:solidFill>
                <a:latin typeface="inter-regular"/>
              </a:rPr>
              <a:t>    }  </a:t>
            </a:r>
          </a:p>
          <a:p>
            <a:pPr algn="just"/>
            <a:r>
              <a:rPr lang="en-US" dirty="0">
                <a:solidFill>
                  <a:srgbClr val="000000"/>
                </a:solidFill>
                <a:latin typeface="inter-regular"/>
              </a:rPr>
              <a:t>}  </a:t>
            </a:r>
            <a:endParaRPr lang="en-US" b="0" i="0" dirty="0">
              <a:solidFill>
                <a:srgbClr val="000000"/>
              </a:solidFill>
              <a:effectLst/>
              <a:latin typeface="inter-regular"/>
            </a:endParaRPr>
          </a:p>
        </p:txBody>
      </p:sp>
      <p:sp>
        <p:nvSpPr>
          <p:cNvPr id="3" name="Rectangle 2"/>
          <p:cNvSpPr/>
          <p:nvPr/>
        </p:nvSpPr>
        <p:spPr>
          <a:xfrm>
            <a:off x="81774" y="2453279"/>
            <a:ext cx="10233103" cy="923330"/>
          </a:xfrm>
          <a:prstGeom prst="rect">
            <a:avLst/>
          </a:prstGeom>
        </p:spPr>
        <p:txBody>
          <a:bodyPr wrap="square">
            <a:spAutoFit/>
          </a:bodyPr>
          <a:lstStyle/>
          <a:p>
            <a:pPr algn="just"/>
            <a:r>
              <a:rPr lang="en-US" dirty="0">
                <a:solidFill>
                  <a:srgbClr val="610B38"/>
                </a:solidFill>
                <a:latin typeface="erdana"/>
              </a:rPr>
              <a:t>C# base keyword example: calling base class method</a:t>
            </a:r>
          </a:p>
          <a:p>
            <a:r>
              <a:rPr lang="en-US" dirty="0"/>
              <a:t/>
            </a:r>
            <a:br>
              <a:rPr lang="en-US" dirty="0"/>
            </a:br>
            <a:endParaRPr lang="en-US" dirty="0"/>
          </a:p>
        </p:txBody>
      </p:sp>
      <p:sp>
        <p:nvSpPr>
          <p:cNvPr id="4" name="Rectangle 3"/>
          <p:cNvSpPr/>
          <p:nvPr/>
        </p:nvSpPr>
        <p:spPr>
          <a:xfrm>
            <a:off x="81774" y="2788915"/>
            <a:ext cx="11604704" cy="646331"/>
          </a:xfrm>
          <a:prstGeom prst="rect">
            <a:avLst/>
          </a:prstGeom>
        </p:spPr>
        <p:txBody>
          <a:bodyPr wrap="square">
            <a:spAutoFit/>
          </a:bodyPr>
          <a:lstStyle/>
          <a:p>
            <a:r>
              <a:rPr lang="en-US" dirty="0">
                <a:solidFill>
                  <a:srgbClr val="333333"/>
                </a:solidFill>
                <a:latin typeface="inter-regular"/>
              </a:rPr>
              <a:t>By the help of base keyword, we can call the base class method also. It is useful if base and derived classes defines same method.</a:t>
            </a:r>
            <a:endParaRPr lang="en-US" dirty="0"/>
          </a:p>
        </p:txBody>
      </p:sp>
      <p:sp>
        <p:nvSpPr>
          <p:cNvPr id="5" name="Rectangle 4"/>
          <p:cNvSpPr/>
          <p:nvPr/>
        </p:nvSpPr>
        <p:spPr>
          <a:xfrm>
            <a:off x="3783981" y="3112080"/>
            <a:ext cx="6096000" cy="4247317"/>
          </a:xfrm>
          <a:prstGeom prst="rect">
            <a:avLst/>
          </a:prstGeom>
        </p:spPr>
        <p:txBody>
          <a:bodyPr>
            <a:spAutoFit/>
          </a:bodyPr>
          <a:lstStyle/>
          <a:p>
            <a:pPr algn="just">
              <a:buFont typeface="+mj-lt"/>
              <a:buAutoNum type="arabicPeriod"/>
            </a:pPr>
            <a:r>
              <a:rPr lang="en-US" b="1" dirty="0">
                <a:solidFill>
                  <a:srgbClr val="006699"/>
                </a:solidFill>
                <a:latin typeface="inter-regular"/>
              </a:rPr>
              <a:t>using</a:t>
            </a:r>
            <a:r>
              <a:rPr lang="en-US" dirty="0">
                <a:solidFill>
                  <a:srgbClr val="000000"/>
                </a:solidFill>
                <a:latin typeface="inter-regular"/>
              </a:rPr>
              <a:t> System;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Animal{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virtual</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pPr algn="just">
              <a:buFont typeface="+mj-lt"/>
              <a:buAutoNum type="arabicPeriod"/>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Dog: Animal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override</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eat()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r>
              <a:rPr lang="en-US" b="1" dirty="0" err="1">
                <a:solidFill>
                  <a:srgbClr val="006699"/>
                </a:solidFill>
                <a:latin typeface="inter-regular"/>
              </a:rPr>
              <a:t>base</a:t>
            </a:r>
            <a:r>
              <a:rPr lang="en-US" dirty="0" err="1">
                <a:solidFill>
                  <a:srgbClr val="000000"/>
                </a:solidFill>
                <a:latin typeface="inter-regular"/>
              </a:rPr>
              <a:t>.eat</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r>
              <a:rPr lang="en-US" dirty="0" err="1">
                <a:solidFill>
                  <a:srgbClr val="000000"/>
                </a:solidFill>
                <a:latin typeface="inter-regular"/>
              </a:rPr>
              <a:t>Console.WriteLine</a:t>
            </a:r>
            <a:r>
              <a:rPr lang="en-US" dirty="0">
                <a:solidFill>
                  <a:srgbClr val="000000"/>
                </a:solidFill>
                <a:latin typeface="inter-regular"/>
              </a:rPr>
              <a:t>(</a:t>
            </a:r>
            <a:r>
              <a:rPr lang="en-US" dirty="0">
                <a:solidFill>
                  <a:srgbClr val="0000FF"/>
                </a:solidFill>
                <a:latin typeface="inter-regular"/>
              </a:rPr>
              <a:t>"eating bread..."</a:t>
            </a: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  </a:t>
            </a:r>
          </a:p>
          <a:p>
            <a:pPr algn="just">
              <a:buFont typeface="+mj-lt"/>
              <a:buAutoNum type="arabicPeriod"/>
            </a:pPr>
            <a:r>
              <a:rPr lang="en-US" dirty="0">
                <a:solidFill>
                  <a:srgbClr val="000000"/>
                </a:solidFill>
                <a:latin typeface="inter-regular"/>
              </a:rPr>
              <a:t>      </a:t>
            </a:r>
          </a:p>
          <a:p>
            <a:pPr algn="just">
              <a:buFont typeface="+mj-lt"/>
              <a:buAutoNum type="arabicPeriod"/>
            </a:pPr>
            <a:r>
              <a:rPr lang="en-US" dirty="0">
                <a:solidFill>
                  <a:srgbClr val="000000"/>
                </a:solidFill>
                <a:latin typeface="inter-regular"/>
              </a:rPr>
              <a:t>}  </a:t>
            </a:r>
            <a:endParaRPr lang="en-US" b="0" i="0" dirty="0">
              <a:solidFill>
                <a:srgbClr val="000000"/>
              </a:solidFill>
              <a:effectLst/>
              <a:latin typeface="inter-regular"/>
            </a:endParaRPr>
          </a:p>
        </p:txBody>
      </p:sp>
    </p:spTree>
    <p:extLst>
      <p:ext uri="{BB962C8B-B14F-4D97-AF65-F5344CB8AC3E}">
        <p14:creationId xmlns:p14="http://schemas.microsoft.com/office/powerpoint/2010/main" val="2258220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6416</TotalTime>
  <Words>4629</Words>
  <Application>Microsoft Office PowerPoint</Application>
  <PresentationFormat>Widescreen</PresentationFormat>
  <Paragraphs>2843</Paragraphs>
  <Slides>160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160</vt:i4>
      </vt:variant>
    </vt:vector>
  </HeadingPairs>
  <TitlesOfParts>
    <vt:vector size="168" baseType="lpstr">
      <vt:lpstr>Arial</vt:lpstr>
      <vt:lpstr>Calibri</vt:lpstr>
      <vt:lpstr>Calibri Light</vt:lpstr>
      <vt:lpstr>erdana</vt:lpstr>
      <vt:lpstr>inter-bold</vt:lpstr>
      <vt:lpstr>inter-regular</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 sharma</dc:creator>
  <cp:lastModifiedBy>Renu sharma</cp:lastModifiedBy>
  <cp:revision>278</cp:revision>
  <dcterms:created xsi:type="dcterms:W3CDTF">2021-12-06T05:12:09Z</dcterms:created>
  <dcterms:modified xsi:type="dcterms:W3CDTF">2022-05-23T08:27:03Z</dcterms:modified>
</cp:coreProperties>
</file>