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5" r:id="rId14"/>
    <p:sldId id="276" r:id="rId15"/>
    <p:sldId id="277" r:id="rId16"/>
    <p:sldId id="278" r:id="rId17"/>
    <p:sldId id="270" r:id="rId18"/>
    <p:sldId id="271" r:id="rId19"/>
    <p:sldId id="272"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4" r:id="rId33"/>
    <p:sldId id="295" r:id="rId34"/>
    <p:sldId id="296" r:id="rId35"/>
    <p:sldId id="297" r:id="rId36"/>
    <p:sldId id="298" r:id="rId37"/>
    <p:sldId id="299" r:id="rId38"/>
    <p:sldId id="293" r:id="rId39"/>
    <p:sldId id="300" r:id="rId40"/>
    <p:sldId id="301" r:id="rId41"/>
    <p:sldId id="302" r:id="rId42"/>
    <p:sldId id="304" r:id="rId43"/>
    <p:sldId id="305" r:id="rId44"/>
    <p:sldId id="306" r:id="rId45"/>
    <p:sldId id="307" r:id="rId46"/>
    <p:sldId id="303"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660033"/>
    <a:srgbClr val="FFFFFF"/>
    <a:srgbClr val="610B38"/>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6" autoAdjust="0"/>
    <p:restoredTop sz="94660"/>
  </p:normalViewPr>
  <p:slideViewPr>
    <p:cSldViewPr snapToGrid="0">
      <p:cViewPr>
        <p:scale>
          <a:sx n="75" d="100"/>
          <a:sy n="75" d="100"/>
        </p:scale>
        <p:origin x="-4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slide" Target="slides/slide13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261C69-7F78-486D-B366-737CDB755857}"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07D02-7A19-449F-89CE-CD6022B030F1}" type="slidenum">
              <a:rPr lang="en-US" smtClean="0"/>
              <a:t>‹#›</a:t>
            </a:fld>
            <a:endParaRPr lang="en-US"/>
          </a:p>
        </p:txBody>
      </p:sp>
    </p:spTree>
    <p:extLst>
      <p:ext uri="{BB962C8B-B14F-4D97-AF65-F5344CB8AC3E}">
        <p14:creationId xmlns:p14="http://schemas.microsoft.com/office/powerpoint/2010/main" val="384259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261C69-7F78-486D-B366-737CDB755857}"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07D02-7A19-449F-89CE-CD6022B030F1}" type="slidenum">
              <a:rPr lang="en-US" smtClean="0"/>
              <a:t>‹#›</a:t>
            </a:fld>
            <a:endParaRPr lang="en-US"/>
          </a:p>
        </p:txBody>
      </p:sp>
    </p:spTree>
    <p:extLst>
      <p:ext uri="{BB962C8B-B14F-4D97-AF65-F5344CB8AC3E}">
        <p14:creationId xmlns:p14="http://schemas.microsoft.com/office/powerpoint/2010/main" val="221852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261C69-7F78-486D-B366-737CDB755857}"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07D02-7A19-449F-89CE-CD6022B030F1}" type="slidenum">
              <a:rPr lang="en-US" smtClean="0"/>
              <a:t>‹#›</a:t>
            </a:fld>
            <a:endParaRPr lang="en-US"/>
          </a:p>
        </p:txBody>
      </p:sp>
    </p:spTree>
    <p:extLst>
      <p:ext uri="{BB962C8B-B14F-4D97-AF65-F5344CB8AC3E}">
        <p14:creationId xmlns:p14="http://schemas.microsoft.com/office/powerpoint/2010/main" val="229745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261C69-7F78-486D-B366-737CDB755857}"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07D02-7A19-449F-89CE-CD6022B030F1}" type="slidenum">
              <a:rPr lang="en-US" smtClean="0"/>
              <a:t>‹#›</a:t>
            </a:fld>
            <a:endParaRPr lang="en-US"/>
          </a:p>
        </p:txBody>
      </p:sp>
    </p:spTree>
    <p:extLst>
      <p:ext uri="{BB962C8B-B14F-4D97-AF65-F5344CB8AC3E}">
        <p14:creationId xmlns:p14="http://schemas.microsoft.com/office/powerpoint/2010/main" val="202766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261C69-7F78-486D-B366-737CDB755857}"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07D02-7A19-449F-89CE-CD6022B030F1}" type="slidenum">
              <a:rPr lang="en-US" smtClean="0"/>
              <a:t>‹#›</a:t>
            </a:fld>
            <a:endParaRPr lang="en-US"/>
          </a:p>
        </p:txBody>
      </p:sp>
    </p:spTree>
    <p:extLst>
      <p:ext uri="{BB962C8B-B14F-4D97-AF65-F5344CB8AC3E}">
        <p14:creationId xmlns:p14="http://schemas.microsoft.com/office/powerpoint/2010/main" val="269740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261C69-7F78-486D-B366-737CDB755857}"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07D02-7A19-449F-89CE-CD6022B030F1}" type="slidenum">
              <a:rPr lang="en-US" smtClean="0"/>
              <a:t>‹#›</a:t>
            </a:fld>
            <a:endParaRPr lang="en-US"/>
          </a:p>
        </p:txBody>
      </p:sp>
    </p:spTree>
    <p:extLst>
      <p:ext uri="{BB962C8B-B14F-4D97-AF65-F5344CB8AC3E}">
        <p14:creationId xmlns:p14="http://schemas.microsoft.com/office/powerpoint/2010/main" val="18566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261C69-7F78-486D-B366-737CDB755857}" type="datetimeFigureOut">
              <a:rPr lang="en-US" smtClean="0"/>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C07D02-7A19-449F-89CE-CD6022B030F1}" type="slidenum">
              <a:rPr lang="en-US" smtClean="0"/>
              <a:t>‹#›</a:t>
            </a:fld>
            <a:endParaRPr lang="en-US"/>
          </a:p>
        </p:txBody>
      </p:sp>
    </p:spTree>
    <p:extLst>
      <p:ext uri="{BB962C8B-B14F-4D97-AF65-F5344CB8AC3E}">
        <p14:creationId xmlns:p14="http://schemas.microsoft.com/office/powerpoint/2010/main" val="1833442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261C69-7F78-486D-B366-737CDB755857}" type="datetimeFigureOut">
              <a:rPr lang="en-US" smtClean="0"/>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C07D02-7A19-449F-89CE-CD6022B030F1}" type="slidenum">
              <a:rPr lang="en-US" smtClean="0"/>
              <a:t>‹#›</a:t>
            </a:fld>
            <a:endParaRPr lang="en-US"/>
          </a:p>
        </p:txBody>
      </p:sp>
    </p:spTree>
    <p:extLst>
      <p:ext uri="{BB962C8B-B14F-4D97-AF65-F5344CB8AC3E}">
        <p14:creationId xmlns:p14="http://schemas.microsoft.com/office/powerpoint/2010/main" val="393567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61C69-7F78-486D-B366-737CDB755857}" type="datetimeFigureOut">
              <a:rPr lang="en-US" smtClean="0"/>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C07D02-7A19-449F-89CE-CD6022B030F1}" type="slidenum">
              <a:rPr lang="en-US" smtClean="0"/>
              <a:t>‹#›</a:t>
            </a:fld>
            <a:endParaRPr lang="en-US"/>
          </a:p>
        </p:txBody>
      </p:sp>
    </p:spTree>
    <p:extLst>
      <p:ext uri="{BB962C8B-B14F-4D97-AF65-F5344CB8AC3E}">
        <p14:creationId xmlns:p14="http://schemas.microsoft.com/office/powerpoint/2010/main" val="420717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1C69-7F78-486D-B366-737CDB755857}"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07D02-7A19-449F-89CE-CD6022B030F1}" type="slidenum">
              <a:rPr lang="en-US" smtClean="0"/>
              <a:t>‹#›</a:t>
            </a:fld>
            <a:endParaRPr lang="en-US"/>
          </a:p>
        </p:txBody>
      </p:sp>
    </p:spTree>
    <p:extLst>
      <p:ext uri="{BB962C8B-B14F-4D97-AF65-F5344CB8AC3E}">
        <p14:creationId xmlns:p14="http://schemas.microsoft.com/office/powerpoint/2010/main" val="317943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1C69-7F78-486D-B366-737CDB755857}"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07D02-7A19-449F-89CE-CD6022B030F1}" type="slidenum">
              <a:rPr lang="en-US" smtClean="0"/>
              <a:t>‹#›</a:t>
            </a:fld>
            <a:endParaRPr lang="en-US"/>
          </a:p>
        </p:txBody>
      </p:sp>
    </p:spTree>
    <p:extLst>
      <p:ext uri="{BB962C8B-B14F-4D97-AF65-F5344CB8AC3E}">
        <p14:creationId xmlns:p14="http://schemas.microsoft.com/office/powerpoint/2010/main" val="346006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61C69-7F78-486D-B366-737CDB755857}" type="datetimeFigureOut">
              <a:rPr lang="en-US" smtClean="0"/>
              <a:t>6/19/2022</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07D02-7A19-449F-89CE-CD6022B030F1}" type="slidenum">
              <a:rPr lang="en-US" smtClean="0"/>
              <a:t>‹#›</a:t>
            </a:fld>
            <a:endParaRPr lang="en-US"/>
          </a:p>
        </p:txBody>
      </p:sp>
    </p:spTree>
    <p:extLst>
      <p:ext uri="{BB962C8B-B14F-4D97-AF65-F5344CB8AC3E}">
        <p14:creationId xmlns:p14="http://schemas.microsoft.com/office/powerpoint/2010/main" val="16397227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99957"/>
            <a:ext cx="6096000" cy="369332"/>
          </a:xfrm>
          <a:prstGeom prst="rect">
            <a:avLst/>
          </a:prstGeom>
        </p:spPr>
        <p:txBody>
          <a:bodyPr>
            <a:spAutoFit/>
          </a:bodyPr>
          <a:lstStyle/>
          <a:p>
            <a:pPr algn="just"/>
            <a:r>
              <a:rPr lang="en-US" b="0" i="0" dirty="0" smtClean="0">
                <a:solidFill>
                  <a:srgbClr val="610B38"/>
                </a:solidFill>
                <a:effectLst/>
                <a:latin typeface="erdana"/>
              </a:rPr>
              <a:t>.NET Framework</a:t>
            </a:r>
          </a:p>
        </p:txBody>
      </p:sp>
      <p:sp>
        <p:nvSpPr>
          <p:cNvPr id="5" name="Rectangle 4"/>
          <p:cNvSpPr/>
          <p:nvPr/>
        </p:nvSpPr>
        <p:spPr>
          <a:xfrm>
            <a:off x="526884" y="469289"/>
            <a:ext cx="10838416" cy="3447098"/>
          </a:xfrm>
          <a:prstGeom prst="rect">
            <a:avLst/>
          </a:prstGeom>
        </p:spPr>
        <p:txBody>
          <a:bodyPr wrap="none">
            <a:spAutoFit/>
          </a:bodyPr>
          <a:lstStyle/>
          <a:p>
            <a:pPr marL="285750" indent="-285750">
              <a:buFont typeface="Arial" panose="020B0604020202020204" pitchFamily="34" charset="0"/>
              <a:buChar char="•"/>
            </a:pPr>
            <a:r>
              <a:rPr lang="en-US" b="0" i="0" dirty="0" smtClean="0">
                <a:solidFill>
                  <a:srgbClr val="333333"/>
                </a:solidFill>
                <a:effectLst/>
                <a:latin typeface="inter-regular"/>
              </a:rPr>
              <a:t>.NET </a:t>
            </a:r>
            <a:r>
              <a:rPr lang="en-US" sz="2000" b="0" i="0" dirty="0" smtClean="0">
                <a:solidFill>
                  <a:srgbClr val="333333"/>
                </a:solidFill>
                <a:effectLst/>
                <a:latin typeface="inter-regular"/>
              </a:rPr>
              <a:t>is a framework to develop software applications.</a:t>
            </a:r>
          </a:p>
          <a:p>
            <a:endParaRPr lang="en-US" sz="2000" b="0" i="0" dirty="0" smtClean="0">
              <a:solidFill>
                <a:srgbClr val="333333"/>
              </a:solidFill>
              <a:effectLst/>
              <a:latin typeface="inter-regular"/>
            </a:endParaRPr>
          </a:p>
          <a:p>
            <a:pPr marL="342900" indent="-342900">
              <a:buFont typeface="Arial" panose="020B0604020202020204" pitchFamily="34" charset="0"/>
              <a:buChar char="•"/>
            </a:pPr>
            <a:r>
              <a:rPr lang="en-US" sz="2000" b="0" i="0" dirty="0" smtClean="0">
                <a:solidFill>
                  <a:srgbClr val="333333"/>
                </a:solidFill>
                <a:effectLst/>
                <a:latin typeface="inter-regular"/>
              </a:rPr>
              <a:t> It is designed and developed by Microsoft and the first beta version released in 2000.</a:t>
            </a:r>
          </a:p>
          <a:p>
            <a:endParaRPr lang="en-US" sz="2000" dirty="0" smtClean="0"/>
          </a:p>
          <a:p>
            <a:pPr marL="342900" indent="-342900">
              <a:buFont typeface="Arial" panose="020B0604020202020204" pitchFamily="34" charset="0"/>
              <a:buChar char="•"/>
            </a:pPr>
            <a:r>
              <a:rPr lang="en-US" sz="2000" dirty="0" smtClean="0"/>
              <a:t> It </a:t>
            </a:r>
            <a:r>
              <a:rPr lang="en-US" sz="2000" dirty="0"/>
              <a:t>is used to develop applications for web, Windows, phone</a:t>
            </a:r>
            <a:r>
              <a:rPr lang="en-US" sz="2000" dirty="0" smtClean="0"/>
              <a:t>.</a:t>
            </a:r>
          </a:p>
          <a:p>
            <a:endParaRPr lang="en-US" sz="2000" dirty="0" smtClean="0"/>
          </a:p>
          <a:p>
            <a:pPr marL="342900" indent="-342900">
              <a:buFont typeface="Arial" panose="020B0604020202020204" pitchFamily="34" charset="0"/>
              <a:buChar char="•"/>
            </a:pPr>
            <a:r>
              <a:rPr lang="en-US" sz="2000" b="0" i="0" dirty="0" smtClean="0">
                <a:solidFill>
                  <a:srgbClr val="333333"/>
                </a:solidFill>
                <a:effectLst/>
                <a:latin typeface="inter-regular"/>
              </a:rPr>
              <a:t> </a:t>
            </a:r>
            <a:r>
              <a:rPr lang="en-US" sz="2000" dirty="0"/>
              <a:t>This framework contains a large number of class libraries known as Framework Class Library (FCL</a:t>
            </a:r>
            <a:r>
              <a:rPr lang="en-US" sz="2000" dirty="0" smtClean="0"/>
              <a:t>).</a:t>
            </a:r>
          </a:p>
          <a:p>
            <a:endParaRPr lang="en-US" sz="2000" dirty="0" smtClean="0"/>
          </a:p>
          <a:p>
            <a:pPr marL="342900" indent="-342900">
              <a:buFont typeface="Arial" panose="020B0604020202020204" pitchFamily="34" charset="0"/>
              <a:buChar char="•"/>
            </a:pPr>
            <a:r>
              <a:rPr lang="en-US" sz="2000" b="0" i="0" dirty="0" smtClean="0">
                <a:solidFill>
                  <a:srgbClr val="333333"/>
                </a:solidFill>
                <a:effectLst/>
                <a:latin typeface="inter-regular"/>
              </a:rPr>
              <a:t> </a:t>
            </a:r>
            <a:r>
              <a:rPr lang="en-US" sz="2000" dirty="0"/>
              <a:t>The software programs written in .NET are executed in the execution environment, which is called </a:t>
            </a:r>
            <a:endParaRPr lang="en-US" sz="2000" dirty="0" smtClean="0"/>
          </a:p>
          <a:p>
            <a:pPr marL="342900" indent="-342900">
              <a:buFont typeface="Arial" panose="020B0604020202020204" pitchFamily="34" charset="0"/>
              <a:buChar char="•"/>
            </a:pPr>
            <a:r>
              <a:rPr lang="en-US" sz="2000" dirty="0"/>
              <a:t> </a:t>
            </a:r>
            <a:r>
              <a:rPr lang="en-US" sz="2000" dirty="0" smtClean="0"/>
              <a:t> CLR </a:t>
            </a:r>
            <a:r>
              <a:rPr lang="en-US" sz="2000" dirty="0"/>
              <a:t>(Common Language Runtime). </a:t>
            </a:r>
            <a:endParaRPr lang="en-US" sz="2000" b="0" i="0" dirty="0" smtClean="0">
              <a:solidFill>
                <a:srgbClr val="333333"/>
              </a:solidFill>
              <a:effectLst/>
              <a:latin typeface="inter-regular"/>
            </a:endParaRPr>
          </a:p>
          <a:p>
            <a:endParaRPr lang="en-US" dirty="0"/>
          </a:p>
        </p:txBody>
      </p:sp>
      <p:sp>
        <p:nvSpPr>
          <p:cNvPr id="6" name="Rectangle 5"/>
          <p:cNvSpPr/>
          <p:nvPr/>
        </p:nvSpPr>
        <p:spPr>
          <a:xfrm>
            <a:off x="3048000" y="3105835"/>
            <a:ext cx="6096000" cy="369332"/>
          </a:xfrm>
          <a:prstGeom prst="rect">
            <a:avLst/>
          </a:prstGeom>
        </p:spPr>
        <p:txBody>
          <a:bodyPr>
            <a:spAutoFit/>
          </a:bodyPr>
          <a:lstStyle/>
          <a:p>
            <a:endParaRPr lang="en-US" dirty="0"/>
          </a:p>
        </p:txBody>
      </p:sp>
      <p:sp>
        <p:nvSpPr>
          <p:cNvPr id="7" name="Rectangle 6"/>
          <p:cNvSpPr/>
          <p:nvPr/>
        </p:nvSpPr>
        <p:spPr>
          <a:xfrm>
            <a:off x="112889" y="3705495"/>
            <a:ext cx="11616267" cy="1754326"/>
          </a:xfrm>
          <a:prstGeom prst="rect">
            <a:avLst/>
          </a:prstGeom>
        </p:spPr>
        <p:txBody>
          <a:bodyPr wrap="square">
            <a:spAutoFit/>
          </a:bodyPr>
          <a:lstStyle/>
          <a:p>
            <a:pPr algn="just"/>
            <a:r>
              <a:rPr lang="en-US" b="0" i="0" dirty="0" smtClean="0">
                <a:solidFill>
                  <a:srgbClr val="333333"/>
                </a:solidFill>
                <a:effectLst/>
                <a:latin typeface="inter-regular"/>
              </a:rPr>
              <a:t>The .NET Framework is composed of four main components:</a:t>
            </a:r>
          </a:p>
          <a:p>
            <a:pPr algn="just">
              <a:buFont typeface="+mj-lt"/>
              <a:buAutoNum type="arabicPeriod"/>
            </a:pPr>
            <a:r>
              <a:rPr lang="en-US" b="0" i="0" dirty="0" smtClean="0">
                <a:solidFill>
                  <a:srgbClr val="000000"/>
                </a:solidFill>
                <a:effectLst/>
                <a:latin typeface="inter-regular"/>
              </a:rPr>
              <a:t>Common Language Runtime (CLR)</a:t>
            </a:r>
          </a:p>
          <a:p>
            <a:pPr algn="just">
              <a:buFont typeface="+mj-lt"/>
              <a:buAutoNum type="arabicPeriod"/>
            </a:pPr>
            <a:r>
              <a:rPr lang="en-US" b="0" i="0" dirty="0" smtClean="0">
                <a:solidFill>
                  <a:srgbClr val="000000"/>
                </a:solidFill>
                <a:effectLst/>
                <a:latin typeface="inter-regular"/>
              </a:rPr>
              <a:t>Framework Class Library (FCL),</a:t>
            </a:r>
          </a:p>
          <a:p>
            <a:pPr algn="just">
              <a:buFont typeface="+mj-lt"/>
              <a:buAutoNum type="arabicPeriod"/>
            </a:pPr>
            <a:r>
              <a:rPr lang="en-US" b="0" i="0" dirty="0" smtClean="0">
                <a:solidFill>
                  <a:srgbClr val="000000"/>
                </a:solidFill>
                <a:effectLst/>
                <a:latin typeface="inter-regular"/>
              </a:rPr>
              <a:t>Core Languages (WinForms, ASP.NET, and ADO.NET), and</a:t>
            </a:r>
          </a:p>
          <a:p>
            <a:pPr algn="just">
              <a:buFont typeface="+mj-lt"/>
              <a:buAutoNum type="arabicPeriod"/>
            </a:pPr>
            <a:r>
              <a:rPr lang="en-US" b="0" i="0" dirty="0" smtClean="0">
                <a:solidFill>
                  <a:srgbClr val="000000"/>
                </a:solidFill>
                <a:effectLst/>
                <a:latin typeface="inter-regular"/>
              </a:rPr>
              <a:t>Other Modules (WCF, WPF, WF, Card Space, LINQ, Entity Framework, Parallel LINQ, Task Parallel Library, etc.)</a:t>
            </a:r>
            <a:endParaRPr lang="en-US" b="0" i="0" dirty="0">
              <a:solidFill>
                <a:srgbClr val="000000"/>
              </a:solidFill>
              <a:effectLst/>
              <a:latin typeface="inter-regular"/>
            </a:endParaRPr>
          </a:p>
        </p:txBody>
      </p:sp>
    </p:spTree>
    <p:extLst>
      <p:ext uri="{BB962C8B-B14F-4D97-AF65-F5344CB8AC3E}">
        <p14:creationId xmlns:p14="http://schemas.microsoft.com/office/powerpoint/2010/main" val="2013831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2" y="133824"/>
            <a:ext cx="11875911" cy="923330"/>
          </a:xfrm>
          <a:prstGeom prst="rect">
            <a:avLst/>
          </a:prstGeom>
        </p:spPr>
        <p:txBody>
          <a:bodyPr wrap="square">
            <a:spAutoFit/>
          </a:bodyPr>
          <a:lstStyle/>
          <a:p>
            <a:pPr algn="just"/>
            <a:r>
              <a:rPr lang="en-US" dirty="0">
                <a:solidFill>
                  <a:srgbClr val="610B38"/>
                </a:solidFill>
                <a:latin typeface="erdana"/>
              </a:rPr>
              <a:t>C# finally</a:t>
            </a:r>
          </a:p>
          <a:p>
            <a:pPr marL="285750" indent="-285750">
              <a:buFont typeface="Arial" panose="020B0604020202020204" pitchFamily="34" charset="0"/>
              <a:buChar char="•"/>
            </a:pPr>
            <a:r>
              <a:rPr lang="en-US" dirty="0"/>
              <a:t>C# finally block is used to execute important code which is to be executed whether exception is handled or not. It must be preceded by catch or try block</a:t>
            </a:r>
            <a:r>
              <a:rPr lang="en-US" dirty="0" smtClean="0"/>
              <a:t>.</a:t>
            </a:r>
            <a:endParaRPr lang="en-US" dirty="0"/>
          </a:p>
        </p:txBody>
      </p:sp>
    </p:spTree>
    <p:extLst>
      <p:ext uri="{BB962C8B-B14F-4D97-AF65-F5344CB8AC3E}">
        <p14:creationId xmlns:p14="http://schemas.microsoft.com/office/powerpoint/2010/main" val="31342666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270" y="141393"/>
            <a:ext cx="11831444" cy="369332"/>
          </a:xfrm>
          <a:prstGeom prst="rect">
            <a:avLst/>
          </a:prstGeom>
        </p:spPr>
        <p:txBody>
          <a:bodyPr wrap="square">
            <a:spAutoFit/>
          </a:bodyPr>
          <a:lstStyle/>
          <a:p>
            <a:pPr algn="just"/>
            <a:r>
              <a:rPr lang="en-US" dirty="0">
                <a:solidFill>
                  <a:srgbClr val="333333"/>
                </a:solidFill>
                <a:latin typeface="inter-regular"/>
              </a:rPr>
              <a:t>The </a:t>
            </a:r>
            <a:r>
              <a:rPr lang="en-US" b="1" dirty="0" err="1">
                <a:solidFill>
                  <a:srgbClr val="333333"/>
                </a:solidFill>
                <a:latin typeface="inter-bold"/>
              </a:rPr>
              <a:t>RouteConfig.cs</a:t>
            </a:r>
            <a:r>
              <a:rPr lang="en-US" dirty="0">
                <a:solidFill>
                  <a:srgbClr val="333333"/>
                </a:solidFill>
                <a:latin typeface="inter-regular"/>
              </a:rPr>
              <a:t> file is used to set routing for the application. Initially it contains the following code</a:t>
            </a:r>
            <a:r>
              <a:rPr lang="en-US" dirty="0" smtClean="0">
                <a:solidFill>
                  <a:srgbClr val="333333"/>
                </a:solidFill>
                <a:latin typeface="inter-regular"/>
              </a:rPr>
              <a:t>.</a:t>
            </a:r>
            <a:endParaRPr lang="en-US" dirty="0">
              <a:solidFill>
                <a:srgbClr val="333333"/>
              </a:solidFill>
              <a:latin typeface="inter-regular"/>
            </a:endParaRPr>
          </a:p>
        </p:txBody>
      </p:sp>
      <p:sp>
        <p:nvSpPr>
          <p:cNvPr id="4" name="Rectangle 3"/>
          <p:cNvSpPr/>
          <p:nvPr/>
        </p:nvSpPr>
        <p:spPr>
          <a:xfrm>
            <a:off x="167268" y="616380"/>
            <a:ext cx="6096000" cy="369332"/>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RouteConfig.cs</a:t>
            </a:r>
            <a:endParaRPr lang="en-US" dirty="0">
              <a:solidFill>
                <a:srgbClr val="610B4B"/>
              </a:solidFill>
              <a:latin typeface="erdana"/>
            </a:endParaRPr>
          </a:p>
        </p:txBody>
      </p:sp>
      <p:sp>
        <p:nvSpPr>
          <p:cNvPr id="5" name="Rectangle 4"/>
          <p:cNvSpPr/>
          <p:nvPr/>
        </p:nvSpPr>
        <p:spPr>
          <a:xfrm>
            <a:off x="752709" y="985714"/>
            <a:ext cx="10660567" cy="6463308"/>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System.Web.Mvc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System.Web.Routing</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RouteConfig</a:t>
            </a:r>
            <a:r>
              <a:rPr lang="en-US" dirty="0">
                <a:solidFill>
                  <a:srgbClr val="000000"/>
                </a:solidFill>
                <a:latin typeface="inter-regular"/>
              </a:rPr>
              <a:t>  </a:t>
            </a:r>
          </a:p>
          <a:p>
            <a:pPr algn="just"/>
            <a:r>
              <a:rPr lang="en-US" dirty="0">
                <a:solidFill>
                  <a:srgbClr val="000000"/>
                </a:solidFill>
                <a:latin typeface="inter-regular"/>
              </a:rPr>
              <a:t>    {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RegisterRoutes</a:t>
            </a:r>
            <a:r>
              <a:rPr lang="en-US" dirty="0">
                <a:solidFill>
                  <a:srgbClr val="000000"/>
                </a:solidFill>
                <a:latin typeface="inter-regular"/>
              </a:rPr>
              <a:t>(</a:t>
            </a:r>
            <a:r>
              <a:rPr lang="en-US" dirty="0" err="1">
                <a:solidFill>
                  <a:srgbClr val="000000"/>
                </a:solidFill>
                <a:latin typeface="inter-regular"/>
              </a:rPr>
              <a:t>RouteCollection</a:t>
            </a:r>
            <a:r>
              <a:rPr lang="en-US" dirty="0">
                <a:solidFill>
                  <a:srgbClr val="000000"/>
                </a:solidFill>
                <a:latin typeface="inter-regular"/>
              </a:rPr>
              <a:t> routes)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routes.IgnoreRoute</a:t>
            </a:r>
            <a:r>
              <a:rPr lang="en-US" dirty="0">
                <a:solidFill>
                  <a:srgbClr val="000000"/>
                </a:solidFill>
                <a:latin typeface="inter-regular"/>
              </a:rPr>
              <a:t>(</a:t>
            </a:r>
            <a:r>
              <a:rPr lang="en-US" dirty="0">
                <a:solidFill>
                  <a:srgbClr val="0000FF"/>
                </a:solidFill>
                <a:latin typeface="inter-regular"/>
              </a:rPr>
              <a:t>"{resource}.</a:t>
            </a:r>
            <a:r>
              <a:rPr lang="en-US" dirty="0" err="1">
                <a:solidFill>
                  <a:srgbClr val="0000FF"/>
                </a:solidFill>
                <a:latin typeface="inter-regular"/>
              </a:rPr>
              <a:t>axd</a:t>
            </a:r>
            <a:r>
              <a:rPr lang="en-US" dirty="0">
                <a:solidFill>
                  <a:srgbClr val="0000FF"/>
                </a:solidFill>
                <a:latin typeface="inter-regular"/>
              </a:rPr>
              <a:t>/{*</a:t>
            </a:r>
            <a:r>
              <a:rPr lang="en-US" dirty="0" err="1">
                <a:solidFill>
                  <a:srgbClr val="0000FF"/>
                </a:solidFill>
                <a:latin typeface="inter-regular"/>
              </a:rPr>
              <a:t>pathInfo</a:t>
            </a:r>
            <a:r>
              <a:rPr lang="en-US" dirty="0">
                <a:solidFill>
                  <a:srgbClr val="0000FF"/>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routes.MapRoute</a:t>
            </a:r>
            <a:r>
              <a:rPr lang="en-US" dirty="0">
                <a:solidFill>
                  <a:srgbClr val="000000"/>
                </a:solidFill>
                <a:latin typeface="inter-regular"/>
              </a:rPr>
              <a:t>(  </a:t>
            </a:r>
          </a:p>
          <a:p>
            <a:pPr algn="just"/>
            <a:r>
              <a:rPr lang="en-US" dirty="0">
                <a:solidFill>
                  <a:srgbClr val="000000"/>
                </a:solidFill>
                <a:latin typeface="inter-regular"/>
              </a:rPr>
              <a:t>                name: </a:t>
            </a:r>
            <a:r>
              <a:rPr lang="en-US" dirty="0">
                <a:solidFill>
                  <a:srgbClr val="0000FF"/>
                </a:solidFill>
                <a:latin typeface="inter-regular"/>
              </a:rPr>
              <a:t>"Default"</a:t>
            </a:r>
            <a:r>
              <a:rPr lang="en-US" dirty="0">
                <a:solidFill>
                  <a:srgbClr val="000000"/>
                </a:solidFill>
                <a:latin typeface="inter-regular"/>
              </a:rPr>
              <a:t>,  </a:t>
            </a:r>
          </a:p>
          <a:p>
            <a:pPr algn="just"/>
            <a:r>
              <a:rPr lang="en-US" dirty="0">
                <a:solidFill>
                  <a:srgbClr val="000000"/>
                </a:solidFill>
                <a:latin typeface="inter-regular"/>
              </a:rPr>
              <a:t>                url: </a:t>
            </a:r>
            <a:r>
              <a:rPr lang="en-US" dirty="0">
                <a:solidFill>
                  <a:srgbClr val="0000FF"/>
                </a:solidFill>
                <a:latin typeface="inter-regular"/>
              </a:rPr>
              <a:t>"{controller}/{action}/{id}"</a:t>
            </a:r>
            <a:r>
              <a:rPr lang="en-US" dirty="0">
                <a:solidFill>
                  <a:srgbClr val="000000"/>
                </a:solidFill>
                <a:latin typeface="inter-regular"/>
              </a:rPr>
              <a:t>,  </a:t>
            </a:r>
          </a:p>
          <a:p>
            <a:pPr algn="just"/>
            <a:r>
              <a:rPr lang="en-US" dirty="0">
                <a:solidFill>
                  <a:srgbClr val="000000"/>
                </a:solidFill>
                <a:latin typeface="inter-regular"/>
              </a:rPr>
              <a:t>                defaults: </a:t>
            </a:r>
            <a:r>
              <a:rPr lang="en-US" b="1" dirty="0">
                <a:solidFill>
                  <a:srgbClr val="006699"/>
                </a:solidFill>
                <a:latin typeface="inter-regular"/>
              </a:rPr>
              <a:t>new</a:t>
            </a:r>
            <a:r>
              <a:rPr lang="en-US" dirty="0">
                <a:solidFill>
                  <a:srgbClr val="000000"/>
                </a:solidFill>
                <a:latin typeface="inter-regular"/>
              </a:rPr>
              <a:t> { controller = </a:t>
            </a:r>
            <a:r>
              <a:rPr lang="en-US" dirty="0">
                <a:solidFill>
                  <a:srgbClr val="0000FF"/>
                </a:solidFill>
                <a:latin typeface="inter-regular"/>
              </a:rPr>
              <a:t>"Home"</a:t>
            </a:r>
            <a:r>
              <a:rPr lang="en-US" dirty="0">
                <a:solidFill>
                  <a:srgbClr val="000000"/>
                </a:solidFill>
                <a:latin typeface="inter-regular"/>
              </a:rPr>
              <a:t>, action = </a:t>
            </a:r>
            <a:r>
              <a:rPr lang="en-US" dirty="0">
                <a:solidFill>
                  <a:srgbClr val="0000FF"/>
                </a:solidFill>
                <a:latin typeface="inter-regular"/>
              </a:rPr>
              <a:t>"Index"</a:t>
            </a:r>
            <a:r>
              <a:rPr lang="en-US" dirty="0">
                <a:solidFill>
                  <a:srgbClr val="000000"/>
                </a:solidFill>
                <a:latin typeface="inter-regular"/>
              </a:rPr>
              <a:t>, id = </a:t>
            </a:r>
            <a:r>
              <a:rPr lang="en-US" dirty="0" err="1">
                <a:solidFill>
                  <a:srgbClr val="000000"/>
                </a:solidFill>
                <a:latin typeface="inter-regular"/>
              </a:rPr>
              <a:t>UrlParameter.Optional</a:t>
            </a:r>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26381644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441" y="190682"/>
            <a:ext cx="10801815" cy="923330"/>
          </a:xfrm>
          <a:prstGeom prst="rect">
            <a:avLst/>
          </a:prstGeom>
        </p:spPr>
        <p:txBody>
          <a:bodyPr wrap="square">
            <a:spAutoFit/>
          </a:bodyPr>
          <a:lstStyle/>
          <a:p>
            <a:pPr algn="just"/>
            <a:r>
              <a:rPr lang="en-US" dirty="0">
                <a:solidFill>
                  <a:srgbClr val="610B38"/>
                </a:solidFill>
                <a:latin typeface="erdana"/>
              </a:rPr>
              <a:t>ASP.NET MVC </a:t>
            </a:r>
            <a:r>
              <a:rPr lang="en-US" dirty="0" smtClean="0">
                <a:solidFill>
                  <a:srgbClr val="610B38"/>
                </a:solidFill>
                <a:latin typeface="erdana"/>
              </a:rPr>
              <a:t>Scaffolding</a:t>
            </a:r>
          </a:p>
          <a:p>
            <a:pPr algn="just"/>
            <a:r>
              <a:rPr lang="en-US" dirty="0"/>
              <a:t>It is a feature of ASP.NET that allows us to generate functional code rapidly</a:t>
            </a:r>
            <a:r>
              <a:rPr lang="en-US" dirty="0" smtClean="0"/>
              <a:t>.</a:t>
            </a:r>
          </a:p>
          <a:p>
            <a:pPr algn="just"/>
            <a:r>
              <a:rPr lang="en-US" dirty="0" smtClean="0"/>
              <a:t> </a:t>
            </a:r>
            <a:r>
              <a:rPr lang="en-US" dirty="0"/>
              <a:t>It is also known as code generator framework. </a:t>
            </a:r>
            <a:endParaRPr lang="en-US" dirty="0">
              <a:solidFill>
                <a:srgbClr val="610B38"/>
              </a:solidFill>
              <a:latin typeface="erdana"/>
            </a:endParaRPr>
          </a:p>
        </p:txBody>
      </p:sp>
      <p:sp>
        <p:nvSpPr>
          <p:cNvPr id="3" name="Rectangle 2"/>
          <p:cNvSpPr/>
          <p:nvPr/>
        </p:nvSpPr>
        <p:spPr>
          <a:xfrm>
            <a:off x="115231" y="1114014"/>
            <a:ext cx="11526644" cy="646331"/>
          </a:xfrm>
          <a:prstGeom prst="rect">
            <a:avLst/>
          </a:prstGeom>
        </p:spPr>
        <p:txBody>
          <a:bodyPr wrap="square">
            <a:spAutoFit/>
          </a:bodyPr>
          <a:lstStyle/>
          <a:p>
            <a:r>
              <a:rPr lang="en-US" dirty="0">
                <a:solidFill>
                  <a:srgbClr val="333333"/>
                </a:solidFill>
                <a:latin typeface="inter-regular"/>
              </a:rPr>
              <a:t>To create basic CRUD application, scaffolding is best choice. It reduces time amount and generate clean code. Here, we are using scaffolding to develop CRUD application.</a:t>
            </a:r>
            <a:endParaRPr lang="en-US" dirty="0"/>
          </a:p>
        </p:txBody>
      </p:sp>
      <p:sp>
        <p:nvSpPr>
          <p:cNvPr id="4" name="Rectangle 3"/>
          <p:cNvSpPr/>
          <p:nvPr/>
        </p:nvSpPr>
        <p:spPr>
          <a:xfrm>
            <a:off x="204439" y="1852676"/>
            <a:ext cx="6096000" cy="369332"/>
          </a:xfrm>
          <a:prstGeom prst="rect">
            <a:avLst/>
          </a:prstGeom>
        </p:spPr>
        <p:txBody>
          <a:bodyPr>
            <a:spAutoFit/>
          </a:bodyPr>
          <a:lstStyle/>
          <a:p>
            <a:pPr algn="just"/>
            <a:r>
              <a:rPr lang="en-US" b="1" dirty="0">
                <a:solidFill>
                  <a:srgbClr val="333333"/>
                </a:solidFill>
                <a:latin typeface="inter-bold"/>
              </a:rPr>
              <a:t>ASP.NET CRUD </a:t>
            </a:r>
            <a:r>
              <a:rPr lang="en-US" b="1" dirty="0" smtClean="0">
                <a:solidFill>
                  <a:srgbClr val="333333"/>
                </a:solidFill>
                <a:latin typeface="inter-bold"/>
              </a:rPr>
              <a:t>Example</a:t>
            </a:r>
            <a:endParaRPr lang="en-US" dirty="0">
              <a:solidFill>
                <a:srgbClr val="333333"/>
              </a:solidFill>
              <a:latin typeface="inter-regular"/>
            </a:endParaRPr>
          </a:p>
        </p:txBody>
      </p:sp>
      <p:sp>
        <p:nvSpPr>
          <p:cNvPr id="5" name="Rectangle 4"/>
          <p:cNvSpPr/>
          <p:nvPr/>
        </p:nvSpPr>
        <p:spPr>
          <a:xfrm>
            <a:off x="115229" y="2222008"/>
            <a:ext cx="6096000" cy="369332"/>
          </a:xfrm>
          <a:prstGeom prst="rect">
            <a:avLst/>
          </a:prstGeom>
        </p:spPr>
        <p:txBody>
          <a:bodyPr>
            <a:spAutoFit/>
          </a:bodyPr>
          <a:lstStyle/>
          <a:p>
            <a:pPr algn="just"/>
            <a:r>
              <a:rPr lang="en-US" dirty="0">
                <a:solidFill>
                  <a:srgbClr val="610B4B"/>
                </a:solidFill>
                <a:latin typeface="erdana"/>
              </a:rPr>
              <a:t>// </a:t>
            </a:r>
            <a:r>
              <a:rPr lang="en-US" dirty="0" err="1" smtClean="0">
                <a:solidFill>
                  <a:srgbClr val="610B4B"/>
                </a:solidFill>
                <a:latin typeface="erdana"/>
              </a:rPr>
              <a:t>Student.cs</a:t>
            </a:r>
            <a:endParaRPr lang="en-US" dirty="0">
              <a:solidFill>
                <a:srgbClr val="610B4B"/>
              </a:solidFill>
              <a:latin typeface="erdana"/>
            </a:endParaRPr>
          </a:p>
        </p:txBody>
      </p:sp>
    </p:spTree>
    <p:extLst>
      <p:ext uri="{BB962C8B-B14F-4D97-AF65-F5344CB8AC3E}">
        <p14:creationId xmlns:p14="http://schemas.microsoft.com/office/powerpoint/2010/main" val="25517108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74347"/>
            <a:ext cx="6096000" cy="5909310"/>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System.ComponentModel.DataAnnotations</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CrudExample.Models</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Student  </a:t>
            </a:r>
          </a:p>
          <a:p>
            <a:pPr algn="just"/>
            <a:r>
              <a:rPr lang="en-US" dirty="0">
                <a:solidFill>
                  <a:srgbClr val="000000"/>
                </a:solidFill>
                <a:latin typeface="inter-regular"/>
              </a:rPr>
              <a:t>    {  </a:t>
            </a:r>
          </a:p>
          <a:p>
            <a:pPr algn="just"/>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[Required]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[Required]  </a:t>
            </a:r>
          </a:p>
          <a:p>
            <a:pPr algn="just"/>
            <a:r>
              <a:rPr lang="en-US" dirty="0">
                <a:solidFill>
                  <a:srgbClr val="000000"/>
                </a:solidFill>
                <a:latin typeface="inter-regular"/>
              </a:rPr>
              <a:t>        [</a:t>
            </a:r>
            <a:r>
              <a:rPr lang="en-US" dirty="0" err="1">
                <a:solidFill>
                  <a:srgbClr val="000000"/>
                </a:solidFill>
                <a:latin typeface="inter-regular"/>
              </a:rPr>
              <a:t>EmailAddress</a:t>
            </a:r>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Email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[Required]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Contact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5490329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783" y="290395"/>
            <a:ext cx="6096000" cy="369332"/>
          </a:xfrm>
          <a:prstGeom prst="rect">
            <a:avLst/>
          </a:prstGeom>
        </p:spPr>
        <p:txBody>
          <a:bodyPr>
            <a:spAutoFit/>
          </a:bodyPr>
          <a:lstStyle/>
          <a:p>
            <a:pPr algn="just">
              <a:buFont typeface="+mj-lt"/>
              <a:buAutoNum type="arabicPeriod"/>
            </a:pPr>
            <a:r>
              <a:rPr lang="en-US" b="1" dirty="0">
                <a:solidFill>
                  <a:srgbClr val="000000"/>
                </a:solidFill>
                <a:latin typeface="inter-bold"/>
              </a:rPr>
              <a:t>Create a Context </a:t>
            </a:r>
            <a:r>
              <a:rPr lang="en-US" b="1" dirty="0" smtClean="0">
                <a:solidFill>
                  <a:srgbClr val="000000"/>
                </a:solidFill>
                <a:latin typeface="inter-bold"/>
              </a:rPr>
              <a:t>Class</a:t>
            </a:r>
            <a:endParaRPr lang="en-US" dirty="0">
              <a:solidFill>
                <a:srgbClr val="000000"/>
              </a:solidFill>
              <a:latin typeface="inter-regular"/>
            </a:endParaRPr>
          </a:p>
        </p:txBody>
      </p:sp>
      <p:sp>
        <p:nvSpPr>
          <p:cNvPr id="3" name="Rectangle 2"/>
          <p:cNvSpPr/>
          <p:nvPr/>
        </p:nvSpPr>
        <p:spPr>
          <a:xfrm>
            <a:off x="198786" y="659727"/>
            <a:ext cx="11688417" cy="646331"/>
          </a:xfrm>
          <a:prstGeom prst="rect">
            <a:avLst/>
          </a:prstGeom>
        </p:spPr>
        <p:txBody>
          <a:bodyPr wrap="square">
            <a:spAutoFit/>
          </a:bodyPr>
          <a:lstStyle/>
          <a:p>
            <a:pPr algn="just"/>
            <a:r>
              <a:rPr lang="en-US" dirty="0">
                <a:solidFill>
                  <a:srgbClr val="333333"/>
                </a:solidFill>
                <a:latin typeface="inter-regular"/>
              </a:rPr>
              <a:t>We are creating another class inside the </a:t>
            </a:r>
            <a:r>
              <a:rPr lang="en-US" b="1" dirty="0">
                <a:solidFill>
                  <a:srgbClr val="333333"/>
                </a:solidFill>
                <a:latin typeface="inter-bold"/>
              </a:rPr>
              <a:t>Models</a:t>
            </a:r>
            <a:r>
              <a:rPr lang="en-US" dirty="0">
                <a:solidFill>
                  <a:srgbClr val="333333"/>
                </a:solidFill>
                <a:latin typeface="inter-regular"/>
              </a:rPr>
              <a:t> folder, it is used to communicate with Entity Framework and perform database operations. This class inherits </a:t>
            </a:r>
            <a:r>
              <a:rPr lang="en-US" dirty="0" err="1">
                <a:solidFill>
                  <a:srgbClr val="333333"/>
                </a:solidFill>
                <a:latin typeface="inter-regular"/>
              </a:rPr>
              <a:t>DbContext</a:t>
            </a:r>
            <a:r>
              <a:rPr lang="en-US" dirty="0">
                <a:solidFill>
                  <a:srgbClr val="333333"/>
                </a:solidFill>
                <a:latin typeface="inter-regular"/>
              </a:rPr>
              <a:t> class</a:t>
            </a:r>
            <a:r>
              <a:rPr lang="en-US" dirty="0" smtClean="0">
                <a:solidFill>
                  <a:srgbClr val="333333"/>
                </a:solidFill>
                <a:latin typeface="inter-regular"/>
              </a:rPr>
              <a:t>.</a:t>
            </a:r>
            <a:endParaRPr lang="en-US" dirty="0">
              <a:solidFill>
                <a:srgbClr val="333333"/>
              </a:solidFill>
              <a:latin typeface="inter-regular"/>
            </a:endParaRPr>
          </a:p>
        </p:txBody>
      </p:sp>
      <p:sp>
        <p:nvSpPr>
          <p:cNvPr id="4" name="Rectangle 3"/>
          <p:cNvSpPr/>
          <p:nvPr/>
        </p:nvSpPr>
        <p:spPr>
          <a:xfrm>
            <a:off x="106019" y="1490724"/>
            <a:ext cx="6096000" cy="369332"/>
          </a:xfrm>
          <a:prstGeom prst="rect">
            <a:avLst/>
          </a:prstGeom>
        </p:spPr>
        <p:txBody>
          <a:bodyPr>
            <a:spAutoFit/>
          </a:bodyPr>
          <a:lstStyle/>
          <a:p>
            <a:pPr algn="just"/>
            <a:r>
              <a:rPr lang="en-US" dirty="0">
                <a:solidFill>
                  <a:srgbClr val="610B4B"/>
                </a:solidFill>
                <a:latin typeface="erdana"/>
              </a:rPr>
              <a:t>// </a:t>
            </a:r>
            <a:r>
              <a:rPr lang="en-US" dirty="0" err="1" smtClean="0">
                <a:solidFill>
                  <a:srgbClr val="610B4B"/>
                </a:solidFill>
                <a:latin typeface="erdana"/>
              </a:rPr>
              <a:t>StudentRecord.cs</a:t>
            </a:r>
            <a:endParaRPr lang="en-US" dirty="0">
              <a:solidFill>
                <a:srgbClr val="610B4B"/>
              </a:solidFill>
              <a:latin typeface="erdana"/>
            </a:endParaRPr>
          </a:p>
        </p:txBody>
      </p:sp>
    </p:spTree>
    <p:extLst>
      <p:ext uri="{BB962C8B-B14F-4D97-AF65-F5344CB8AC3E}">
        <p14:creationId xmlns:p14="http://schemas.microsoft.com/office/powerpoint/2010/main" val="23757487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3" y="335846"/>
            <a:ext cx="9515060" cy="5355312"/>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System.Data.Entity.ModelConfiguration.Conventions</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System.Data.Entity</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CrudExample.Models</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StudentRecord</a:t>
            </a:r>
            <a:r>
              <a:rPr lang="en-US" dirty="0">
                <a:solidFill>
                  <a:srgbClr val="000000"/>
                </a:solidFill>
                <a:latin typeface="inter-regular"/>
              </a:rPr>
              <a:t> : </a:t>
            </a:r>
            <a:r>
              <a:rPr lang="en-US" dirty="0" err="1">
                <a:solidFill>
                  <a:srgbClr val="000000"/>
                </a:solidFill>
                <a:latin typeface="inter-regular"/>
              </a:rPr>
              <a:t>DbContext</a:t>
            </a:r>
            <a:r>
              <a:rPr lang="en-US" dirty="0">
                <a:solidFill>
                  <a:srgbClr val="000000"/>
                </a:solidFill>
                <a:latin typeface="inter-regular"/>
              </a:rPr>
              <a:t>  </a:t>
            </a:r>
          </a:p>
          <a:p>
            <a:pPr algn="just"/>
            <a:r>
              <a:rPr lang="en-US" dirty="0">
                <a:solidFill>
                  <a:srgbClr val="000000"/>
                </a:solidFill>
                <a:latin typeface="inter-regular"/>
              </a:rPr>
              <a:t>    {  </a:t>
            </a:r>
          </a:p>
          <a:p>
            <a:pPr algn="just"/>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DbSet</a:t>
            </a:r>
            <a:r>
              <a:rPr lang="en-US" dirty="0">
                <a:solidFill>
                  <a:srgbClr val="000000"/>
                </a:solidFill>
                <a:latin typeface="inter-regular"/>
              </a:rPr>
              <a:t>&lt;Student&gt; Students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b="1" dirty="0">
                <a:solidFill>
                  <a:srgbClr val="006699"/>
                </a:solidFill>
                <a:latin typeface="inter-regular"/>
              </a:rPr>
              <a:t>protected</a:t>
            </a:r>
            <a:r>
              <a:rPr lang="en-US" dirty="0">
                <a:solidFill>
                  <a:srgbClr val="000000"/>
                </a:solidFill>
                <a:latin typeface="inter-regular"/>
              </a:rPr>
              <a:t> </a:t>
            </a:r>
            <a:r>
              <a:rPr lang="en-US" b="1" dirty="0">
                <a:solidFill>
                  <a:srgbClr val="006699"/>
                </a:solidFill>
                <a:latin typeface="inter-regular"/>
              </a:rPr>
              <a:t>override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OnModelCreating</a:t>
            </a:r>
            <a:r>
              <a:rPr lang="en-US" dirty="0">
                <a:solidFill>
                  <a:srgbClr val="000000"/>
                </a:solidFill>
                <a:latin typeface="inter-regular"/>
              </a:rPr>
              <a:t>(</a:t>
            </a:r>
            <a:r>
              <a:rPr lang="en-US" dirty="0" err="1">
                <a:solidFill>
                  <a:srgbClr val="000000"/>
                </a:solidFill>
                <a:latin typeface="inter-regular"/>
              </a:rPr>
              <a:t>DbModelBuilder</a:t>
            </a:r>
            <a:r>
              <a:rPr lang="en-US" dirty="0">
                <a:solidFill>
                  <a:srgbClr val="000000"/>
                </a:solidFill>
                <a:latin typeface="inter-regular"/>
              </a:rPr>
              <a:t> </a:t>
            </a:r>
            <a:r>
              <a:rPr lang="en-US" dirty="0" err="1">
                <a:solidFill>
                  <a:srgbClr val="000000"/>
                </a:solidFill>
                <a:latin typeface="inter-regular"/>
              </a:rPr>
              <a:t>modelBuilder</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modelBuilder.Conventions.Remove</a:t>
            </a:r>
            <a:r>
              <a:rPr lang="en-US" dirty="0">
                <a:solidFill>
                  <a:srgbClr val="000000"/>
                </a:solidFill>
                <a:latin typeface="inter-regular"/>
              </a:rPr>
              <a:t>&lt;</a:t>
            </a:r>
            <a:r>
              <a:rPr lang="en-US" dirty="0" err="1">
                <a:solidFill>
                  <a:srgbClr val="000000"/>
                </a:solidFill>
                <a:latin typeface="inter-regular"/>
              </a:rPr>
              <a:t>PluralizingTableNameConvention</a:t>
            </a:r>
            <a:r>
              <a:rPr lang="en-US" dirty="0">
                <a:solidFill>
                  <a:srgbClr val="000000"/>
                </a:solidFill>
                <a:latin typeface="inter-regular"/>
              </a:rPr>
              <a:t>&gt;();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184559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269" y="203611"/>
            <a:ext cx="6096000" cy="646331"/>
          </a:xfrm>
          <a:prstGeom prst="rect">
            <a:avLst/>
          </a:prstGeom>
        </p:spPr>
        <p:txBody>
          <a:bodyPr>
            <a:spAutoFit/>
          </a:bodyPr>
          <a:lstStyle/>
          <a:p>
            <a:pPr algn="just">
              <a:buFont typeface="+mj-lt"/>
              <a:buAutoNum type="arabicPeriod"/>
            </a:pPr>
            <a:r>
              <a:rPr lang="en-US" b="1" dirty="0">
                <a:solidFill>
                  <a:srgbClr val="000000"/>
                </a:solidFill>
                <a:latin typeface="inter-bold"/>
              </a:rPr>
              <a:t>Add Scaffold to the Project</a:t>
            </a:r>
            <a:endParaRPr lang="en-US" dirty="0">
              <a:solidFill>
                <a:srgbClr val="000000"/>
              </a:solidFill>
              <a:latin typeface="inter-regular"/>
            </a:endParaRPr>
          </a:p>
          <a:p>
            <a:pPr algn="just"/>
            <a:r>
              <a:rPr lang="en-US" dirty="0">
                <a:solidFill>
                  <a:srgbClr val="333333"/>
                </a:solidFill>
                <a:latin typeface="inter-regular"/>
              </a:rPr>
              <a:t>Right click on the </a:t>
            </a:r>
            <a:r>
              <a:rPr lang="en-US" b="1" dirty="0">
                <a:solidFill>
                  <a:srgbClr val="333333"/>
                </a:solidFill>
                <a:latin typeface="inter-bold"/>
              </a:rPr>
              <a:t>Controllers</a:t>
            </a:r>
            <a:r>
              <a:rPr lang="en-US" dirty="0">
                <a:solidFill>
                  <a:srgbClr val="333333"/>
                </a:solidFill>
                <a:latin typeface="inter-regular"/>
              </a:rPr>
              <a:t> folder and add scaffold </a:t>
            </a:r>
            <a:endParaRPr lang="en-US" b="0" i="0" dirty="0">
              <a:solidFill>
                <a:srgbClr val="333333"/>
              </a:solidFill>
              <a:effectLst/>
              <a:latin typeface="inter-regular"/>
            </a:endParaRPr>
          </a:p>
        </p:txBody>
      </p:sp>
      <p:sp>
        <p:nvSpPr>
          <p:cNvPr id="3" name="Rectangle 2"/>
          <p:cNvSpPr/>
          <p:nvPr/>
        </p:nvSpPr>
        <p:spPr>
          <a:xfrm>
            <a:off x="119269" y="2052937"/>
            <a:ext cx="9886123" cy="923330"/>
          </a:xfrm>
          <a:prstGeom prst="rect">
            <a:avLst/>
          </a:prstGeom>
        </p:spPr>
        <p:txBody>
          <a:bodyPr wrap="square">
            <a:spAutoFit/>
          </a:bodyPr>
          <a:lstStyle/>
          <a:p>
            <a:pPr algn="just"/>
            <a:r>
              <a:rPr lang="en-US" dirty="0">
                <a:solidFill>
                  <a:srgbClr val="610B38"/>
                </a:solidFill>
                <a:latin typeface="erdana"/>
              </a:rPr>
              <a:t>ASP.NET MVC ViewData, ViewBag and </a:t>
            </a:r>
            <a:r>
              <a:rPr lang="en-US" dirty="0" smtClean="0">
                <a:solidFill>
                  <a:srgbClr val="610B38"/>
                </a:solidFill>
                <a:latin typeface="erdana"/>
              </a:rPr>
              <a:t>TempData</a:t>
            </a:r>
          </a:p>
          <a:p>
            <a:r>
              <a:rPr lang="en-US" dirty="0"/>
              <a:t>ASP.NET MVC provides three variables to store and passing values from controller to view. Both </a:t>
            </a:r>
            <a:r>
              <a:rPr lang="en-US" b="1" dirty="0"/>
              <a:t>ViewData</a:t>
            </a:r>
            <a:r>
              <a:rPr lang="en-US" dirty="0"/>
              <a:t> and </a:t>
            </a:r>
            <a:r>
              <a:rPr lang="en-US" b="1" dirty="0"/>
              <a:t>ViewBag</a:t>
            </a:r>
            <a:r>
              <a:rPr lang="en-US" dirty="0"/>
              <a:t> are similar except </a:t>
            </a:r>
            <a:r>
              <a:rPr lang="en-US" b="1" dirty="0"/>
              <a:t>TempData</a:t>
            </a:r>
            <a:r>
              <a:rPr lang="en-US" dirty="0"/>
              <a:t> that has additional features</a:t>
            </a:r>
            <a:r>
              <a:rPr lang="en-US" dirty="0" smtClean="0"/>
              <a:t>.</a:t>
            </a:r>
            <a:endParaRPr lang="en-US" dirty="0"/>
          </a:p>
        </p:txBody>
      </p:sp>
      <p:sp>
        <p:nvSpPr>
          <p:cNvPr id="4" name="Rectangle 3"/>
          <p:cNvSpPr/>
          <p:nvPr/>
        </p:nvSpPr>
        <p:spPr>
          <a:xfrm>
            <a:off x="119269" y="2997458"/>
            <a:ext cx="10775472" cy="1754326"/>
          </a:xfrm>
          <a:prstGeom prst="rect">
            <a:avLst/>
          </a:prstGeom>
        </p:spPr>
        <p:txBody>
          <a:bodyPr wrap="square">
            <a:spAutoFit/>
          </a:bodyPr>
          <a:lstStyle/>
          <a:p>
            <a:pPr algn="just"/>
            <a:r>
              <a:rPr lang="en-US" dirty="0">
                <a:solidFill>
                  <a:srgbClr val="610B38"/>
                </a:solidFill>
                <a:latin typeface="erdana"/>
              </a:rPr>
              <a:t>ASP.NET MVC </a:t>
            </a:r>
            <a:r>
              <a:rPr lang="en-US" dirty="0" smtClean="0">
                <a:solidFill>
                  <a:srgbClr val="610B38"/>
                </a:solidFill>
                <a:latin typeface="erdana"/>
              </a:rPr>
              <a:t>ViewData</a:t>
            </a:r>
          </a:p>
          <a:p>
            <a:pPr algn="just"/>
            <a:endParaRPr lang="en-US" dirty="0">
              <a:solidFill>
                <a:srgbClr val="610B38"/>
              </a:solidFill>
              <a:latin typeface="erdana"/>
            </a:endParaRPr>
          </a:p>
          <a:p>
            <a:r>
              <a:rPr lang="en-US" dirty="0"/>
              <a:t>It is a dictionary of objects and derived from ViewDataDictionary class. </a:t>
            </a:r>
            <a:endParaRPr lang="en-US" dirty="0" smtClean="0"/>
          </a:p>
          <a:p>
            <a:r>
              <a:rPr lang="en-US" dirty="0" smtClean="0"/>
              <a:t>We </a:t>
            </a:r>
            <a:r>
              <a:rPr lang="en-US" dirty="0"/>
              <a:t>can access value by using string as a key. </a:t>
            </a:r>
            <a:endParaRPr lang="en-US" dirty="0" smtClean="0"/>
          </a:p>
          <a:p>
            <a:r>
              <a:rPr lang="en-US" dirty="0" smtClean="0"/>
              <a:t>It </a:t>
            </a:r>
            <a:r>
              <a:rPr lang="en-US" dirty="0"/>
              <a:t>is type-safe and requires typecasting for data type. </a:t>
            </a:r>
            <a:endParaRPr lang="en-US" dirty="0" smtClean="0"/>
          </a:p>
          <a:p>
            <a:r>
              <a:rPr lang="en-US" dirty="0" smtClean="0"/>
              <a:t>It </a:t>
            </a:r>
            <a:r>
              <a:rPr lang="en-US" dirty="0"/>
              <a:t>avoids error and check for null reference at run time. It is accessible only during current request</a:t>
            </a:r>
            <a:r>
              <a:rPr lang="en-US" dirty="0" smtClean="0"/>
              <a:t>.</a:t>
            </a:r>
            <a:endParaRPr lang="en-US" dirty="0"/>
          </a:p>
        </p:txBody>
      </p:sp>
      <p:sp>
        <p:nvSpPr>
          <p:cNvPr id="5" name="Rectangle 4"/>
          <p:cNvSpPr/>
          <p:nvPr/>
        </p:nvSpPr>
        <p:spPr>
          <a:xfrm>
            <a:off x="119269" y="4772979"/>
            <a:ext cx="11924048" cy="646331"/>
          </a:xfrm>
          <a:prstGeom prst="rect">
            <a:avLst/>
          </a:prstGeom>
        </p:spPr>
        <p:txBody>
          <a:bodyPr wrap="square">
            <a:spAutoFit/>
          </a:bodyPr>
          <a:lstStyle/>
          <a:p>
            <a:pPr algn="just"/>
            <a:r>
              <a:rPr lang="en-US" dirty="0">
                <a:solidFill>
                  <a:srgbClr val="333333"/>
                </a:solidFill>
                <a:latin typeface="inter-regular"/>
              </a:rPr>
              <a:t>We are creating a controller and returning a view to the browser. This controller passes Courses ViewData to the view</a:t>
            </a:r>
            <a:r>
              <a:rPr lang="en-US" dirty="0" smtClean="0">
                <a:solidFill>
                  <a:srgbClr val="333333"/>
                </a:solidFill>
                <a:latin typeface="inter-regular"/>
              </a:rPr>
              <a:t>.</a:t>
            </a:r>
            <a:endParaRPr lang="en-US" dirty="0">
              <a:solidFill>
                <a:srgbClr val="333333"/>
              </a:solidFill>
              <a:latin typeface="inter-regular"/>
            </a:endParaRPr>
          </a:p>
        </p:txBody>
      </p:sp>
    </p:spTree>
    <p:extLst>
      <p:ext uri="{BB962C8B-B14F-4D97-AF65-F5344CB8AC3E}">
        <p14:creationId xmlns:p14="http://schemas.microsoft.com/office/powerpoint/2010/main" val="42880719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136" y="112623"/>
            <a:ext cx="6096000" cy="369332"/>
          </a:xfrm>
          <a:prstGeom prst="rect">
            <a:avLst/>
          </a:prstGeom>
        </p:spPr>
        <p:txBody>
          <a:bodyPr>
            <a:spAutoFit/>
          </a:bodyPr>
          <a:lstStyle/>
          <a:p>
            <a:r>
              <a:rPr lang="en-US" dirty="0" smtClean="0">
                <a:solidFill>
                  <a:srgbClr val="610B4B"/>
                </a:solidFill>
                <a:latin typeface="erdana"/>
              </a:rPr>
              <a:t>Controller</a:t>
            </a:r>
            <a:endParaRPr lang="en-US" dirty="0">
              <a:solidFill>
                <a:srgbClr val="610B4B"/>
              </a:solidFill>
              <a:latin typeface="erdana"/>
            </a:endParaRPr>
          </a:p>
        </p:txBody>
      </p:sp>
      <p:sp>
        <p:nvSpPr>
          <p:cNvPr id="3" name="Rectangle 2"/>
          <p:cNvSpPr/>
          <p:nvPr/>
        </p:nvSpPr>
        <p:spPr>
          <a:xfrm>
            <a:off x="3048002" y="612848"/>
            <a:ext cx="6653561" cy="5632311"/>
          </a:xfrm>
          <a:prstGeom prst="rect">
            <a:avLst/>
          </a:prstGeom>
        </p:spPr>
        <p:txBody>
          <a:bodyPr wrap="square">
            <a:spAutoFit/>
          </a:bodyPr>
          <a:lstStyle/>
          <a:p>
            <a:pPr algn="just"/>
            <a:r>
              <a:rPr lang="en-US" dirty="0">
                <a:solidFill>
                  <a:srgbClr val="000000"/>
                </a:solidFill>
                <a:latin typeface="inter-regular"/>
              </a:rPr>
              <a:t>using System;  </a:t>
            </a:r>
          </a:p>
          <a:p>
            <a:pPr algn="just"/>
            <a:r>
              <a:rPr lang="en-US" dirty="0">
                <a:solidFill>
                  <a:srgbClr val="000000"/>
                </a:solidFill>
                <a:latin typeface="inter-regular"/>
              </a:rPr>
              <a:t>using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dirty="0">
                <a:solidFill>
                  <a:srgbClr val="000000"/>
                </a:solidFill>
                <a:latin typeface="inter-regular"/>
              </a:rPr>
              <a:t>using </a:t>
            </a:r>
            <a:r>
              <a:rPr lang="en-US" dirty="0" err="1">
                <a:solidFill>
                  <a:srgbClr val="000000"/>
                </a:solidFill>
                <a:latin typeface="inter-regular"/>
              </a:rPr>
              <a:t>System.Web.Mvc</a:t>
            </a:r>
            <a:r>
              <a:rPr lang="en-US" dirty="0">
                <a:solidFill>
                  <a:srgbClr val="000000"/>
                </a:solidFill>
                <a:latin typeface="inter-regular"/>
              </a:rPr>
              <a:t>;  </a:t>
            </a:r>
          </a:p>
          <a:p>
            <a:pPr algn="just"/>
            <a:r>
              <a:rPr lang="en-US" dirty="0">
                <a:solidFill>
                  <a:srgbClr val="000000"/>
                </a:solidFill>
                <a:latin typeface="inter-regular"/>
              </a:rPr>
              <a:t>namespace </a:t>
            </a:r>
            <a:r>
              <a:rPr lang="en-US" dirty="0" err="1">
                <a:solidFill>
                  <a:srgbClr val="000000"/>
                </a:solidFill>
                <a:latin typeface="inter-regular"/>
              </a:rPr>
              <a:t>ViewBagExample.Controllers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ViewBagController</a:t>
            </a:r>
            <a:r>
              <a:rPr lang="en-US" dirty="0">
                <a:solidFill>
                  <a:srgbClr val="000000"/>
                </a:solidFill>
                <a:latin typeface="inter-regular"/>
              </a:rPr>
              <a:t> : Controller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GET: ViewBag</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Index()  </a:t>
            </a:r>
          </a:p>
          <a:p>
            <a:pPr algn="just"/>
            <a:r>
              <a:rPr lang="en-US" dirty="0">
                <a:solidFill>
                  <a:srgbClr val="000000"/>
                </a:solidFill>
                <a:latin typeface="inter-regular"/>
              </a:rPr>
              <a:t>        {  </a:t>
            </a:r>
          </a:p>
          <a:p>
            <a:pPr algn="just"/>
            <a:r>
              <a:rPr lang="en-US" dirty="0">
                <a:solidFill>
                  <a:srgbClr val="000000"/>
                </a:solidFill>
                <a:latin typeface="inter-regular"/>
              </a:rPr>
              <a:t>            List&lt;string&gt; Courses = </a:t>
            </a:r>
            <a:r>
              <a:rPr lang="en-US" b="1" dirty="0">
                <a:solidFill>
                  <a:srgbClr val="006699"/>
                </a:solidFill>
                <a:latin typeface="inter-regular"/>
              </a:rPr>
              <a:t>new</a:t>
            </a:r>
            <a:r>
              <a:rPr lang="en-US" dirty="0">
                <a:solidFill>
                  <a:srgbClr val="000000"/>
                </a:solidFill>
                <a:latin typeface="inter-regular"/>
              </a:rPr>
              <a:t> List&lt;string&gt;();  </a:t>
            </a:r>
          </a:p>
          <a:p>
            <a:pPr algn="just"/>
            <a:r>
              <a:rPr lang="en-US" dirty="0">
                <a:solidFill>
                  <a:srgbClr val="000000"/>
                </a:solidFill>
                <a:latin typeface="inter-regular"/>
              </a:rPr>
              <a:t>            </a:t>
            </a:r>
            <a:r>
              <a:rPr lang="en-US" dirty="0" err="1">
                <a:solidFill>
                  <a:srgbClr val="000000"/>
                </a:solidFill>
                <a:latin typeface="inter-regular"/>
              </a:rPr>
              <a:t>Courses.Add</a:t>
            </a:r>
            <a:r>
              <a:rPr lang="en-US" dirty="0">
                <a:solidFill>
                  <a:srgbClr val="000000"/>
                </a:solidFill>
                <a:latin typeface="inter-regular"/>
              </a:rPr>
              <a:t>(</a:t>
            </a:r>
            <a:r>
              <a:rPr lang="en-US" dirty="0">
                <a:solidFill>
                  <a:srgbClr val="0000FF"/>
                </a:solidFill>
                <a:latin typeface="inter-regular"/>
              </a:rPr>
              <a:t>"J2SE"</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Courses.Add</a:t>
            </a:r>
            <a:r>
              <a:rPr lang="en-US" dirty="0">
                <a:solidFill>
                  <a:srgbClr val="000000"/>
                </a:solidFill>
                <a:latin typeface="inter-regular"/>
              </a:rPr>
              <a:t>(</a:t>
            </a:r>
            <a:r>
              <a:rPr lang="en-US" dirty="0">
                <a:solidFill>
                  <a:srgbClr val="0000FF"/>
                </a:solidFill>
                <a:latin typeface="inter-regular"/>
              </a:rPr>
              <a:t>"J2EE"</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Courses.Add</a:t>
            </a:r>
            <a:r>
              <a:rPr lang="en-US" dirty="0">
                <a:solidFill>
                  <a:srgbClr val="000000"/>
                </a:solidFill>
                <a:latin typeface="inter-regular"/>
              </a:rPr>
              <a:t>(</a:t>
            </a:r>
            <a:r>
              <a:rPr lang="en-US" dirty="0">
                <a:solidFill>
                  <a:srgbClr val="0000FF"/>
                </a:solidFill>
                <a:latin typeface="inter-regular"/>
              </a:rPr>
              <a:t>"Spring"</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Courses.Add</a:t>
            </a:r>
            <a:r>
              <a:rPr lang="en-US" dirty="0">
                <a:solidFill>
                  <a:srgbClr val="000000"/>
                </a:solidFill>
                <a:latin typeface="inter-regular"/>
              </a:rPr>
              <a:t>(</a:t>
            </a:r>
            <a:r>
              <a:rPr lang="en-US" dirty="0">
                <a:solidFill>
                  <a:srgbClr val="0000FF"/>
                </a:solidFill>
                <a:latin typeface="inter-regular"/>
              </a:rPr>
              <a:t>"Hibernates"</a:t>
            </a:r>
            <a:r>
              <a:rPr lang="en-US" dirty="0">
                <a:solidFill>
                  <a:srgbClr val="000000"/>
                </a:solidFill>
                <a:latin typeface="inter-regular"/>
              </a:rPr>
              <a:t>);  </a:t>
            </a:r>
          </a:p>
          <a:p>
            <a:pPr algn="just"/>
            <a:r>
              <a:rPr lang="en-US" dirty="0">
                <a:solidFill>
                  <a:srgbClr val="000000"/>
                </a:solidFill>
                <a:latin typeface="inter-regular"/>
              </a:rPr>
              <a:t>            ViewData[</a:t>
            </a:r>
            <a:r>
              <a:rPr lang="en-US" dirty="0">
                <a:solidFill>
                  <a:srgbClr val="0000FF"/>
                </a:solidFill>
                <a:latin typeface="inter-regular"/>
              </a:rPr>
              <a:t>"Courses"</a:t>
            </a:r>
            <a:r>
              <a:rPr lang="en-US" dirty="0">
                <a:solidFill>
                  <a:srgbClr val="000000"/>
                </a:solidFill>
                <a:latin typeface="inter-regular"/>
              </a:rPr>
              <a:t>] = Courses;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0021108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985" y="134925"/>
            <a:ext cx="6096000" cy="369332"/>
          </a:xfrm>
          <a:prstGeom prst="rect">
            <a:avLst/>
          </a:prstGeom>
        </p:spPr>
        <p:txBody>
          <a:bodyPr>
            <a:spAutoFit/>
          </a:bodyPr>
          <a:lstStyle/>
          <a:p>
            <a:pPr algn="just"/>
            <a:r>
              <a:rPr lang="en-US" dirty="0" smtClean="0">
                <a:solidFill>
                  <a:srgbClr val="610B4B"/>
                </a:solidFill>
                <a:latin typeface="erdana"/>
              </a:rPr>
              <a:t>View</a:t>
            </a:r>
            <a:endParaRPr lang="en-US" dirty="0">
              <a:solidFill>
                <a:srgbClr val="610B4B"/>
              </a:solidFill>
              <a:latin typeface="erdana"/>
            </a:endParaRPr>
          </a:p>
        </p:txBody>
      </p:sp>
      <p:sp>
        <p:nvSpPr>
          <p:cNvPr id="3" name="Rectangle 2"/>
          <p:cNvSpPr/>
          <p:nvPr/>
        </p:nvSpPr>
        <p:spPr>
          <a:xfrm>
            <a:off x="170985" y="504257"/>
            <a:ext cx="6096000" cy="369332"/>
          </a:xfrm>
          <a:prstGeom prst="rect">
            <a:avLst/>
          </a:prstGeom>
        </p:spPr>
        <p:txBody>
          <a:bodyPr>
            <a:spAutoFit/>
          </a:bodyPr>
          <a:lstStyle/>
          <a:p>
            <a:r>
              <a:rPr lang="en-US" b="1" dirty="0">
                <a:latin typeface="inter-bold"/>
              </a:rPr>
              <a:t>// </a:t>
            </a:r>
            <a:r>
              <a:rPr lang="en-US" b="1" dirty="0" err="1" smtClean="0">
                <a:latin typeface="inter-bold"/>
              </a:rPr>
              <a:t>Index.cshtml</a:t>
            </a:r>
            <a:endParaRPr lang="en-US" dirty="0"/>
          </a:p>
        </p:txBody>
      </p:sp>
      <p:sp>
        <p:nvSpPr>
          <p:cNvPr id="4" name="Rectangle 3"/>
          <p:cNvSpPr/>
          <p:nvPr/>
        </p:nvSpPr>
        <p:spPr>
          <a:xfrm>
            <a:off x="2724616" y="873593"/>
            <a:ext cx="8315093" cy="5632311"/>
          </a:xfrm>
          <a:prstGeom prst="rect">
            <a:avLst/>
          </a:prstGeom>
        </p:spPr>
        <p:txBody>
          <a:bodyPr wrap="square">
            <a:spAutoFit/>
          </a:bodyPr>
          <a:lstStyle/>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&lt;meta</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a:t>
            </a:r>
            <a:r>
              <a:rPr lang="en-US" dirty="0">
                <a:solidFill>
                  <a:srgbClr val="0000FF"/>
                </a:solidFill>
                <a:latin typeface="inter-regular"/>
              </a:rPr>
              <a:t>"viewport"</a:t>
            </a:r>
            <a:r>
              <a:rPr lang="en-US" dirty="0">
                <a:solidFill>
                  <a:srgbClr val="000000"/>
                </a:solidFill>
                <a:latin typeface="inter-regular"/>
              </a:rPr>
              <a:t> </a:t>
            </a:r>
            <a:r>
              <a:rPr lang="en-US" dirty="0">
                <a:solidFill>
                  <a:srgbClr val="FF0000"/>
                </a:solidFill>
                <a:latin typeface="inter-regular"/>
              </a:rPr>
              <a:t>content</a:t>
            </a:r>
            <a:r>
              <a:rPr lang="en-US" dirty="0">
                <a:solidFill>
                  <a:srgbClr val="000000"/>
                </a:solidFill>
                <a:latin typeface="inter-regular"/>
              </a:rPr>
              <a:t>=</a:t>
            </a:r>
            <a:r>
              <a:rPr lang="en-US" dirty="0">
                <a:solidFill>
                  <a:srgbClr val="0000FF"/>
                </a:solidFill>
                <a:latin typeface="inter-regular"/>
              </a:rPr>
              <a:t>"width=device-width"</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a:t>
            </a:r>
            <a:r>
              <a:rPr lang="en-US" dirty="0">
                <a:solidFill>
                  <a:srgbClr val="000000"/>
                </a:solidFill>
                <a:latin typeface="inter-regular"/>
              </a:rPr>
              <a:t>Index</a:t>
            </a:r>
            <a:r>
              <a:rPr lang="en-US" b="1" dirty="0">
                <a:solidFill>
                  <a:srgbClr val="006699"/>
                </a:solidFill>
                <a:latin typeface="inter-regular"/>
              </a:rPr>
              <a: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&lt;h2&gt;</a:t>
            </a:r>
            <a:r>
              <a:rPr lang="en-US" dirty="0">
                <a:solidFill>
                  <a:srgbClr val="000000"/>
                </a:solidFill>
                <a:latin typeface="inter-regular"/>
              </a:rPr>
              <a:t>List of Courses</a:t>
            </a:r>
            <a:r>
              <a:rPr lang="en-US" b="1" dirty="0">
                <a:solidFill>
                  <a:srgbClr val="006699"/>
                </a:solidFill>
                <a:latin typeface="inter-regular"/>
              </a:rPr>
              <a:t>&lt;/h2&gt;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ul</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foreach</a:t>
            </a:r>
            <a:r>
              <a:rPr lang="en-US" dirty="0">
                <a:solidFill>
                  <a:srgbClr val="000000"/>
                </a:solidFill>
                <a:latin typeface="inter-regular"/>
              </a:rPr>
              <a:t> (</a:t>
            </a:r>
            <a:r>
              <a:rPr lang="en-US" dirty="0" err="1">
                <a:solidFill>
                  <a:srgbClr val="000000"/>
                </a:solidFill>
                <a:latin typeface="inter-regular"/>
              </a:rPr>
              <a:t>var</a:t>
            </a:r>
            <a:r>
              <a:rPr lang="en-US" dirty="0">
                <a:solidFill>
                  <a:srgbClr val="000000"/>
                </a:solidFill>
                <a:latin typeface="inter-regular"/>
              </a:rPr>
              <a:t> Courses in </a:t>
            </a:r>
            <a:r>
              <a:rPr lang="en-US" dirty="0" smtClean="0">
                <a:solidFill>
                  <a:srgbClr val="000000"/>
                </a:solidFill>
                <a:latin typeface="inter-regular"/>
              </a:rPr>
              <a:t>ViewData["</a:t>
            </a:r>
            <a:r>
              <a:rPr lang="en-US" dirty="0">
                <a:solidFill>
                  <a:srgbClr val="000000"/>
                </a:solidFill>
                <a:latin typeface="inter-regular"/>
              </a:rPr>
              <a:t>Courses"] as List</a:t>
            </a:r>
            <a:r>
              <a:rPr lang="en-US" b="1" dirty="0">
                <a:solidFill>
                  <a:srgbClr val="006699"/>
                </a:solidFill>
                <a:latin typeface="inter-regular"/>
              </a:rPr>
              <a:t>&lt;string&gt;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&lt;li&gt;</a:t>
            </a:r>
            <a:r>
              <a:rPr lang="en-US" dirty="0">
                <a:solidFill>
                  <a:srgbClr val="000000"/>
                </a:solidFill>
                <a:latin typeface="inter-regular"/>
              </a:rPr>
              <a:t> @Courses</a:t>
            </a:r>
            <a:r>
              <a:rPr lang="en-US" b="1" dirty="0">
                <a:solidFill>
                  <a:srgbClr val="006699"/>
                </a:solidFill>
                <a:latin typeface="inter-regular"/>
              </a:rPr>
              <a:t>&lt;/li&gt;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ul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40804373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196" y="123778"/>
            <a:ext cx="11727365" cy="2585323"/>
          </a:xfrm>
          <a:prstGeom prst="rect">
            <a:avLst/>
          </a:prstGeom>
        </p:spPr>
        <p:txBody>
          <a:bodyPr wrap="square">
            <a:spAutoFit/>
          </a:bodyPr>
          <a:lstStyle/>
          <a:p>
            <a:pPr algn="just"/>
            <a:r>
              <a:rPr lang="en-US" dirty="0">
                <a:solidFill>
                  <a:srgbClr val="610B38"/>
                </a:solidFill>
                <a:latin typeface="erdana"/>
              </a:rPr>
              <a:t>ASP.NET MVC </a:t>
            </a:r>
            <a:r>
              <a:rPr lang="en-US" dirty="0" smtClean="0">
                <a:solidFill>
                  <a:srgbClr val="610B38"/>
                </a:solidFill>
                <a:latin typeface="erdana"/>
              </a:rPr>
              <a:t>ViewBag</a:t>
            </a:r>
          </a:p>
          <a:p>
            <a:pPr algn="just"/>
            <a:endParaRPr lang="en-US" dirty="0">
              <a:solidFill>
                <a:srgbClr val="610B38"/>
              </a:solidFill>
              <a:latin typeface="erdana"/>
            </a:endParaRPr>
          </a:p>
          <a:p>
            <a:pPr marL="285750" indent="-285750">
              <a:buFont typeface="Arial" panose="020B0604020202020204" pitchFamily="34" charset="0"/>
              <a:buChar char="•"/>
            </a:pPr>
            <a:r>
              <a:rPr lang="en-US" dirty="0"/>
              <a:t>It is a dynamic property which is similar to ViewData. </a:t>
            </a:r>
            <a:endParaRPr lang="en-US" dirty="0" smtClean="0"/>
          </a:p>
          <a:p>
            <a:pPr marL="285750" indent="-285750">
              <a:buFont typeface="Arial" panose="020B0604020202020204" pitchFamily="34" charset="0"/>
              <a:buChar char="•"/>
            </a:pPr>
            <a:r>
              <a:rPr lang="en-US" dirty="0" smtClean="0"/>
              <a:t>It </a:t>
            </a:r>
            <a:r>
              <a:rPr lang="en-US" dirty="0"/>
              <a:t>was introduced in .NET Framework version 4.0</a:t>
            </a:r>
            <a:r>
              <a:rPr lang="en-US" dirty="0" smtClean="0"/>
              <a:t>.</a:t>
            </a:r>
          </a:p>
          <a:p>
            <a:pPr marL="285750" indent="-285750">
              <a:buFont typeface="Arial" panose="020B0604020202020204" pitchFamily="34" charset="0"/>
              <a:buChar char="•"/>
            </a:pPr>
            <a:r>
              <a:rPr lang="en-US" dirty="0" smtClean="0"/>
              <a:t> </a:t>
            </a:r>
            <a:r>
              <a:rPr lang="en-US" dirty="0"/>
              <a:t>it is used to send data from controller to the view page. </a:t>
            </a:r>
            <a:endParaRPr lang="en-US" dirty="0" smtClean="0"/>
          </a:p>
          <a:p>
            <a:pPr marL="285750" indent="-285750">
              <a:buFont typeface="Arial" panose="020B0604020202020204" pitchFamily="34" charset="0"/>
              <a:buChar char="•"/>
            </a:pPr>
            <a:r>
              <a:rPr lang="en-US" dirty="0" smtClean="0"/>
              <a:t>ViewBag </a:t>
            </a:r>
            <a:r>
              <a:rPr lang="en-US" dirty="0"/>
              <a:t>can get and set value dynamically that's why it is called dynamic property</a:t>
            </a:r>
            <a:r>
              <a:rPr lang="en-US" dirty="0" smtClean="0"/>
              <a:t>.</a:t>
            </a:r>
          </a:p>
          <a:p>
            <a:pPr marL="285750" indent="-285750">
              <a:buFont typeface="Arial" panose="020B0604020202020204" pitchFamily="34" charset="0"/>
              <a:buChar char="•"/>
            </a:pPr>
            <a:r>
              <a:rPr lang="en-US" dirty="0" smtClean="0"/>
              <a:t> </a:t>
            </a:r>
            <a:r>
              <a:rPr lang="en-US" dirty="0"/>
              <a:t>It does not require type conversion and convert type dynamically.</a:t>
            </a:r>
          </a:p>
          <a:p>
            <a:r>
              <a:rPr lang="en-US" dirty="0"/>
              <a:t/>
            </a:r>
            <a:br>
              <a:rPr lang="en-US" dirty="0"/>
            </a:br>
            <a:endParaRPr lang="en-US" dirty="0">
              <a:solidFill>
                <a:srgbClr val="610B38"/>
              </a:solidFill>
              <a:latin typeface="erdana"/>
            </a:endParaRPr>
          </a:p>
        </p:txBody>
      </p:sp>
      <p:sp>
        <p:nvSpPr>
          <p:cNvPr id="3" name="Rectangle 2"/>
          <p:cNvSpPr/>
          <p:nvPr/>
        </p:nvSpPr>
        <p:spPr>
          <a:xfrm>
            <a:off x="260195" y="2339765"/>
            <a:ext cx="6096000" cy="369332"/>
          </a:xfrm>
          <a:prstGeom prst="rect">
            <a:avLst/>
          </a:prstGeom>
        </p:spPr>
        <p:txBody>
          <a:bodyPr>
            <a:spAutoFit/>
          </a:bodyPr>
          <a:lstStyle/>
          <a:p>
            <a:r>
              <a:rPr lang="en-US" dirty="0" smtClean="0">
                <a:solidFill>
                  <a:srgbClr val="610B4B"/>
                </a:solidFill>
                <a:latin typeface="erdana"/>
              </a:rPr>
              <a:t>Controller</a:t>
            </a:r>
            <a:endParaRPr lang="en-US" dirty="0">
              <a:solidFill>
                <a:srgbClr val="610B4B"/>
              </a:solidFill>
              <a:latin typeface="erdana"/>
            </a:endParaRPr>
          </a:p>
        </p:txBody>
      </p:sp>
    </p:spTree>
    <p:extLst>
      <p:ext uri="{BB962C8B-B14F-4D97-AF65-F5344CB8AC3E}">
        <p14:creationId xmlns:p14="http://schemas.microsoft.com/office/powerpoint/2010/main" val="34434531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35849"/>
            <a:ext cx="6096000" cy="6186309"/>
          </a:xfrm>
          <a:prstGeom prst="rect">
            <a:avLst/>
          </a:prstGeom>
        </p:spPr>
        <p:txBody>
          <a:bodyPr>
            <a:spAutoFit/>
          </a:bodyPr>
          <a:lstStyle/>
          <a:p>
            <a:pPr algn="just"/>
            <a:r>
              <a:rPr lang="en-US" dirty="0">
                <a:solidFill>
                  <a:srgbClr val="000000"/>
                </a:solidFill>
                <a:latin typeface="inter-regular"/>
              </a:rPr>
              <a:t>using System;  </a:t>
            </a:r>
          </a:p>
          <a:p>
            <a:pPr algn="just"/>
            <a:r>
              <a:rPr lang="en-US" dirty="0">
                <a:solidFill>
                  <a:srgbClr val="000000"/>
                </a:solidFill>
                <a:latin typeface="inter-regular"/>
              </a:rPr>
              <a:t>using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dirty="0">
                <a:solidFill>
                  <a:srgbClr val="000000"/>
                </a:solidFill>
                <a:latin typeface="inter-regular"/>
              </a:rPr>
              <a:t>using </a:t>
            </a:r>
            <a:r>
              <a:rPr lang="en-US" dirty="0" err="1">
                <a:solidFill>
                  <a:srgbClr val="000000"/>
                </a:solidFill>
                <a:latin typeface="inter-regular"/>
              </a:rPr>
              <a:t>System.Web.Mvc</a:t>
            </a:r>
            <a:r>
              <a:rPr lang="en-US" dirty="0">
                <a:solidFill>
                  <a:srgbClr val="000000"/>
                </a:solidFill>
                <a:latin typeface="inter-regular"/>
              </a:rPr>
              <a:t>;  </a:t>
            </a:r>
          </a:p>
          <a:p>
            <a:pPr algn="just"/>
            <a:r>
              <a:rPr lang="en-US" dirty="0">
                <a:solidFill>
                  <a:srgbClr val="000000"/>
                </a:solidFill>
                <a:latin typeface="inter-regular"/>
              </a:rPr>
              <a:t>namespace </a:t>
            </a:r>
            <a:r>
              <a:rPr lang="en-US" dirty="0" err="1">
                <a:solidFill>
                  <a:srgbClr val="000000"/>
                </a:solidFill>
                <a:latin typeface="inter-regular"/>
              </a:rPr>
              <a:t>ViewBagExample.Controllers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ViewBagController</a:t>
            </a:r>
            <a:r>
              <a:rPr lang="en-US" dirty="0">
                <a:solidFill>
                  <a:srgbClr val="000000"/>
                </a:solidFill>
                <a:latin typeface="inter-regular"/>
              </a:rPr>
              <a:t> : Controller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GET: ViewBag</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Index()  </a:t>
            </a:r>
          </a:p>
          <a:p>
            <a:pPr algn="just"/>
            <a:r>
              <a:rPr lang="en-US" dirty="0">
                <a:solidFill>
                  <a:srgbClr val="000000"/>
                </a:solidFill>
                <a:latin typeface="inter-regular"/>
              </a:rPr>
              <a:t>        {  </a:t>
            </a:r>
          </a:p>
          <a:p>
            <a:pPr algn="just"/>
            <a:r>
              <a:rPr lang="en-US" dirty="0">
                <a:solidFill>
                  <a:srgbClr val="000000"/>
                </a:solidFill>
                <a:latin typeface="inter-regular"/>
              </a:rPr>
              <a:t>            List&lt;string&gt; Courses = </a:t>
            </a:r>
            <a:r>
              <a:rPr lang="en-US" b="1" dirty="0">
                <a:solidFill>
                  <a:srgbClr val="006699"/>
                </a:solidFill>
                <a:latin typeface="inter-regular"/>
              </a:rPr>
              <a:t>new</a:t>
            </a:r>
            <a:r>
              <a:rPr lang="en-US" dirty="0">
                <a:solidFill>
                  <a:srgbClr val="000000"/>
                </a:solidFill>
                <a:latin typeface="inter-regular"/>
              </a:rPr>
              <a:t> List&lt;string&gt;();  </a:t>
            </a:r>
          </a:p>
          <a:p>
            <a:pPr algn="just"/>
            <a:r>
              <a:rPr lang="en-US" dirty="0">
                <a:solidFill>
                  <a:srgbClr val="000000"/>
                </a:solidFill>
                <a:latin typeface="inter-regular"/>
              </a:rPr>
              <a:t>            </a:t>
            </a:r>
            <a:r>
              <a:rPr lang="en-US" dirty="0" err="1">
                <a:solidFill>
                  <a:srgbClr val="000000"/>
                </a:solidFill>
                <a:latin typeface="inter-regular"/>
              </a:rPr>
              <a:t>Courses.Add</a:t>
            </a:r>
            <a:r>
              <a:rPr lang="en-US" dirty="0">
                <a:solidFill>
                  <a:srgbClr val="000000"/>
                </a:solidFill>
                <a:latin typeface="inter-regular"/>
              </a:rPr>
              <a:t>(</a:t>
            </a:r>
            <a:r>
              <a:rPr lang="en-US" dirty="0">
                <a:solidFill>
                  <a:srgbClr val="0000FF"/>
                </a:solidFill>
                <a:latin typeface="inter-regular"/>
              </a:rPr>
              <a:t>"J2SE"</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Courses.Add</a:t>
            </a:r>
            <a:r>
              <a:rPr lang="en-US" dirty="0">
                <a:solidFill>
                  <a:srgbClr val="000000"/>
                </a:solidFill>
                <a:latin typeface="inter-regular"/>
              </a:rPr>
              <a:t>(</a:t>
            </a:r>
            <a:r>
              <a:rPr lang="en-US" dirty="0">
                <a:solidFill>
                  <a:srgbClr val="0000FF"/>
                </a:solidFill>
                <a:latin typeface="inter-regular"/>
              </a:rPr>
              <a:t>"J2EE"</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Courses.Add</a:t>
            </a:r>
            <a:r>
              <a:rPr lang="en-US" dirty="0">
                <a:solidFill>
                  <a:srgbClr val="000000"/>
                </a:solidFill>
                <a:latin typeface="inter-regular"/>
              </a:rPr>
              <a:t>(</a:t>
            </a:r>
            <a:r>
              <a:rPr lang="en-US" dirty="0">
                <a:solidFill>
                  <a:srgbClr val="0000FF"/>
                </a:solidFill>
                <a:latin typeface="inter-regular"/>
              </a:rPr>
              <a:t>"Spring"</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Courses.Add</a:t>
            </a:r>
            <a:r>
              <a:rPr lang="en-US" dirty="0">
                <a:solidFill>
                  <a:srgbClr val="000000"/>
                </a:solidFill>
                <a:latin typeface="inter-regular"/>
              </a:rPr>
              <a:t>(</a:t>
            </a:r>
            <a:r>
              <a:rPr lang="en-US" dirty="0">
                <a:solidFill>
                  <a:srgbClr val="0000FF"/>
                </a:solidFill>
                <a:latin typeface="inter-regular"/>
              </a:rPr>
              <a:t>"Hibernates"</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ViewBag.Courses</a:t>
            </a:r>
            <a:r>
              <a:rPr lang="en-US" dirty="0">
                <a:solidFill>
                  <a:srgbClr val="000000"/>
                </a:solidFill>
                <a:latin typeface="inter-regular"/>
              </a:rPr>
              <a:t> = Courses;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82964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2890" y="122537"/>
            <a:ext cx="8873068" cy="646331"/>
          </a:xfrm>
          <a:prstGeom prst="rect">
            <a:avLst/>
          </a:prstGeom>
        </p:spPr>
        <p:txBody>
          <a:bodyPr wrap="square">
            <a:spAutoFit/>
          </a:bodyPr>
          <a:lstStyle/>
          <a:p>
            <a:pPr algn="just"/>
            <a:r>
              <a:rPr lang="en-US" dirty="0">
                <a:solidFill>
                  <a:srgbClr val="610B38"/>
                </a:solidFill>
                <a:latin typeface="erdana"/>
              </a:rPr>
              <a:t>C# Object and </a:t>
            </a:r>
            <a:r>
              <a:rPr lang="en-US" dirty="0" smtClean="0">
                <a:solidFill>
                  <a:srgbClr val="610B38"/>
                </a:solidFill>
                <a:latin typeface="erdana"/>
              </a:rPr>
              <a:t>Class</a:t>
            </a:r>
          </a:p>
          <a:p>
            <a:pPr marL="285750" indent="-285750">
              <a:buFont typeface="Arial" panose="020B0604020202020204" pitchFamily="34" charset="0"/>
              <a:buChar char="•"/>
            </a:pPr>
            <a:r>
              <a:rPr lang="en-US" dirty="0" smtClean="0"/>
              <a:t>C# is an object-oriented language, program is designed using objects and classes in C#.</a:t>
            </a:r>
            <a:endParaRPr lang="en-US" dirty="0"/>
          </a:p>
        </p:txBody>
      </p:sp>
      <p:sp>
        <p:nvSpPr>
          <p:cNvPr id="4" name="Rectangle 3"/>
          <p:cNvSpPr/>
          <p:nvPr/>
        </p:nvSpPr>
        <p:spPr>
          <a:xfrm>
            <a:off x="112890" y="768868"/>
            <a:ext cx="10713156" cy="923330"/>
          </a:xfrm>
          <a:prstGeom prst="rect">
            <a:avLst/>
          </a:prstGeom>
        </p:spPr>
        <p:txBody>
          <a:bodyPr wrap="square">
            <a:spAutoFit/>
          </a:bodyPr>
          <a:lstStyle/>
          <a:p>
            <a:pPr algn="just"/>
            <a:r>
              <a:rPr lang="en-US" dirty="0">
                <a:solidFill>
                  <a:srgbClr val="610B4B"/>
                </a:solidFill>
                <a:latin typeface="erdana"/>
              </a:rPr>
              <a:t>C# Object</a:t>
            </a:r>
          </a:p>
          <a:p>
            <a:pPr marL="285750" indent="-285750">
              <a:buFont typeface="Arial" panose="020B0604020202020204" pitchFamily="34" charset="0"/>
              <a:buChar char="•"/>
            </a:pPr>
            <a:r>
              <a:rPr lang="en-US" dirty="0"/>
              <a:t>object is an entity that has state and behavior. Here, state means data and behavior means functionality</a:t>
            </a:r>
            <a:r>
              <a:rPr lang="en-US" dirty="0" smtClean="0"/>
              <a:t>.</a:t>
            </a:r>
          </a:p>
          <a:p>
            <a:pPr marL="285750" indent="-285750">
              <a:buFont typeface="Arial" panose="020B0604020202020204" pitchFamily="34" charset="0"/>
              <a:buChar char="•"/>
            </a:pPr>
            <a:r>
              <a:rPr lang="en-US" dirty="0" smtClean="0"/>
              <a:t> Student</a:t>
            </a:r>
            <a:r>
              <a:rPr lang="en-US" dirty="0"/>
              <a:t> s1 = </a:t>
            </a:r>
            <a:r>
              <a:rPr lang="en-US" b="1" dirty="0"/>
              <a:t>new</a:t>
            </a:r>
            <a:r>
              <a:rPr lang="en-US" dirty="0"/>
              <a:t> Student();//creating an object of Student    </a:t>
            </a:r>
          </a:p>
        </p:txBody>
      </p:sp>
      <p:sp>
        <p:nvSpPr>
          <p:cNvPr id="5" name="Rectangle 4"/>
          <p:cNvSpPr/>
          <p:nvPr/>
        </p:nvSpPr>
        <p:spPr>
          <a:xfrm>
            <a:off x="112888" y="1692196"/>
            <a:ext cx="11774312" cy="1477328"/>
          </a:xfrm>
          <a:prstGeom prst="rect">
            <a:avLst/>
          </a:prstGeom>
        </p:spPr>
        <p:txBody>
          <a:bodyPr wrap="square">
            <a:spAutoFit/>
          </a:bodyPr>
          <a:lstStyle/>
          <a:p>
            <a:pPr algn="just"/>
            <a:r>
              <a:rPr lang="en-US" dirty="0">
                <a:solidFill>
                  <a:srgbClr val="610B4B"/>
                </a:solidFill>
                <a:latin typeface="erdana"/>
              </a:rPr>
              <a:t>C# </a:t>
            </a:r>
            <a:r>
              <a:rPr lang="en-US" dirty="0" smtClean="0">
                <a:solidFill>
                  <a:srgbClr val="610B4B"/>
                </a:solidFill>
                <a:latin typeface="erdana"/>
              </a:rPr>
              <a:t>Class</a:t>
            </a:r>
          </a:p>
          <a:p>
            <a:pPr marL="285750" indent="-285750" algn="just">
              <a:buFont typeface="Arial" panose="020B0604020202020204" pitchFamily="34" charset="0"/>
              <a:buChar char="•"/>
            </a:pPr>
            <a:r>
              <a:rPr lang="en-US" dirty="0"/>
              <a:t>class is a group of similar objects. It is a template from which objects are created. It can have fields, methods, constructors etc.</a:t>
            </a:r>
            <a:endParaRPr lang="en-US" dirty="0">
              <a:solidFill>
                <a:srgbClr val="610B4B"/>
              </a:solidFill>
              <a:latin typeface="erdana"/>
            </a:endParaRPr>
          </a:p>
          <a:p>
            <a:r>
              <a:rPr lang="en-US" dirty="0"/>
              <a:t/>
            </a:r>
            <a:br>
              <a:rPr lang="en-US" dirty="0"/>
            </a:br>
            <a:endParaRPr lang="en-US" dirty="0"/>
          </a:p>
        </p:txBody>
      </p:sp>
      <p:sp>
        <p:nvSpPr>
          <p:cNvPr id="6" name="Rectangle 5"/>
          <p:cNvSpPr/>
          <p:nvPr/>
        </p:nvSpPr>
        <p:spPr>
          <a:xfrm>
            <a:off x="2314223" y="2615526"/>
            <a:ext cx="6096000" cy="1477328"/>
          </a:xfrm>
          <a:prstGeom prst="rect">
            <a:avLst/>
          </a:prstGeom>
        </p:spPr>
        <p:txBody>
          <a:bodyPr>
            <a:spAutoFit/>
          </a:bodyPr>
          <a:lstStyle/>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Student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a:t>
            </a:r>
            <a:r>
              <a:rPr lang="en-US" dirty="0" smtClean="0">
                <a:solidFill>
                  <a:srgbClr val="000000"/>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String name</a:t>
            </a:r>
            <a:r>
              <a:rPr lang="en-US" dirty="0" smtClean="0">
                <a:solidFill>
                  <a:srgbClr val="000000"/>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  </a:t>
            </a:r>
            <a:endParaRPr lang="en-US" b="0" i="0" dirty="0">
              <a:solidFill>
                <a:srgbClr val="000000"/>
              </a:solidFill>
              <a:effectLst/>
              <a:latin typeface="inter-regular"/>
            </a:endParaRPr>
          </a:p>
        </p:txBody>
      </p:sp>
      <p:sp>
        <p:nvSpPr>
          <p:cNvPr id="7" name="Rectangle 6"/>
          <p:cNvSpPr/>
          <p:nvPr/>
        </p:nvSpPr>
        <p:spPr>
          <a:xfrm>
            <a:off x="112889" y="4092856"/>
            <a:ext cx="10284179" cy="1200329"/>
          </a:xfrm>
          <a:prstGeom prst="rect">
            <a:avLst/>
          </a:prstGeom>
        </p:spPr>
        <p:txBody>
          <a:bodyPr wrap="square">
            <a:spAutoFit/>
          </a:bodyPr>
          <a:lstStyle/>
          <a:p>
            <a:pPr algn="just"/>
            <a:r>
              <a:rPr lang="en-US" dirty="0">
                <a:solidFill>
                  <a:srgbClr val="610B38"/>
                </a:solidFill>
                <a:latin typeface="erdana"/>
              </a:rPr>
              <a:t>C# Constructor</a:t>
            </a:r>
          </a:p>
          <a:p>
            <a:pPr marL="285750" indent="-285750">
              <a:buFont typeface="Arial" panose="020B0604020202020204" pitchFamily="34" charset="0"/>
              <a:buChar char="•"/>
            </a:pPr>
            <a:r>
              <a:rPr lang="en-US" dirty="0"/>
              <a:t> C#, constructor is a special method which is invoked automatically at the time of object creation.</a:t>
            </a:r>
            <a:br>
              <a:rPr lang="en-US" dirty="0"/>
            </a:br>
            <a:r>
              <a:rPr lang="en-US" dirty="0" smtClean="0"/>
              <a:t> It </a:t>
            </a:r>
            <a:r>
              <a:rPr lang="en-US" dirty="0"/>
              <a:t>is used to initialize the data members of new object </a:t>
            </a:r>
            <a:r>
              <a:rPr lang="en-US" dirty="0" smtClean="0"/>
              <a:t>generally.</a:t>
            </a:r>
          </a:p>
          <a:p>
            <a:pPr marL="285750" indent="-285750">
              <a:buFont typeface="Arial" panose="020B0604020202020204" pitchFamily="34" charset="0"/>
              <a:buChar char="•"/>
            </a:pPr>
            <a:r>
              <a:rPr lang="en-US" dirty="0" smtClean="0"/>
              <a:t>The constructor in C# has the same name as class or </a:t>
            </a:r>
            <a:r>
              <a:rPr lang="en-US" dirty="0" err="1" smtClean="0"/>
              <a:t>struct</a:t>
            </a:r>
            <a:r>
              <a:rPr lang="en-US" dirty="0" smtClean="0"/>
              <a:t>.</a:t>
            </a:r>
            <a:endParaRPr lang="en-US" dirty="0"/>
          </a:p>
        </p:txBody>
      </p:sp>
      <p:sp>
        <p:nvSpPr>
          <p:cNvPr id="8" name="Rectangle 7"/>
          <p:cNvSpPr/>
          <p:nvPr/>
        </p:nvSpPr>
        <p:spPr>
          <a:xfrm>
            <a:off x="112887" y="5293185"/>
            <a:ext cx="6096000" cy="923330"/>
          </a:xfrm>
          <a:prstGeom prst="rect">
            <a:avLst/>
          </a:prstGeom>
        </p:spPr>
        <p:txBody>
          <a:bodyPr>
            <a:spAutoFit/>
          </a:bodyPr>
          <a:lstStyle/>
          <a:p>
            <a:pPr algn="just"/>
            <a:r>
              <a:rPr lang="en-US" dirty="0">
                <a:solidFill>
                  <a:srgbClr val="333333"/>
                </a:solidFill>
                <a:latin typeface="inter-regular"/>
              </a:rPr>
              <a:t>There can be two types of constructors in C#.</a:t>
            </a:r>
          </a:p>
          <a:p>
            <a:pPr algn="just">
              <a:buFont typeface="Arial" panose="020B0604020202020204" pitchFamily="34" charset="0"/>
              <a:buChar char="•"/>
            </a:pPr>
            <a:r>
              <a:rPr lang="en-US" dirty="0">
                <a:solidFill>
                  <a:srgbClr val="000000"/>
                </a:solidFill>
                <a:latin typeface="inter-regular"/>
              </a:rPr>
              <a:t>Default constructor</a:t>
            </a:r>
          </a:p>
          <a:p>
            <a:pPr algn="just">
              <a:buFont typeface="Arial" panose="020B0604020202020204" pitchFamily="34" charset="0"/>
              <a:buChar char="•"/>
            </a:pPr>
            <a:r>
              <a:rPr lang="en-US" dirty="0">
                <a:solidFill>
                  <a:srgbClr val="000000"/>
                </a:solidFill>
                <a:latin typeface="inter-regular"/>
              </a:rPr>
              <a:t>Parameterized constructor</a:t>
            </a:r>
            <a:endParaRPr lang="en-US" b="0" i="0" dirty="0">
              <a:solidFill>
                <a:srgbClr val="000000"/>
              </a:solidFill>
              <a:effectLst/>
              <a:latin typeface="inter-regular"/>
            </a:endParaRPr>
          </a:p>
        </p:txBody>
      </p:sp>
    </p:spTree>
    <p:extLst>
      <p:ext uri="{BB962C8B-B14F-4D97-AF65-F5344CB8AC3E}">
        <p14:creationId xmlns:p14="http://schemas.microsoft.com/office/powerpoint/2010/main" val="4742013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828" y="177749"/>
            <a:ext cx="680636" cy="369332"/>
          </a:xfrm>
          <a:prstGeom prst="rect">
            <a:avLst/>
          </a:prstGeom>
        </p:spPr>
        <p:txBody>
          <a:bodyPr wrap="none">
            <a:spAutoFit/>
          </a:bodyPr>
          <a:lstStyle/>
          <a:p>
            <a:pPr algn="just"/>
            <a:r>
              <a:rPr lang="en-US" dirty="0">
                <a:solidFill>
                  <a:srgbClr val="610B4B"/>
                </a:solidFill>
                <a:latin typeface="erdana"/>
              </a:rPr>
              <a:t>View</a:t>
            </a:r>
            <a:endParaRPr lang="en-US" b="0" i="0" dirty="0">
              <a:solidFill>
                <a:srgbClr val="610B4B"/>
              </a:solidFill>
              <a:effectLst/>
              <a:latin typeface="erdana"/>
            </a:endParaRPr>
          </a:p>
        </p:txBody>
      </p:sp>
      <p:sp>
        <p:nvSpPr>
          <p:cNvPr id="3" name="Rectangle 2"/>
          <p:cNvSpPr/>
          <p:nvPr/>
        </p:nvSpPr>
        <p:spPr>
          <a:xfrm>
            <a:off x="1583475" y="474349"/>
            <a:ext cx="10103005" cy="5632311"/>
          </a:xfrm>
          <a:prstGeom prst="rect">
            <a:avLst/>
          </a:prstGeom>
        </p:spPr>
        <p:txBody>
          <a:bodyPr wrap="square">
            <a:spAutoFit/>
          </a:bodyPr>
          <a:lstStyle/>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&lt;meta</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a:t>
            </a:r>
            <a:r>
              <a:rPr lang="en-US" dirty="0">
                <a:solidFill>
                  <a:srgbClr val="0000FF"/>
                </a:solidFill>
                <a:latin typeface="inter-regular"/>
              </a:rPr>
              <a:t>"viewport"</a:t>
            </a:r>
            <a:r>
              <a:rPr lang="en-US" dirty="0">
                <a:solidFill>
                  <a:srgbClr val="000000"/>
                </a:solidFill>
                <a:latin typeface="inter-regular"/>
              </a:rPr>
              <a:t> </a:t>
            </a:r>
            <a:r>
              <a:rPr lang="en-US" dirty="0">
                <a:solidFill>
                  <a:srgbClr val="FF0000"/>
                </a:solidFill>
                <a:latin typeface="inter-regular"/>
              </a:rPr>
              <a:t>content</a:t>
            </a:r>
            <a:r>
              <a:rPr lang="en-US" dirty="0">
                <a:solidFill>
                  <a:srgbClr val="000000"/>
                </a:solidFill>
                <a:latin typeface="inter-regular"/>
              </a:rPr>
              <a:t>=</a:t>
            </a:r>
            <a:r>
              <a:rPr lang="en-US" dirty="0">
                <a:solidFill>
                  <a:srgbClr val="0000FF"/>
                </a:solidFill>
                <a:latin typeface="inter-regular"/>
              </a:rPr>
              <a:t>"width=device-width"</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a:t>
            </a:r>
            <a:r>
              <a:rPr lang="en-US" dirty="0">
                <a:solidFill>
                  <a:srgbClr val="000000"/>
                </a:solidFill>
                <a:latin typeface="inter-regular"/>
              </a:rPr>
              <a:t>Index</a:t>
            </a:r>
            <a:r>
              <a:rPr lang="en-US" b="1" dirty="0">
                <a:solidFill>
                  <a:srgbClr val="006699"/>
                </a:solidFill>
                <a:latin typeface="inter-regular"/>
              </a:rPr>
              <a: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&lt;h2&gt;</a:t>
            </a:r>
            <a:r>
              <a:rPr lang="en-US" dirty="0">
                <a:solidFill>
                  <a:srgbClr val="000000"/>
                </a:solidFill>
                <a:latin typeface="inter-regular"/>
              </a:rPr>
              <a:t>List of Courses</a:t>
            </a:r>
            <a:r>
              <a:rPr lang="en-US" b="1" dirty="0">
                <a:solidFill>
                  <a:srgbClr val="006699"/>
                </a:solidFill>
                <a:latin typeface="inter-regular"/>
              </a:rPr>
              <a:t>&lt;/h2&gt;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ul</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foreach</a:t>
            </a:r>
            <a:r>
              <a:rPr lang="en-US" dirty="0">
                <a:solidFill>
                  <a:srgbClr val="000000"/>
                </a:solidFill>
                <a:latin typeface="inter-regular"/>
              </a:rPr>
              <a:t> (</a:t>
            </a:r>
            <a:r>
              <a:rPr lang="en-US" dirty="0" err="1">
                <a:solidFill>
                  <a:srgbClr val="000000"/>
                </a:solidFill>
                <a:latin typeface="inter-regular"/>
              </a:rPr>
              <a:t>var</a:t>
            </a:r>
            <a:r>
              <a:rPr lang="en-US" dirty="0">
                <a:solidFill>
                  <a:srgbClr val="000000"/>
                </a:solidFill>
                <a:latin typeface="inter-regular"/>
              </a:rPr>
              <a:t> Courses in </a:t>
            </a:r>
            <a:r>
              <a:rPr lang="en-US" dirty="0" err="1">
                <a:solidFill>
                  <a:srgbClr val="000000"/>
                </a:solidFill>
                <a:latin typeface="inter-regular"/>
              </a:rPr>
              <a:t>ViewBag.Courses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&lt;li&gt;</a:t>
            </a:r>
            <a:r>
              <a:rPr lang="en-US" dirty="0">
                <a:solidFill>
                  <a:srgbClr val="000000"/>
                </a:solidFill>
                <a:latin typeface="inter-regular"/>
              </a:rPr>
              <a:t> @Courses</a:t>
            </a:r>
            <a:r>
              <a:rPr lang="en-US" b="1" dirty="0">
                <a:solidFill>
                  <a:srgbClr val="006699"/>
                </a:solidFill>
                <a:latin typeface="inter-regular"/>
              </a:rPr>
              <a:t>&lt;/li&gt;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ul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8290353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895" y="157230"/>
            <a:ext cx="11270167" cy="1754326"/>
          </a:xfrm>
          <a:prstGeom prst="rect">
            <a:avLst/>
          </a:prstGeom>
        </p:spPr>
        <p:txBody>
          <a:bodyPr wrap="square">
            <a:spAutoFit/>
          </a:bodyPr>
          <a:lstStyle/>
          <a:p>
            <a:pPr algn="just"/>
            <a:r>
              <a:rPr lang="en-US" dirty="0">
                <a:solidFill>
                  <a:srgbClr val="610B38"/>
                </a:solidFill>
                <a:latin typeface="erdana"/>
              </a:rPr>
              <a:t>ASP.NET MVC </a:t>
            </a:r>
            <a:r>
              <a:rPr lang="en-US" dirty="0" smtClean="0">
                <a:solidFill>
                  <a:srgbClr val="610B38"/>
                </a:solidFill>
                <a:latin typeface="erdana"/>
              </a:rPr>
              <a:t>TempData</a:t>
            </a:r>
          </a:p>
          <a:p>
            <a:pPr algn="just"/>
            <a:endParaRPr lang="en-US" dirty="0">
              <a:solidFill>
                <a:srgbClr val="610B38"/>
              </a:solidFill>
              <a:latin typeface="erdana"/>
            </a:endParaRPr>
          </a:p>
          <a:p>
            <a:pPr algn="just"/>
            <a:r>
              <a:rPr lang="en-US" dirty="0"/>
              <a:t>It represents a set of data that persists only from one request to the next. </a:t>
            </a:r>
            <a:endParaRPr lang="en-US" dirty="0" smtClean="0"/>
          </a:p>
          <a:p>
            <a:pPr algn="just"/>
            <a:r>
              <a:rPr lang="en-US" dirty="0" smtClean="0"/>
              <a:t>It </a:t>
            </a:r>
            <a:r>
              <a:rPr lang="en-US" dirty="0"/>
              <a:t>is derived from TempDataDictionary, we can use its object to pass data as we did in ViewData. </a:t>
            </a:r>
            <a:endParaRPr lang="en-US" dirty="0" smtClean="0"/>
          </a:p>
          <a:p>
            <a:pPr algn="just"/>
            <a:r>
              <a:rPr lang="en-US" dirty="0" smtClean="0"/>
              <a:t>The </a:t>
            </a:r>
            <a:r>
              <a:rPr lang="en-US" dirty="0"/>
              <a:t>value of TempData persists only from one request to the next. </a:t>
            </a:r>
            <a:endParaRPr lang="en-US" dirty="0" smtClean="0"/>
          </a:p>
          <a:p>
            <a:pPr algn="just"/>
            <a:r>
              <a:rPr lang="en-US" dirty="0" smtClean="0"/>
              <a:t>Retention </a:t>
            </a:r>
            <a:r>
              <a:rPr lang="en-US" dirty="0"/>
              <a:t>is used to mark key to persist data so that it can retain for the next request.</a:t>
            </a:r>
            <a:endParaRPr lang="en-US" dirty="0">
              <a:solidFill>
                <a:srgbClr val="610B38"/>
              </a:solidFill>
              <a:latin typeface="erdana"/>
            </a:endParaRPr>
          </a:p>
        </p:txBody>
      </p:sp>
      <p:sp>
        <p:nvSpPr>
          <p:cNvPr id="3" name="Rectangle 2"/>
          <p:cNvSpPr/>
          <p:nvPr/>
        </p:nvSpPr>
        <p:spPr>
          <a:xfrm>
            <a:off x="237893" y="2119842"/>
            <a:ext cx="6096000" cy="369332"/>
          </a:xfrm>
          <a:prstGeom prst="rect">
            <a:avLst/>
          </a:prstGeom>
        </p:spPr>
        <p:txBody>
          <a:bodyPr>
            <a:spAutoFit/>
          </a:bodyPr>
          <a:lstStyle/>
          <a:p>
            <a:pPr algn="just"/>
            <a:r>
              <a:rPr lang="en-US" dirty="0" smtClean="0">
                <a:solidFill>
                  <a:srgbClr val="610B4B"/>
                </a:solidFill>
                <a:latin typeface="erdana"/>
              </a:rPr>
              <a:t>Controller</a:t>
            </a:r>
            <a:endParaRPr lang="en-US" dirty="0">
              <a:solidFill>
                <a:srgbClr val="610B4B"/>
              </a:solidFill>
              <a:latin typeface="erdana"/>
            </a:endParaRPr>
          </a:p>
        </p:txBody>
      </p:sp>
      <p:sp>
        <p:nvSpPr>
          <p:cNvPr id="4" name="Rectangle 3"/>
          <p:cNvSpPr/>
          <p:nvPr/>
        </p:nvSpPr>
        <p:spPr>
          <a:xfrm>
            <a:off x="2824976" y="1818957"/>
            <a:ext cx="6096000" cy="5909310"/>
          </a:xfrm>
          <a:prstGeom prst="rect">
            <a:avLst/>
          </a:prstGeom>
        </p:spPr>
        <p:txBody>
          <a:bodyPr wrap="square">
            <a:spAutoFit/>
          </a:bodyPr>
          <a:lstStyle/>
          <a:p>
            <a:pPr algn="just"/>
            <a:r>
              <a:rPr lang="en-US" dirty="0">
                <a:solidFill>
                  <a:srgbClr val="000000"/>
                </a:solidFill>
                <a:latin typeface="inter-regular"/>
              </a:rPr>
              <a:t>using System;  </a:t>
            </a:r>
          </a:p>
          <a:p>
            <a:pPr algn="just"/>
            <a:r>
              <a:rPr lang="en-US" dirty="0">
                <a:solidFill>
                  <a:srgbClr val="000000"/>
                </a:solidFill>
                <a:latin typeface="inter-regular"/>
              </a:rPr>
              <a:t>using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dirty="0">
                <a:solidFill>
                  <a:srgbClr val="000000"/>
                </a:solidFill>
                <a:latin typeface="inter-regular"/>
              </a:rPr>
              <a:t>using </a:t>
            </a:r>
            <a:r>
              <a:rPr lang="en-US" dirty="0" err="1">
                <a:solidFill>
                  <a:srgbClr val="000000"/>
                </a:solidFill>
                <a:latin typeface="inter-regular"/>
              </a:rPr>
              <a:t>System.Web.Mvc</a:t>
            </a:r>
            <a:r>
              <a:rPr lang="en-US" dirty="0">
                <a:solidFill>
                  <a:srgbClr val="000000"/>
                </a:solidFill>
                <a:latin typeface="inter-regular"/>
              </a:rPr>
              <a:t>;  </a:t>
            </a:r>
          </a:p>
          <a:p>
            <a:pPr algn="just"/>
            <a:r>
              <a:rPr lang="en-US" dirty="0">
                <a:solidFill>
                  <a:srgbClr val="000000"/>
                </a:solidFill>
                <a:latin typeface="inter-regular"/>
              </a:rPr>
              <a:t>namespace </a:t>
            </a:r>
            <a:r>
              <a:rPr lang="en-US" dirty="0" err="1">
                <a:solidFill>
                  <a:srgbClr val="000000"/>
                </a:solidFill>
                <a:latin typeface="inter-regular"/>
              </a:rPr>
              <a:t>ViewBagExample.Controllers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ViewBagController</a:t>
            </a:r>
            <a:r>
              <a:rPr lang="en-US" dirty="0">
                <a:solidFill>
                  <a:srgbClr val="000000"/>
                </a:solidFill>
                <a:latin typeface="inter-regular"/>
              </a:rPr>
              <a:t> : Controller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GET: ViewBag</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Index()  </a:t>
            </a:r>
          </a:p>
          <a:p>
            <a:pPr algn="just"/>
            <a:r>
              <a:rPr lang="en-US" dirty="0">
                <a:solidFill>
                  <a:srgbClr val="000000"/>
                </a:solidFill>
                <a:latin typeface="inter-regular"/>
              </a:rPr>
              <a:t>        {  </a:t>
            </a:r>
          </a:p>
          <a:p>
            <a:pPr algn="just"/>
            <a:r>
              <a:rPr lang="en-US" dirty="0">
                <a:solidFill>
                  <a:srgbClr val="000000"/>
                </a:solidFill>
                <a:latin typeface="inter-regular"/>
              </a:rPr>
              <a:t>            List&lt;string&gt; Courses = </a:t>
            </a:r>
            <a:r>
              <a:rPr lang="en-US" b="1" dirty="0">
                <a:solidFill>
                  <a:srgbClr val="006699"/>
                </a:solidFill>
                <a:latin typeface="inter-regular"/>
              </a:rPr>
              <a:t>new</a:t>
            </a:r>
            <a:r>
              <a:rPr lang="en-US" dirty="0">
                <a:solidFill>
                  <a:srgbClr val="000000"/>
                </a:solidFill>
                <a:latin typeface="inter-regular"/>
              </a:rPr>
              <a:t> List&lt;string&gt;();  </a:t>
            </a:r>
          </a:p>
          <a:p>
            <a:pPr algn="just"/>
            <a:r>
              <a:rPr lang="en-US" dirty="0">
                <a:solidFill>
                  <a:srgbClr val="000000"/>
                </a:solidFill>
                <a:latin typeface="inter-regular"/>
              </a:rPr>
              <a:t>            </a:t>
            </a:r>
            <a:r>
              <a:rPr lang="en-US" dirty="0" err="1">
                <a:solidFill>
                  <a:srgbClr val="000000"/>
                </a:solidFill>
                <a:latin typeface="inter-regular"/>
              </a:rPr>
              <a:t>Courses.Add</a:t>
            </a:r>
            <a:r>
              <a:rPr lang="en-US" dirty="0">
                <a:solidFill>
                  <a:srgbClr val="000000"/>
                </a:solidFill>
                <a:latin typeface="inter-regular"/>
              </a:rPr>
              <a:t>(</a:t>
            </a:r>
            <a:r>
              <a:rPr lang="en-US" dirty="0">
                <a:solidFill>
                  <a:srgbClr val="0000FF"/>
                </a:solidFill>
                <a:latin typeface="inter-regular"/>
              </a:rPr>
              <a:t>"J2SE"</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Courses.Add</a:t>
            </a:r>
            <a:r>
              <a:rPr lang="en-US" dirty="0">
                <a:solidFill>
                  <a:srgbClr val="000000"/>
                </a:solidFill>
                <a:latin typeface="inter-regular"/>
              </a:rPr>
              <a:t>(</a:t>
            </a:r>
            <a:r>
              <a:rPr lang="en-US" dirty="0">
                <a:solidFill>
                  <a:srgbClr val="0000FF"/>
                </a:solidFill>
                <a:latin typeface="inter-regular"/>
              </a:rPr>
              <a:t>"J2EE"</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Courses.Add</a:t>
            </a:r>
            <a:r>
              <a:rPr lang="en-US" dirty="0">
                <a:solidFill>
                  <a:srgbClr val="000000"/>
                </a:solidFill>
                <a:latin typeface="inter-regular"/>
              </a:rPr>
              <a:t>(</a:t>
            </a:r>
            <a:r>
              <a:rPr lang="en-US" dirty="0">
                <a:solidFill>
                  <a:srgbClr val="0000FF"/>
                </a:solidFill>
                <a:latin typeface="inter-regular"/>
              </a:rPr>
              <a:t>"Spring"</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Courses.Add</a:t>
            </a:r>
            <a:r>
              <a:rPr lang="en-US" dirty="0">
                <a:solidFill>
                  <a:srgbClr val="000000"/>
                </a:solidFill>
                <a:latin typeface="inter-regular"/>
              </a:rPr>
              <a:t>(</a:t>
            </a:r>
            <a:r>
              <a:rPr lang="en-US" dirty="0">
                <a:solidFill>
                  <a:srgbClr val="0000FF"/>
                </a:solidFill>
                <a:latin typeface="inter-regular"/>
              </a:rPr>
              <a:t>"Hibernates"</a:t>
            </a:r>
            <a:r>
              <a:rPr lang="en-US" dirty="0">
                <a:solidFill>
                  <a:srgbClr val="000000"/>
                </a:solidFill>
                <a:latin typeface="inter-regular"/>
              </a:rPr>
              <a:t>);  </a:t>
            </a:r>
          </a:p>
          <a:p>
            <a:pPr algn="just"/>
            <a:r>
              <a:rPr lang="en-US" dirty="0">
                <a:solidFill>
                  <a:srgbClr val="000000"/>
                </a:solidFill>
                <a:latin typeface="inter-regular"/>
              </a:rPr>
              <a:t>            TempData[</a:t>
            </a:r>
            <a:r>
              <a:rPr lang="en-US" dirty="0">
                <a:solidFill>
                  <a:srgbClr val="0000FF"/>
                </a:solidFill>
                <a:latin typeface="inter-regular"/>
              </a:rPr>
              <a:t>"Courses"</a:t>
            </a:r>
            <a:r>
              <a:rPr lang="en-US" dirty="0">
                <a:solidFill>
                  <a:srgbClr val="000000"/>
                </a:solidFill>
                <a:latin typeface="inter-regular"/>
              </a:rPr>
              <a:t>] = Courses;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33137040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532" y="96791"/>
            <a:ext cx="6096000" cy="646331"/>
          </a:xfrm>
          <a:prstGeom prst="rect">
            <a:avLst/>
          </a:prstGeom>
        </p:spPr>
        <p:txBody>
          <a:bodyPr>
            <a:spAutoFit/>
          </a:bodyPr>
          <a:lstStyle/>
          <a:p>
            <a:r>
              <a:rPr lang="en-US" dirty="0">
                <a:solidFill>
                  <a:srgbClr val="610B4B"/>
                </a:solidFill>
                <a:latin typeface="erdana"/>
              </a:rPr>
              <a:t>View</a:t>
            </a:r>
          </a:p>
          <a:p>
            <a:r>
              <a:rPr lang="en-US" b="1" dirty="0">
                <a:latin typeface="inter-bold"/>
              </a:rPr>
              <a:t>// </a:t>
            </a:r>
            <a:r>
              <a:rPr lang="en-US" b="1" dirty="0" err="1" smtClean="0">
                <a:latin typeface="inter-bold"/>
              </a:rPr>
              <a:t>Index.cshtml</a:t>
            </a:r>
            <a:endParaRPr lang="en-US" dirty="0"/>
          </a:p>
        </p:txBody>
      </p:sp>
      <p:sp>
        <p:nvSpPr>
          <p:cNvPr id="3" name="Rectangle 2"/>
          <p:cNvSpPr/>
          <p:nvPr/>
        </p:nvSpPr>
        <p:spPr>
          <a:xfrm>
            <a:off x="2196791" y="835872"/>
            <a:ext cx="8954428" cy="5078313"/>
          </a:xfrm>
          <a:prstGeom prst="rect">
            <a:avLst/>
          </a:prstGeom>
        </p:spPr>
        <p:txBody>
          <a:bodyPr wrap="square">
            <a:spAutoFit/>
          </a:bodyPr>
          <a:lstStyle/>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&lt;meta</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a:t>
            </a:r>
            <a:r>
              <a:rPr lang="en-US" dirty="0">
                <a:solidFill>
                  <a:srgbClr val="0000FF"/>
                </a:solidFill>
                <a:latin typeface="inter-regular"/>
              </a:rPr>
              <a:t>"viewport"</a:t>
            </a:r>
            <a:r>
              <a:rPr lang="en-US" dirty="0">
                <a:solidFill>
                  <a:srgbClr val="000000"/>
                </a:solidFill>
                <a:latin typeface="inter-regular"/>
              </a:rPr>
              <a:t> </a:t>
            </a:r>
            <a:r>
              <a:rPr lang="en-US" dirty="0">
                <a:solidFill>
                  <a:srgbClr val="FF0000"/>
                </a:solidFill>
                <a:latin typeface="inter-regular"/>
              </a:rPr>
              <a:t>content</a:t>
            </a:r>
            <a:r>
              <a:rPr lang="en-US" dirty="0">
                <a:solidFill>
                  <a:srgbClr val="000000"/>
                </a:solidFill>
                <a:latin typeface="inter-regular"/>
              </a:rPr>
              <a:t>=</a:t>
            </a:r>
            <a:r>
              <a:rPr lang="en-US" dirty="0">
                <a:solidFill>
                  <a:srgbClr val="0000FF"/>
                </a:solidFill>
                <a:latin typeface="inter-regular"/>
              </a:rPr>
              <a:t>"width=device-width"</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a:t>
            </a:r>
            <a:r>
              <a:rPr lang="en-US" dirty="0">
                <a:solidFill>
                  <a:srgbClr val="000000"/>
                </a:solidFill>
                <a:latin typeface="inter-regular"/>
              </a:rPr>
              <a:t>Index</a:t>
            </a:r>
            <a:r>
              <a:rPr lang="en-US" b="1" dirty="0">
                <a:solidFill>
                  <a:srgbClr val="006699"/>
                </a:solidFill>
                <a:latin typeface="inter-regular"/>
              </a:rPr>
              <a: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&lt;h2&gt;</a:t>
            </a:r>
            <a:r>
              <a:rPr lang="en-US" dirty="0">
                <a:solidFill>
                  <a:srgbClr val="000000"/>
                </a:solidFill>
                <a:latin typeface="inter-regular"/>
              </a:rPr>
              <a:t>List of Courses</a:t>
            </a:r>
            <a:r>
              <a:rPr lang="en-US" b="1" dirty="0">
                <a:solidFill>
                  <a:srgbClr val="006699"/>
                </a:solidFill>
                <a:latin typeface="inter-regular"/>
              </a:rPr>
              <a:t>&lt;/h2&gt;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ul</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foreach</a:t>
            </a:r>
            <a:r>
              <a:rPr lang="en-US" dirty="0">
                <a:solidFill>
                  <a:srgbClr val="000000"/>
                </a:solidFill>
                <a:latin typeface="inter-regular"/>
              </a:rPr>
              <a:t> (</a:t>
            </a:r>
            <a:r>
              <a:rPr lang="en-US" dirty="0" err="1">
                <a:solidFill>
                  <a:srgbClr val="000000"/>
                </a:solidFill>
                <a:latin typeface="inter-regular"/>
              </a:rPr>
              <a:t>var</a:t>
            </a:r>
            <a:r>
              <a:rPr lang="en-US" dirty="0">
                <a:solidFill>
                  <a:srgbClr val="000000"/>
                </a:solidFill>
                <a:latin typeface="inter-regular"/>
              </a:rPr>
              <a:t> Courses in TempData["Courses"] as List</a:t>
            </a:r>
            <a:r>
              <a:rPr lang="en-US" b="1" dirty="0">
                <a:solidFill>
                  <a:srgbClr val="006699"/>
                </a:solidFill>
                <a:latin typeface="inter-regular"/>
              </a:rPr>
              <a:t>&lt;string&gt;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&lt;li&gt;</a:t>
            </a:r>
            <a:r>
              <a:rPr lang="en-US" dirty="0">
                <a:solidFill>
                  <a:srgbClr val="000000"/>
                </a:solidFill>
                <a:latin typeface="inter-regular"/>
              </a:rPr>
              <a:t> @Courses</a:t>
            </a:r>
            <a:r>
              <a:rPr lang="en-US" b="1" dirty="0">
                <a:solidFill>
                  <a:srgbClr val="006699"/>
                </a:solidFill>
                <a:latin typeface="inter-regular"/>
              </a:rPr>
              <a:t>&lt;/li&gt;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ul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50491014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045" y="172623"/>
            <a:ext cx="11144519" cy="2585323"/>
          </a:xfrm>
          <a:prstGeom prst="rect">
            <a:avLst/>
          </a:prstGeom>
        </p:spPr>
        <p:txBody>
          <a:bodyPr wrap="square">
            <a:spAutoFit/>
          </a:bodyPr>
          <a:lstStyle/>
          <a:p>
            <a:pPr algn="just"/>
            <a:r>
              <a:rPr lang="en-US" dirty="0">
                <a:solidFill>
                  <a:srgbClr val="610B38"/>
                </a:solidFill>
                <a:latin typeface="erdana"/>
              </a:rPr>
              <a:t>ASP.NET Razor Introduction</a:t>
            </a:r>
          </a:p>
          <a:p>
            <a:pPr marL="285750" indent="-285750">
              <a:buFont typeface="Arial" panose="020B0604020202020204" pitchFamily="34" charset="0"/>
              <a:buChar char="•"/>
            </a:pPr>
            <a:r>
              <a:rPr lang="en-US" dirty="0"/>
              <a:t/>
            </a:r>
            <a:br>
              <a:rPr lang="en-US" dirty="0"/>
            </a:br>
            <a:r>
              <a:rPr lang="en-US" dirty="0"/>
              <a:t>Razor is a standard markup syntax that allows us to embed server code into the web pages</a:t>
            </a:r>
            <a:r>
              <a:rPr lang="en-US" dirty="0" smtClean="0"/>
              <a:t>.</a:t>
            </a:r>
          </a:p>
          <a:p>
            <a:pPr marL="285750" indent="-285750">
              <a:buFont typeface="Arial" panose="020B0604020202020204" pitchFamily="34" charset="0"/>
              <a:buChar char="•"/>
            </a:pPr>
            <a:r>
              <a:rPr lang="en-US" dirty="0" smtClean="0"/>
              <a:t>It </a:t>
            </a:r>
            <a:r>
              <a:rPr lang="en-US" dirty="0"/>
              <a:t>uses its own syntax and keywords to generate view</a:t>
            </a:r>
            <a:r>
              <a:rPr lang="en-US" dirty="0" smtClean="0"/>
              <a:t>.</a:t>
            </a:r>
          </a:p>
          <a:p>
            <a:pPr marL="285750" indent="-285750">
              <a:buFont typeface="Arial" panose="020B0604020202020204" pitchFamily="34" charset="0"/>
              <a:buChar char="•"/>
            </a:pPr>
            <a:endParaRPr lang="en-US" dirty="0"/>
          </a:p>
          <a:p>
            <a:r>
              <a:rPr lang="en-US" dirty="0"/>
              <a:t>@ Character</a:t>
            </a:r>
          </a:p>
          <a:p>
            <a:r>
              <a:rPr lang="en-US" dirty="0"/>
              <a:t/>
            </a:r>
            <a:br>
              <a:rPr lang="en-US" dirty="0"/>
            </a:br>
            <a:r>
              <a:rPr lang="en-US" dirty="0"/>
              <a:t>Razor uses this character to transit from HTML to C#. </a:t>
            </a:r>
            <a:endParaRPr lang="en-US" dirty="0" smtClean="0"/>
          </a:p>
          <a:p>
            <a:r>
              <a:rPr lang="en-US" dirty="0" smtClean="0"/>
              <a:t>When </a:t>
            </a:r>
            <a:r>
              <a:rPr lang="en-US" dirty="0"/>
              <a:t>@ symbol is used with razor syntax, it transits into Razor specific markup, otherwise it transitions into plain C#. </a:t>
            </a:r>
          </a:p>
        </p:txBody>
      </p:sp>
      <p:sp>
        <p:nvSpPr>
          <p:cNvPr id="3" name="Rectangle 2"/>
          <p:cNvSpPr/>
          <p:nvPr/>
        </p:nvSpPr>
        <p:spPr>
          <a:xfrm>
            <a:off x="279043" y="3034691"/>
            <a:ext cx="11247551" cy="2308324"/>
          </a:xfrm>
          <a:prstGeom prst="rect">
            <a:avLst/>
          </a:prstGeom>
        </p:spPr>
        <p:txBody>
          <a:bodyPr wrap="square">
            <a:spAutoFit/>
          </a:bodyPr>
          <a:lstStyle/>
          <a:p>
            <a:pPr algn="just"/>
            <a:r>
              <a:rPr lang="en-US" dirty="0">
                <a:solidFill>
                  <a:srgbClr val="610B4B"/>
                </a:solidFill>
                <a:latin typeface="erdana"/>
              </a:rPr>
              <a:t>Razor Keywords</a:t>
            </a:r>
          </a:p>
          <a:p>
            <a:pPr algn="just">
              <a:buFont typeface="Arial" panose="020B0604020202020204" pitchFamily="34" charset="0"/>
              <a:buChar char="•"/>
            </a:pPr>
            <a:r>
              <a:rPr lang="en-US" dirty="0">
                <a:solidFill>
                  <a:srgbClr val="000000"/>
                </a:solidFill>
                <a:latin typeface="inter-regular"/>
              </a:rPr>
              <a:t>functions</a:t>
            </a:r>
          </a:p>
          <a:p>
            <a:pPr algn="just">
              <a:buFont typeface="Arial" panose="020B0604020202020204" pitchFamily="34" charset="0"/>
              <a:buChar char="•"/>
            </a:pPr>
            <a:r>
              <a:rPr lang="en-US" dirty="0">
                <a:solidFill>
                  <a:srgbClr val="000000"/>
                </a:solidFill>
                <a:latin typeface="inter-regular"/>
              </a:rPr>
              <a:t>inherits</a:t>
            </a:r>
          </a:p>
          <a:p>
            <a:pPr algn="just">
              <a:buFont typeface="Arial" panose="020B0604020202020204" pitchFamily="34" charset="0"/>
              <a:buChar char="•"/>
            </a:pPr>
            <a:r>
              <a:rPr lang="en-US" dirty="0">
                <a:solidFill>
                  <a:srgbClr val="000000"/>
                </a:solidFill>
                <a:latin typeface="inter-regular"/>
              </a:rPr>
              <a:t>model</a:t>
            </a:r>
          </a:p>
          <a:p>
            <a:pPr algn="just">
              <a:buFont typeface="Arial" panose="020B0604020202020204" pitchFamily="34" charset="0"/>
              <a:buChar char="•"/>
            </a:pPr>
            <a:r>
              <a:rPr lang="en-US" dirty="0">
                <a:solidFill>
                  <a:srgbClr val="000000"/>
                </a:solidFill>
                <a:latin typeface="inter-regular"/>
              </a:rPr>
              <a:t>section</a:t>
            </a:r>
          </a:p>
          <a:p>
            <a:pPr algn="just">
              <a:buFont typeface="Arial" panose="020B0604020202020204" pitchFamily="34" charset="0"/>
              <a:buChar char="•"/>
            </a:pPr>
            <a:r>
              <a:rPr lang="en-US" dirty="0">
                <a:solidFill>
                  <a:srgbClr val="000000"/>
                </a:solidFill>
                <a:latin typeface="inter-regular"/>
              </a:rPr>
              <a:t>helper (Not supported by ASP.NET Core.)</a:t>
            </a:r>
          </a:p>
          <a:p>
            <a:r>
              <a:rPr lang="en-US" dirty="0"/>
              <a:t/>
            </a:r>
            <a:br>
              <a:rPr lang="en-US" dirty="0"/>
            </a:br>
            <a:endParaRPr lang="en-US" dirty="0"/>
          </a:p>
        </p:txBody>
      </p:sp>
      <p:sp>
        <p:nvSpPr>
          <p:cNvPr id="4" name="Rectangle 3"/>
          <p:cNvSpPr/>
          <p:nvPr/>
        </p:nvSpPr>
        <p:spPr>
          <a:xfrm>
            <a:off x="279043" y="5027957"/>
            <a:ext cx="11247551" cy="923330"/>
          </a:xfrm>
          <a:prstGeom prst="rect">
            <a:avLst/>
          </a:prstGeom>
        </p:spPr>
        <p:txBody>
          <a:bodyPr wrap="square">
            <a:spAutoFit/>
          </a:bodyPr>
          <a:lstStyle/>
          <a:p>
            <a:pPr algn="just"/>
            <a:r>
              <a:rPr lang="en-US" dirty="0">
                <a:solidFill>
                  <a:srgbClr val="610B38"/>
                </a:solidFill>
                <a:latin typeface="erdana"/>
              </a:rPr>
              <a:t>Example</a:t>
            </a:r>
          </a:p>
          <a:p>
            <a:r>
              <a:rPr lang="en-US" dirty="0"/>
              <a:t>Let's create a view that has Razor syntax. Right click on the </a:t>
            </a:r>
            <a:r>
              <a:rPr lang="en-US" b="1" dirty="0"/>
              <a:t>Controller</a:t>
            </a:r>
            <a:r>
              <a:rPr lang="en-US" dirty="0"/>
              <a:t> folder and select </a:t>
            </a:r>
            <a:r>
              <a:rPr lang="en-US" b="1" dirty="0"/>
              <a:t>add-&gt;controller</a:t>
            </a:r>
            <a:r>
              <a:rPr lang="en-US" dirty="0" smtClean="0"/>
              <a:t>,</a:t>
            </a:r>
          </a:p>
          <a:p>
            <a:r>
              <a:rPr lang="en-US" dirty="0"/>
              <a:t>Provide a name to the controller</a:t>
            </a:r>
            <a:r>
              <a:rPr lang="en-US" dirty="0" smtClean="0"/>
              <a:t>.</a:t>
            </a:r>
            <a:endParaRPr lang="en-US" dirty="0"/>
          </a:p>
        </p:txBody>
      </p:sp>
    </p:spTree>
    <p:extLst>
      <p:ext uri="{BB962C8B-B14F-4D97-AF65-F5344CB8AC3E}">
        <p14:creationId xmlns:p14="http://schemas.microsoft.com/office/powerpoint/2010/main" val="32261323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375" y="121104"/>
            <a:ext cx="6096000" cy="369332"/>
          </a:xfrm>
          <a:prstGeom prst="rect">
            <a:avLst/>
          </a:prstGeom>
        </p:spPr>
        <p:txBody>
          <a:bodyPr>
            <a:spAutoFit/>
          </a:bodyPr>
          <a:lstStyle/>
          <a:p>
            <a:r>
              <a:rPr lang="en-US" b="1" dirty="0">
                <a:latin typeface="inter-bold"/>
              </a:rPr>
              <a:t>//</a:t>
            </a:r>
            <a:r>
              <a:rPr lang="en-US" b="1" dirty="0" err="1" smtClean="0">
                <a:latin typeface="inter-bold"/>
              </a:rPr>
              <a:t>StudentsController.cs</a:t>
            </a:r>
            <a:endParaRPr lang="en-US" dirty="0"/>
          </a:p>
        </p:txBody>
      </p:sp>
      <p:sp>
        <p:nvSpPr>
          <p:cNvPr id="3" name="Rectangle 2"/>
          <p:cNvSpPr/>
          <p:nvPr/>
        </p:nvSpPr>
        <p:spPr>
          <a:xfrm>
            <a:off x="3048000" y="889847"/>
            <a:ext cx="6096000" cy="5078313"/>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System.Web.Mvc</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RazorViewExample.Controllers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StudentsController</a:t>
            </a:r>
            <a:r>
              <a:rPr lang="en-US" dirty="0">
                <a:solidFill>
                  <a:srgbClr val="000000"/>
                </a:solidFill>
                <a:latin typeface="inter-regular"/>
              </a:rPr>
              <a:t> : Controller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GET: Students</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Index()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33693292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405" y="121104"/>
            <a:ext cx="6096000" cy="369332"/>
          </a:xfrm>
          <a:prstGeom prst="rect">
            <a:avLst/>
          </a:prstGeom>
        </p:spPr>
        <p:txBody>
          <a:bodyPr>
            <a:spAutoFit/>
          </a:bodyPr>
          <a:lstStyle/>
          <a:p>
            <a:r>
              <a:rPr lang="en-US" b="1" dirty="0">
                <a:latin typeface="inter-bold"/>
              </a:rPr>
              <a:t>// </a:t>
            </a:r>
            <a:r>
              <a:rPr lang="en-US" b="1" dirty="0" err="1" smtClean="0">
                <a:latin typeface="inter-bold"/>
              </a:rPr>
              <a:t>Index.cshtml</a:t>
            </a:r>
            <a:endParaRPr lang="en-US" dirty="0"/>
          </a:p>
        </p:txBody>
      </p:sp>
      <p:sp>
        <p:nvSpPr>
          <p:cNvPr id="3" name="Rectangle 2"/>
          <p:cNvSpPr/>
          <p:nvPr/>
        </p:nvSpPr>
        <p:spPr>
          <a:xfrm>
            <a:off x="3048000" y="1028345"/>
            <a:ext cx="8053589" cy="4524315"/>
          </a:xfrm>
          <a:prstGeom prst="rect">
            <a:avLst/>
          </a:prstGeom>
        </p:spPr>
        <p:txBody>
          <a:bodyPr wrap="square">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FF0000"/>
                </a:solidFill>
                <a:latin typeface="inter-regular"/>
              </a:rPr>
              <a:t>Layout</a:t>
            </a:r>
            <a:r>
              <a:rPr lang="en-US" dirty="0">
                <a:solidFill>
                  <a:srgbClr val="000000"/>
                </a:solidFill>
                <a:latin typeface="inter-regular"/>
              </a:rPr>
              <a:t> = </a:t>
            </a:r>
            <a:r>
              <a:rPr lang="en-US" dirty="0">
                <a:solidFill>
                  <a:srgbClr val="0000FF"/>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var</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 = </a:t>
            </a:r>
            <a:r>
              <a:rPr lang="en-US" dirty="0" smtClean="0">
                <a:solidFill>
                  <a:srgbClr val="0000FF"/>
                </a:solidFill>
                <a:latin typeface="inter-regular"/>
              </a:rPr>
              <a:t>“Sai"</a:t>
            </a:r>
            <a:r>
              <a:rPr lang="en-US" dirty="0" smtClean="0">
                <a:solidFill>
                  <a:srgbClr val="000000"/>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&lt;meta</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a:t>
            </a:r>
            <a:r>
              <a:rPr lang="en-US" dirty="0">
                <a:solidFill>
                  <a:srgbClr val="0000FF"/>
                </a:solidFill>
                <a:latin typeface="inter-regular"/>
              </a:rPr>
              <a:t>"viewport"</a:t>
            </a:r>
            <a:r>
              <a:rPr lang="en-US" dirty="0">
                <a:solidFill>
                  <a:srgbClr val="000000"/>
                </a:solidFill>
                <a:latin typeface="inter-regular"/>
              </a:rPr>
              <a:t> </a:t>
            </a:r>
            <a:r>
              <a:rPr lang="en-US" dirty="0">
                <a:solidFill>
                  <a:srgbClr val="FF0000"/>
                </a:solidFill>
                <a:latin typeface="inter-regular"/>
              </a:rPr>
              <a:t>content</a:t>
            </a:r>
            <a:r>
              <a:rPr lang="en-US" dirty="0">
                <a:solidFill>
                  <a:srgbClr val="000000"/>
                </a:solidFill>
                <a:latin typeface="inter-regular"/>
              </a:rPr>
              <a:t>=</a:t>
            </a:r>
            <a:r>
              <a:rPr lang="en-US" dirty="0">
                <a:solidFill>
                  <a:srgbClr val="0000FF"/>
                </a:solidFill>
                <a:latin typeface="inter-regular"/>
              </a:rPr>
              <a:t>"width=device-width"</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a:t>
            </a:r>
            <a:r>
              <a:rPr lang="en-US" dirty="0">
                <a:solidFill>
                  <a:srgbClr val="000000"/>
                </a:solidFill>
                <a:latin typeface="inter-regular"/>
              </a:rPr>
              <a:t>Index</a:t>
            </a:r>
            <a:r>
              <a:rPr lang="en-US" b="1" dirty="0">
                <a:solidFill>
                  <a:srgbClr val="006699"/>
                </a:solidFill>
                <a:latin typeface="inter-regular"/>
              </a:rPr>
              <a: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&lt;h2&gt;</a:t>
            </a:r>
            <a:r>
              <a:rPr lang="en-US" dirty="0">
                <a:solidFill>
                  <a:srgbClr val="000000"/>
                </a:solidFill>
                <a:latin typeface="inter-regular"/>
              </a:rPr>
              <a:t>My name is @name </a:t>
            </a:r>
            <a:r>
              <a:rPr lang="en-US" b="1" dirty="0">
                <a:solidFill>
                  <a:srgbClr val="006699"/>
                </a:solidFill>
                <a:latin typeface="inter-regular"/>
              </a:rPr>
              <a:t>&lt;/h2&gt;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38702587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769" y="211256"/>
            <a:ext cx="11672552" cy="1477328"/>
          </a:xfrm>
          <a:prstGeom prst="rect">
            <a:avLst/>
          </a:prstGeom>
        </p:spPr>
        <p:txBody>
          <a:bodyPr wrap="square">
            <a:spAutoFit/>
          </a:bodyPr>
          <a:lstStyle/>
          <a:p>
            <a:pPr algn="just"/>
            <a:r>
              <a:rPr lang="en-US" dirty="0">
                <a:solidFill>
                  <a:srgbClr val="610B38"/>
                </a:solidFill>
                <a:latin typeface="erdana"/>
              </a:rPr>
              <a:t>ASP.NET Razor Code </a:t>
            </a:r>
            <a:r>
              <a:rPr lang="en-US" dirty="0" smtClean="0">
                <a:solidFill>
                  <a:srgbClr val="610B38"/>
                </a:solidFill>
                <a:latin typeface="erdana"/>
              </a:rPr>
              <a:t>Expressions</a:t>
            </a:r>
          </a:p>
          <a:p>
            <a:pPr algn="just"/>
            <a:endParaRPr lang="en-US" dirty="0">
              <a:solidFill>
                <a:srgbClr val="610B38"/>
              </a:solidFill>
              <a:latin typeface="erdana"/>
            </a:endParaRPr>
          </a:p>
          <a:p>
            <a:pPr algn="just"/>
            <a:r>
              <a:rPr lang="en-US" dirty="0"/>
              <a:t>Razor syntax is widely used with C# programming </a:t>
            </a:r>
            <a:r>
              <a:rPr lang="en-US" dirty="0" smtClean="0"/>
              <a:t>language.</a:t>
            </a:r>
          </a:p>
          <a:p>
            <a:pPr algn="just"/>
            <a:r>
              <a:rPr lang="en-US" dirty="0" smtClean="0"/>
              <a:t>To </a:t>
            </a:r>
            <a:r>
              <a:rPr lang="en-US" dirty="0"/>
              <a:t>write C# code into a view use @ (at) sign to start Razor syntax. </a:t>
            </a:r>
            <a:endParaRPr lang="en-US" dirty="0" smtClean="0"/>
          </a:p>
          <a:p>
            <a:pPr algn="just"/>
            <a:r>
              <a:rPr lang="en-US" dirty="0" smtClean="0"/>
              <a:t>We </a:t>
            </a:r>
            <a:r>
              <a:rPr lang="en-US" dirty="0"/>
              <a:t>can use it to write single line expression or multiline code block. </a:t>
            </a:r>
            <a:endParaRPr lang="en-US" dirty="0">
              <a:solidFill>
                <a:srgbClr val="610B38"/>
              </a:solidFill>
              <a:latin typeface="erdana"/>
            </a:endParaRPr>
          </a:p>
        </p:txBody>
      </p:sp>
      <p:sp>
        <p:nvSpPr>
          <p:cNvPr id="3" name="Rectangle 2"/>
          <p:cNvSpPr/>
          <p:nvPr/>
        </p:nvSpPr>
        <p:spPr>
          <a:xfrm>
            <a:off x="201769" y="1688584"/>
            <a:ext cx="6096000" cy="369332"/>
          </a:xfrm>
          <a:prstGeom prst="rect">
            <a:avLst/>
          </a:prstGeom>
        </p:spPr>
        <p:txBody>
          <a:bodyPr>
            <a:spAutoFit/>
          </a:bodyPr>
          <a:lstStyle/>
          <a:p>
            <a:r>
              <a:rPr lang="en-US" b="1" dirty="0">
                <a:latin typeface="inter-bold"/>
              </a:rPr>
              <a:t>// </a:t>
            </a:r>
            <a:r>
              <a:rPr lang="en-US" b="1" dirty="0" err="1" smtClean="0">
                <a:latin typeface="inter-bold"/>
              </a:rPr>
              <a:t>Index.cshtml</a:t>
            </a:r>
            <a:endParaRPr lang="en-US" dirty="0"/>
          </a:p>
        </p:txBody>
      </p:sp>
      <p:sp>
        <p:nvSpPr>
          <p:cNvPr id="4" name="Rectangle 3"/>
          <p:cNvSpPr/>
          <p:nvPr/>
        </p:nvSpPr>
        <p:spPr>
          <a:xfrm>
            <a:off x="2210873" y="2057918"/>
            <a:ext cx="7654344" cy="4524315"/>
          </a:xfrm>
          <a:prstGeom prst="rect">
            <a:avLst/>
          </a:prstGeom>
        </p:spPr>
        <p:txBody>
          <a:bodyPr wrap="square">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FF0000"/>
                </a:solidFill>
                <a:latin typeface="inter-regular"/>
              </a:rPr>
              <a:t>Layout</a:t>
            </a:r>
            <a:r>
              <a:rPr lang="en-US" dirty="0">
                <a:solidFill>
                  <a:srgbClr val="000000"/>
                </a:solidFill>
                <a:latin typeface="inter-regular"/>
              </a:rPr>
              <a:t> = </a:t>
            </a:r>
            <a:r>
              <a:rPr lang="en-US" dirty="0">
                <a:solidFill>
                  <a:srgbClr val="0000FF"/>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var</a:t>
            </a:r>
            <a:r>
              <a:rPr lang="en-US" dirty="0">
                <a:solidFill>
                  <a:srgbClr val="000000"/>
                </a:solidFill>
                <a:latin typeface="inter-regular"/>
              </a:rPr>
              <a:t> </a:t>
            </a:r>
            <a:r>
              <a:rPr lang="en-US" dirty="0" err="1">
                <a:solidFill>
                  <a:srgbClr val="FF0000"/>
                </a:solidFill>
                <a:latin typeface="inter-regular"/>
              </a:rPr>
              <a:t>coursename</a:t>
            </a:r>
            <a:r>
              <a:rPr lang="en-US" dirty="0">
                <a:solidFill>
                  <a:srgbClr val="000000"/>
                </a:solidFill>
                <a:latin typeface="inter-regular"/>
              </a:rPr>
              <a:t> = </a:t>
            </a:r>
            <a:r>
              <a:rPr lang="en-US" dirty="0">
                <a:solidFill>
                  <a:srgbClr val="0000FF"/>
                </a:solidFill>
                <a:latin typeface="inter-regular"/>
              </a:rPr>
              <a:t>"Java Collection"</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&lt;meta</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a:t>
            </a:r>
            <a:r>
              <a:rPr lang="en-US" dirty="0">
                <a:solidFill>
                  <a:srgbClr val="0000FF"/>
                </a:solidFill>
                <a:latin typeface="inter-regular"/>
              </a:rPr>
              <a:t>"viewport"</a:t>
            </a:r>
            <a:r>
              <a:rPr lang="en-US" dirty="0">
                <a:solidFill>
                  <a:srgbClr val="000000"/>
                </a:solidFill>
                <a:latin typeface="inter-regular"/>
              </a:rPr>
              <a:t> </a:t>
            </a:r>
            <a:r>
              <a:rPr lang="en-US" dirty="0">
                <a:solidFill>
                  <a:srgbClr val="FF0000"/>
                </a:solidFill>
                <a:latin typeface="inter-regular"/>
              </a:rPr>
              <a:t>content</a:t>
            </a:r>
            <a:r>
              <a:rPr lang="en-US" dirty="0">
                <a:solidFill>
                  <a:srgbClr val="000000"/>
                </a:solidFill>
                <a:latin typeface="inter-regular"/>
              </a:rPr>
              <a:t>=</a:t>
            </a:r>
            <a:r>
              <a:rPr lang="en-US" dirty="0">
                <a:solidFill>
                  <a:srgbClr val="0000FF"/>
                </a:solidFill>
                <a:latin typeface="inter-regular"/>
              </a:rPr>
              <a:t>"width=device-width"</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a:t>
            </a:r>
            <a:r>
              <a:rPr lang="en-US" dirty="0">
                <a:solidFill>
                  <a:srgbClr val="000000"/>
                </a:solidFill>
                <a:latin typeface="inter-regular"/>
              </a:rPr>
              <a:t>Index</a:t>
            </a:r>
            <a:r>
              <a:rPr lang="en-US" b="1" dirty="0">
                <a:solidFill>
                  <a:srgbClr val="006699"/>
                </a:solidFill>
                <a:latin typeface="inter-regular"/>
              </a:rPr>
              <a: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&lt;h2&gt;</a:t>
            </a:r>
            <a:r>
              <a:rPr lang="en-US" dirty="0">
                <a:solidFill>
                  <a:srgbClr val="000000"/>
                </a:solidFill>
                <a:latin typeface="inter-regular"/>
              </a:rPr>
              <a:t>I want to learn @</a:t>
            </a:r>
            <a:r>
              <a:rPr lang="en-US" dirty="0" err="1">
                <a:solidFill>
                  <a:srgbClr val="000000"/>
                </a:solidFill>
                <a:latin typeface="inter-regular"/>
              </a:rPr>
              <a:t>coursename</a:t>
            </a:r>
            <a:r>
              <a:rPr lang="en-US" dirty="0">
                <a:solidFill>
                  <a:srgbClr val="000000"/>
                </a:solidFill>
                <a:latin typeface="inter-regular"/>
              </a:rPr>
              <a:t> </a:t>
            </a:r>
            <a:r>
              <a:rPr lang="en-US" b="1" dirty="0">
                <a:solidFill>
                  <a:srgbClr val="006699"/>
                </a:solidFill>
                <a:latin typeface="inter-regular"/>
              </a:rPr>
              <a:t>&lt;/h2&gt;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216555676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81" y="262773"/>
            <a:ext cx="8478591" cy="646331"/>
          </a:xfrm>
          <a:prstGeom prst="rect">
            <a:avLst/>
          </a:prstGeom>
        </p:spPr>
        <p:txBody>
          <a:bodyPr wrap="square">
            <a:spAutoFit/>
          </a:bodyPr>
          <a:lstStyle/>
          <a:p>
            <a:pPr algn="just"/>
            <a:r>
              <a:rPr lang="en-US" dirty="0">
                <a:solidFill>
                  <a:srgbClr val="610B38"/>
                </a:solidFill>
                <a:latin typeface="erdana"/>
              </a:rPr>
              <a:t>Implicit Razor </a:t>
            </a:r>
            <a:r>
              <a:rPr lang="en-US" dirty="0" smtClean="0">
                <a:solidFill>
                  <a:srgbClr val="610B38"/>
                </a:solidFill>
                <a:latin typeface="erdana"/>
              </a:rPr>
              <a:t>Expressions</a:t>
            </a:r>
          </a:p>
          <a:p>
            <a:pPr algn="just"/>
            <a:r>
              <a:rPr lang="en-US" dirty="0"/>
              <a:t>Implicit Razor expression starts with @ (at) character followed by C# code.</a:t>
            </a:r>
            <a:endParaRPr lang="en-US" dirty="0">
              <a:solidFill>
                <a:srgbClr val="610B38"/>
              </a:solidFill>
              <a:latin typeface="erdana"/>
            </a:endParaRPr>
          </a:p>
        </p:txBody>
      </p:sp>
      <p:sp>
        <p:nvSpPr>
          <p:cNvPr id="3" name="Rectangle 2"/>
          <p:cNvSpPr/>
          <p:nvPr/>
        </p:nvSpPr>
        <p:spPr>
          <a:xfrm>
            <a:off x="317679" y="1048383"/>
            <a:ext cx="6096000" cy="369332"/>
          </a:xfrm>
          <a:prstGeom prst="rect">
            <a:avLst/>
          </a:prstGeom>
        </p:spPr>
        <p:txBody>
          <a:bodyPr>
            <a:spAutoFit/>
          </a:bodyPr>
          <a:lstStyle/>
          <a:p>
            <a:r>
              <a:rPr lang="en-US" b="1" dirty="0">
                <a:latin typeface="inter-bold"/>
              </a:rPr>
              <a:t>// </a:t>
            </a:r>
            <a:r>
              <a:rPr lang="en-US" b="1" dirty="0" err="1" smtClean="0">
                <a:latin typeface="inter-bold"/>
              </a:rPr>
              <a:t>Index.cshtml</a:t>
            </a:r>
            <a:endParaRPr lang="en-US" dirty="0"/>
          </a:p>
        </p:txBody>
      </p:sp>
      <p:sp>
        <p:nvSpPr>
          <p:cNvPr id="4" name="Rectangle 3"/>
          <p:cNvSpPr/>
          <p:nvPr/>
        </p:nvSpPr>
        <p:spPr>
          <a:xfrm>
            <a:off x="1618445" y="1556998"/>
            <a:ext cx="8272531" cy="4247317"/>
          </a:xfrm>
          <a:prstGeom prst="rect">
            <a:avLst/>
          </a:prstGeom>
        </p:spPr>
        <p:txBody>
          <a:bodyPr wrap="square">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FF0000"/>
                </a:solidFill>
                <a:latin typeface="inter-regular"/>
              </a:rPr>
              <a:t>Layout</a:t>
            </a:r>
            <a:r>
              <a:rPr lang="en-US" dirty="0">
                <a:solidFill>
                  <a:srgbClr val="000000"/>
                </a:solidFill>
                <a:latin typeface="inter-regular"/>
              </a:rPr>
              <a:t> = </a:t>
            </a:r>
            <a:r>
              <a:rPr lang="en-US" dirty="0">
                <a:solidFill>
                  <a:srgbClr val="0000FF"/>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&lt;meta</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a:t>
            </a:r>
            <a:r>
              <a:rPr lang="en-US" dirty="0">
                <a:solidFill>
                  <a:srgbClr val="0000FF"/>
                </a:solidFill>
                <a:latin typeface="inter-regular"/>
              </a:rPr>
              <a:t>"viewport"</a:t>
            </a:r>
            <a:r>
              <a:rPr lang="en-US" dirty="0">
                <a:solidFill>
                  <a:srgbClr val="000000"/>
                </a:solidFill>
                <a:latin typeface="inter-regular"/>
              </a:rPr>
              <a:t> </a:t>
            </a:r>
            <a:r>
              <a:rPr lang="en-US" dirty="0">
                <a:solidFill>
                  <a:srgbClr val="FF0000"/>
                </a:solidFill>
                <a:latin typeface="inter-regular"/>
              </a:rPr>
              <a:t>content</a:t>
            </a:r>
            <a:r>
              <a:rPr lang="en-US" dirty="0">
                <a:solidFill>
                  <a:srgbClr val="000000"/>
                </a:solidFill>
                <a:latin typeface="inter-regular"/>
              </a:rPr>
              <a:t>=</a:t>
            </a:r>
            <a:r>
              <a:rPr lang="en-US" dirty="0">
                <a:solidFill>
                  <a:srgbClr val="0000FF"/>
                </a:solidFill>
                <a:latin typeface="inter-regular"/>
              </a:rPr>
              <a:t>"width=device-width"</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a:t>
            </a:r>
            <a:r>
              <a:rPr lang="en-US" dirty="0">
                <a:solidFill>
                  <a:srgbClr val="000000"/>
                </a:solidFill>
                <a:latin typeface="inter-regular"/>
              </a:rPr>
              <a:t>Index</a:t>
            </a:r>
            <a:r>
              <a:rPr lang="en-US" b="1" dirty="0">
                <a:solidFill>
                  <a:srgbClr val="006699"/>
                </a:solidFill>
                <a:latin typeface="inter-regular"/>
              </a:rPr>
              <a: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&lt;p&gt;</a:t>
            </a:r>
            <a:r>
              <a:rPr lang="en-US" dirty="0">
                <a:solidFill>
                  <a:srgbClr val="000000"/>
                </a:solidFill>
                <a:latin typeface="inter-regular"/>
              </a:rPr>
              <a:t>Current Time is: @</a:t>
            </a:r>
            <a:r>
              <a:rPr lang="en-US" dirty="0" err="1">
                <a:solidFill>
                  <a:srgbClr val="000000"/>
                </a:solidFill>
                <a:latin typeface="inter-regular"/>
              </a:rPr>
              <a:t>DateTime.Now.ToString</a:t>
            </a:r>
            <a:r>
              <a:rPr lang="en-US" dirty="0">
                <a:solidFill>
                  <a:srgbClr val="000000"/>
                </a:solidFill>
                <a:latin typeface="inter-regular"/>
              </a:rPr>
              <a:t>("T")</a:t>
            </a:r>
            <a:r>
              <a:rPr lang="en-US" b="1" dirty="0">
                <a:solidFill>
                  <a:srgbClr val="006699"/>
                </a:solidFill>
                <a:latin typeface="inter-regular"/>
              </a:rPr>
              <a:t>&lt;/p&gt;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9216150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891" y="167426"/>
            <a:ext cx="6096000" cy="369332"/>
          </a:xfrm>
          <a:prstGeom prst="rect">
            <a:avLst/>
          </a:prstGeom>
        </p:spPr>
        <p:txBody>
          <a:bodyPr>
            <a:spAutoFit/>
          </a:bodyPr>
          <a:lstStyle/>
          <a:p>
            <a:pPr algn="just"/>
            <a:r>
              <a:rPr lang="en-US" dirty="0">
                <a:solidFill>
                  <a:srgbClr val="610B38"/>
                </a:solidFill>
                <a:latin typeface="erdana"/>
              </a:rPr>
              <a:t>Explicit Razor </a:t>
            </a:r>
            <a:r>
              <a:rPr lang="en-US" dirty="0" smtClean="0">
                <a:solidFill>
                  <a:srgbClr val="610B38"/>
                </a:solidFill>
                <a:latin typeface="erdana"/>
              </a:rPr>
              <a:t>Expressions</a:t>
            </a:r>
            <a:endParaRPr lang="en-US" dirty="0">
              <a:solidFill>
                <a:srgbClr val="610B38"/>
              </a:solidFill>
              <a:latin typeface="erdana"/>
            </a:endParaRPr>
          </a:p>
        </p:txBody>
      </p:sp>
      <p:sp>
        <p:nvSpPr>
          <p:cNvPr id="3" name="Rectangle 2"/>
          <p:cNvSpPr/>
          <p:nvPr/>
        </p:nvSpPr>
        <p:spPr>
          <a:xfrm>
            <a:off x="188893" y="536759"/>
            <a:ext cx="8942231" cy="369332"/>
          </a:xfrm>
          <a:prstGeom prst="rect">
            <a:avLst/>
          </a:prstGeom>
        </p:spPr>
        <p:txBody>
          <a:bodyPr wrap="square">
            <a:spAutoFit/>
          </a:bodyPr>
          <a:lstStyle/>
          <a:p>
            <a:r>
              <a:rPr lang="en-US" dirty="0">
                <a:solidFill>
                  <a:srgbClr val="333333"/>
                </a:solidFill>
                <a:latin typeface="inter-regular"/>
              </a:rPr>
              <a:t>Explicit Razor expression consists of @ (at) character with balanced parenthesis.</a:t>
            </a:r>
            <a:endParaRPr lang="en-US" dirty="0"/>
          </a:p>
        </p:txBody>
      </p:sp>
      <p:sp>
        <p:nvSpPr>
          <p:cNvPr id="4" name="Rectangle 3"/>
          <p:cNvSpPr/>
          <p:nvPr/>
        </p:nvSpPr>
        <p:spPr>
          <a:xfrm>
            <a:off x="188891" y="1090756"/>
            <a:ext cx="6096000" cy="369332"/>
          </a:xfrm>
          <a:prstGeom prst="rect">
            <a:avLst/>
          </a:prstGeom>
        </p:spPr>
        <p:txBody>
          <a:bodyPr>
            <a:spAutoFit/>
          </a:bodyPr>
          <a:lstStyle/>
          <a:p>
            <a:r>
              <a:rPr lang="en-US" b="1" dirty="0">
                <a:solidFill>
                  <a:srgbClr val="333333"/>
                </a:solidFill>
                <a:latin typeface="inter-bold"/>
              </a:rPr>
              <a:t>// </a:t>
            </a:r>
            <a:r>
              <a:rPr lang="en-US" b="1" dirty="0" err="1" smtClean="0">
                <a:solidFill>
                  <a:srgbClr val="333333"/>
                </a:solidFill>
                <a:latin typeface="inter-bold"/>
              </a:rPr>
              <a:t>Index.cshtml</a:t>
            </a:r>
            <a:endParaRPr lang="en-US" dirty="0"/>
          </a:p>
        </p:txBody>
      </p:sp>
      <p:sp>
        <p:nvSpPr>
          <p:cNvPr id="5" name="Rectangle 4"/>
          <p:cNvSpPr/>
          <p:nvPr/>
        </p:nvSpPr>
        <p:spPr>
          <a:xfrm>
            <a:off x="2648755" y="1644756"/>
            <a:ext cx="8195256" cy="4247317"/>
          </a:xfrm>
          <a:prstGeom prst="rect">
            <a:avLst/>
          </a:prstGeom>
        </p:spPr>
        <p:txBody>
          <a:bodyPr wrap="square">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FF0000"/>
                </a:solidFill>
                <a:latin typeface="inter-regular"/>
              </a:rPr>
              <a:t>Layout</a:t>
            </a:r>
            <a:r>
              <a:rPr lang="en-US" dirty="0">
                <a:solidFill>
                  <a:srgbClr val="000000"/>
                </a:solidFill>
                <a:latin typeface="inter-regular"/>
              </a:rPr>
              <a:t> = </a:t>
            </a:r>
            <a:r>
              <a:rPr lang="en-US" dirty="0">
                <a:solidFill>
                  <a:srgbClr val="0000FF"/>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&lt;meta</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a:t>
            </a:r>
            <a:r>
              <a:rPr lang="en-US" dirty="0">
                <a:solidFill>
                  <a:srgbClr val="0000FF"/>
                </a:solidFill>
                <a:latin typeface="inter-regular"/>
              </a:rPr>
              <a:t>"viewport"</a:t>
            </a:r>
            <a:r>
              <a:rPr lang="en-US" dirty="0">
                <a:solidFill>
                  <a:srgbClr val="000000"/>
                </a:solidFill>
                <a:latin typeface="inter-regular"/>
              </a:rPr>
              <a:t> </a:t>
            </a:r>
            <a:r>
              <a:rPr lang="en-US" dirty="0">
                <a:solidFill>
                  <a:srgbClr val="FF0000"/>
                </a:solidFill>
                <a:latin typeface="inter-regular"/>
              </a:rPr>
              <a:t>content</a:t>
            </a:r>
            <a:r>
              <a:rPr lang="en-US" dirty="0">
                <a:solidFill>
                  <a:srgbClr val="000000"/>
                </a:solidFill>
                <a:latin typeface="inter-regular"/>
              </a:rPr>
              <a:t>=</a:t>
            </a:r>
            <a:r>
              <a:rPr lang="en-US" dirty="0">
                <a:solidFill>
                  <a:srgbClr val="0000FF"/>
                </a:solidFill>
                <a:latin typeface="inter-regular"/>
              </a:rPr>
              <a:t>"width=device-width"</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a:t>
            </a:r>
            <a:r>
              <a:rPr lang="en-US" dirty="0">
                <a:solidFill>
                  <a:srgbClr val="000000"/>
                </a:solidFill>
                <a:latin typeface="inter-regular"/>
              </a:rPr>
              <a:t>Index</a:t>
            </a:r>
            <a:r>
              <a:rPr lang="en-US" b="1" dirty="0">
                <a:solidFill>
                  <a:srgbClr val="006699"/>
                </a:solidFill>
                <a:latin typeface="inter-regular"/>
              </a:rPr>
              <a: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&lt;p&gt;</a:t>
            </a:r>
            <a:r>
              <a:rPr lang="en-US" dirty="0">
                <a:solidFill>
                  <a:srgbClr val="000000"/>
                </a:solidFill>
                <a:latin typeface="inter-regular"/>
              </a:rPr>
              <a:t>2 + </a:t>
            </a:r>
            <a:r>
              <a:rPr lang="en-US" dirty="0">
                <a:solidFill>
                  <a:srgbClr val="FF0000"/>
                </a:solidFill>
                <a:latin typeface="inter-regular"/>
              </a:rPr>
              <a:t>5</a:t>
            </a:r>
            <a:r>
              <a:rPr lang="en-US" dirty="0">
                <a:solidFill>
                  <a:srgbClr val="000000"/>
                </a:solidFill>
                <a:latin typeface="inter-regular"/>
              </a:rPr>
              <a:t> = @(2+5)</a:t>
            </a:r>
            <a:r>
              <a:rPr lang="en-US" b="1" dirty="0">
                <a:solidFill>
                  <a:srgbClr val="006699"/>
                </a:solidFill>
                <a:latin typeface="inter-regular"/>
              </a:rPr>
              <a:t>&lt;/p&gt;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31342775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650" y="185501"/>
            <a:ext cx="11698311" cy="1200329"/>
          </a:xfrm>
          <a:prstGeom prst="rect">
            <a:avLst/>
          </a:prstGeom>
        </p:spPr>
        <p:txBody>
          <a:bodyPr wrap="square">
            <a:spAutoFit/>
          </a:bodyPr>
          <a:lstStyle/>
          <a:p>
            <a:pPr algn="just"/>
            <a:r>
              <a:rPr lang="en-US" dirty="0">
                <a:solidFill>
                  <a:srgbClr val="610B38"/>
                </a:solidFill>
                <a:latin typeface="erdana"/>
              </a:rPr>
              <a:t>Razor Expression Encoding</a:t>
            </a:r>
          </a:p>
          <a:p>
            <a:r>
              <a:rPr lang="en-US" dirty="0"/>
              <a:t>Razor provides expression encoding to avoid malicious code and security risks. In case, if user enters a malicious script as input, razor engine encode the script and render as HTML output.</a:t>
            </a:r>
          </a:p>
          <a:p>
            <a:endParaRPr lang="en-US" dirty="0"/>
          </a:p>
        </p:txBody>
      </p:sp>
      <p:sp>
        <p:nvSpPr>
          <p:cNvPr id="3" name="Rectangle 2"/>
          <p:cNvSpPr/>
          <p:nvPr/>
        </p:nvSpPr>
        <p:spPr>
          <a:xfrm>
            <a:off x="98739" y="1199765"/>
            <a:ext cx="6096000" cy="646331"/>
          </a:xfrm>
          <a:prstGeom prst="rect">
            <a:avLst/>
          </a:prstGeom>
        </p:spPr>
        <p:txBody>
          <a:bodyPr>
            <a:spAutoFit/>
          </a:bodyPr>
          <a:lstStyle/>
          <a:p>
            <a:r>
              <a:rPr lang="en-US" b="1" dirty="0">
                <a:solidFill>
                  <a:srgbClr val="333333"/>
                </a:solidFill>
                <a:latin typeface="inter-bold"/>
              </a:rPr>
              <a:t>// </a:t>
            </a:r>
            <a:r>
              <a:rPr lang="en-US" b="1" dirty="0" err="1">
                <a:solidFill>
                  <a:srgbClr val="333333"/>
                </a:solidFill>
                <a:latin typeface="inter-bold"/>
              </a:rPr>
              <a:t>Index.cshtml</a:t>
            </a:r>
            <a:r>
              <a:rPr lang="en-US" dirty="0">
                <a:solidFill>
                  <a:srgbClr val="333333"/>
                </a:solidFill>
                <a:latin typeface="inter-regular"/>
              </a:rPr>
              <a:t/>
            </a:r>
            <a:br>
              <a:rPr lang="en-US" dirty="0">
                <a:solidFill>
                  <a:srgbClr val="333333"/>
                </a:solidFill>
                <a:latin typeface="inter-regular"/>
              </a:rPr>
            </a:br>
            <a:endParaRPr lang="en-US" dirty="0"/>
          </a:p>
        </p:txBody>
      </p:sp>
      <p:sp>
        <p:nvSpPr>
          <p:cNvPr id="4" name="Rectangle 3"/>
          <p:cNvSpPr/>
          <p:nvPr/>
        </p:nvSpPr>
        <p:spPr>
          <a:xfrm>
            <a:off x="2944971" y="1385832"/>
            <a:ext cx="8066468" cy="4247317"/>
          </a:xfrm>
          <a:prstGeom prst="rect">
            <a:avLst/>
          </a:prstGeom>
        </p:spPr>
        <p:txBody>
          <a:bodyPr wrap="square">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FF0000"/>
                </a:solidFill>
                <a:latin typeface="inter-regular"/>
              </a:rPr>
              <a:t>Layout</a:t>
            </a:r>
            <a:r>
              <a:rPr lang="en-US" dirty="0">
                <a:solidFill>
                  <a:srgbClr val="000000"/>
                </a:solidFill>
                <a:latin typeface="inter-regular"/>
              </a:rPr>
              <a:t> = </a:t>
            </a:r>
            <a:r>
              <a:rPr lang="en-US" dirty="0">
                <a:solidFill>
                  <a:srgbClr val="0000FF"/>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&lt;meta</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a:t>
            </a:r>
            <a:r>
              <a:rPr lang="en-US" dirty="0">
                <a:solidFill>
                  <a:srgbClr val="0000FF"/>
                </a:solidFill>
                <a:latin typeface="inter-regular"/>
              </a:rPr>
              <a:t>"viewport"</a:t>
            </a:r>
            <a:r>
              <a:rPr lang="en-US" dirty="0">
                <a:solidFill>
                  <a:srgbClr val="000000"/>
                </a:solidFill>
                <a:latin typeface="inter-regular"/>
              </a:rPr>
              <a:t> </a:t>
            </a:r>
            <a:r>
              <a:rPr lang="en-US" dirty="0">
                <a:solidFill>
                  <a:srgbClr val="FF0000"/>
                </a:solidFill>
                <a:latin typeface="inter-regular"/>
              </a:rPr>
              <a:t>content</a:t>
            </a:r>
            <a:r>
              <a:rPr lang="en-US" dirty="0">
                <a:solidFill>
                  <a:srgbClr val="000000"/>
                </a:solidFill>
                <a:latin typeface="inter-regular"/>
              </a:rPr>
              <a:t>=</a:t>
            </a:r>
            <a:r>
              <a:rPr lang="en-US" dirty="0">
                <a:solidFill>
                  <a:srgbClr val="0000FF"/>
                </a:solidFill>
                <a:latin typeface="inter-regular"/>
              </a:rPr>
              <a:t>"width=device-width"</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a:t>
            </a:r>
            <a:r>
              <a:rPr lang="en-US" dirty="0">
                <a:solidFill>
                  <a:srgbClr val="000000"/>
                </a:solidFill>
                <a:latin typeface="inter-regular"/>
              </a:rPr>
              <a:t>Index</a:t>
            </a:r>
            <a:r>
              <a:rPr lang="en-US" b="1" dirty="0">
                <a:solidFill>
                  <a:srgbClr val="006699"/>
                </a:solidFill>
                <a:latin typeface="inter-regular"/>
              </a:rPr>
              <a: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Html.Raw</a:t>
            </a:r>
            <a:r>
              <a:rPr lang="en-US" dirty="0">
                <a:solidFill>
                  <a:srgbClr val="000000"/>
                </a:solidFill>
                <a:latin typeface="inter-regular"/>
              </a:rPr>
              <a:t>("</a:t>
            </a:r>
            <a:r>
              <a:rPr lang="en-US" b="1" dirty="0">
                <a:solidFill>
                  <a:srgbClr val="006699"/>
                </a:solidFill>
                <a:latin typeface="inter-regular"/>
              </a:rPr>
              <a:t>&lt;script&gt;</a:t>
            </a:r>
            <a:r>
              <a:rPr lang="en-US" dirty="0">
                <a:solidFill>
                  <a:srgbClr val="000000"/>
                </a:solidFill>
                <a:latin typeface="inter-regular"/>
              </a:rPr>
              <a:t>alert('System Failure!')</a:t>
            </a:r>
            <a:r>
              <a:rPr lang="en-US" b="1" dirty="0">
                <a:solidFill>
                  <a:srgbClr val="006699"/>
                </a:solidFill>
                <a:latin typeface="inter-regular"/>
              </a:rPr>
              <a:t>&lt;/script&gt;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4165725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2891" y="158045"/>
            <a:ext cx="11661423" cy="923330"/>
          </a:xfrm>
          <a:prstGeom prst="rect">
            <a:avLst/>
          </a:prstGeom>
        </p:spPr>
        <p:txBody>
          <a:bodyPr wrap="square">
            <a:spAutoFit/>
          </a:bodyPr>
          <a:lstStyle/>
          <a:p>
            <a:pPr algn="just"/>
            <a:r>
              <a:rPr lang="en-US" dirty="0">
                <a:solidFill>
                  <a:srgbClr val="610B38"/>
                </a:solidFill>
                <a:latin typeface="erdana"/>
              </a:rPr>
              <a:t>C# Default Constructor</a:t>
            </a:r>
          </a:p>
          <a:p>
            <a:pPr marL="285750" indent="-285750" algn="just">
              <a:buFont typeface="Arial" panose="020B0604020202020204" pitchFamily="34" charset="0"/>
              <a:buChar char="•"/>
            </a:pPr>
            <a:r>
              <a:rPr lang="en-US" dirty="0">
                <a:solidFill>
                  <a:srgbClr val="333333"/>
                </a:solidFill>
                <a:latin typeface="inter-regular"/>
              </a:rPr>
              <a:t>A constructor which has no argument is known as default constructor. It is invoked at the time of creating object.</a:t>
            </a:r>
            <a:endParaRPr lang="en-US" b="0" i="0" dirty="0">
              <a:solidFill>
                <a:srgbClr val="333333"/>
              </a:solidFill>
              <a:effectLst/>
              <a:latin typeface="inter-regular"/>
            </a:endParaRPr>
          </a:p>
        </p:txBody>
      </p:sp>
      <p:sp>
        <p:nvSpPr>
          <p:cNvPr id="4" name="Rectangle 3"/>
          <p:cNvSpPr/>
          <p:nvPr/>
        </p:nvSpPr>
        <p:spPr>
          <a:xfrm>
            <a:off x="112889" y="1081375"/>
            <a:ext cx="11909779" cy="923330"/>
          </a:xfrm>
          <a:prstGeom prst="rect">
            <a:avLst/>
          </a:prstGeom>
        </p:spPr>
        <p:txBody>
          <a:bodyPr wrap="square">
            <a:spAutoFit/>
          </a:bodyPr>
          <a:lstStyle/>
          <a:p>
            <a:pPr algn="just"/>
            <a:r>
              <a:rPr lang="en-US" dirty="0">
                <a:solidFill>
                  <a:srgbClr val="610B38"/>
                </a:solidFill>
                <a:latin typeface="erdana"/>
              </a:rPr>
              <a:t>C# Parameterized Constructor</a:t>
            </a:r>
          </a:p>
          <a:p>
            <a:pPr marL="285750" indent="-285750" algn="just">
              <a:buFont typeface="Arial" panose="020B0604020202020204" pitchFamily="34" charset="0"/>
              <a:buChar char="•"/>
            </a:pPr>
            <a:r>
              <a:rPr lang="en-US" dirty="0">
                <a:solidFill>
                  <a:srgbClr val="333333"/>
                </a:solidFill>
                <a:latin typeface="inter-regular"/>
              </a:rPr>
              <a:t>A constructor which has parameters is called parameterized constructor. It is used to provide different values to distinct objects.</a:t>
            </a:r>
            <a:endParaRPr lang="en-US" b="0" i="0" dirty="0">
              <a:solidFill>
                <a:srgbClr val="333333"/>
              </a:solidFill>
              <a:effectLst/>
              <a:latin typeface="inter-regular"/>
            </a:endParaRPr>
          </a:p>
        </p:txBody>
      </p:sp>
      <p:sp>
        <p:nvSpPr>
          <p:cNvPr id="5" name="Rectangle 4"/>
          <p:cNvSpPr/>
          <p:nvPr/>
        </p:nvSpPr>
        <p:spPr>
          <a:xfrm>
            <a:off x="112889" y="2004705"/>
            <a:ext cx="11909779" cy="923330"/>
          </a:xfrm>
          <a:prstGeom prst="rect">
            <a:avLst/>
          </a:prstGeom>
        </p:spPr>
        <p:txBody>
          <a:bodyPr wrap="square">
            <a:spAutoFit/>
          </a:bodyPr>
          <a:lstStyle/>
          <a:p>
            <a:pPr algn="just"/>
            <a:r>
              <a:rPr lang="en-US" dirty="0">
                <a:solidFill>
                  <a:srgbClr val="610B38"/>
                </a:solidFill>
                <a:latin typeface="erdana"/>
              </a:rPr>
              <a:t>C# Destructor</a:t>
            </a:r>
          </a:p>
          <a:p>
            <a:pPr marL="285750" indent="-285750" algn="just">
              <a:buFont typeface="Arial" panose="020B0604020202020204" pitchFamily="34" charset="0"/>
              <a:buChar char="•"/>
            </a:pPr>
            <a:r>
              <a:rPr lang="en-US" dirty="0">
                <a:solidFill>
                  <a:srgbClr val="333333"/>
                </a:solidFill>
                <a:latin typeface="inter-regular"/>
              </a:rPr>
              <a:t>A destructor works opposite to constructor, It destructs the objects of classes. It can be defined only once in a class. Like constructors, it is invoked automatically.</a:t>
            </a:r>
            <a:endParaRPr lang="en-US" b="0" i="0" dirty="0">
              <a:solidFill>
                <a:srgbClr val="333333"/>
              </a:solidFill>
              <a:effectLst/>
              <a:latin typeface="inter-regular"/>
            </a:endParaRPr>
          </a:p>
        </p:txBody>
      </p:sp>
      <p:sp>
        <p:nvSpPr>
          <p:cNvPr id="6" name="Rectangle 5"/>
          <p:cNvSpPr/>
          <p:nvPr/>
        </p:nvSpPr>
        <p:spPr>
          <a:xfrm>
            <a:off x="112889" y="2928037"/>
            <a:ext cx="11909779" cy="2585323"/>
          </a:xfrm>
          <a:prstGeom prst="rect">
            <a:avLst/>
          </a:prstGeom>
        </p:spPr>
        <p:txBody>
          <a:bodyPr wrap="square">
            <a:spAutoFit/>
          </a:bodyPr>
          <a:lstStyle/>
          <a:p>
            <a:pPr algn="just"/>
            <a:r>
              <a:rPr lang="en-US" dirty="0">
                <a:solidFill>
                  <a:srgbClr val="610B38"/>
                </a:solidFill>
                <a:latin typeface="erdana"/>
              </a:rPr>
              <a:t>C# </a:t>
            </a:r>
            <a:r>
              <a:rPr lang="en-US" dirty="0" smtClean="0">
                <a:solidFill>
                  <a:srgbClr val="610B38"/>
                </a:solidFill>
                <a:latin typeface="erdana"/>
              </a:rPr>
              <a:t>Properties</a:t>
            </a:r>
          </a:p>
          <a:p>
            <a:pPr marL="285750" indent="-285750">
              <a:buFont typeface="Arial" panose="020B0604020202020204" pitchFamily="34" charset="0"/>
              <a:buChar char="•"/>
            </a:pPr>
            <a:r>
              <a:rPr lang="en-US" dirty="0"/>
              <a:t>C# </a:t>
            </a:r>
            <a:r>
              <a:rPr lang="en-US" dirty="0" err="1"/>
              <a:t>Properites</a:t>
            </a:r>
            <a:r>
              <a:rPr lang="en-US" dirty="0"/>
              <a:t> doesn't have storage location. C# </a:t>
            </a:r>
            <a:r>
              <a:rPr lang="en-US" dirty="0" err="1"/>
              <a:t>Properites</a:t>
            </a:r>
            <a:r>
              <a:rPr lang="en-US" dirty="0"/>
              <a:t> are extension of fields and accessed like </a:t>
            </a:r>
            <a:r>
              <a:rPr lang="en-US" dirty="0" smtClean="0"/>
              <a:t>fields.</a:t>
            </a:r>
          </a:p>
          <a:p>
            <a:endParaRPr lang="en-US" dirty="0"/>
          </a:p>
          <a:p>
            <a:r>
              <a:rPr lang="en-US" dirty="0"/>
              <a:t>Usage of C# Properties</a:t>
            </a:r>
          </a:p>
          <a:p>
            <a:pPr marL="285750" indent="-285750">
              <a:buFont typeface="Arial" panose="020B0604020202020204" pitchFamily="34" charset="0"/>
              <a:buChar char="•"/>
            </a:pPr>
            <a:r>
              <a:rPr lang="en-US" dirty="0"/>
              <a:t>C# Properties can be read-only or write-only.</a:t>
            </a:r>
          </a:p>
          <a:p>
            <a:pPr marL="285750" indent="-285750">
              <a:buFont typeface="Arial" panose="020B0604020202020204" pitchFamily="34" charset="0"/>
              <a:buChar char="•"/>
            </a:pPr>
            <a:r>
              <a:rPr lang="en-US" dirty="0"/>
              <a:t>We can have logic while setting values in the C# Properties.</a:t>
            </a:r>
          </a:p>
          <a:p>
            <a:pPr marL="285750" indent="-285750">
              <a:buFont typeface="Arial" panose="020B0604020202020204" pitchFamily="34" charset="0"/>
              <a:buChar char="•"/>
            </a:pPr>
            <a:r>
              <a:rPr lang="en-US" dirty="0"/>
              <a:t>We make fields of the class private, so that fields can't be accessed from outside the class directly. Now we are forced to use C# properties for setting or getting values.</a:t>
            </a:r>
          </a:p>
          <a:p>
            <a:endParaRPr lang="en-US" dirty="0"/>
          </a:p>
        </p:txBody>
      </p:sp>
    </p:spTree>
    <p:extLst>
      <p:ext uri="{BB962C8B-B14F-4D97-AF65-F5344CB8AC3E}">
        <p14:creationId xmlns:p14="http://schemas.microsoft.com/office/powerpoint/2010/main" val="109538539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270" y="217799"/>
            <a:ext cx="2941831" cy="369332"/>
          </a:xfrm>
          <a:prstGeom prst="rect">
            <a:avLst/>
          </a:prstGeom>
        </p:spPr>
        <p:txBody>
          <a:bodyPr wrap="none">
            <a:spAutoFit/>
          </a:bodyPr>
          <a:lstStyle/>
          <a:p>
            <a:r>
              <a:rPr lang="en-US" dirty="0">
                <a:solidFill>
                  <a:srgbClr val="333333"/>
                </a:solidFill>
                <a:latin typeface="inter-regular"/>
              </a:rPr>
              <a:t>encoding JavaScript script.</a:t>
            </a:r>
            <a:endParaRPr lang="en-US" dirty="0"/>
          </a:p>
        </p:txBody>
      </p:sp>
      <p:sp>
        <p:nvSpPr>
          <p:cNvPr id="3" name="Rectangle 2"/>
          <p:cNvSpPr/>
          <p:nvPr/>
        </p:nvSpPr>
        <p:spPr>
          <a:xfrm>
            <a:off x="246267" y="587131"/>
            <a:ext cx="6096000" cy="369332"/>
          </a:xfrm>
          <a:prstGeom prst="rect">
            <a:avLst/>
          </a:prstGeom>
        </p:spPr>
        <p:txBody>
          <a:bodyPr>
            <a:spAutoFit/>
          </a:bodyPr>
          <a:lstStyle/>
          <a:p>
            <a:r>
              <a:rPr lang="en-US" b="1" dirty="0">
                <a:latin typeface="inter-bold"/>
              </a:rPr>
              <a:t>// </a:t>
            </a:r>
            <a:r>
              <a:rPr lang="en-US" b="1" dirty="0" err="1" smtClean="0">
                <a:latin typeface="inter-bold"/>
              </a:rPr>
              <a:t>Index.cshtml</a:t>
            </a:r>
            <a:endParaRPr lang="en-US" dirty="0"/>
          </a:p>
        </p:txBody>
      </p:sp>
      <p:sp>
        <p:nvSpPr>
          <p:cNvPr id="4" name="Rectangle 3"/>
          <p:cNvSpPr/>
          <p:nvPr/>
        </p:nvSpPr>
        <p:spPr>
          <a:xfrm>
            <a:off x="2406374" y="1059530"/>
            <a:ext cx="7871791" cy="3693319"/>
          </a:xfrm>
          <a:prstGeom prst="rect">
            <a:avLst/>
          </a:prstGeom>
        </p:spPr>
        <p:txBody>
          <a:bodyPr wrap="square">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FF0000"/>
                </a:solidFill>
                <a:latin typeface="inter-regular"/>
              </a:rPr>
              <a:t>Layout</a:t>
            </a:r>
            <a:r>
              <a:rPr lang="en-US" dirty="0">
                <a:solidFill>
                  <a:srgbClr val="000000"/>
                </a:solidFill>
                <a:latin typeface="inter-regular"/>
              </a:rPr>
              <a:t> = </a:t>
            </a:r>
            <a:r>
              <a:rPr lang="en-US" dirty="0">
                <a:solidFill>
                  <a:srgbClr val="0000FF"/>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&lt;meta</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a:t>
            </a:r>
            <a:r>
              <a:rPr lang="en-US" dirty="0">
                <a:solidFill>
                  <a:srgbClr val="0000FF"/>
                </a:solidFill>
                <a:latin typeface="inter-regular"/>
              </a:rPr>
              <a:t>"viewport"</a:t>
            </a:r>
            <a:r>
              <a:rPr lang="en-US" dirty="0">
                <a:solidFill>
                  <a:srgbClr val="000000"/>
                </a:solidFill>
                <a:latin typeface="inter-regular"/>
              </a:rPr>
              <a:t> </a:t>
            </a:r>
            <a:r>
              <a:rPr lang="en-US" dirty="0">
                <a:solidFill>
                  <a:srgbClr val="FF0000"/>
                </a:solidFill>
                <a:latin typeface="inter-regular"/>
              </a:rPr>
              <a:t>content</a:t>
            </a:r>
            <a:r>
              <a:rPr lang="en-US" dirty="0">
                <a:solidFill>
                  <a:srgbClr val="000000"/>
                </a:solidFill>
                <a:latin typeface="inter-regular"/>
              </a:rPr>
              <a:t>=</a:t>
            </a:r>
            <a:r>
              <a:rPr lang="en-US" dirty="0">
                <a:solidFill>
                  <a:srgbClr val="0000FF"/>
                </a:solidFill>
                <a:latin typeface="inter-regular"/>
              </a:rPr>
              <a:t>"width=device-width"</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a:t>
            </a:r>
            <a:r>
              <a:rPr lang="en-US" dirty="0">
                <a:solidFill>
                  <a:srgbClr val="000000"/>
                </a:solidFill>
                <a:latin typeface="inter-regular"/>
              </a:rPr>
              <a:t>Index</a:t>
            </a:r>
            <a:r>
              <a:rPr lang="en-US" b="1" dirty="0">
                <a:solidFill>
                  <a:srgbClr val="006699"/>
                </a:solidFill>
                <a:latin typeface="inter-regular"/>
              </a:rPr>
              <a: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&lt;script&gt;</a:t>
            </a:r>
            <a:r>
              <a:rPr lang="en-US" dirty="0">
                <a:solidFill>
                  <a:srgbClr val="000000"/>
                </a:solidFill>
                <a:latin typeface="inter-regular"/>
              </a:rPr>
              <a:t>alert('this is alert box')</a:t>
            </a:r>
            <a:r>
              <a:rPr lang="en-US" b="1" dirty="0">
                <a:solidFill>
                  <a:srgbClr val="006699"/>
                </a:solidFill>
                <a:latin typeface="inter-regular"/>
              </a:rPr>
              <a:t>&lt;/script&gt;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6779076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648" y="133983"/>
            <a:ext cx="6096000" cy="369332"/>
          </a:xfrm>
          <a:prstGeom prst="rect">
            <a:avLst/>
          </a:prstGeom>
        </p:spPr>
        <p:txBody>
          <a:bodyPr>
            <a:spAutoFit/>
          </a:bodyPr>
          <a:lstStyle/>
          <a:p>
            <a:pPr algn="just"/>
            <a:r>
              <a:rPr lang="en-US" dirty="0">
                <a:solidFill>
                  <a:srgbClr val="610B38"/>
                </a:solidFill>
                <a:latin typeface="erdana"/>
              </a:rPr>
              <a:t>ASP.NET Razor Code </a:t>
            </a:r>
            <a:r>
              <a:rPr lang="en-US" dirty="0" smtClean="0">
                <a:solidFill>
                  <a:srgbClr val="610B38"/>
                </a:solidFill>
                <a:latin typeface="erdana"/>
              </a:rPr>
              <a:t>Blocks</a:t>
            </a:r>
            <a:endParaRPr lang="en-US" dirty="0">
              <a:solidFill>
                <a:srgbClr val="610B38"/>
              </a:solidFill>
              <a:latin typeface="erdana"/>
            </a:endParaRPr>
          </a:p>
        </p:txBody>
      </p:sp>
      <p:sp>
        <p:nvSpPr>
          <p:cNvPr id="3" name="Rectangle 2"/>
          <p:cNvSpPr/>
          <p:nvPr/>
        </p:nvSpPr>
        <p:spPr>
          <a:xfrm>
            <a:off x="214650" y="503315"/>
            <a:ext cx="11621036" cy="923330"/>
          </a:xfrm>
          <a:prstGeom prst="rect">
            <a:avLst/>
          </a:prstGeom>
        </p:spPr>
        <p:txBody>
          <a:bodyPr wrap="square">
            <a:spAutoFit/>
          </a:bodyPr>
          <a:lstStyle/>
          <a:p>
            <a:r>
              <a:rPr lang="en-US" dirty="0">
                <a:solidFill>
                  <a:srgbClr val="333333"/>
                </a:solidFill>
                <a:latin typeface="inter-regular"/>
              </a:rPr>
              <a:t>Code block is used to enclose C# code statements. </a:t>
            </a:r>
            <a:endParaRPr lang="en-US" dirty="0" smtClean="0">
              <a:solidFill>
                <a:srgbClr val="333333"/>
              </a:solidFill>
              <a:latin typeface="inter-regular"/>
            </a:endParaRPr>
          </a:p>
          <a:p>
            <a:r>
              <a:rPr lang="en-US" dirty="0" smtClean="0">
                <a:solidFill>
                  <a:srgbClr val="333333"/>
                </a:solidFill>
                <a:latin typeface="inter-regular"/>
              </a:rPr>
              <a:t>It </a:t>
            </a:r>
            <a:r>
              <a:rPr lang="en-US" dirty="0">
                <a:solidFill>
                  <a:srgbClr val="333333"/>
                </a:solidFill>
                <a:latin typeface="inter-regular"/>
              </a:rPr>
              <a:t>starts with @ (at) character and is enclosed by {} (curly braces). </a:t>
            </a:r>
            <a:endParaRPr lang="en-US" dirty="0" smtClean="0">
              <a:solidFill>
                <a:srgbClr val="333333"/>
              </a:solidFill>
              <a:latin typeface="inter-regular"/>
            </a:endParaRPr>
          </a:p>
          <a:p>
            <a:r>
              <a:rPr lang="en-US" dirty="0" smtClean="0">
                <a:solidFill>
                  <a:srgbClr val="333333"/>
                </a:solidFill>
                <a:latin typeface="inter-regular"/>
              </a:rPr>
              <a:t>Unlike </a:t>
            </a:r>
            <a:r>
              <a:rPr lang="en-US" dirty="0">
                <a:solidFill>
                  <a:srgbClr val="333333"/>
                </a:solidFill>
                <a:latin typeface="inter-regular"/>
              </a:rPr>
              <a:t>expressions, C# code inside code blocks is not rendered. </a:t>
            </a:r>
            <a:endParaRPr lang="en-US" dirty="0"/>
          </a:p>
        </p:txBody>
      </p:sp>
      <p:sp>
        <p:nvSpPr>
          <p:cNvPr id="4" name="Rectangle 3"/>
          <p:cNvSpPr/>
          <p:nvPr/>
        </p:nvSpPr>
        <p:spPr>
          <a:xfrm>
            <a:off x="111617" y="1426645"/>
            <a:ext cx="6096000" cy="369332"/>
          </a:xfrm>
          <a:prstGeom prst="rect">
            <a:avLst/>
          </a:prstGeom>
        </p:spPr>
        <p:txBody>
          <a:bodyPr>
            <a:spAutoFit/>
          </a:bodyPr>
          <a:lstStyle/>
          <a:p>
            <a:r>
              <a:rPr lang="en-US" b="1" dirty="0">
                <a:latin typeface="inter-bold"/>
              </a:rPr>
              <a:t>// </a:t>
            </a:r>
            <a:r>
              <a:rPr lang="en-US" b="1" dirty="0" err="1" smtClean="0">
                <a:latin typeface="inter-bold"/>
              </a:rPr>
              <a:t>Index.cshtml</a:t>
            </a:r>
            <a:endParaRPr lang="en-US" dirty="0"/>
          </a:p>
        </p:txBody>
      </p:sp>
      <p:sp>
        <p:nvSpPr>
          <p:cNvPr id="5" name="Rectangle 4"/>
          <p:cNvSpPr/>
          <p:nvPr/>
        </p:nvSpPr>
        <p:spPr>
          <a:xfrm>
            <a:off x="2444841" y="1611312"/>
            <a:ext cx="7525555" cy="4524315"/>
          </a:xfrm>
          <a:prstGeom prst="rect">
            <a:avLst/>
          </a:prstGeom>
        </p:spPr>
        <p:txBody>
          <a:bodyPr wrap="square">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FF0000"/>
                </a:solidFill>
                <a:latin typeface="inter-regular"/>
              </a:rPr>
              <a:t>Layout</a:t>
            </a:r>
            <a:r>
              <a:rPr lang="en-US" dirty="0">
                <a:solidFill>
                  <a:srgbClr val="000000"/>
                </a:solidFill>
                <a:latin typeface="inter-regular"/>
              </a:rPr>
              <a:t> = </a:t>
            </a:r>
            <a:r>
              <a:rPr lang="en-US" dirty="0">
                <a:solidFill>
                  <a:srgbClr val="0000FF"/>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var</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 = </a:t>
            </a:r>
            <a:r>
              <a:rPr lang="en-US" dirty="0">
                <a:solidFill>
                  <a:srgbClr val="0000FF"/>
                </a:solidFill>
                <a:latin typeface="inter-regular"/>
              </a:rPr>
              <a:t>"John"</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&lt;meta</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a:t>
            </a:r>
            <a:r>
              <a:rPr lang="en-US" dirty="0">
                <a:solidFill>
                  <a:srgbClr val="0000FF"/>
                </a:solidFill>
                <a:latin typeface="inter-regular"/>
              </a:rPr>
              <a:t>"viewport"</a:t>
            </a:r>
            <a:r>
              <a:rPr lang="en-US" dirty="0">
                <a:solidFill>
                  <a:srgbClr val="000000"/>
                </a:solidFill>
                <a:latin typeface="inter-regular"/>
              </a:rPr>
              <a:t> </a:t>
            </a:r>
            <a:r>
              <a:rPr lang="en-US" dirty="0">
                <a:solidFill>
                  <a:srgbClr val="FF0000"/>
                </a:solidFill>
                <a:latin typeface="inter-regular"/>
              </a:rPr>
              <a:t>content</a:t>
            </a:r>
            <a:r>
              <a:rPr lang="en-US" dirty="0">
                <a:solidFill>
                  <a:srgbClr val="000000"/>
                </a:solidFill>
                <a:latin typeface="inter-regular"/>
              </a:rPr>
              <a:t>=</a:t>
            </a:r>
            <a:r>
              <a:rPr lang="en-US" dirty="0">
                <a:solidFill>
                  <a:srgbClr val="0000FF"/>
                </a:solidFill>
                <a:latin typeface="inter-regular"/>
              </a:rPr>
              <a:t>"width=device-width"</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a:t>
            </a:r>
            <a:r>
              <a:rPr lang="en-US" dirty="0">
                <a:solidFill>
                  <a:srgbClr val="000000"/>
                </a:solidFill>
                <a:latin typeface="inter-regular"/>
              </a:rPr>
              <a:t>Index</a:t>
            </a:r>
            <a:r>
              <a:rPr lang="en-US" b="1" dirty="0">
                <a:solidFill>
                  <a:srgbClr val="006699"/>
                </a:solidFill>
                <a:latin typeface="inter-regular"/>
              </a:rPr>
              <a: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&lt;h2&gt;</a:t>
            </a:r>
            <a:r>
              <a:rPr lang="en-US" dirty="0">
                <a:solidFill>
                  <a:srgbClr val="000000"/>
                </a:solidFill>
                <a:latin typeface="inter-regular"/>
              </a:rPr>
              <a:t>My name is: @name </a:t>
            </a:r>
            <a:r>
              <a:rPr lang="en-US" b="1" dirty="0">
                <a:solidFill>
                  <a:srgbClr val="006699"/>
                </a:solidFill>
                <a:latin typeface="inter-regular"/>
              </a:rPr>
              <a:t>&lt;/h2&gt;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2530764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913" y="2"/>
            <a:ext cx="11346287" cy="1200329"/>
          </a:xfrm>
          <a:prstGeom prst="rect">
            <a:avLst/>
          </a:prstGeom>
        </p:spPr>
        <p:txBody>
          <a:bodyPr wrap="square">
            <a:spAutoFit/>
          </a:bodyPr>
          <a:lstStyle/>
          <a:p>
            <a:r>
              <a:rPr lang="en-US" dirty="0">
                <a:solidFill>
                  <a:srgbClr val="610B38"/>
                </a:solidFill>
                <a:latin typeface="erdana"/>
              </a:rPr>
              <a:t>Implicit transitions</a:t>
            </a:r>
          </a:p>
          <a:p>
            <a:r>
              <a:rPr lang="en-US" dirty="0">
                <a:solidFill>
                  <a:srgbClr val="333333"/>
                </a:solidFill>
                <a:latin typeface="inter-regular"/>
              </a:rPr>
              <a:t>C# is default language in Razor code block. </a:t>
            </a:r>
            <a:endParaRPr lang="en-US" dirty="0" smtClean="0">
              <a:solidFill>
                <a:srgbClr val="333333"/>
              </a:solidFill>
              <a:latin typeface="inter-regular"/>
            </a:endParaRPr>
          </a:p>
          <a:p>
            <a:r>
              <a:rPr lang="en-US" dirty="0" smtClean="0">
                <a:solidFill>
                  <a:srgbClr val="333333"/>
                </a:solidFill>
                <a:latin typeface="inter-regular"/>
              </a:rPr>
              <a:t>HTML </a:t>
            </a:r>
            <a:r>
              <a:rPr lang="en-US" dirty="0">
                <a:solidFill>
                  <a:srgbClr val="333333"/>
                </a:solidFill>
                <a:latin typeface="inter-regular"/>
              </a:rPr>
              <a:t>written within code block is rendered as HTML, this is called implicit transition. Razor code blocks implicit transitions HTML code and render to the view page</a:t>
            </a:r>
            <a:r>
              <a:rPr lang="en-US" dirty="0" smtClean="0">
                <a:solidFill>
                  <a:srgbClr val="333333"/>
                </a:solidFill>
                <a:latin typeface="inter-regular"/>
              </a:rPr>
              <a:t>.</a:t>
            </a:r>
            <a:endParaRPr lang="en-US" dirty="0"/>
          </a:p>
        </p:txBody>
      </p:sp>
      <p:sp>
        <p:nvSpPr>
          <p:cNvPr id="3" name="Rectangle 2"/>
          <p:cNvSpPr/>
          <p:nvPr/>
        </p:nvSpPr>
        <p:spPr>
          <a:xfrm>
            <a:off x="115911" y="1293082"/>
            <a:ext cx="6096000" cy="369332"/>
          </a:xfrm>
          <a:prstGeom prst="rect">
            <a:avLst/>
          </a:prstGeom>
        </p:spPr>
        <p:txBody>
          <a:bodyPr>
            <a:spAutoFit/>
          </a:bodyPr>
          <a:lstStyle/>
          <a:p>
            <a:r>
              <a:rPr lang="en-US" b="1" dirty="0">
                <a:latin typeface="inter-bold"/>
              </a:rPr>
              <a:t>// </a:t>
            </a:r>
            <a:r>
              <a:rPr lang="en-US" b="1" dirty="0" err="1" smtClean="0">
                <a:latin typeface="inter-bold"/>
              </a:rPr>
              <a:t>Index.cshtml</a:t>
            </a:r>
            <a:endParaRPr lang="en-US" dirty="0"/>
          </a:p>
        </p:txBody>
      </p:sp>
      <p:sp>
        <p:nvSpPr>
          <p:cNvPr id="4" name="Rectangle 3"/>
          <p:cNvSpPr/>
          <p:nvPr/>
        </p:nvSpPr>
        <p:spPr>
          <a:xfrm>
            <a:off x="2442693" y="1293084"/>
            <a:ext cx="7976315" cy="5078313"/>
          </a:xfrm>
          <a:prstGeom prst="rect">
            <a:avLst/>
          </a:prstGeom>
        </p:spPr>
        <p:txBody>
          <a:bodyPr wrap="square">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FF0000"/>
                </a:solidFill>
                <a:latin typeface="inter-regular"/>
              </a:rPr>
              <a:t>Layout</a:t>
            </a:r>
            <a:r>
              <a:rPr lang="en-US" dirty="0">
                <a:solidFill>
                  <a:srgbClr val="000000"/>
                </a:solidFill>
                <a:latin typeface="inter-regular"/>
              </a:rPr>
              <a:t> = </a:t>
            </a:r>
            <a:r>
              <a:rPr lang="en-US" dirty="0">
                <a:solidFill>
                  <a:srgbClr val="0000FF"/>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&lt;meta</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a:t>
            </a:r>
            <a:r>
              <a:rPr lang="en-US" dirty="0">
                <a:solidFill>
                  <a:srgbClr val="0000FF"/>
                </a:solidFill>
                <a:latin typeface="inter-regular"/>
              </a:rPr>
              <a:t>"viewport"</a:t>
            </a:r>
            <a:r>
              <a:rPr lang="en-US" dirty="0">
                <a:solidFill>
                  <a:srgbClr val="000000"/>
                </a:solidFill>
                <a:latin typeface="inter-regular"/>
              </a:rPr>
              <a:t> </a:t>
            </a:r>
            <a:r>
              <a:rPr lang="en-US" dirty="0">
                <a:solidFill>
                  <a:srgbClr val="FF0000"/>
                </a:solidFill>
                <a:latin typeface="inter-regular"/>
              </a:rPr>
              <a:t>content</a:t>
            </a:r>
            <a:r>
              <a:rPr lang="en-US" dirty="0">
                <a:solidFill>
                  <a:srgbClr val="000000"/>
                </a:solidFill>
                <a:latin typeface="inter-regular"/>
              </a:rPr>
              <a:t>=</a:t>
            </a:r>
            <a:r>
              <a:rPr lang="en-US" dirty="0">
                <a:solidFill>
                  <a:srgbClr val="0000FF"/>
                </a:solidFill>
                <a:latin typeface="inter-regular"/>
              </a:rPr>
              <a:t>"width=device-width"</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a:t>
            </a:r>
            <a:r>
              <a:rPr lang="en-US" dirty="0">
                <a:solidFill>
                  <a:srgbClr val="000000"/>
                </a:solidFill>
                <a:latin typeface="inter-regular"/>
              </a:rPr>
              <a:t>Index</a:t>
            </a:r>
            <a:r>
              <a:rPr lang="en-US" b="1" dirty="0">
                <a:solidFill>
                  <a:srgbClr val="006699"/>
                </a:solidFill>
                <a:latin typeface="inter-regular"/>
              </a:rPr>
              <a: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var</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 = </a:t>
            </a:r>
            <a:r>
              <a:rPr lang="en-US" dirty="0" smtClean="0">
                <a:solidFill>
                  <a:srgbClr val="0000FF"/>
                </a:solidFill>
                <a:latin typeface="inter-regular"/>
              </a:rPr>
              <a:t>“</a:t>
            </a:r>
            <a:r>
              <a:rPr lang="en-US" dirty="0" err="1" smtClean="0">
                <a:solidFill>
                  <a:srgbClr val="0000FF"/>
                </a:solidFill>
                <a:latin typeface="inter-regular"/>
              </a:rPr>
              <a:t>.Net</a:t>
            </a:r>
            <a:r>
              <a:rPr lang="en-US" dirty="0" smtClean="0">
                <a:solidFill>
                  <a:srgbClr val="0000FF"/>
                </a:solidFill>
                <a:latin typeface="inter-regular"/>
              </a:rPr>
              <a:t> Course"</a:t>
            </a:r>
            <a:r>
              <a:rPr lang="en-US" dirty="0" smtClean="0">
                <a:solidFill>
                  <a:srgbClr val="000000"/>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&lt;h4&gt;</a:t>
            </a:r>
            <a:r>
              <a:rPr lang="en-US" dirty="0">
                <a:solidFill>
                  <a:srgbClr val="000000"/>
                </a:solidFill>
                <a:latin typeface="inter-regular"/>
              </a:rPr>
              <a:t>Welcome to the @name </a:t>
            </a:r>
            <a:r>
              <a:rPr lang="en-US" b="1" dirty="0">
                <a:solidFill>
                  <a:srgbClr val="006699"/>
                </a:solidFill>
                <a:latin typeface="inter-regular"/>
              </a:rPr>
              <a:t>&lt;/h4&gt;</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8054402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671" y="103031"/>
            <a:ext cx="11526591" cy="923330"/>
          </a:xfrm>
          <a:prstGeom prst="rect">
            <a:avLst/>
          </a:prstGeom>
        </p:spPr>
        <p:txBody>
          <a:bodyPr wrap="square">
            <a:spAutoFit/>
          </a:bodyPr>
          <a:lstStyle/>
          <a:p>
            <a:pPr algn="just"/>
            <a:r>
              <a:rPr lang="en-US" dirty="0">
                <a:solidFill>
                  <a:srgbClr val="610B38"/>
                </a:solidFill>
                <a:latin typeface="erdana"/>
              </a:rPr>
              <a:t>Explicit delimited transition</a:t>
            </a:r>
          </a:p>
          <a:p>
            <a:pPr algn="just"/>
            <a:r>
              <a:rPr lang="en-US" dirty="0">
                <a:solidFill>
                  <a:srgbClr val="333333"/>
                </a:solidFill>
                <a:latin typeface="inter-regular"/>
              </a:rPr>
              <a:t>Sometimes, when we define a sub-section of a code block that should render HTML, surround the characters to be rendered with the Razor </a:t>
            </a:r>
            <a:r>
              <a:rPr lang="en-US" b="1" dirty="0">
                <a:solidFill>
                  <a:srgbClr val="333333"/>
                </a:solidFill>
                <a:latin typeface="inter-bold"/>
              </a:rPr>
              <a:t>&lt;text&gt;</a:t>
            </a:r>
            <a:r>
              <a:rPr lang="en-US" dirty="0">
                <a:solidFill>
                  <a:srgbClr val="333333"/>
                </a:solidFill>
                <a:latin typeface="inter-regular"/>
              </a:rPr>
              <a:t> tag</a:t>
            </a:r>
            <a:r>
              <a:rPr lang="en-US" dirty="0" smtClean="0">
                <a:solidFill>
                  <a:srgbClr val="333333"/>
                </a:solidFill>
                <a:latin typeface="inter-regular"/>
              </a:rPr>
              <a:t>.</a:t>
            </a:r>
            <a:endParaRPr lang="en-US" dirty="0">
              <a:solidFill>
                <a:srgbClr val="333333"/>
              </a:solidFill>
              <a:latin typeface="inter-regular"/>
            </a:endParaRPr>
          </a:p>
        </p:txBody>
      </p:sp>
      <p:sp>
        <p:nvSpPr>
          <p:cNvPr id="3" name="Rectangle 2"/>
          <p:cNvSpPr/>
          <p:nvPr/>
        </p:nvSpPr>
        <p:spPr>
          <a:xfrm>
            <a:off x="141668" y="1026361"/>
            <a:ext cx="6096000" cy="369332"/>
          </a:xfrm>
          <a:prstGeom prst="rect">
            <a:avLst/>
          </a:prstGeom>
        </p:spPr>
        <p:txBody>
          <a:bodyPr>
            <a:spAutoFit/>
          </a:bodyPr>
          <a:lstStyle/>
          <a:p>
            <a:r>
              <a:rPr lang="en-US" b="1" dirty="0">
                <a:latin typeface="inter-bold"/>
              </a:rPr>
              <a:t>// </a:t>
            </a:r>
            <a:r>
              <a:rPr lang="en-US" b="1" dirty="0" err="1" smtClean="0">
                <a:latin typeface="inter-bold"/>
              </a:rPr>
              <a:t>Index.cshtml</a:t>
            </a:r>
            <a:endParaRPr lang="en-US" dirty="0"/>
          </a:p>
        </p:txBody>
      </p:sp>
      <p:sp>
        <p:nvSpPr>
          <p:cNvPr id="4" name="Rectangle 3"/>
          <p:cNvSpPr/>
          <p:nvPr/>
        </p:nvSpPr>
        <p:spPr>
          <a:xfrm>
            <a:off x="2669608" y="1026363"/>
            <a:ext cx="8349803" cy="5078313"/>
          </a:xfrm>
          <a:prstGeom prst="rect">
            <a:avLst/>
          </a:prstGeom>
        </p:spPr>
        <p:txBody>
          <a:bodyPr wrap="square">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FF0000"/>
                </a:solidFill>
                <a:latin typeface="inter-regular"/>
              </a:rPr>
              <a:t>Layout</a:t>
            </a:r>
            <a:r>
              <a:rPr lang="en-US" dirty="0">
                <a:solidFill>
                  <a:srgbClr val="000000"/>
                </a:solidFill>
                <a:latin typeface="inter-regular"/>
              </a:rPr>
              <a:t> = </a:t>
            </a:r>
            <a:r>
              <a:rPr lang="en-US" dirty="0">
                <a:solidFill>
                  <a:srgbClr val="0000FF"/>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&lt;meta</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a:t>
            </a:r>
            <a:r>
              <a:rPr lang="en-US" dirty="0">
                <a:solidFill>
                  <a:srgbClr val="0000FF"/>
                </a:solidFill>
                <a:latin typeface="inter-regular"/>
              </a:rPr>
              <a:t>"viewport"</a:t>
            </a:r>
            <a:r>
              <a:rPr lang="en-US" dirty="0">
                <a:solidFill>
                  <a:srgbClr val="000000"/>
                </a:solidFill>
                <a:latin typeface="inter-regular"/>
              </a:rPr>
              <a:t> </a:t>
            </a:r>
            <a:r>
              <a:rPr lang="en-US" dirty="0">
                <a:solidFill>
                  <a:srgbClr val="FF0000"/>
                </a:solidFill>
                <a:latin typeface="inter-regular"/>
              </a:rPr>
              <a:t>content</a:t>
            </a:r>
            <a:r>
              <a:rPr lang="en-US" dirty="0">
                <a:solidFill>
                  <a:srgbClr val="000000"/>
                </a:solidFill>
                <a:latin typeface="inter-regular"/>
              </a:rPr>
              <a:t>=</a:t>
            </a:r>
            <a:r>
              <a:rPr lang="en-US" dirty="0">
                <a:solidFill>
                  <a:srgbClr val="0000FF"/>
                </a:solidFill>
                <a:latin typeface="inter-regular"/>
              </a:rPr>
              <a:t>"width=device-width"</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a:t>
            </a:r>
            <a:r>
              <a:rPr lang="en-US" dirty="0">
                <a:solidFill>
                  <a:srgbClr val="000000"/>
                </a:solidFill>
                <a:latin typeface="inter-regular"/>
              </a:rPr>
              <a:t>Index</a:t>
            </a:r>
            <a:r>
              <a:rPr lang="en-US" b="1" dirty="0">
                <a:solidFill>
                  <a:srgbClr val="006699"/>
                </a:solidFill>
                <a:latin typeface="inter-regular"/>
              </a:rPr>
              <a: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@for (</a:t>
            </a:r>
            <a:r>
              <a:rPr lang="en-US" dirty="0" err="1">
                <a:solidFill>
                  <a:srgbClr val="000000"/>
                </a:solidFill>
                <a:latin typeface="inter-regular"/>
              </a:rPr>
              <a:t>var</a:t>
            </a:r>
            <a:r>
              <a:rPr lang="en-US" dirty="0">
                <a:solidFill>
                  <a:srgbClr val="000000"/>
                </a:solidFill>
                <a:latin typeface="inter-regular"/>
              </a:rPr>
              <a:t> </a:t>
            </a:r>
            <a:r>
              <a:rPr lang="en-US" dirty="0" err="1">
                <a:solidFill>
                  <a:srgbClr val="FF0000"/>
                </a:solidFill>
                <a:latin typeface="inter-regular"/>
              </a:rPr>
              <a:t>i</a:t>
            </a:r>
            <a:r>
              <a:rPr lang="en-US" dirty="0">
                <a:solidFill>
                  <a:srgbClr val="000000"/>
                </a:solidFill>
                <a:latin typeface="inter-regular"/>
              </a:rPr>
              <a:t> = </a:t>
            </a:r>
            <a:r>
              <a:rPr lang="en-US" dirty="0">
                <a:solidFill>
                  <a:srgbClr val="0000FF"/>
                </a:solidFill>
                <a:latin typeface="inter-regular"/>
              </a:rPr>
              <a:t>0</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r>
              <a:rPr lang="en-US" b="1" dirty="0">
                <a:solidFill>
                  <a:srgbClr val="006699"/>
                </a:solidFill>
                <a:latin typeface="inter-regular"/>
              </a:rPr>
              <a:t>&lt;</a:t>
            </a:r>
            <a:r>
              <a:rPr lang="en-US" dirty="0">
                <a:solidFill>
                  <a:srgbClr val="000000"/>
                </a:solidFill>
                <a:latin typeface="inter-regular"/>
              </a:rPr>
              <a:t> </a:t>
            </a:r>
            <a:r>
              <a:rPr lang="en-US" b="1" dirty="0">
                <a:solidFill>
                  <a:srgbClr val="006699"/>
                </a:solidFill>
                <a:latin typeface="inter-regular"/>
              </a:rPr>
              <a:t>5</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&lt;text&gt;</a:t>
            </a:r>
            <a:r>
              <a:rPr lang="en-US" dirty="0" err="1">
                <a:solidFill>
                  <a:srgbClr val="FF0000"/>
                </a:solidFill>
                <a:latin typeface="inter-regular"/>
              </a:rPr>
              <a:t>i</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r>
              <a:rPr lang="en-US" b="1" dirty="0">
                <a:solidFill>
                  <a:srgbClr val="006699"/>
                </a:solidFill>
                <a:latin typeface="inter-regular"/>
              </a:rPr>
              <a:t>&lt;/text&gt;</a:t>
            </a:r>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br</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22519831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770" y="275652"/>
            <a:ext cx="11839977" cy="923330"/>
          </a:xfrm>
          <a:prstGeom prst="rect">
            <a:avLst/>
          </a:prstGeom>
        </p:spPr>
        <p:txBody>
          <a:bodyPr wrap="square">
            <a:spAutoFit/>
          </a:bodyPr>
          <a:lstStyle/>
          <a:p>
            <a:pPr algn="just"/>
            <a:r>
              <a:rPr lang="en-US" dirty="0">
                <a:solidFill>
                  <a:srgbClr val="610B38"/>
                </a:solidFill>
                <a:latin typeface="erdana"/>
              </a:rPr>
              <a:t>ASP.NET Razor Control Structures</a:t>
            </a:r>
          </a:p>
          <a:p>
            <a:r>
              <a:rPr lang="en-US" dirty="0"/>
              <a:t>Control structures are control statements that are used to control program flow. C# programming language uses </a:t>
            </a:r>
            <a:r>
              <a:rPr lang="en-US" b="1" dirty="0"/>
              <a:t>if, else, if else, switch, for, </a:t>
            </a:r>
            <a:r>
              <a:rPr lang="en-US" b="1" dirty="0" err="1"/>
              <a:t>foreach</a:t>
            </a:r>
            <a:r>
              <a:rPr lang="en-US" b="1" dirty="0"/>
              <a:t>, while</a:t>
            </a:r>
            <a:r>
              <a:rPr lang="en-US" dirty="0"/>
              <a:t> to perform conditional logic in the application</a:t>
            </a:r>
            <a:r>
              <a:rPr lang="en-US" dirty="0" smtClean="0"/>
              <a:t>.</a:t>
            </a:r>
            <a:endParaRPr lang="en-US" dirty="0"/>
          </a:p>
        </p:txBody>
      </p:sp>
      <p:sp>
        <p:nvSpPr>
          <p:cNvPr id="3" name="Rectangle 2"/>
          <p:cNvSpPr/>
          <p:nvPr/>
        </p:nvSpPr>
        <p:spPr>
          <a:xfrm>
            <a:off x="201768" y="1198984"/>
            <a:ext cx="6096000" cy="646331"/>
          </a:xfrm>
          <a:prstGeom prst="rect">
            <a:avLst/>
          </a:prstGeom>
        </p:spPr>
        <p:txBody>
          <a:bodyPr>
            <a:spAutoFit/>
          </a:bodyPr>
          <a:lstStyle/>
          <a:p>
            <a:pPr algn="just"/>
            <a:r>
              <a:rPr lang="en-US" dirty="0">
                <a:solidFill>
                  <a:srgbClr val="610B38"/>
                </a:solidFill>
                <a:latin typeface="erdana"/>
              </a:rPr>
              <a:t>@if</a:t>
            </a:r>
          </a:p>
          <a:p>
            <a:pPr algn="just"/>
            <a:r>
              <a:rPr lang="en-US" b="1" dirty="0">
                <a:solidFill>
                  <a:srgbClr val="333333"/>
                </a:solidFill>
                <a:latin typeface="inter-bold"/>
              </a:rPr>
              <a:t>// </a:t>
            </a:r>
            <a:r>
              <a:rPr lang="en-US" b="1" dirty="0" err="1">
                <a:solidFill>
                  <a:srgbClr val="333333"/>
                </a:solidFill>
                <a:latin typeface="inter-bold"/>
              </a:rPr>
              <a:t>RazorControlStructure.cshtml</a:t>
            </a:r>
            <a:endParaRPr lang="en-US" b="0" i="0" dirty="0">
              <a:solidFill>
                <a:srgbClr val="333333"/>
              </a:solidFill>
              <a:effectLst/>
              <a:latin typeface="inter-regular"/>
            </a:endParaRPr>
          </a:p>
        </p:txBody>
      </p:sp>
      <p:sp>
        <p:nvSpPr>
          <p:cNvPr id="4" name="Rectangle 3"/>
          <p:cNvSpPr/>
          <p:nvPr/>
        </p:nvSpPr>
        <p:spPr>
          <a:xfrm>
            <a:off x="2725109" y="1845311"/>
            <a:ext cx="8130863" cy="3970318"/>
          </a:xfrm>
          <a:prstGeom prst="rect">
            <a:avLst/>
          </a:prstGeom>
        </p:spPr>
        <p:txBody>
          <a:bodyPr wrap="square">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FF0000"/>
                </a:solidFill>
                <a:latin typeface="inter-regular"/>
              </a:rPr>
              <a:t>ViewBag.Title</a:t>
            </a:r>
            <a:r>
              <a:rPr lang="en-US" dirty="0">
                <a:solidFill>
                  <a:srgbClr val="000000"/>
                </a:solidFill>
                <a:latin typeface="inter-regular"/>
              </a:rPr>
              <a:t> = </a:t>
            </a:r>
            <a:r>
              <a:rPr lang="en-US" dirty="0">
                <a:solidFill>
                  <a:srgbClr val="0000FF"/>
                </a:solidFill>
                <a:latin typeface="inter-regular"/>
              </a:rPr>
              <a:t>"</a:t>
            </a:r>
            <a:r>
              <a:rPr lang="en-US" dirty="0" err="1">
                <a:solidFill>
                  <a:srgbClr val="0000FF"/>
                </a:solidFill>
                <a:latin typeface="inter-regular"/>
              </a:rPr>
              <a:t>RazorControlStructure</a:t>
            </a:r>
            <a:r>
              <a:rPr lang="en-US" dirty="0">
                <a:solidFill>
                  <a:srgbClr val="0000FF"/>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var</a:t>
            </a:r>
            <a:r>
              <a:rPr lang="en-US" dirty="0">
                <a:solidFill>
                  <a:srgbClr val="000000"/>
                </a:solidFill>
                <a:latin typeface="inter-regular"/>
              </a:rPr>
              <a:t> </a:t>
            </a:r>
            <a:r>
              <a:rPr lang="en-US" dirty="0">
                <a:solidFill>
                  <a:srgbClr val="FF0000"/>
                </a:solidFill>
                <a:latin typeface="inter-regular"/>
              </a:rPr>
              <a:t>value</a:t>
            </a:r>
            <a:r>
              <a:rPr lang="en-US" dirty="0">
                <a:solidFill>
                  <a:srgbClr val="000000"/>
                </a:solidFill>
                <a:latin typeface="inter-regular"/>
              </a:rPr>
              <a:t> = </a:t>
            </a:r>
            <a:r>
              <a:rPr lang="en-US" dirty="0">
                <a:solidFill>
                  <a:srgbClr val="0000FF"/>
                </a:solidFill>
                <a:latin typeface="inter-regular"/>
              </a:rPr>
              <a:t>20</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&lt;</a:t>
            </a:r>
            <a:r>
              <a:rPr lang="en-US" b="1" dirty="0" err="1">
                <a:solidFill>
                  <a:srgbClr val="006699"/>
                </a:solidFill>
                <a:latin typeface="inter-regular"/>
              </a:rPr>
              <a:t>hr</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@if (value </a:t>
            </a:r>
            <a:r>
              <a:rPr lang="en-US" b="1" dirty="0">
                <a:solidFill>
                  <a:srgbClr val="006699"/>
                </a:solidFill>
                <a:latin typeface="inter-regular"/>
              </a:rPr>
              <a:t>&gt;</a:t>
            </a:r>
            <a:r>
              <a:rPr lang="en-US" dirty="0">
                <a:solidFill>
                  <a:srgbClr val="000000"/>
                </a:solidFill>
                <a:latin typeface="inter-regular"/>
              </a:rPr>
              <a:t> 100)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&lt;p&gt;</a:t>
            </a:r>
            <a:r>
              <a:rPr lang="en-US" dirty="0">
                <a:solidFill>
                  <a:srgbClr val="000000"/>
                </a:solidFill>
                <a:latin typeface="inter-regular"/>
              </a:rPr>
              <a:t>This value is greater than 100.</a:t>
            </a:r>
            <a:r>
              <a:rPr lang="en-US" b="1" dirty="0">
                <a:solidFill>
                  <a:srgbClr val="006699"/>
                </a:solidFill>
                <a:latin typeface="inter-regular"/>
              </a:rPr>
              <a:t>&lt;/p&gt;</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else  </a:t>
            </a:r>
          </a:p>
          <a:p>
            <a:pPr algn="just"/>
            <a:r>
              <a:rPr lang="en-US" dirty="0">
                <a:solidFill>
                  <a:srgbClr val="000000"/>
                </a:solidFill>
                <a:latin typeface="inter-regular"/>
              </a:rPr>
              <a:t>{ </a:t>
            </a:r>
            <a:r>
              <a:rPr lang="en-US" b="1" dirty="0">
                <a:solidFill>
                  <a:srgbClr val="006699"/>
                </a:solidFill>
                <a:latin typeface="inter-regular"/>
              </a:rPr>
              <a:t>&lt;p&gt;</a:t>
            </a:r>
            <a:r>
              <a:rPr lang="en-US" dirty="0">
                <a:solidFill>
                  <a:srgbClr val="000000"/>
                </a:solidFill>
                <a:latin typeface="inter-regular"/>
              </a:rPr>
              <a:t>This value is less than 100.</a:t>
            </a:r>
            <a:r>
              <a:rPr lang="en-US" b="1" dirty="0">
                <a:solidFill>
                  <a:srgbClr val="006699"/>
                </a:solidFill>
                <a:latin typeface="inter-regular"/>
              </a:rPr>
              <a:t>&lt;/p&gt;</a:t>
            </a:r>
            <a:r>
              <a:rPr lang="en-US" dirty="0">
                <a:solidFill>
                  <a:srgbClr val="000000"/>
                </a:solidFill>
                <a:latin typeface="inter-regular"/>
              </a:rPr>
              <a:t>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21660606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132" y="114563"/>
            <a:ext cx="6096000" cy="923330"/>
          </a:xfrm>
          <a:prstGeom prst="rect">
            <a:avLst/>
          </a:prstGeom>
        </p:spPr>
        <p:txBody>
          <a:bodyPr>
            <a:spAutoFit/>
          </a:bodyPr>
          <a:lstStyle/>
          <a:p>
            <a:r>
              <a:rPr lang="en-US" dirty="0">
                <a:solidFill>
                  <a:srgbClr val="610B38"/>
                </a:solidFill>
                <a:latin typeface="erdana"/>
              </a:rPr>
              <a:t>Else and Else If</a:t>
            </a:r>
          </a:p>
          <a:p>
            <a:r>
              <a:rPr lang="en-US" dirty="0"/>
              <a:t>The </a:t>
            </a:r>
            <a:r>
              <a:rPr lang="en-US" b="1" dirty="0">
                <a:latin typeface="inter-bold"/>
              </a:rPr>
              <a:t>@ (at)</a:t>
            </a:r>
            <a:r>
              <a:rPr lang="en-US" dirty="0"/>
              <a:t> symbol is not require in else and else if statements.</a:t>
            </a:r>
          </a:p>
          <a:p>
            <a:r>
              <a:rPr lang="en-US" b="1" dirty="0">
                <a:latin typeface="inter-bold"/>
              </a:rPr>
              <a:t>// </a:t>
            </a:r>
            <a:r>
              <a:rPr lang="en-US" b="1" dirty="0" err="1" smtClean="0">
                <a:latin typeface="inter-bold"/>
              </a:rPr>
              <a:t>RazorControlStructure.cshtml</a:t>
            </a:r>
            <a:endParaRPr lang="en-US" dirty="0"/>
          </a:p>
        </p:txBody>
      </p:sp>
      <p:sp>
        <p:nvSpPr>
          <p:cNvPr id="3" name="Rectangle 2"/>
          <p:cNvSpPr/>
          <p:nvPr/>
        </p:nvSpPr>
        <p:spPr>
          <a:xfrm>
            <a:off x="2831207" y="1037891"/>
            <a:ext cx="6855855" cy="5355312"/>
          </a:xfrm>
          <a:prstGeom prst="rect">
            <a:avLst/>
          </a:prstGeom>
        </p:spPr>
        <p:txBody>
          <a:bodyPr wrap="square">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FF0000"/>
                </a:solidFill>
                <a:latin typeface="inter-regular"/>
              </a:rPr>
              <a:t>Layout</a:t>
            </a:r>
            <a:r>
              <a:rPr lang="en-US" dirty="0">
                <a:solidFill>
                  <a:srgbClr val="000000"/>
                </a:solidFill>
                <a:latin typeface="inter-regular"/>
              </a:rPr>
              <a:t> = </a:t>
            </a:r>
            <a:r>
              <a:rPr lang="en-US" dirty="0">
                <a:solidFill>
                  <a:srgbClr val="0000FF"/>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FF0000"/>
                </a:solidFill>
                <a:latin typeface="inter-regular"/>
              </a:rPr>
              <a:t>ViewBag.Title</a:t>
            </a:r>
            <a:r>
              <a:rPr lang="en-US" dirty="0">
                <a:solidFill>
                  <a:srgbClr val="000000"/>
                </a:solidFill>
                <a:latin typeface="inter-regular"/>
              </a:rPr>
              <a:t> = </a:t>
            </a:r>
            <a:r>
              <a:rPr lang="en-US" dirty="0">
                <a:solidFill>
                  <a:srgbClr val="0000FF"/>
                </a:solidFill>
                <a:latin typeface="inter-regular"/>
              </a:rPr>
              <a:t>"</a:t>
            </a:r>
            <a:r>
              <a:rPr lang="en-US" dirty="0" err="1">
                <a:solidFill>
                  <a:srgbClr val="0000FF"/>
                </a:solidFill>
                <a:latin typeface="inter-regular"/>
              </a:rPr>
              <a:t>RazorControlStructure</a:t>
            </a:r>
            <a:r>
              <a:rPr lang="en-US" dirty="0">
                <a:solidFill>
                  <a:srgbClr val="0000FF"/>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var</a:t>
            </a:r>
            <a:r>
              <a:rPr lang="en-US" dirty="0">
                <a:solidFill>
                  <a:srgbClr val="000000"/>
                </a:solidFill>
                <a:latin typeface="inter-regular"/>
              </a:rPr>
              <a:t> </a:t>
            </a:r>
            <a:r>
              <a:rPr lang="en-US" dirty="0">
                <a:solidFill>
                  <a:srgbClr val="FF0000"/>
                </a:solidFill>
                <a:latin typeface="inter-regular"/>
              </a:rPr>
              <a:t>value</a:t>
            </a:r>
            <a:r>
              <a:rPr lang="en-US" dirty="0">
                <a:solidFill>
                  <a:srgbClr val="000000"/>
                </a:solidFill>
                <a:latin typeface="inter-regular"/>
              </a:rPr>
              <a:t> = </a:t>
            </a:r>
            <a:r>
              <a:rPr lang="en-US" dirty="0">
                <a:solidFill>
                  <a:srgbClr val="0000FF"/>
                </a:solidFill>
                <a:latin typeface="inter-regular"/>
              </a:rPr>
              <a:t>5</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@if (value </a:t>
            </a:r>
            <a:r>
              <a:rPr lang="en-US" b="1" dirty="0">
                <a:solidFill>
                  <a:srgbClr val="006699"/>
                </a:solidFill>
                <a:latin typeface="inter-regular"/>
              </a:rPr>
              <a:t>&gt;</a:t>
            </a:r>
            <a:r>
              <a:rPr lang="en-US" dirty="0">
                <a:solidFill>
                  <a:srgbClr val="000000"/>
                </a:solidFill>
                <a:latin typeface="inter-regular"/>
              </a:rPr>
              <a:t> 5)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&lt;p&gt;</a:t>
            </a:r>
            <a:r>
              <a:rPr lang="en-US" dirty="0">
                <a:solidFill>
                  <a:srgbClr val="000000"/>
                </a:solidFill>
                <a:latin typeface="inter-regular"/>
              </a:rPr>
              <a:t>This value is greater than 5</a:t>
            </a:r>
            <a:r>
              <a:rPr lang="en-US" b="1" dirty="0">
                <a:solidFill>
                  <a:srgbClr val="006699"/>
                </a:solidFill>
                <a:latin typeface="inter-regular"/>
              </a:rPr>
              <a:t>&lt;/p&gt;</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else if (</a:t>
            </a:r>
            <a:r>
              <a:rPr lang="en-US" dirty="0">
                <a:solidFill>
                  <a:srgbClr val="FF0000"/>
                </a:solidFill>
                <a:latin typeface="inter-regular"/>
              </a:rPr>
              <a:t>value</a:t>
            </a:r>
            <a:r>
              <a:rPr lang="en-US" dirty="0">
                <a:solidFill>
                  <a:srgbClr val="000000"/>
                </a:solidFill>
                <a:latin typeface="inter-regular"/>
              </a:rPr>
              <a:t> == 5)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&lt;p&gt;</a:t>
            </a:r>
            <a:r>
              <a:rPr lang="en-US" dirty="0">
                <a:solidFill>
                  <a:srgbClr val="000000"/>
                </a:solidFill>
                <a:latin typeface="inter-regular"/>
              </a:rPr>
              <a:t>This value is 5.</a:t>
            </a:r>
            <a:r>
              <a:rPr lang="en-US" b="1" dirty="0">
                <a:solidFill>
                  <a:srgbClr val="006699"/>
                </a:solidFill>
                <a:latin typeface="inter-regular"/>
              </a:rPr>
              <a:t>&lt;/p&gt;</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else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&lt;p&gt;</a:t>
            </a:r>
            <a:r>
              <a:rPr lang="en-US" dirty="0">
                <a:solidFill>
                  <a:srgbClr val="000000"/>
                </a:solidFill>
                <a:latin typeface="inter-regular"/>
              </a:rPr>
              <a:t>This value is less than 5.</a:t>
            </a:r>
            <a:r>
              <a:rPr lang="en-US" b="1" dirty="0">
                <a:solidFill>
                  <a:srgbClr val="006699"/>
                </a:solidFill>
                <a:latin typeface="inter-regular"/>
              </a:rPr>
              <a:t>&lt;/p&gt;</a:t>
            </a:r>
            <a:r>
              <a:rPr lang="en-US" dirty="0">
                <a:solidFill>
                  <a:srgbClr val="000000"/>
                </a:solidFill>
                <a:latin typeface="inter-regular"/>
              </a:rPr>
              <a:t>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4384657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407" y="156574"/>
            <a:ext cx="6096000" cy="646331"/>
          </a:xfrm>
          <a:prstGeom prst="rect">
            <a:avLst/>
          </a:prstGeom>
        </p:spPr>
        <p:txBody>
          <a:bodyPr>
            <a:spAutoFit/>
          </a:bodyPr>
          <a:lstStyle/>
          <a:p>
            <a:pPr algn="just"/>
            <a:r>
              <a:rPr lang="en-US" dirty="0">
                <a:solidFill>
                  <a:srgbClr val="610B38"/>
                </a:solidFill>
                <a:latin typeface="erdana"/>
              </a:rPr>
              <a:t>@switch Example</a:t>
            </a:r>
          </a:p>
          <a:p>
            <a:pPr algn="just"/>
            <a:r>
              <a:rPr lang="en-US" b="1" dirty="0">
                <a:solidFill>
                  <a:srgbClr val="333333"/>
                </a:solidFill>
                <a:latin typeface="inter-bold"/>
              </a:rPr>
              <a:t>// </a:t>
            </a:r>
            <a:r>
              <a:rPr lang="en-US" b="1" dirty="0" err="1">
                <a:solidFill>
                  <a:srgbClr val="333333"/>
                </a:solidFill>
                <a:latin typeface="inter-bold"/>
              </a:rPr>
              <a:t>RazorControlStructure.cshtml</a:t>
            </a:r>
            <a:endParaRPr lang="en-US" b="0" i="0" dirty="0">
              <a:solidFill>
                <a:srgbClr val="333333"/>
              </a:solidFill>
              <a:effectLst/>
              <a:latin typeface="inter-regular"/>
            </a:endParaRPr>
          </a:p>
        </p:txBody>
      </p:sp>
      <p:sp>
        <p:nvSpPr>
          <p:cNvPr id="3" name="Rectangle 2"/>
          <p:cNvSpPr/>
          <p:nvPr/>
        </p:nvSpPr>
        <p:spPr>
          <a:xfrm>
            <a:off x="2820169" y="802906"/>
            <a:ext cx="7306615" cy="5355312"/>
          </a:xfrm>
          <a:prstGeom prst="rect">
            <a:avLst/>
          </a:prstGeom>
        </p:spPr>
        <p:txBody>
          <a:bodyPr wrap="square">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FF0000"/>
                </a:solidFill>
                <a:latin typeface="inter-regular"/>
              </a:rPr>
              <a:t>ViewBag.Title</a:t>
            </a:r>
            <a:r>
              <a:rPr lang="en-US" dirty="0">
                <a:solidFill>
                  <a:srgbClr val="000000"/>
                </a:solidFill>
                <a:latin typeface="inter-regular"/>
              </a:rPr>
              <a:t> = </a:t>
            </a:r>
            <a:r>
              <a:rPr lang="en-US" dirty="0">
                <a:solidFill>
                  <a:srgbClr val="0000FF"/>
                </a:solidFill>
                <a:latin typeface="inter-regular"/>
              </a:rPr>
              <a:t>"</a:t>
            </a:r>
            <a:r>
              <a:rPr lang="en-US" dirty="0" err="1">
                <a:solidFill>
                  <a:srgbClr val="0000FF"/>
                </a:solidFill>
                <a:latin typeface="inter-regular"/>
              </a:rPr>
              <a:t>RazorControlStructure</a:t>
            </a:r>
            <a:r>
              <a:rPr lang="en-US" dirty="0">
                <a:solidFill>
                  <a:srgbClr val="0000FF"/>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var</a:t>
            </a:r>
            <a:r>
              <a:rPr lang="en-US" dirty="0">
                <a:solidFill>
                  <a:srgbClr val="000000"/>
                </a:solidFill>
                <a:latin typeface="inter-regular"/>
              </a:rPr>
              <a:t> </a:t>
            </a:r>
            <a:r>
              <a:rPr lang="en-US" dirty="0">
                <a:solidFill>
                  <a:srgbClr val="FF0000"/>
                </a:solidFill>
                <a:latin typeface="inter-regular"/>
              </a:rPr>
              <a:t>value</a:t>
            </a:r>
            <a:r>
              <a:rPr lang="en-US" dirty="0">
                <a:solidFill>
                  <a:srgbClr val="000000"/>
                </a:solidFill>
                <a:latin typeface="inter-regular"/>
              </a:rPr>
              <a:t> = </a:t>
            </a:r>
            <a:r>
              <a:rPr lang="en-US" dirty="0">
                <a:solidFill>
                  <a:srgbClr val="0000FF"/>
                </a:solidFill>
                <a:latin typeface="inter-regular"/>
              </a:rPr>
              <a:t>20</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&lt;</a:t>
            </a:r>
            <a:r>
              <a:rPr lang="en-US" b="1" dirty="0" err="1">
                <a:solidFill>
                  <a:srgbClr val="006699"/>
                </a:solidFill>
                <a:latin typeface="inter-regular"/>
              </a:rPr>
              <a:t>hr</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@switch (value)  </a:t>
            </a:r>
          </a:p>
          <a:p>
            <a:pPr algn="just"/>
            <a:r>
              <a:rPr lang="en-US" dirty="0">
                <a:solidFill>
                  <a:srgbClr val="000000"/>
                </a:solidFill>
                <a:latin typeface="inter-regular"/>
              </a:rPr>
              <a:t>{  </a:t>
            </a:r>
          </a:p>
          <a:p>
            <a:pPr algn="just"/>
            <a:r>
              <a:rPr lang="en-US" dirty="0">
                <a:solidFill>
                  <a:srgbClr val="000000"/>
                </a:solidFill>
                <a:latin typeface="inter-regular"/>
              </a:rPr>
              <a:t>    case 1:  </a:t>
            </a:r>
          </a:p>
          <a:p>
            <a:pPr algn="just"/>
            <a:r>
              <a:rPr lang="en-US" dirty="0">
                <a:solidFill>
                  <a:srgbClr val="000000"/>
                </a:solidFill>
                <a:latin typeface="inter-regular"/>
              </a:rPr>
              <a:t>        </a:t>
            </a:r>
            <a:r>
              <a:rPr lang="en-US" b="1" dirty="0">
                <a:solidFill>
                  <a:srgbClr val="006699"/>
                </a:solidFill>
                <a:latin typeface="inter-regular"/>
              </a:rPr>
              <a:t>&lt;p&gt;</a:t>
            </a:r>
            <a:r>
              <a:rPr lang="en-US" dirty="0">
                <a:solidFill>
                  <a:srgbClr val="000000"/>
                </a:solidFill>
                <a:latin typeface="inter-regular"/>
              </a:rPr>
              <a:t>You Entered 1</a:t>
            </a:r>
            <a:r>
              <a:rPr lang="en-US" b="1" dirty="0">
                <a:solidFill>
                  <a:srgbClr val="006699"/>
                </a:solidFill>
                <a:latin typeface="inter-regular"/>
              </a:rPr>
              <a:t>&lt;/p&gt;</a:t>
            </a:r>
            <a:r>
              <a:rPr lang="en-US" dirty="0">
                <a:solidFill>
                  <a:srgbClr val="000000"/>
                </a:solidFill>
                <a:latin typeface="inter-regular"/>
              </a:rPr>
              <a:t>  </a:t>
            </a:r>
          </a:p>
          <a:p>
            <a:pPr algn="just"/>
            <a:r>
              <a:rPr lang="en-US" dirty="0">
                <a:solidFill>
                  <a:srgbClr val="000000"/>
                </a:solidFill>
                <a:latin typeface="inter-regular"/>
              </a:rPr>
              <a:t>        break;  </a:t>
            </a:r>
          </a:p>
          <a:p>
            <a:pPr algn="just"/>
            <a:r>
              <a:rPr lang="en-US" dirty="0">
                <a:solidFill>
                  <a:srgbClr val="000000"/>
                </a:solidFill>
                <a:latin typeface="inter-regular"/>
              </a:rPr>
              <a:t>    case 25:  </a:t>
            </a:r>
          </a:p>
          <a:p>
            <a:pPr algn="just"/>
            <a:r>
              <a:rPr lang="en-US" dirty="0">
                <a:solidFill>
                  <a:srgbClr val="000000"/>
                </a:solidFill>
                <a:latin typeface="inter-regular"/>
              </a:rPr>
              <a:t>        </a:t>
            </a:r>
            <a:r>
              <a:rPr lang="en-US" b="1" dirty="0">
                <a:solidFill>
                  <a:srgbClr val="006699"/>
                </a:solidFill>
                <a:latin typeface="inter-regular"/>
              </a:rPr>
              <a:t>&lt;p&gt;</a:t>
            </a:r>
            <a:r>
              <a:rPr lang="en-US" dirty="0">
                <a:solidFill>
                  <a:srgbClr val="000000"/>
                </a:solidFill>
                <a:latin typeface="inter-regular"/>
              </a:rPr>
              <a:t>You Entered 25</a:t>
            </a:r>
            <a:r>
              <a:rPr lang="en-US" b="1" dirty="0">
                <a:solidFill>
                  <a:srgbClr val="006699"/>
                </a:solidFill>
                <a:latin typeface="inter-regular"/>
              </a:rPr>
              <a:t>&lt;/p&gt;</a:t>
            </a:r>
            <a:r>
              <a:rPr lang="en-US" dirty="0">
                <a:solidFill>
                  <a:srgbClr val="000000"/>
                </a:solidFill>
                <a:latin typeface="inter-regular"/>
              </a:rPr>
              <a:t>  </a:t>
            </a:r>
          </a:p>
          <a:p>
            <a:pPr algn="just"/>
            <a:r>
              <a:rPr lang="en-US" dirty="0">
                <a:solidFill>
                  <a:srgbClr val="000000"/>
                </a:solidFill>
                <a:latin typeface="inter-regular"/>
              </a:rPr>
              <a:t>        break;  </a:t>
            </a:r>
          </a:p>
          <a:p>
            <a:pPr algn="just"/>
            <a:r>
              <a:rPr lang="en-US" dirty="0">
                <a:solidFill>
                  <a:srgbClr val="000000"/>
                </a:solidFill>
                <a:latin typeface="inter-regular"/>
              </a:rPr>
              <a:t>    default:  </a:t>
            </a:r>
          </a:p>
          <a:p>
            <a:pPr algn="just"/>
            <a:r>
              <a:rPr lang="en-US" dirty="0">
                <a:solidFill>
                  <a:srgbClr val="000000"/>
                </a:solidFill>
                <a:latin typeface="inter-regular"/>
              </a:rPr>
              <a:t>        </a:t>
            </a:r>
            <a:r>
              <a:rPr lang="en-US" b="1" dirty="0">
                <a:solidFill>
                  <a:srgbClr val="006699"/>
                </a:solidFill>
                <a:latin typeface="inter-regular"/>
              </a:rPr>
              <a:t>&lt;p&gt;</a:t>
            </a:r>
            <a:r>
              <a:rPr lang="en-US" dirty="0">
                <a:solidFill>
                  <a:srgbClr val="000000"/>
                </a:solidFill>
                <a:latin typeface="inter-regular"/>
              </a:rPr>
              <a:t>You entered something than 1 and 25.</a:t>
            </a:r>
            <a:r>
              <a:rPr lang="en-US" b="1" dirty="0">
                <a:solidFill>
                  <a:srgbClr val="006699"/>
                </a:solidFill>
                <a:latin typeface="inter-regular"/>
              </a:rPr>
              <a:t>&lt;/p&gt;</a:t>
            </a:r>
            <a:r>
              <a:rPr lang="en-US" dirty="0">
                <a:solidFill>
                  <a:srgbClr val="000000"/>
                </a:solidFill>
                <a:latin typeface="inter-regular"/>
              </a:rPr>
              <a:t>  </a:t>
            </a:r>
          </a:p>
          <a:p>
            <a:pPr algn="just"/>
            <a:r>
              <a:rPr lang="en-US" dirty="0">
                <a:solidFill>
                  <a:srgbClr val="000000"/>
                </a:solidFill>
                <a:latin typeface="inter-regular"/>
              </a:rPr>
              <a:t>        break;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30227170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527" y="4"/>
            <a:ext cx="6096000" cy="646331"/>
          </a:xfrm>
          <a:prstGeom prst="rect">
            <a:avLst/>
          </a:prstGeom>
        </p:spPr>
        <p:txBody>
          <a:bodyPr>
            <a:spAutoFit/>
          </a:bodyPr>
          <a:lstStyle/>
          <a:p>
            <a:pPr algn="just"/>
            <a:r>
              <a:rPr lang="en-US" dirty="0">
                <a:solidFill>
                  <a:srgbClr val="610B38"/>
                </a:solidFill>
                <a:latin typeface="erdana"/>
              </a:rPr>
              <a:t>@for</a:t>
            </a:r>
          </a:p>
          <a:p>
            <a:pPr algn="just"/>
            <a:r>
              <a:rPr lang="en-US" b="1" dirty="0">
                <a:solidFill>
                  <a:srgbClr val="333333"/>
                </a:solidFill>
                <a:latin typeface="inter-bold"/>
              </a:rPr>
              <a:t>// </a:t>
            </a:r>
            <a:r>
              <a:rPr lang="en-US" b="1" dirty="0" err="1">
                <a:solidFill>
                  <a:srgbClr val="333333"/>
                </a:solidFill>
                <a:latin typeface="inter-bold"/>
              </a:rPr>
              <a:t>RazorControlStructure.cshtml</a:t>
            </a:r>
            <a:endParaRPr lang="en-US" b="0" i="0" dirty="0">
              <a:solidFill>
                <a:srgbClr val="333333"/>
              </a:solidFill>
              <a:effectLst/>
              <a:latin typeface="inter-regular"/>
            </a:endParaRPr>
          </a:p>
        </p:txBody>
      </p:sp>
      <p:sp>
        <p:nvSpPr>
          <p:cNvPr id="3" name="Rectangle 2"/>
          <p:cNvSpPr/>
          <p:nvPr/>
        </p:nvSpPr>
        <p:spPr>
          <a:xfrm>
            <a:off x="1977061" y="763154"/>
            <a:ext cx="6096000" cy="3416320"/>
          </a:xfrm>
          <a:prstGeom prst="rect">
            <a:avLst/>
          </a:prstGeom>
        </p:spPr>
        <p:txBody>
          <a:bodyPr>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FF0000"/>
                </a:solidFill>
                <a:latin typeface="inter-regular"/>
              </a:rPr>
              <a:t>ViewBag.Title</a:t>
            </a:r>
            <a:r>
              <a:rPr lang="en-US" dirty="0">
                <a:solidFill>
                  <a:srgbClr val="000000"/>
                </a:solidFill>
                <a:latin typeface="inter-regular"/>
              </a:rPr>
              <a:t> = </a:t>
            </a:r>
            <a:r>
              <a:rPr lang="en-US" dirty="0">
                <a:solidFill>
                  <a:srgbClr val="0000FF"/>
                </a:solidFill>
                <a:latin typeface="inter-regular"/>
              </a:rPr>
              <a:t>"</a:t>
            </a:r>
            <a:r>
              <a:rPr lang="en-US" dirty="0" err="1">
                <a:solidFill>
                  <a:srgbClr val="0000FF"/>
                </a:solidFill>
                <a:latin typeface="inter-regular"/>
              </a:rPr>
              <a:t>RazorControlStructure</a:t>
            </a:r>
            <a:r>
              <a:rPr lang="en-US" dirty="0">
                <a:solidFill>
                  <a:srgbClr val="0000FF"/>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var</a:t>
            </a:r>
            <a:r>
              <a:rPr lang="en-US" dirty="0">
                <a:solidFill>
                  <a:srgbClr val="000000"/>
                </a:solidFill>
                <a:latin typeface="inter-regular"/>
              </a:rPr>
              <a:t> </a:t>
            </a:r>
            <a:r>
              <a:rPr lang="en-US" dirty="0">
                <a:solidFill>
                  <a:srgbClr val="FF0000"/>
                </a:solidFill>
                <a:latin typeface="inter-regular"/>
              </a:rPr>
              <a:t>value</a:t>
            </a:r>
            <a:r>
              <a:rPr lang="en-US" dirty="0">
                <a:solidFill>
                  <a:srgbClr val="000000"/>
                </a:solidFill>
                <a:latin typeface="inter-regular"/>
              </a:rPr>
              <a:t> = </a:t>
            </a:r>
            <a:r>
              <a:rPr lang="en-US" dirty="0">
                <a:solidFill>
                  <a:srgbClr val="0000FF"/>
                </a:solidFill>
                <a:latin typeface="inter-regular"/>
              </a:rPr>
              <a:t>5</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&lt;</a:t>
            </a:r>
            <a:r>
              <a:rPr lang="en-US" b="1" dirty="0" err="1">
                <a:solidFill>
                  <a:srgbClr val="006699"/>
                </a:solidFill>
                <a:latin typeface="inter-regular"/>
              </a:rPr>
              <a:t>hr</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&lt;p&gt;</a:t>
            </a:r>
            <a:r>
              <a:rPr lang="en-US" dirty="0">
                <a:solidFill>
                  <a:srgbClr val="000000"/>
                </a:solidFill>
                <a:latin typeface="inter-regular"/>
              </a:rPr>
              <a:t>This loop iterates 5 times.</a:t>
            </a:r>
            <a:r>
              <a:rPr lang="en-US" b="1" dirty="0">
                <a:solidFill>
                  <a:srgbClr val="006699"/>
                </a:solidFill>
                <a:latin typeface="inter-regular"/>
              </a:rPr>
              <a:t>&lt;/p&gt;</a:t>
            </a:r>
            <a:r>
              <a:rPr lang="en-US" dirty="0">
                <a:solidFill>
                  <a:srgbClr val="000000"/>
                </a:solidFill>
                <a:latin typeface="inter-regular"/>
              </a:rPr>
              <a:t>  </a:t>
            </a:r>
          </a:p>
          <a:p>
            <a:pPr algn="just"/>
            <a:r>
              <a:rPr lang="en-US" dirty="0">
                <a:solidFill>
                  <a:srgbClr val="000000"/>
                </a:solidFill>
                <a:latin typeface="inter-regular"/>
              </a:rPr>
              <a:t>@for (</a:t>
            </a:r>
            <a:r>
              <a:rPr lang="en-US" dirty="0" err="1">
                <a:solidFill>
                  <a:srgbClr val="000000"/>
                </a:solidFill>
                <a:latin typeface="inter-regular"/>
              </a:rPr>
              <a:t>var</a:t>
            </a:r>
            <a:r>
              <a:rPr lang="en-US" dirty="0">
                <a:solidFill>
                  <a:srgbClr val="000000"/>
                </a:solidFill>
                <a:latin typeface="inter-regular"/>
              </a:rPr>
              <a:t> </a:t>
            </a:r>
            <a:r>
              <a:rPr lang="en-US" dirty="0" err="1">
                <a:solidFill>
                  <a:srgbClr val="FF0000"/>
                </a:solidFill>
                <a:latin typeface="inter-regular"/>
              </a:rPr>
              <a:t>i</a:t>
            </a:r>
            <a:r>
              <a:rPr lang="en-US" dirty="0">
                <a:solidFill>
                  <a:srgbClr val="000000"/>
                </a:solidFill>
                <a:latin typeface="inter-regular"/>
              </a:rPr>
              <a:t> = </a:t>
            </a:r>
            <a:r>
              <a:rPr lang="en-US" dirty="0">
                <a:solidFill>
                  <a:srgbClr val="0000FF"/>
                </a:solidFill>
                <a:latin typeface="inter-regular"/>
              </a:rPr>
              <a:t>0</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r>
              <a:rPr lang="en-US" b="1" dirty="0">
                <a:solidFill>
                  <a:srgbClr val="006699"/>
                </a:solidFill>
                <a:latin typeface="inter-regular"/>
              </a:rPr>
              <a:t>&lt;</a:t>
            </a:r>
            <a:r>
              <a:rPr lang="en-US" dirty="0">
                <a:solidFill>
                  <a:srgbClr val="000000"/>
                </a:solidFill>
                <a:latin typeface="inter-regular"/>
              </a:rPr>
              <a:t> </a:t>
            </a:r>
            <a:r>
              <a:rPr lang="en-US" b="1" dirty="0">
                <a:solidFill>
                  <a:srgbClr val="006699"/>
                </a:solidFill>
                <a:latin typeface="inter-regular"/>
              </a:rPr>
              <a:t>value</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&lt;text&gt;</a:t>
            </a:r>
            <a:r>
              <a:rPr lang="en-US" dirty="0">
                <a:solidFill>
                  <a:srgbClr val="000000"/>
                </a:solidFill>
                <a:latin typeface="inter-regular"/>
              </a:rPr>
              <a:t>@</a:t>
            </a:r>
            <a:r>
              <a:rPr lang="en-US" dirty="0" err="1">
                <a:solidFill>
                  <a:srgbClr val="000000"/>
                </a:solidFill>
                <a:latin typeface="inter-regular"/>
              </a:rPr>
              <a:t>i</a:t>
            </a:r>
            <a:r>
              <a:rPr lang="en-US" b="1" dirty="0">
                <a:solidFill>
                  <a:srgbClr val="006699"/>
                </a:solidFill>
                <a:latin typeface="inter-regular"/>
              </a:rPr>
              <a:t>&lt;/text&gt;</a:t>
            </a:r>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br</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p>
          <a:p>
            <a:r>
              <a:rPr lang="en-US" dirty="0"/>
              <a:t/>
            </a:r>
            <a:br>
              <a:rPr lang="en-US" dirty="0"/>
            </a:br>
            <a:endParaRPr lang="en-US" dirty="0"/>
          </a:p>
        </p:txBody>
      </p:sp>
      <p:sp>
        <p:nvSpPr>
          <p:cNvPr id="4" name="Rectangle 3"/>
          <p:cNvSpPr/>
          <p:nvPr/>
        </p:nvSpPr>
        <p:spPr>
          <a:xfrm>
            <a:off x="227528" y="3954280"/>
            <a:ext cx="11363459" cy="646331"/>
          </a:xfrm>
          <a:prstGeom prst="rect">
            <a:avLst/>
          </a:prstGeom>
        </p:spPr>
        <p:txBody>
          <a:bodyPr wrap="square">
            <a:spAutoFit/>
          </a:bodyPr>
          <a:lstStyle/>
          <a:p>
            <a:pPr algn="just"/>
            <a:r>
              <a:rPr lang="en-US" dirty="0">
                <a:solidFill>
                  <a:srgbClr val="610B38"/>
                </a:solidFill>
                <a:latin typeface="erdana"/>
              </a:rPr>
              <a:t>ASP.NET Razor HTML Helpers</a:t>
            </a:r>
          </a:p>
          <a:p>
            <a:pPr algn="just"/>
            <a:r>
              <a:rPr lang="en-US" dirty="0" err="1">
                <a:solidFill>
                  <a:srgbClr val="333333"/>
                </a:solidFill>
                <a:latin typeface="inter-regular"/>
              </a:rPr>
              <a:t>HtmlHelper</a:t>
            </a:r>
            <a:r>
              <a:rPr lang="en-US" dirty="0">
                <a:solidFill>
                  <a:srgbClr val="333333"/>
                </a:solidFill>
                <a:latin typeface="inter-regular"/>
              </a:rPr>
              <a:t> is a class which is introduced in MVC 2. It is used to create HTML controls programmatically.</a:t>
            </a:r>
            <a:endParaRPr lang="en-US" b="0" i="0" dirty="0">
              <a:solidFill>
                <a:srgbClr val="333333"/>
              </a:solidFill>
              <a:effectLst/>
              <a:latin typeface="inter-regular"/>
            </a:endParaRPr>
          </a:p>
        </p:txBody>
      </p:sp>
      <p:sp>
        <p:nvSpPr>
          <p:cNvPr id="5" name="Rectangle 4"/>
          <p:cNvSpPr/>
          <p:nvPr/>
        </p:nvSpPr>
        <p:spPr>
          <a:xfrm>
            <a:off x="227527" y="4600613"/>
            <a:ext cx="6096000" cy="1200329"/>
          </a:xfrm>
          <a:prstGeom prst="rect">
            <a:avLst/>
          </a:prstGeom>
        </p:spPr>
        <p:txBody>
          <a:bodyPr>
            <a:spAutoFit/>
          </a:bodyPr>
          <a:lstStyle/>
          <a:p>
            <a:r>
              <a:rPr lang="en-US" dirty="0">
                <a:solidFill>
                  <a:srgbClr val="610B4B"/>
                </a:solidFill>
                <a:latin typeface="erdana"/>
              </a:rPr>
              <a:t>View</a:t>
            </a:r>
          </a:p>
          <a:p>
            <a:r>
              <a:rPr lang="en-US" b="1" dirty="0">
                <a:solidFill>
                  <a:srgbClr val="333333"/>
                </a:solidFill>
                <a:latin typeface="inter-bold"/>
              </a:rPr>
              <a:t>// </a:t>
            </a:r>
            <a:r>
              <a:rPr lang="en-US" b="1" dirty="0" err="1">
                <a:solidFill>
                  <a:srgbClr val="333333"/>
                </a:solidFill>
                <a:latin typeface="inter-bold"/>
              </a:rPr>
              <a:t>HtmlHelperDemo.cshtml</a:t>
            </a:r>
            <a:endParaRPr lang="en-US" dirty="0"/>
          </a:p>
          <a:p>
            <a:r>
              <a:rPr lang="en-US" dirty="0">
                <a:solidFill>
                  <a:srgbClr val="333333"/>
                </a:solidFill>
                <a:latin typeface="inter-regular"/>
              </a:rPr>
              <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38740488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 y="172620"/>
            <a:ext cx="6096000" cy="369332"/>
          </a:xfrm>
          <a:prstGeom prst="rect">
            <a:avLst/>
          </a:prstGeom>
        </p:spPr>
        <p:txBody>
          <a:bodyPr>
            <a:spAutoFit/>
          </a:bodyPr>
          <a:lstStyle/>
          <a:p>
            <a:pPr algn="just"/>
            <a:r>
              <a:rPr lang="en-US" dirty="0">
                <a:solidFill>
                  <a:srgbClr val="610B38"/>
                </a:solidFill>
                <a:latin typeface="erdana"/>
              </a:rPr>
              <a:t>ASP.NET Razor Partial </a:t>
            </a:r>
            <a:r>
              <a:rPr lang="en-US" dirty="0" smtClean="0">
                <a:solidFill>
                  <a:srgbClr val="610B38"/>
                </a:solidFill>
                <a:latin typeface="erdana"/>
              </a:rPr>
              <a:t>Views</a:t>
            </a:r>
            <a:endParaRPr lang="en-US" dirty="0">
              <a:solidFill>
                <a:srgbClr val="610B38"/>
              </a:solidFill>
              <a:latin typeface="erdana"/>
            </a:endParaRPr>
          </a:p>
        </p:txBody>
      </p:sp>
      <p:sp>
        <p:nvSpPr>
          <p:cNvPr id="3" name="Rectangle 2"/>
          <p:cNvSpPr/>
          <p:nvPr/>
        </p:nvSpPr>
        <p:spPr>
          <a:xfrm>
            <a:off x="176014" y="542992"/>
            <a:ext cx="11900079" cy="646331"/>
          </a:xfrm>
          <a:prstGeom prst="rect">
            <a:avLst/>
          </a:prstGeom>
        </p:spPr>
        <p:txBody>
          <a:bodyPr wrap="square">
            <a:spAutoFit/>
          </a:bodyPr>
          <a:lstStyle/>
          <a:p>
            <a:r>
              <a:rPr lang="en-US" dirty="0"/>
              <a:t>A partial view is a view which can be plugged in parent view. This view file has the same extension as other views have </a:t>
            </a:r>
            <a:r>
              <a:rPr lang="en-US" b="1" dirty="0"/>
              <a:t>.</a:t>
            </a:r>
            <a:r>
              <a:rPr lang="en-US" b="1" dirty="0" err="1"/>
              <a:t>cshtml</a:t>
            </a:r>
            <a:r>
              <a:rPr lang="en-US" b="1" dirty="0" smtClean="0"/>
              <a:t>.</a:t>
            </a:r>
            <a:endParaRPr lang="en-US" dirty="0"/>
          </a:p>
        </p:txBody>
      </p:sp>
      <p:sp>
        <p:nvSpPr>
          <p:cNvPr id="4" name="Rectangle 3"/>
          <p:cNvSpPr/>
          <p:nvPr/>
        </p:nvSpPr>
        <p:spPr>
          <a:xfrm>
            <a:off x="176013" y="1293085"/>
            <a:ext cx="11788463" cy="1200329"/>
          </a:xfrm>
          <a:prstGeom prst="rect">
            <a:avLst/>
          </a:prstGeom>
        </p:spPr>
        <p:txBody>
          <a:bodyPr wrap="square">
            <a:spAutoFit/>
          </a:bodyPr>
          <a:lstStyle/>
          <a:p>
            <a:pPr algn="just"/>
            <a:r>
              <a:rPr lang="en-US" dirty="0">
                <a:solidFill>
                  <a:srgbClr val="610B38"/>
                </a:solidFill>
                <a:latin typeface="erdana"/>
              </a:rPr>
              <a:t>When Should We Use Partial Views?</a:t>
            </a:r>
          </a:p>
          <a:p>
            <a:r>
              <a:rPr lang="en-US" dirty="0"/>
              <a:t/>
            </a:r>
            <a:br>
              <a:rPr lang="en-US" dirty="0"/>
            </a:br>
            <a:r>
              <a:rPr lang="en-US" dirty="0"/>
              <a:t>When having a large view file that contains several logical sections, we can break it into smaller components that further can be rendered as partial view</a:t>
            </a:r>
            <a:r>
              <a:rPr lang="en-US" dirty="0" smtClean="0"/>
              <a:t>.</a:t>
            </a:r>
            <a:endParaRPr lang="en-US" dirty="0"/>
          </a:p>
        </p:txBody>
      </p:sp>
    </p:spTree>
    <p:extLst>
      <p:ext uri="{BB962C8B-B14F-4D97-AF65-F5344CB8AC3E}">
        <p14:creationId xmlns:p14="http://schemas.microsoft.com/office/powerpoint/2010/main" val="21770238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376" y="237016"/>
            <a:ext cx="11827099" cy="2308324"/>
          </a:xfrm>
          <a:prstGeom prst="rect">
            <a:avLst/>
          </a:prstGeom>
        </p:spPr>
        <p:txBody>
          <a:bodyPr wrap="square">
            <a:spAutoFit/>
          </a:bodyPr>
          <a:lstStyle/>
          <a:p>
            <a:pPr algn="just"/>
            <a:r>
              <a:rPr lang="en-US" dirty="0">
                <a:solidFill>
                  <a:srgbClr val="610B38"/>
                </a:solidFill>
                <a:latin typeface="erdana"/>
              </a:rPr>
              <a:t>What is Web API?</a:t>
            </a:r>
          </a:p>
          <a:p>
            <a:pPr marL="285750" indent="-285750">
              <a:buFont typeface="Arial" panose="020B0604020202020204" pitchFamily="34" charset="0"/>
              <a:buChar char="•"/>
            </a:pPr>
            <a:r>
              <a:rPr lang="en-US" dirty="0"/>
              <a:t>Web API is the enhanced form of the web application to provide services on different devices like laptop, mobile, and others.</a:t>
            </a:r>
          </a:p>
          <a:p>
            <a:pPr marL="285750" indent="-285750">
              <a:buFont typeface="Arial" panose="020B0604020202020204" pitchFamily="34" charset="0"/>
              <a:buChar char="•"/>
            </a:pPr>
            <a:r>
              <a:rPr lang="en-US" dirty="0"/>
              <a:t>Today, all kind of businesses use the internet as a cost-effective way to expand their business in the international market.</a:t>
            </a:r>
          </a:p>
          <a:p>
            <a:pPr marL="285750" indent="-285750">
              <a:buFont typeface="Arial" panose="020B0604020202020204" pitchFamily="34" charset="0"/>
              <a:buChar char="•"/>
            </a:pPr>
            <a:r>
              <a:rPr lang="en-US" b="1" dirty="0"/>
              <a:t>Web application</a:t>
            </a:r>
            <a:r>
              <a:rPr lang="en-US" dirty="0"/>
              <a:t> helps to exchange information on the internet and also helps to perform a secure transaction on web sites.</a:t>
            </a:r>
          </a:p>
          <a:p>
            <a:pPr marL="285750" indent="-285750">
              <a:buFont typeface="Arial" panose="020B0604020202020204" pitchFamily="34" charset="0"/>
              <a:buChar char="•"/>
            </a:pPr>
            <a:r>
              <a:rPr lang="en-US" dirty="0"/>
              <a:t>Web applications are popular as the web browser is available in </a:t>
            </a:r>
            <a:r>
              <a:rPr lang="en-US" b="1" dirty="0"/>
              <a:t>default</a:t>
            </a:r>
            <a:r>
              <a:rPr lang="en-US" dirty="0"/>
              <a:t>, we don't need any installation of software on computers with operating systems</a:t>
            </a:r>
            <a:r>
              <a:rPr lang="en-US" dirty="0" smtClean="0"/>
              <a:t>.</a:t>
            </a:r>
            <a:endParaRPr lang="en-US" dirty="0"/>
          </a:p>
        </p:txBody>
      </p:sp>
      <p:sp>
        <p:nvSpPr>
          <p:cNvPr id="3" name="Rectangle 2"/>
          <p:cNvSpPr/>
          <p:nvPr/>
        </p:nvSpPr>
        <p:spPr>
          <a:xfrm>
            <a:off x="266164" y="2545342"/>
            <a:ext cx="6096000" cy="2031325"/>
          </a:xfrm>
          <a:prstGeom prst="rect">
            <a:avLst/>
          </a:prstGeom>
        </p:spPr>
        <p:txBody>
          <a:bodyPr>
            <a:spAutoFit/>
          </a:bodyPr>
          <a:lstStyle/>
          <a:p>
            <a:pPr algn="just"/>
            <a:r>
              <a:rPr lang="en-US" dirty="0">
                <a:solidFill>
                  <a:srgbClr val="610B38"/>
                </a:solidFill>
                <a:latin typeface="erdana"/>
              </a:rPr>
              <a:t>Who uses API?</a:t>
            </a:r>
          </a:p>
          <a:p>
            <a:pPr algn="just"/>
            <a:r>
              <a:rPr lang="en-US" dirty="0">
                <a:solidFill>
                  <a:srgbClr val="333333"/>
                </a:solidFill>
                <a:latin typeface="inter-regular"/>
              </a:rPr>
              <a:t>These services can be accessed by different kind of users like:</a:t>
            </a:r>
          </a:p>
          <a:p>
            <a:pPr algn="just">
              <a:buFont typeface="Arial" panose="020B0604020202020204" pitchFamily="34" charset="0"/>
              <a:buChar char="•"/>
            </a:pPr>
            <a:r>
              <a:rPr lang="en-US" dirty="0">
                <a:solidFill>
                  <a:srgbClr val="000000"/>
                </a:solidFill>
                <a:latin typeface="inter-regular"/>
              </a:rPr>
              <a:t>Web Browsers</a:t>
            </a:r>
          </a:p>
          <a:p>
            <a:pPr algn="just">
              <a:buFont typeface="Arial" panose="020B0604020202020204" pitchFamily="34" charset="0"/>
              <a:buChar char="•"/>
            </a:pPr>
            <a:r>
              <a:rPr lang="en-US" dirty="0">
                <a:solidFill>
                  <a:srgbClr val="000000"/>
                </a:solidFill>
                <a:latin typeface="inter-regular"/>
              </a:rPr>
              <a:t>Mobile applications</a:t>
            </a:r>
          </a:p>
          <a:p>
            <a:pPr algn="just">
              <a:buFont typeface="Arial" panose="020B0604020202020204" pitchFamily="34" charset="0"/>
              <a:buChar char="•"/>
            </a:pPr>
            <a:r>
              <a:rPr lang="en-US" dirty="0">
                <a:solidFill>
                  <a:srgbClr val="000000"/>
                </a:solidFill>
                <a:latin typeface="inter-regular"/>
              </a:rPr>
              <a:t>Desktop applications</a:t>
            </a:r>
          </a:p>
          <a:p>
            <a:pPr algn="just">
              <a:buFont typeface="Arial" panose="020B0604020202020204" pitchFamily="34" charset="0"/>
              <a:buChar char="•"/>
            </a:pPr>
            <a:r>
              <a:rPr lang="en-US" dirty="0">
                <a:solidFill>
                  <a:srgbClr val="000000"/>
                </a:solidFill>
                <a:latin typeface="inter-regular"/>
              </a:rPr>
              <a:t>IOTs (Internet of Things</a:t>
            </a:r>
            <a:r>
              <a:rPr lang="en-US" dirty="0" smtClean="0">
                <a:solidFill>
                  <a:srgbClr val="000000"/>
                </a:solidFill>
                <a:latin typeface="inter-regular"/>
              </a:rPr>
              <a:t>)</a:t>
            </a:r>
            <a:endParaRPr lang="en-US" dirty="0">
              <a:solidFill>
                <a:srgbClr val="000000"/>
              </a:solidFill>
              <a:latin typeface="inter-regular"/>
            </a:endParaRPr>
          </a:p>
        </p:txBody>
      </p:sp>
      <p:sp>
        <p:nvSpPr>
          <p:cNvPr id="4" name="Rectangle 3"/>
          <p:cNvSpPr/>
          <p:nvPr/>
        </p:nvSpPr>
        <p:spPr>
          <a:xfrm>
            <a:off x="266164" y="4747790"/>
            <a:ext cx="6096000" cy="1200329"/>
          </a:xfrm>
          <a:prstGeom prst="rect">
            <a:avLst/>
          </a:prstGeom>
        </p:spPr>
        <p:txBody>
          <a:bodyPr>
            <a:spAutoFit/>
          </a:bodyPr>
          <a:lstStyle/>
          <a:p>
            <a:pPr algn="just"/>
            <a:r>
              <a:rPr lang="en-US" dirty="0">
                <a:solidFill>
                  <a:srgbClr val="610B38"/>
                </a:solidFill>
                <a:latin typeface="erdana"/>
              </a:rPr>
              <a:t>ASP.NET Web API</a:t>
            </a:r>
          </a:p>
          <a:p>
            <a:pPr algn="just"/>
            <a:r>
              <a:rPr lang="en-US" dirty="0">
                <a:solidFill>
                  <a:srgbClr val="333333"/>
                </a:solidFill>
                <a:latin typeface="inter-regular"/>
              </a:rPr>
              <a:t>API stands for the </a:t>
            </a:r>
            <a:r>
              <a:rPr lang="en-US" b="1" i="1" dirty="0">
                <a:solidFill>
                  <a:srgbClr val="333333"/>
                </a:solidFill>
                <a:latin typeface="inter-bold"/>
              </a:rPr>
              <a:t>Application Programming Interface</a:t>
            </a:r>
            <a:r>
              <a:rPr lang="en-US" dirty="0">
                <a:solidFill>
                  <a:srgbClr val="333333"/>
                </a:solidFill>
                <a:latin typeface="inter-regular"/>
              </a:rPr>
              <a:t>.</a:t>
            </a:r>
          </a:p>
          <a:p>
            <a:r>
              <a:rPr lang="en-US" dirty="0"/>
              <a:t/>
            </a:r>
            <a:br>
              <a:rPr lang="en-US" dirty="0"/>
            </a:br>
            <a:endParaRPr lang="en-US" dirty="0"/>
          </a:p>
        </p:txBody>
      </p:sp>
      <p:sp>
        <p:nvSpPr>
          <p:cNvPr id="5" name="Rectangle 4"/>
          <p:cNvSpPr/>
          <p:nvPr/>
        </p:nvSpPr>
        <p:spPr>
          <a:xfrm>
            <a:off x="266164" y="5347954"/>
            <a:ext cx="11698309" cy="646331"/>
          </a:xfrm>
          <a:prstGeom prst="rect">
            <a:avLst/>
          </a:prstGeom>
        </p:spPr>
        <p:txBody>
          <a:bodyPr wrap="square">
            <a:spAutoFit/>
          </a:bodyPr>
          <a:lstStyle/>
          <a:p>
            <a:r>
              <a:rPr lang="en-US" i="1" dirty="0">
                <a:solidFill>
                  <a:srgbClr val="333333"/>
                </a:solidFill>
                <a:latin typeface="Cambria" panose="02040503050406030204" pitchFamily="18" charset="0"/>
              </a:rPr>
              <a:t>"ASP.NET Web API is an extensible framework for building HTTP (Hypertext Transfer Protocol) services that can be accessed from any client such as browsers and mobile devices." </a:t>
            </a:r>
            <a:endParaRPr lang="en-US" dirty="0"/>
          </a:p>
        </p:txBody>
      </p:sp>
    </p:spTree>
    <p:extLst>
      <p:ext uri="{BB962C8B-B14F-4D97-AF65-F5344CB8AC3E}">
        <p14:creationId xmlns:p14="http://schemas.microsoft.com/office/powerpoint/2010/main" val="3637841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889" y="88668"/>
            <a:ext cx="11921067" cy="1477328"/>
          </a:xfrm>
          <a:prstGeom prst="rect">
            <a:avLst/>
          </a:prstGeom>
        </p:spPr>
        <p:txBody>
          <a:bodyPr wrap="square">
            <a:spAutoFit/>
          </a:bodyPr>
          <a:lstStyle/>
          <a:p>
            <a:pPr algn="just"/>
            <a:r>
              <a:rPr lang="en-US" dirty="0">
                <a:solidFill>
                  <a:srgbClr val="610B38"/>
                </a:solidFill>
                <a:latin typeface="erdana"/>
              </a:rPr>
              <a:t>C# Inheritance</a:t>
            </a:r>
          </a:p>
          <a:p>
            <a:pPr marL="285750" indent="-285750">
              <a:buFont typeface="Arial" panose="020B0604020202020204" pitchFamily="34" charset="0"/>
              <a:buChar char="•"/>
            </a:pPr>
            <a:r>
              <a:rPr lang="en-US" dirty="0"/>
              <a:t>In C#, inheritance is a process in which one object acquires all the properties and behaviors of its parent object automatically</a:t>
            </a:r>
            <a:r>
              <a:rPr lang="en-US" dirty="0" smtClean="0"/>
              <a:t>.</a:t>
            </a:r>
          </a:p>
          <a:p>
            <a:pPr marL="285750" indent="-285750">
              <a:buFont typeface="Arial" panose="020B0604020202020204" pitchFamily="34" charset="0"/>
              <a:buChar char="•"/>
            </a:pPr>
            <a:r>
              <a:rPr lang="en-US" dirty="0"/>
              <a:t>T</a:t>
            </a:r>
            <a:r>
              <a:rPr lang="en-US" dirty="0" smtClean="0"/>
              <a:t>he </a:t>
            </a:r>
            <a:r>
              <a:rPr lang="en-US" dirty="0"/>
              <a:t>class which inherits the members of another class is called </a:t>
            </a:r>
            <a:r>
              <a:rPr lang="en-US" b="1" dirty="0"/>
              <a:t>derived </a:t>
            </a:r>
            <a:r>
              <a:rPr lang="en-US" b="1" dirty="0" smtClean="0"/>
              <a:t>class</a:t>
            </a:r>
          </a:p>
          <a:p>
            <a:pPr marL="285750" indent="-285750">
              <a:buFont typeface="Arial" panose="020B0604020202020204" pitchFamily="34" charset="0"/>
              <a:buChar char="•"/>
            </a:pPr>
            <a:r>
              <a:rPr lang="en-US" dirty="0"/>
              <a:t>T</a:t>
            </a:r>
            <a:r>
              <a:rPr lang="en-US" dirty="0" smtClean="0"/>
              <a:t>he </a:t>
            </a:r>
            <a:r>
              <a:rPr lang="en-US" dirty="0"/>
              <a:t>class whose members are inherited is called </a:t>
            </a:r>
            <a:r>
              <a:rPr lang="en-US" b="1" dirty="0"/>
              <a:t>base</a:t>
            </a:r>
            <a:r>
              <a:rPr lang="en-US" dirty="0"/>
              <a:t> class. </a:t>
            </a:r>
            <a:endParaRPr lang="en-US" dirty="0" smtClean="0"/>
          </a:p>
        </p:txBody>
      </p:sp>
      <p:sp>
        <p:nvSpPr>
          <p:cNvPr id="3" name="Rectangle 2"/>
          <p:cNvSpPr/>
          <p:nvPr/>
        </p:nvSpPr>
        <p:spPr>
          <a:xfrm>
            <a:off x="112888" y="1565996"/>
            <a:ext cx="6096000" cy="646331"/>
          </a:xfrm>
          <a:prstGeom prst="rect">
            <a:avLst/>
          </a:prstGeom>
        </p:spPr>
        <p:txBody>
          <a:bodyPr>
            <a:spAutoFit/>
          </a:bodyPr>
          <a:lstStyle/>
          <a:p>
            <a:pPr algn="just"/>
            <a:r>
              <a:rPr lang="en-US" dirty="0">
                <a:solidFill>
                  <a:srgbClr val="610B4B"/>
                </a:solidFill>
                <a:latin typeface="erdana"/>
              </a:rPr>
              <a:t>Advantage of C# Inheritance</a:t>
            </a:r>
          </a:p>
          <a:p>
            <a:r>
              <a:rPr lang="en-US" b="1" dirty="0"/>
              <a:t>Code reusability</a:t>
            </a:r>
            <a:endParaRPr lang="en-US" dirty="0"/>
          </a:p>
        </p:txBody>
      </p:sp>
      <p:sp>
        <p:nvSpPr>
          <p:cNvPr id="4" name="Rectangle 3"/>
          <p:cNvSpPr/>
          <p:nvPr/>
        </p:nvSpPr>
        <p:spPr>
          <a:xfrm>
            <a:off x="112889" y="2212329"/>
            <a:ext cx="9471379" cy="646331"/>
          </a:xfrm>
          <a:prstGeom prst="rect">
            <a:avLst/>
          </a:prstGeom>
        </p:spPr>
        <p:txBody>
          <a:bodyPr wrap="square">
            <a:spAutoFit/>
          </a:bodyPr>
          <a:lstStyle/>
          <a:p>
            <a:pPr algn="just"/>
            <a:r>
              <a:rPr lang="en-US" dirty="0">
                <a:solidFill>
                  <a:srgbClr val="610B38"/>
                </a:solidFill>
                <a:latin typeface="erdana"/>
              </a:rPr>
              <a:t>C# Single Level </a:t>
            </a:r>
            <a:r>
              <a:rPr lang="en-US" dirty="0" smtClean="0">
                <a:solidFill>
                  <a:srgbClr val="610B38"/>
                </a:solidFill>
                <a:latin typeface="erdana"/>
              </a:rPr>
              <a:t>Inheritance</a:t>
            </a:r>
          </a:p>
          <a:p>
            <a:pPr marL="285750" indent="-285750" algn="just">
              <a:buFont typeface="Arial" panose="020B0604020202020204" pitchFamily="34" charset="0"/>
              <a:buChar char="•"/>
            </a:pPr>
            <a:r>
              <a:rPr lang="en-US" dirty="0"/>
              <a:t>When one class inherits another class, it is known as single level inheritance.</a:t>
            </a:r>
            <a:endParaRPr lang="en-US" b="0" i="0" dirty="0">
              <a:solidFill>
                <a:srgbClr val="610B38"/>
              </a:solidFill>
              <a:effectLst/>
              <a:latin typeface="erdana"/>
            </a:endParaRPr>
          </a:p>
        </p:txBody>
      </p:sp>
      <p:sp>
        <p:nvSpPr>
          <p:cNvPr id="5" name="Rectangle 4"/>
          <p:cNvSpPr/>
          <p:nvPr/>
        </p:nvSpPr>
        <p:spPr>
          <a:xfrm>
            <a:off x="112892" y="2858658"/>
            <a:ext cx="8123891" cy="923330"/>
          </a:xfrm>
          <a:prstGeom prst="rect">
            <a:avLst/>
          </a:prstGeom>
        </p:spPr>
        <p:txBody>
          <a:bodyPr wrap="none">
            <a:spAutoFit/>
          </a:bodyPr>
          <a:lstStyle/>
          <a:p>
            <a:pPr algn="just"/>
            <a:r>
              <a:rPr lang="en-US" dirty="0">
                <a:solidFill>
                  <a:srgbClr val="610B38"/>
                </a:solidFill>
                <a:latin typeface="erdana"/>
              </a:rPr>
              <a:t>C# Multi Level </a:t>
            </a:r>
            <a:r>
              <a:rPr lang="en-US" dirty="0" smtClean="0">
                <a:solidFill>
                  <a:srgbClr val="610B38"/>
                </a:solidFill>
                <a:latin typeface="erdana"/>
              </a:rPr>
              <a:t>Inheritance</a:t>
            </a:r>
          </a:p>
          <a:p>
            <a:pPr marL="285750" indent="-285750" algn="just">
              <a:buFont typeface="Arial" panose="020B0604020202020204" pitchFamily="34" charset="0"/>
              <a:buChar char="•"/>
            </a:pPr>
            <a:r>
              <a:rPr lang="en-US" dirty="0"/>
              <a:t>When one class inherits another class which is further inherited by another class, </a:t>
            </a:r>
            <a:endParaRPr lang="en-US" dirty="0" smtClean="0"/>
          </a:p>
          <a:p>
            <a:pPr marL="285750" indent="-285750" algn="just">
              <a:buFont typeface="Arial" panose="020B0604020202020204" pitchFamily="34" charset="0"/>
              <a:buChar char="•"/>
            </a:pPr>
            <a:r>
              <a:rPr lang="en-US" dirty="0" smtClean="0"/>
              <a:t>it </a:t>
            </a:r>
            <a:r>
              <a:rPr lang="en-US" dirty="0"/>
              <a:t>is known as multi level inheritance in C#. </a:t>
            </a:r>
            <a:endParaRPr lang="en-US" b="0" i="0" dirty="0">
              <a:solidFill>
                <a:srgbClr val="610B38"/>
              </a:solidFill>
              <a:effectLst/>
              <a:latin typeface="erdana"/>
            </a:endParaRPr>
          </a:p>
        </p:txBody>
      </p:sp>
      <p:sp>
        <p:nvSpPr>
          <p:cNvPr id="6" name="Rectangle 5"/>
          <p:cNvSpPr/>
          <p:nvPr/>
        </p:nvSpPr>
        <p:spPr>
          <a:xfrm>
            <a:off x="225777" y="3966656"/>
            <a:ext cx="10995379" cy="1200329"/>
          </a:xfrm>
          <a:prstGeom prst="rect">
            <a:avLst/>
          </a:prstGeom>
        </p:spPr>
        <p:txBody>
          <a:bodyPr wrap="square">
            <a:spAutoFit/>
          </a:bodyPr>
          <a:lstStyle/>
          <a:p>
            <a:pPr algn="just"/>
            <a:r>
              <a:rPr lang="en-US" dirty="0">
                <a:solidFill>
                  <a:srgbClr val="610B38"/>
                </a:solidFill>
                <a:latin typeface="erdana"/>
              </a:rPr>
              <a:t>C# Method Overriding</a:t>
            </a:r>
          </a:p>
          <a:p>
            <a:pPr marL="285750" indent="-285750">
              <a:buFont typeface="Arial" panose="020B0604020202020204" pitchFamily="34" charset="0"/>
              <a:buChar char="•"/>
            </a:pPr>
            <a:r>
              <a:rPr lang="en-US" dirty="0" smtClean="0"/>
              <a:t>If </a:t>
            </a:r>
            <a:r>
              <a:rPr lang="en-US" dirty="0"/>
              <a:t>derived class defines same method as defined in its base class, it is known as method overriding in C</a:t>
            </a:r>
            <a:r>
              <a:rPr lang="en-US" dirty="0" smtClean="0"/>
              <a:t>#.</a:t>
            </a:r>
          </a:p>
          <a:p>
            <a:pPr marL="285750" indent="-285750">
              <a:buFont typeface="Arial" panose="020B0604020202020204" pitchFamily="34" charset="0"/>
              <a:buChar char="•"/>
            </a:pPr>
            <a:r>
              <a:rPr lang="en-US" dirty="0"/>
              <a:t>It is used to achieve runtime polymorphism</a:t>
            </a:r>
            <a:r>
              <a:rPr lang="en-US" dirty="0" smtClean="0"/>
              <a:t>.</a:t>
            </a:r>
          </a:p>
          <a:p>
            <a:pPr marL="285750" indent="-285750">
              <a:buFont typeface="Arial" panose="020B0604020202020204" pitchFamily="34" charset="0"/>
              <a:buChar char="•"/>
            </a:pPr>
            <a:r>
              <a:rPr lang="en-US" dirty="0"/>
              <a:t>N</a:t>
            </a:r>
            <a:r>
              <a:rPr lang="en-US" dirty="0" smtClean="0"/>
              <a:t>eed </a:t>
            </a:r>
            <a:r>
              <a:rPr lang="en-US" dirty="0"/>
              <a:t>to use </a:t>
            </a:r>
            <a:r>
              <a:rPr lang="en-US" b="1" dirty="0"/>
              <a:t>virtual</a:t>
            </a:r>
            <a:r>
              <a:rPr lang="en-US" dirty="0"/>
              <a:t> keyword with base class method and </a:t>
            </a:r>
            <a:r>
              <a:rPr lang="en-US" b="1" dirty="0"/>
              <a:t>override</a:t>
            </a:r>
            <a:r>
              <a:rPr lang="en-US" dirty="0"/>
              <a:t> keyword with derived class method.</a:t>
            </a:r>
          </a:p>
        </p:txBody>
      </p:sp>
      <p:sp>
        <p:nvSpPr>
          <p:cNvPr id="7" name="Rectangle 6"/>
          <p:cNvSpPr/>
          <p:nvPr/>
        </p:nvSpPr>
        <p:spPr>
          <a:xfrm>
            <a:off x="112889" y="5166983"/>
            <a:ext cx="9064979" cy="1754326"/>
          </a:xfrm>
          <a:prstGeom prst="rect">
            <a:avLst/>
          </a:prstGeom>
        </p:spPr>
        <p:txBody>
          <a:bodyPr wrap="square">
            <a:spAutoFit/>
          </a:bodyPr>
          <a:lstStyle/>
          <a:p>
            <a:pPr algn="just"/>
            <a:r>
              <a:rPr lang="en-US" dirty="0">
                <a:solidFill>
                  <a:srgbClr val="610B38"/>
                </a:solidFill>
                <a:latin typeface="erdana"/>
              </a:rPr>
              <a:t>C# this</a:t>
            </a:r>
          </a:p>
          <a:p>
            <a:pPr marL="285750" indent="-285750">
              <a:buFont typeface="Arial" panose="020B0604020202020204" pitchFamily="34" charset="0"/>
              <a:buChar char="•"/>
            </a:pPr>
            <a:r>
              <a:rPr lang="en-US" dirty="0"/>
              <a:t>In </a:t>
            </a:r>
            <a:r>
              <a:rPr lang="en-US" dirty="0" err="1"/>
              <a:t>c#</a:t>
            </a:r>
            <a:r>
              <a:rPr lang="en-US" dirty="0"/>
              <a:t> programming, this is a keyword that refers to the current instance of the class. </a:t>
            </a:r>
            <a:br>
              <a:rPr lang="en-US" dirty="0"/>
            </a:br>
            <a:r>
              <a:rPr lang="en-US" dirty="0"/>
              <a:t>It can be used </a:t>
            </a:r>
            <a:r>
              <a:rPr lang="en-US" b="1" dirty="0"/>
              <a:t>to refer current class instance variable</a:t>
            </a:r>
            <a:r>
              <a:rPr lang="en-US" dirty="0" smtClean="0"/>
              <a:t>.</a:t>
            </a:r>
          </a:p>
          <a:p>
            <a:pPr marL="285750" indent="-285750">
              <a:buFont typeface="Arial" panose="020B0604020202020204" pitchFamily="34" charset="0"/>
              <a:buChar char="•"/>
            </a:pPr>
            <a:r>
              <a:rPr lang="en-US" dirty="0"/>
              <a:t>It can be used </a:t>
            </a:r>
            <a:r>
              <a:rPr lang="en-US" b="1" dirty="0"/>
              <a:t>to pass current object as a parameter to another method</a:t>
            </a:r>
            <a:r>
              <a:rPr lang="en-US" dirty="0"/>
              <a:t>.</a:t>
            </a:r>
          </a:p>
          <a:p>
            <a:pPr marL="285750" indent="-285750">
              <a:buFont typeface="Arial" panose="020B0604020202020204" pitchFamily="34" charset="0"/>
              <a:buChar char="•"/>
            </a:pPr>
            <a:r>
              <a:rPr lang="en-US" dirty="0"/>
              <a:t>It can be used </a:t>
            </a:r>
            <a:r>
              <a:rPr lang="en-US" b="1" dirty="0"/>
              <a:t>to declare indexers</a:t>
            </a:r>
            <a:r>
              <a:rPr lang="en-US" dirty="0"/>
              <a:t>.</a:t>
            </a:r>
          </a:p>
          <a:p>
            <a:endParaRPr lang="en-US" dirty="0"/>
          </a:p>
        </p:txBody>
      </p:sp>
    </p:spTree>
    <p:extLst>
      <p:ext uri="{BB962C8B-B14F-4D97-AF65-F5344CB8AC3E}">
        <p14:creationId xmlns:p14="http://schemas.microsoft.com/office/powerpoint/2010/main" val="5535706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911" y="114150"/>
            <a:ext cx="11694016" cy="3416320"/>
          </a:xfrm>
          <a:prstGeom prst="rect">
            <a:avLst/>
          </a:prstGeom>
        </p:spPr>
        <p:txBody>
          <a:bodyPr wrap="square">
            <a:spAutoFit/>
          </a:bodyPr>
          <a:lstStyle/>
          <a:p>
            <a:r>
              <a:rPr lang="en-US" dirty="0">
                <a:solidFill>
                  <a:srgbClr val="610B38"/>
                </a:solidFill>
                <a:latin typeface="erdana"/>
              </a:rPr>
              <a:t>ASP.NET Web API features</a:t>
            </a:r>
          </a:p>
          <a:p>
            <a:r>
              <a:rPr lang="en-US" dirty="0"/>
              <a:t>1) ASP.NET Web API is much similar to ASP.NET MVC.</a:t>
            </a:r>
          </a:p>
          <a:p>
            <a:r>
              <a:rPr lang="en-US" dirty="0"/>
              <a:t>2) It contains similar features as ASP.NET MVC like:</a:t>
            </a:r>
          </a:p>
          <a:p>
            <a:pPr algn="just">
              <a:buFont typeface="Arial" panose="020B0604020202020204" pitchFamily="34" charset="0"/>
              <a:buChar char="•"/>
            </a:pPr>
            <a:r>
              <a:rPr lang="en-US" dirty="0">
                <a:solidFill>
                  <a:srgbClr val="000000"/>
                </a:solidFill>
                <a:latin typeface="inter-regular"/>
              </a:rPr>
              <a:t>Routing</a:t>
            </a:r>
          </a:p>
          <a:p>
            <a:pPr algn="just">
              <a:buFont typeface="Arial" panose="020B0604020202020204" pitchFamily="34" charset="0"/>
              <a:buChar char="•"/>
            </a:pPr>
            <a:r>
              <a:rPr lang="en-US" dirty="0">
                <a:solidFill>
                  <a:srgbClr val="000000"/>
                </a:solidFill>
                <a:latin typeface="inter-regular"/>
              </a:rPr>
              <a:t>Controllers</a:t>
            </a:r>
          </a:p>
          <a:p>
            <a:pPr algn="just">
              <a:buFont typeface="Arial" panose="020B0604020202020204" pitchFamily="34" charset="0"/>
              <a:buChar char="•"/>
            </a:pPr>
            <a:r>
              <a:rPr lang="en-US" dirty="0">
                <a:solidFill>
                  <a:srgbClr val="000000"/>
                </a:solidFill>
                <a:latin typeface="inter-regular"/>
              </a:rPr>
              <a:t>Action results</a:t>
            </a:r>
          </a:p>
          <a:p>
            <a:pPr algn="just">
              <a:buFont typeface="Arial" panose="020B0604020202020204" pitchFamily="34" charset="0"/>
              <a:buChar char="•"/>
            </a:pPr>
            <a:r>
              <a:rPr lang="en-US" dirty="0">
                <a:solidFill>
                  <a:srgbClr val="000000"/>
                </a:solidFill>
                <a:latin typeface="inter-regular"/>
              </a:rPr>
              <a:t>Filter</a:t>
            </a:r>
          </a:p>
          <a:p>
            <a:pPr algn="just">
              <a:buFont typeface="Arial" panose="020B0604020202020204" pitchFamily="34" charset="0"/>
              <a:buChar char="•"/>
            </a:pPr>
            <a:r>
              <a:rPr lang="en-US" dirty="0">
                <a:solidFill>
                  <a:srgbClr val="000000"/>
                </a:solidFill>
                <a:latin typeface="inter-regular"/>
              </a:rPr>
              <a:t>Model, etc.</a:t>
            </a:r>
          </a:p>
          <a:p>
            <a:r>
              <a:rPr lang="en-US" dirty="0">
                <a:solidFill>
                  <a:srgbClr val="333333"/>
                </a:solidFill>
                <a:latin typeface="inter-regular"/>
              </a:rPr>
              <a:t>3) There is a misconception that ASP.NET Web API is a part of ASP.NET MVC framework, while it can be used with any other type of web application</a:t>
            </a:r>
            <a:r>
              <a:rPr lang="en-US" dirty="0" smtClean="0">
                <a:solidFill>
                  <a:srgbClr val="333333"/>
                </a:solidFill>
                <a:latin typeface="inter-regular"/>
              </a:rPr>
              <a:t>.</a:t>
            </a:r>
            <a:endParaRPr lang="en-US" dirty="0" smtClean="0"/>
          </a:p>
          <a:p>
            <a:r>
              <a:rPr lang="en-US" dirty="0"/>
              <a:t>4) Stand-alone services can be developed using the Web API.</a:t>
            </a:r>
          </a:p>
          <a:p>
            <a:r>
              <a:rPr lang="en-US" dirty="0"/>
              <a:t>5) ASP.NET Web API framework is widely used to develop </a:t>
            </a:r>
            <a:r>
              <a:rPr lang="en-US" b="1" dirty="0"/>
              <a:t>RESTful</a:t>
            </a:r>
            <a:r>
              <a:rPr lang="en-US" dirty="0"/>
              <a:t> services</a:t>
            </a:r>
            <a:r>
              <a:rPr lang="en-US" dirty="0" smtClean="0"/>
              <a:t>.</a:t>
            </a:r>
            <a:endParaRPr lang="en-US" dirty="0"/>
          </a:p>
        </p:txBody>
      </p:sp>
      <p:sp>
        <p:nvSpPr>
          <p:cNvPr id="3" name="Rectangle 2"/>
          <p:cNvSpPr/>
          <p:nvPr/>
        </p:nvSpPr>
        <p:spPr>
          <a:xfrm>
            <a:off x="115911" y="3530470"/>
            <a:ext cx="11835684" cy="1477328"/>
          </a:xfrm>
          <a:prstGeom prst="rect">
            <a:avLst/>
          </a:prstGeom>
        </p:spPr>
        <p:txBody>
          <a:bodyPr wrap="square">
            <a:spAutoFit/>
          </a:bodyPr>
          <a:lstStyle/>
          <a:p>
            <a:r>
              <a:rPr lang="en-US" dirty="0">
                <a:solidFill>
                  <a:srgbClr val="610B38"/>
                </a:solidFill>
                <a:latin typeface="erdana"/>
              </a:rPr>
              <a:t>RESTful services</a:t>
            </a:r>
          </a:p>
          <a:p>
            <a:pPr algn="just">
              <a:buFont typeface="Arial" panose="020B0604020202020204" pitchFamily="34" charset="0"/>
              <a:buChar char="•"/>
            </a:pPr>
            <a:r>
              <a:rPr lang="en-US" dirty="0">
                <a:solidFill>
                  <a:srgbClr val="000000"/>
                </a:solidFill>
                <a:latin typeface="inter-regular"/>
              </a:rPr>
              <a:t>Web API is the enhanced form of a web application.</a:t>
            </a:r>
          </a:p>
          <a:p>
            <a:pPr algn="just">
              <a:buFont typeface="Arial" panose="020B0604020202020204" pitchFamily="34" charset="0"/>
              <a:buChar char="•"/>
            </a:pPr>
            <a:r>
              <a:rPr lang="en-US" b="1" dirty="0">
                <a:solidFill>
                  <a:srgbClr val="000000"/>
                </a:solidFill>
                <a:latin typeface="inter-bold"/>
              </a:rPr>
              <a:t>SOAP (Simple Object Access Protocol)</a:t>
            </a:r>
            <a:r>
              <a:rPr lang="en-US" dirty="0">
                <a:solidFill>
                  <a:srgbClr val="000000"/>
                </a:solidFill>
                <a:latin typeface="inter-regular"/>
              </a:rPr>
              <a:t> was an XML based protocol for developing the connected web applications.</a:t>
            </a:r>
          </a:p>
          <a:p>
            <a:pPr algn="just">
              <a:buFont typeface="Arial" panose="020B0604020202020204" pitchFamily="34" charset="0"/>
              <a:buChar char="•"/>
            </a:pPr>
            <a:r>
              <a:rPr lang="en-US" dirty="0">
                <a:solidFill>
                  <a:srgbClr val="000000"/>
                </a:solidFill>
                <a:latin typeface="inter-regular"/>
              </a:rPr>
              <a:t>Problem with the SOAP was that with each request, </a:t>
            </a:r>
            <a:r>
              <a:rPr lang="en-US" b="1" dirty="0">
                <a:solidFill>
                  <a:srgbClr val="000000"/>
                </a:solidFill>
                <a:latin typeface="inter-bold"/>
              </a:rPr>
              <a:t>Metadata</a:t>
            </a:r>
            <a:r>
              <a:rPr lang="en-US" dirty="0">
                <a:solidFill>
                  <a:srgbClr val="000000"/>
                </a:solidFill>
                <a:latin typeface="inter-regular"/>
              </a:rPr>
              <a:t> is attached with data to be transferred</a:t>
            </a:r>
            <a:r>
              <a:rPr lang="en-US" dirty="0" smtClean="0">
                <a:solidFill>
                  <a:srgbClr val="000000"/>
                </a:solidFill>
                <a:latin typeface="inter-regular"/>
              </a:rPr>
              <a:t>.</a:t>
            </a:r>
            <a:endParaRPr lang="en-US" dirty="0">
              <a:solidFill>
                <a:srgbClr val="000000"/>
              </a:solidFill>
              <a:latin typeface="inter-regular"/>
            </a:endParaRPr>
          </a:p>
        </p:txBody>
      </p:sp>
    </p:spTree>
    <p:extLst>
      <p:ext uri="{BB962C8B-B14F-4D97-AF65-F5344CB8AC3E}">
        <p14:creationId xmlns:p14="http://schemas.microsoft.com/office/powerpoint/2010/main" val="15078817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91" y="184666"/>
            <a:ext cx="11603864" cy="1754326"/>
          </a:xfrm>
          <a:prstGeom prst="rect">
            <a:avLst/>
          </a:prstGeom>
        </p:spPr>
        <p:txBody>
          <a:bodyPr wrap="square">
            <a:spAutoFit/>
          </a:bodyPr>
          <a:lstStyle/>
          <a:p>
            <a:pPr algn="just">
              <a:buFont typeface="Arial" panose="020B0604020202020204" pitchFamily="34" charset="0"/>
              <a:buChar char="•"/>
            </a:pPr>
            <a:r>
              <a:rPr lang="en-US" dirty="0">
                <a:solidFill>
                  <a:srgbClr val="000000"/>
                </a:solidFill>
                <a:latin typeface="inter-regular"/>
              </a:rPr>
              <a:t>This Metadata converts small data to heavy data on the server.</a:t>
            </a:r>
          </a:p>
          <a:p>
            <a:pPr algn="just">
              <a:buFont typeface="Arial" panose="020B0604020202020204" pitchFamily="34" charset="0"/>
              <a:buChar char="•"/>
            </a:pPr>
            <a:r>
              <a:rPr lang="en-US" b="1" dirty="0">
                <a:solidFill>
                  <a:srgbClr val="000000"/>
                </a:solidFill>
                <a:latin typeface="inter-bold"/>
              </a:rPr>
              <a:t>Web API</a:t>
            </a:r>
            <a:r>
              <a:rPr lang="en-US" dirty="0">
                <a:solidFill>
                  <a:srgbClr val="000000"/>
                </a:solidFill>
                <a:latin typeface="inter-regular"/>
              </a:rPr>
              <a:t> may or may not be </a:t>
            </a:r>
            <a:r>
              <a:rPr lang="en-US" b="1" dirty="0">
                <a:solidFill>
                  <a:srgbClr val="000000"/>
                </a:solidFill>
                <a:latin typeface="inter-bold"/>
              </a:rPr>
              <a:t>RESTful</a:t>
            </a:r>
            <a:r>
              <a:rPr lang="en-US" dirty="0">
                <a:solidFill>
                  <a:srgbClr val="000000"/>
                </a:solidFill>
                <a:latin typeface="inter-regular"/>
              </a:rPr>
              <a:t> services, but they are always </a:t>
            </a:r>
            <a:r>
              <a:rPr lang="en-US" b="1" dirty="0">
                <a:solidFill>
                  <a:srgbClr val="000000"/>
                </a:solidFill>
                <a:latin typeface="inter-bold"/>
              </a:rPr>
              <a:t>HTTP based</a:t>
            </a:r>
            <a:r>
              <a:rPr lang="en-US" dirty="0">
                <a:solidFill>
                  <a:srgbClr val="000000"/>
                </a:solidFill>
                <a:latin typeface="inter-regular"/>
              </a:rPr>
              <a:t> services.</a:t>
            </a:r>
          </a:p>
          <a:p>
            <a:pPr algn="just">
              <a:buFont typeface="Arial" panose="020B0604020202020204" pitchFamily="34" charset="0"/>
              <a:buChar char="•"/>
            </a:pPr>
            <a:r>
              <a:rPr lang="en-US" dirty="0">
                <a:solidFill>
                  <a:srgbClr val="000000"/>
                </a:solidFill>
                <a:latin typeface="inter-regular"/>
              </a:rPr>
              <a:t>REST stands for </a:t>
            </a:r>
            <a:r>
              <a:rPr lang="en-US" b="1" dirty="0">
                <a:solidFill>
                  <a:srgbClr val="000000"/>
                </a:solidFill>
                <a:latin typeface="inter-bold"/>
              </a:rPr>
              <a:t>Representational State Transfer</a:t>
            </a:r>
            <a:r>
              <a:rPr lang="en-US" dirty="0">
                <a:solidFill>
                  <a:srgbClr val="000000"/>
                </a:solidFill>
                <a:latin typeface="inter-regular"/>
              </a:rPr>
              <a:t>.</a:t>
            </a:r>
          </a:p>
          <a:p>
            <a:pPr algn="just">
              <a:buFont typeface="Arial" panose="020B0604020202020204" pitchFamily="34" charset="0"/>
              <a:buChar char="•"/>
            </a:pPr>
            <a:r>
              <a:rPr lang="en-US" dirty="0">
                <a:solidFill>
                  <a:srgbClr val="000000"/>
                </a:solidFill>
                <a:latin typeface="inter-regular"/>
              </a:rPr>
              <a:t>In REST API, only the </a:t>
            </a:r>
            <a:r>
              <a:rPr lang="en-US" b="1" dirty="0">
                <a:solidFill>
                  <a:srgbClr val="000000"/>
                </a:solidFill>
                <a:latin typeface="inter-bold"/>
              </a:rPr>
              <a:t>state of the object</a:t>
            </a:r>
            <a:r>
              <a:rPr lang="en-US" dirty="0">
                <a:solidFill>
                  <a:srgbClr val="000000"/>
                </a:solidFill>
                <a:latin typeface="inter-regular"/>
              </a:rPr>
              <a:t> is sent to the server to find the desired result.</a:t>
            </a:r>
          </a:p>
          <a:p>
            <a:pPr algn="just">
              <a:buFont typeface="Arial" panose="020B0604020202020204" pitchFamily="34" charset="0"/>
              <a:buChar char="•"/>
            </a:pPr>
            <a:r>
              <a:rPr lang="en-US" b="1" dirty="0">
                <a:solidFill>
                  <a:srgbClr val="000000"/>
                </a:solidFill>
                <a:latin typeface="inter-bold"/>
              </a:rPr>
              <a:t>REST</a:t>
            </a:r>
            <a:r>
              <a:rPr lang="en-US" dirty="0">
                <a:solidFill>
                  <a:srgbClr val="000000"/>
                </a:solidFill>
                <a:latin typeface="inter-regular"/>
              </a:rPr>
              <a:t> is an </a:t>
            </a:r>
            <a:r>
              <a:rPr lang="en-US" b="1" dirty="0">
                <a:solidFill>
                  <a:srgbClr val="000000"/>
                </a:solidFill>
                <a:latin typeface="inter-bold"/>
              </a:rPr>
              <a:t>architectural pattern</a:t>
            </a:r>
            <a:r>
              <a:rPr lang="en-US" dirty="0">
                <a:solidFill>
                  <a:srgbClr val="000000"/>
                </a:solidFill>
                <a:latin typeface="inter-regular"/>
              </a:rPr>
              <a:t> for developing an API that uses HTTP as its underlying communication method</a:t>
            </a:r>
            <a:r>
              <a:rPr lang="en-US" dirty="0" smtClean="0">
                <a:solidFill>
                  <a:srgbClr val="000000"/>
                </a:solidFill>
                <a:latin typeface="inter-regular"/>
              </a:rPr>
              <a:t>.</a:t>
            </a:r>
            <a:endParaRPr lang="en-US" dirty="0">
              <a:solidFill>
                <a:srgbClr val="000000"/>
              </a:solidFill>
              <a:latin typeface="inter-regular"/>
            </a:endParaRPr>
          </a:p>
        </p:txBody>
      </p:sp>
      <p:sp>
        <p:nvSpPr>
          <p:cNvPr id="3" name="Rectangle 2"/>
          <p:cNvSpPr/>
          <p:nvPr/>
        </p:nvSpPr>
        <p:spPr>
          <a:xfrm>
            <a:off x="128791" y="1938994"/>
            <a:ext cx="8401319" cy="369332"/>
          </a:xfrm>
          <a:prstGeom prst="rect">
            <a:avLst/>
          </a:prstGeom>
        </p:spPr>
        <p:txBody>
          <a:bodyPr wrap="square">
            <a:spAutoFit/>
          </a:bodyPr>
          <a:lstStyle/>
          <a:p>
            <a:pPr algn="just"/>
            <a:r>
              <a:rPr lang="en-US" dirty="0">
                <a:solidFill>
                  <a:srgbClr val="333333"/>
                </a:solidFill>
                <a:latin typeface="inter-regular"/>
              </a:rPr>
              <a:t>Client requests for the information by sending parameters using </a:t>
            </a:r>
            <a:r>
              <a:rPr lang="en-US" b="1" dirty="0">
                <a:solidFill>
                  <a:srgbClr val="333333"/>
                </a:solidFill>
                <a:latin typeface="inter-bold"/>
              </a:rPr>
              <a:t>API methods</a:t>
            </a:r>
            <a:r>
              <a:rPr lang="en-US" dirty="0" smtClean="0">
                <a:solidFill>
                  <a:srgbClr val="333333"/>
                </a:solidFill>
                <a:latin typeface="inter-regular"/>
              </a:rPr>
              <a:t>.</a:t>
            </a:r>
            <a:endParaRPr lang="en-US" dirty="0">
              <a:solidFill>
                <a:srgbClr val="333333"/>
              </a:solidFill>
              <a:latin typeface="inter-regular"/>
            </a:endParaRPr>
          </a:p>
        </p:txBody>
      </p:sp>
      <p:sp>
        <p:nvSpPr>
          <p:cNvPr id="4" name="Rectangle 3"/>
          <p:cNvSpPr/>
          <p:nvPr/>
        </p:nvSpPr>
        <p:spPr>
          <a:xfrm>
            <a:off x="266164" y="2551630"/>
            <a:ext cx="6096000" cy="2862322"/>
          </a:xfrm>
          <a:prstGeom prst="rect">
            <a:avLst/>
          </a:prstGeom>
        </p:spPr>
        <p:txBody>
          <a:bodyPr>
            <a:spAutoFit/>
          </a:bodyPr>
          <a:lstStyle/>
          <a:p>
            <a:pPr algn="just"/>
            <a:r>
              <a:rPr lang="en-US" dirty="0">
                <a:solidFill>
                  <a:srgbClr val="610B38"/>
                </a:solidFill>
                <a:latin typeface="erdana"/>
              </a:rPr>
              <a:t>Principles of REST API</a:t>
            </a:r>
          </a:p>
          <a:p>
            <a:pPr algn="just"/>
            <a:r>
              <a:rPr lang="en-US" dirty="0">
                <a:solidFill>
                  <a:srgbClr val="333333"/>
                </a:solidFill>
                <a:latin typeface="inter-regular"/>
              </a:rPr>
              <a:t>The six principles of REST API are:</a:t>
            </a:r>
          </a:p>
          <a:p>
            <a:pPr algn="just">
              <a:buFont typeface="+mj-lt"/>
              <a:buAutoNum type="arabicPeriod"/>
            </a:pPr>
            <a:r>
              <a:rPr lang="en-US" dirty="0">
                <a:solidFill>
                  <a:srgbClr val="000000"/>
                </a:solidFill>
                <a:latin typeface="inter-regular"/>
              </a:rPr>
              <a:t>Stateless</a:t>
            </a:r>
          </a:p>
          <a:p>
            <a:pPr algn="just">
              <a:buFont typeface="+mj-lt"/>
              <a:buAutoNum type="arabicPeriod"/>
            </a:pPr>
            <a:r>
              <a:rPr lang="en-US" dirty="0">
                <a:solidFill>
                  <a:srgbClr val="000000"/>
                </a:solidFill>
                <a:latin typeface="inter-regular"/>
              </a:rPr>
              <a:t>Client-Server</a:t>
            </a:r>
          </a:p>
          <a:p>
            <a:pPr algn="just">
              <a:buFont typeface="+mj-lt"/>
              <a:buAutoNum type="arabicPeriod"/>
            </a:pPr>
            <a:r>
              <a:rPr lang="en-US" dirty="0">
                <a:solidFill>
                  <a:srgbClr val="000000"/>
                </a:solidFill>
                <a:latin typeface="inter-regular"/>
              </a:rPr>
              <a:t>Uniform Interface</a:t>
            </a:r>
          </a:p>
          <a:p>
            <a:pPr algn="just">
              <a:buFont typeface="+mj-lt"/>
              <a:buAutoNum type="arabicPeriod"/>
            </a:pPr>
            <a:r>
              <a:rPr lang="en-US" dirty="0">
                <a:solidFill>
                  <a:srgbClr val="000000"/>
                </a:solidFill>
                <a:latin typeface="inter-regular"/>
              </a:rPr>
              <a:t>Cacheable</a:t>
            </a:r>
          </a:p>
          <a:p>
            <a:pPr algn="just">
              <a:buFont typeface="+mj-lt"/>
              <a:buAutoNum type="arabicPeriod"/>
            </a:pPr>
            <a:r>
              <a:rPr lang="en-US" dirty="0">
                <a:solidFill>
                  <a:srgbClr val="000000"/>
                </a:solidFill>
                <a:latin typeface="inter-regular"/>
              </a:rPr>
              <a:t>Layered System</a:t>
            </a:r>
          </a:p>
          <a:p>
            <a:pPr algn="just">
              <a:buFont typeface="+mj-lt"/>
              <a:buAutoNum type="arabicPeriod"/>
            </a:pPr>
            <a:r>
              <a:rPr lang="en-US" dirty="0">
                <a:solidFill>
                  <a:srgbClr val="000000"/>
                </a:solidFill>
                <a:latin typeface="inter-regular"/>
              </a:rPr>
              <a:t>Code on demand</a:t>
            </a:r>
          </a:p>
          <a:p>
            <a:r>
              <a:rPr lang="en-US" dirty="0"/>
              <a:t/>
            </a:r>
            <a:br>
              <a:rPr lang="en-US" dirty="0"/>
            </a:br>
            <a:endParaRPr lang="en-US" dirty="0"/>
          </a:p>
        </p:txBody>
      </p:sp>
      <p:sp>
        <p:nvSpPr>
          <p:cNvPr id="5" name="Rectangle 4"/>
          <p:cNvSpPr/>
          <p:nvPr/>
        </p:nvSpPr>
        <p:spPr>
          <a:xfrm>
            <a:off x="266166" y="4937597"/>
            <a:ext cx="11350580" cy="1477328"/>
          </a:xfrm>
          <a:prstGeom prst="rect">
            <a:avLst/>
          </a:prstGeom>
        </p:spPr>
        <p:txBody>
          <a:bodyPr wrap="square">
            <a:spAutoFit/>
          </a:bodyPr>
          <a:lstStyle/>
          <a:p>
            <a:r>
              <a:rPr lang="en-US" dirty="0">
                <a:solidFill>
                  <a:srgbClr val="610B38"/>
                </a:solidFill>
                <a:latin typeface="erdana"/>
              </a:rPr>
              <a:t>Methods of REST API</a:t>
            </a:r>
          </a:p>
          <a:p>
            <a:pPr algn="just">
              <a:buFont typeface="Arial" panose="020B0604020202020204" pitchFamily="34" charset="0"/>
              <a:buChar char="•"/>
            </a:pPr>
            <a:r>
              <a:rPr lang="en-US" dirty="0">
                <a:solidFill>
                  <a:srgbClr val="000000"/>
                </a:solidFill>
                <a:latin typeface="inter-regular"/>
              </a:rPr>
              <a:t>Working on web technologies, we work on CRUD applications.</a:t>
            </a:r>
          </a:p>
          <a:p>
            <a:pPr algn="just">
              <a:buFont typeface="Arial" panose="020B0604020202020204" pitchFamily="34" charset="0"/>
              <a:buChar char="•"/>
            </a:pPr>
            <a:r>
              <a:rPr lang="en-US" dirty="0">
                <a:solidFill>
                  <a:srgbClr val="000000"/>
                </a:solidFill>
                <a:latin typeface="inter-regular"/>
              </a:rPr>
              <a:t>In these applications, CRUD is to CREATE, READ, UPDATE, and DELETE a resource.</a:t>
            </a:r>
          </a:p>
          <a:p>
            <a:r>
              <a:rPr lang="en-US" dirty="0">
                <a:latin typeface="inter-regular"/>
              </a:rPr>
              <a:t/>
            </a:r>
            <a:br>
              <a:rPr lang="en-US" dirty="0">
                <a:latin typeface="inter-regular"/>
              </a:rPr>
            </a:br>
            <a:endParaRPr lang="en-US" dirty="0"/>
          </a:p>
        </p:txBody>
      </p:sp>
    </p:spTree>
    <p:extLst>
      <p:ext uri="{BB962C8B-B14F-4D97-AF65-F5344CB8AC3E}">
        <p14:creationId xmlns:p14="http://schemas.microsoft.com/office/powerpoint/2010/main" val="24968524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53" y="137152"/>
            <a:ext cx="11771291" cy="923330"/>
          </a:xfrm>
          <a:prstGeom prst="rect">
            <a:avLst/>
          </a:prstGeom>
        </p:spPr>
        <p:txBody>
          <a:bodyPr wrap="square">
            <a:spAutoFit/>
          </a:bodyPr>
          <a:lstStyle/>
          <a:p>
            <a:pPr algn="just">
              <a:buFont typeface="Arial" panose="020B0604020202020204" pitchFamily="34" charset="0"/>
              <a:buChar char="•"/>
            </a:pPr>
            <a:r>
              <a:rPr lang="en-US" dirty="0">
                <a:solidFill>
                  <a:srgbClr val="000000"/>
                </a:solidFill>
                <a:latin typeface="inter-regular"/>
              </a:rPr>
              <a:t>REST API is best used for distributed systems.</a:t>
            </a:r>
          </a:p>
          <a:p>
            <a:pPr algn="just">
              <a:buFont typeface="Arial" panose="020B0604020202020204" pitchFamily="34" charset="0"/>
              <a:buChar char="•"/>
            </a:pPr>
            <a:r>
              <a:rPr lang="en-US" dirty="0">
                <a:solidFill>
                  <a:srgbClr val="000000"/>
                </a:solidFill>
                <a:latin typeface="inter-regular"/>
              </a:rPr>
              <a:t>A distributed database is used everywhere, database stores data, on which CRUD (Create, Retrieve, Update, and Delete) operations are performed.</a:t>
            </a:r>
            <a:endParaRPr lang="en-US" b="0" i="0" dirty="0">
              <a:solidFill>
                <a:srgbClr val="000000"/>
              </a:solidFill>
              <a:effectLst/>
              <a:latin typeface="inter-regular"/>
            </a:endParaRPr>
          </a:p>
        </p:txBody>
      </p:sp>
      <p:sp>
        <p:nvSpPr>
          <p:cNvPr id="3" name="Rectangle 2"/>
          <p:cNvSpPr/>
          <p:nvPr/>
        </p:nvSpPr>
        <p:spPr>
          <a:xfrm>
            <a:off x="135229" y="1331104"/>
            <a:ext cx="11681139" cy="3139321"/>
          </a:xfrm>
          <a:prstGeom prst="rect">
            <a:avLst/>
          </a:prstGeom>
        </p:spPr>
        <p:txBody>
          <a:bodyPr wrap="square">
            <a:spAutoFit/>
          </a:bodyPr>
          <a:lstStyle/>
          <a:p>
            <a:pPr algn="just"/>
            <a:r>
              <a:rPr lang="en-US" dirty="0">
                <a:solidFill>
                  <a:srgbClr val="610B38"/>
                </a:solidFill>
                <a:latin typeface="erdana"/>
              </a:rPr>
              <a:t>Need for Web API</a:t>
            </a:r>
          </a:p>
          <a:p>
            <a:pPr algn="just">
              <a:buFont typeface="Arial" panose="020B0604020202020204" pitchFamily="34" charset="0"/>
              <a:buChar char="•"/>
            </a:pPr>
            <a:r>
              <a:rPr lang="en-US" dirty="0">
                <a:solidFill>
                  <a:srgbClr val="000000"/>
                </a:solidFill>
                <a:latin typeface="inter-regular"/>
              </a:rPr>
              <a:t>A Web API helps to access service data from different internet devices like browsers, mobile apps, and other devices.</a:t>
            </a:r>
          </a:p>
          <a:p>
            <a:pPr algn="just">
              <a:buFont typeface="Arial" panose="020B0604020202020204" pitchFamily="34" charset="0"/>
              <a:buChar char="•"/>
            </a:pPr>
            <a:r>
              <a:rPr lang="en-US" dirty="0">
                <a:solidFill>
                  <a:srgbClr val="000000"/>
                </a:solidFill>
                <a:latin typeface="inter-regular"/>
              </a:rPr>
              <a:t>Helps to work on RESTful web services.</a:t>
            </a:r>
          </a:p>
          <a:p>
            <a:pPr algn="just">
              <a:buFont typeface="Arial" panose="020B0604020202020204" pitchFamily="34" charset="0"/>
              <a:buChar char="•"/>
            </a:pPr>
            <a:r>
              <a:rPr lang="en-US" dirty="0">
                <a:solidFill>
                  <a:srgbClr val="000000"/>
                </a:solidFill>
                <a:latin typeface="inter-regular"/>
              </a:rPr>
              <a:t>Helps to develop light weighted and maintainable Web Services.</a:t>
            </a:r>
          </a:p>
          <a:p>
            <a:pPr algn="just">
              <a:buFont typeface="Arial" panose="020B0604020202020204" pitchFamily="34" charset="0"/>
              <a:buChar char="•"/>
            </a:pPr>
            <a:r>
              <a:rPr lang="en-US" dirty="0">
                <a:solidFill>
                  <a:srgbClr val="000000"/>
                </a:solidFill>
                <a:latin typeface="inter-regular"/>
              </a:rPr>
              <a:t>Used to create both types of services RESTful and non-RESTful services.</a:t>
            </a:r>
          </a:p>
          <a:p>
            <a:pPr algn="just">
              <a:buFont typeface="Arial" panose="020B0604020202020204" pitchFamily="34" charset="0"/>
              <a:buChar char="•"/>
            </a:pPr>
            <a:r>
              <a:rPr lang="en-US" dirty="0">
                <a:solidFill>
                  <a:srgbClr val="000000"/>
                </a:solidFill>
                <a:latin typeface="inter-regular"/>
              </a:rPr>
              <a:t>Also supports JSON, XML, and other data formats.</a:t>
            </a:r>
          </a:p>
          <a:p>
            <a:pPr algn="just">
              <a:buFont typeface="Arial" panose="020B0604020202020204" pitchFamily="34" charset="0"/>
              <a:buChar char="•"/>
            </a:pPr>
            <a:r>
              <a:rPr lang="en-US" dirty="0">
                <a:solidFill>
                  <a:srgbClr val="000000"/>
                </a:solidFill>
                <a:latin typeface="inter-regular"/>
              </a:rPr>
              <a:t>Helps to develop services supporting all features of HTTP services such as like </a:t>
            </a:r>
            <a:r>
              <a:rPr lang="en-US" b="1" dirty="0">
                <a:solidFill>
                  <a:srgbClr val="000000"/>
                </a:solidFill>
                <a:latin typeface="inter-bold"/>
              </a:rPr>
              <a:t>caching, request/response headers, versioning</a:t>
            </a:r>
            <a:r>
              <a:rPr lang="en-US" dirty="0">
                <a:solidFill>
                  <a:srgbClr val="000000"/>
                </a:solidFill>
                <a:latin typeface="inter-regular"/>
              </a:rPr>
              <a:t>, etc.</a:t>
            </a:r>
          </a:p>
          <a:p>
            <a:r>
              <a:rPr lang="en-US" dirty="0"/>
              <a:t/>
            </a:r>
            <a:br>
              <a:rPr lang="en-US" dirty="0"/>
            </a:br>
            <a:endParaRPr lang="en-US" dirty="0"/>
          </a:p>
        </p:txBody>
      </p:sp>
      <p:sp>
        <p:nvSpPr>
          <p:cNvPr id="4" name="Rectangle 3"/>
          <p:cNvSpPr/>
          <p:nvPr/>
        </p:nvSpPr>
        <p:spPr>
          <a:xfrm>
            <a:off x="135230" y="4101089"/>
            <a:ext cx="1975926" cy="369332"/>
          </a:xfrm>
          <a:prstGeom prst="rect">
            <a:avLst/>
          </a:prstGeom>
        </p:spPr>
        <p:txBody>
          <a:bodyPr wrap="none">
            <a:spAutoFit/>
          </a:bodyPr>
          <a:lstStyle/>
          <a:p>
            <a:pPr algn="just"/>
            <a:r>
              <a:rPr lang="en-US" dirty="0">
                <a:solidFill>
                  <a:srgbClr val="610B38"/>
                </a:solidFill>
                <a:latin typeface="erdana"/>
              </a:rPr>
              <a:t>Web API Security</a:t>
            </a:r>
            <a:endParaRPr lang="en-US" b="0" i="0" dirty="0">
              <a:solidFill>
                <a:srgbClr val="610B38"/>
              </a:solidFill>
              <a:effectLst/>
              <a:latin typeface="erdana"/>
            </a:endParaRPr>
          </a:p>
        </p:txBody>
      </p:sp>
      <p:sp>
        <p:nvSpPr>
          <p:cNvPr id="5" name="Rectangle 4"/>
          <p:cNvSpPr/>
          <p:nvPr/>
        </p:nvSpPr>
        <p:spPr>
          <a:xfrm>
            <a:off x="135228" y="4470423"/>
            <a:ext cx="11288333" cy="369332"/>
          </a:xfrm>
          <a:prstGeom prst="rect">
            <a:avLst/>
          </a:prstGeom>
        </p:spPr>
        <p:txBody>
          <a:bodyPr wrap="square">
            <a:spAutoFit/>
          </a:bodyPr>
          <a:lstStyle/>
          <a:p>
            <a:r>
              <a:rPr lang="en-US" dirty="0">
                <a:solidFill>
                  <a:srgbClr val="333333"/>
                </a:solidFill>
                <a:latin typeface="inter-regular"/>
              </a:rPr>
              <a:t>ASP.NET Web API Authentication and Authorization are important concepts for Web API security.</a:t>
            </a:r>
            <a:endParaRPr lang="en-US" dirty="0"/>
          </a:p>
        </p:txBody>
      </p:sp>
    </p:spTree>
    <p:extLst>
      <p:ext uri="{BB962C8B-B14F-4D97-AF65-F5344CB8AC3E}">
        <p14:creationId xmlns:p14="http://schemas.microsoft.com/office/powerpoint/2010/main" val="5097316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0268"/>
            <a:ext cx="11732653" cy="1200329"/>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inter-bold"/>
              </a:rPr>
              <a:t>Authentication</a:t>
            </a:r>
            <a:r>
              <a:rPr lang="en-US" dirty="0">
                <a:solidFill>
                  <a:srgbClr val="000000"/>
                </a:solidFill>
                <a:latin typeface="inter-regular"/>
              </a:rPr>
              <a:t> is to validate the credentials for the user and identify them.</a:t>
            </a:r>
            <a:br>
              <a:rPr lang="en-US" dirty="0">
                <a:solidFill>
                  <a:srgbClr val="000000"/>
                </a:solidFill>
                <a:latin typeface="inter-regular"/>
              </a:rPr>
            </a:br>
            <a:r>
              <a:rPr lang="en-US" dirty="0">
                <a:solidFill>
                  <a:srgbClr val="000000"/>
                </a:solidFill>
                <a:latin typeface="inter-regular"/>
              </a:rPr>
              <a:t>For example, a user login with his username and password and server authenticate the user by a password.</a:t>
            </a:r>
          </a:p>
          <a:p>
            <a:pPr algn="just">
              <a:buFont typeface="Arial" panose="020B0604020202020204" pitchFamily="34" charset="0"/>
              <a:buChar char="•"/>
            </a:pPr>
            <a:r>
              <a:rPr lang="en-US" b="1" dirty="0">
                <a:solidFill>
                  <a:srgbClr val="000000"/>
                </a:solidFill>
                <a:latin typeface="inter-bold"/>
              </a:rPr>
              <a:t>Authorization</a:t>
            </a:r>
            <a:r>
              <a:rPr lang="en-US" dirty="0">
                <a:solidFill>
                  <a:srgbClr val="000000"/>
                </a:solidFill>
                <a:latin typeface="inter-regular"/>
              </a:rPr>
              <a:t> is to define the access level for each user to perform a different operation.</a:t>
            </a:r>
            <a:br>
              <a:rPr lang="en-US" dirty="0">
                <a:solidFill>
                  <a:srgbClr val="000000"/>
                </a:solidFill>
                <a:latin typeface="inter-regular"/>
              </a:rPr>
            </a:br>
            <a:r>
              <a:rPr lang="en-US" dirty="0">
                <a:solidFill>
                  <a:srgbClr val="000000"/>
                </a:solidFill>
                <a:latin typeface="inter-regular"/>
              </a:rPr>
              <a:t>For example, a person is allowed to create a resource but not to delete the record.</a:t>
            </a:r>
            <a:endParaRPr lang="en-US" b="0" i="0" dirty="0">
              <a:solidFill>
                <a:srgbClr val="000000"/>
              </a:solidFill>
              <a:effectLst/>
              <a:latin typeface="inter-regular"/>
            </a:endParaRPr>
          </a:p>
        </p:txBody>
      </p:sp>
    </p:spTree>
    <p:extLst>
      <p:ext uri="{BB962C8B-B14F-4D97-AF65-F5344CB8AC3E}">
        <p14:creationId xmlns:p14="http://schemas.microsoft.com/office/powerpoint/2010/main" val="2062327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135467"/>
            <a:ext cx="11277600" cy="923330"/>
          </a:xfrm>
          <a:prstGeom prst="rect">
            <a:avLst/>
          </a:prstGeom>
        </p:spPr>
        <p:txBody>
          <a:bodyPr wrap="square">
            <a:spAutoFit/>
          </a:bodyPr>
          <a:lstStyle/>
          <a:p>
            <a:pPr algn="just"/>
            <a:r>
              <a:rPr lang="en-US" dirty="0">
                <a:solidFill>
                  <a:srgbClr val="610B38"/>
                </a:solidFill>
                <a:latin typeface="erdana"/>
              </a:rPr>
              <a:t>C# Base</a:t>
            </a:r>
          </a:p>
          <a:p>
            <a:pPr marL="285750" indent="-285750">
              <a:buFont typeface="Arial" panose="020B0604020202020204" pitchFamily="34" charset="0"/>
              <a:buChar char="•"/>
            </a:pPr>
            <a:r>
              <a:rPr lang="en-US" dirty="0"/>
              <a:t>In C#, base keyword is used to access fields, constructors and methods of base class.</a:t>
            </a:r>
          </a:p>
          <a:p>
            <a:pPr marL="285750" indent="-285750">
              <a:buFont typeface="Arial" panose="020B0604020202020204" pitchFamily="34" charset="0"/>
              <a:buChar char="•"/>
            </a:pPr>
            <a:r>
              <a:rPr lang="en-US" dirty="0" smtClean="0"/>
              <a:t> C</a:t>
            </a:r>
            <a:r>
              <a:rPr lang="en-US" dirty="0"/>
              <a:t># base keyword: accessing base class </a:t>
            </a:r>
            <a:r>
              <a:rPr lang="en-US" dirty="0" smtClean="0"/>
              <a:t>field</a:t>
            </a:r>
            <a:endParaRPr lang="en-US" dirty="0"/>
          </a:p>
        </p:txBody>
      </p:sp>
      <p:sp>
        <p:nvSpPr>
          <p:cNvPr id="3" name="Rectangle 2"/>
          <p:cNvSpPr/>
          <p:nvPr/>
        </p:nvSpPr>
        <p:spPr>
          <a:xfrm>
            <a:off x="2" y="1149826"/>
            <a:ext cx="7969956" cy="1200329"/>
          </a:xfrm>
          <a:prstGeom prst="rect">
            <a:avLst/>
          </a:prstGeom>
        </p:spPr>
        <p:txBody>
          <a:bodyPr wrap="square">
            <a:spAutoFit/>
          </a:bodyPr>
          <a:lstStyle/>
          <a:p>
            <a:pPr algn="just"/>
            <a:r>
              <a:rPr lang="en-US" dirty="0">
                <a:solidFill>
                  <a:srgbClr val="610B38"/>
                </a:solidFill>
                <a:latin typeface="erdana"/>
              </a:rPr>
              <a:t>C# Sealed</a:t>
            </a:r>
          </a:p>
          <a:p>
            <a:pPr marL="285750" indent="-285750">
              <a:buFont typeface="Arial" panose="020B0604020202020204" pitchFamily="34" charset="0"/>
              <a:buChar char="•"/>
            </a:pPr>
            <a:r>
              <a:rPr lang="en-US" dirty="0"/>
              <a:t>C# sealed keyword applies restrictions on the class and method</a:t>
            </a:r>
            <a:r>
              <a:rPr lang="en-US" dirty="0" smtClean="0"/>
              <a:t>.</a:t>
            </a:r>
          </a:p>
          <a:p>
            <a:pPr marL="285750" indent="-285750">
              <a:buFont typeface="Arial" panose="020B0604020202020204" pitchFamily="34" charset="0"/>
              <a:buChar char="•"/>
            </a:pPr>
            <a:r>
              <a:rPr lang="en-US" dirty="0"/>
              <a:t>If you create a sealed class, it cannot be derived</a:t>
            </a:r>
            <a:r>
              <a:rPr lang="en-US" dirty="0" smtClean="0"/>
              <a:t>.</a:t>
            </a:r>
          </a:p>
          <a:p>
            <a:pPr marL="285750" indent="-285750">
              <a:buFont typeface="Arial" panose="020B0604020202020204" pitchFamily="34" charset="0"/>
              <a:buChar char="•"/>
            </a:pPr>
            <a:r>
              <a:rPr lang="en-US" dirty="0"/>
              <a:t>If you create a sealed method, it cannot be overridden.</a:t>
            </a:r>
          </a:p>
        </p:txBody>
      </p:sp>
      <p:sp>
        <p:nvSpPr>
          <p:cNvPr id="4" name="Rectangle 3"/>
          <p:cNvSpPr/>
          <p:nvPr/>
        </p:nvSpPr>
        <p:spPr>
          <a:xfrm>
            <a:off x="2" y="2375513"/>
            <a:ext cx="11638844" cy="4524315"/>
          </a:xfrm>
          <a:prstGeom prst="rect">
            <a:avLst/>
          </a:prstGeom>
        </p:spPr>
        <p:txBody>
          <a:bodyPr wrap="square">
            <a:spAutoFit/>
          </a:bodyPr>
          <a:lstStyle/>
          <a:p>
            <a:pPr algn="just"/>
            <a:r>
              <a:rPr lang="en-US" dirty="0">
                <a:solidFill>
                  <a:srgbClr val="610B38"/>
                </a:solidFill>
                <a:latin typeface="erdana"/>
              </a:rPr>
              <a:t>C# Abstract</a:t>
            </a:r>
          </a:p>
          <a:p>
            <a:pPr marL="285750" indent="-285750">
              <a:buFont typeface="Arial" panose="020B0604020202020204" pitchFamily="34" charset="0"/>
              <a:buChar char="•"/>
            </a:pPr>
            <a:r>
              <a:rPr lang="en-US" dirty="0" smtClean="0"/>
              <a:t>Abstraction </a:t>
            </a:r>
            <a:r>
              <a:rPr lang="en-US" dirty="0"/>
              <a:t>in C# is the process to hide the internal details and showing functionality only</a:t>
            </a:r>
            <a:r>
              <a:rPr lang="en-US" dirty="0" smtClean="0"/>
              <a:t>.</a:t>
            </a:r>
          </a:p>
          <a:p>
            <a:r>
              <a:rPr lang="en-US" dirty="0" smtClean="0"/>
              <a:t>     Abstract </a:t>
            </a:r>
            <a:r>
              <a:rPr lang="en-US" dirty="0"/>
              <a:t>class</a:t>
            </a:r>
          </a:p>
          <a:p>
            <a:r>
              <a:rPr lang="en-US" dirty="0" smtClean="0"/>
              <a:t>     Interface</a:t>
            </a:r>
            <a:r>
              <a:rPr lang="en-US" dirty="0"/>
              <a:t> </a:t>
            </a:r>
            <a:endParaRPr lang="en-US" dirty="0" smtClean="0"/>
          </a:p>
          <a:p>
            <a:endParaRPr lang="en-US" dirty="0"/>
          </a:p>
          <a:p>
            <a:r>
              <a:rPr lang="en-US" dirty="0"/>
              <a:t>Abstract </a:t>
            </a:r>
            <a:r>
              <a:rPr lang="en-US" dirty="0" smtClean="0"/>
              <a:t>Method</a:t>
            </a:r>
          </a:p>
          <a:p>
            <a:r>
              <a:rPr lang="en-US" dirty="0"/>
              <a:t/>
            </a:r>
            <a:br>
              <a:rPr lang="en-US" dirty="0"/>
            </a:br>
            <a:r>
              <a:rPr lang="en-US" dirty="0"/>
              <a:t>A method which is declared abstract and has no body is called abstract method</a:t>
            </a:r>
            <a:r>
              <a:rPr lang="en-US" dirty="0" smtClean="0"/>
              <a:t>.</a:t>
            </a:r>
          </a:p>
          <a:p>
            <a:r>
              <a:rPr lang="en-US" dirty="0"/>
              <a:t>It can be declared inside the abstract class only</a:t>
            </a:r>
            <a:r>
              <a:rPr lang="en-US" dirty="0" smtClean="0"/>
              <a:t>.</a:t>
            </a:r>
          </a:p>
          <a:p>
            <a:r>
              <a:rPr lang="en-US" dirty="0"/>
              <a:t>Its implementation must be provided by derived classes. For example:</a:t>
            </a:r>
          </a:p>
          <a:p>
            <a:r>
              <a:rPr lang="en-US" b="1" dirty="0"/>
              <a:t>public</a:t>
            </a:r>
            <a:r>
              <a:rPr lang="en-US" dirty="0"/>
              <a:t> </a:t>
            </a:r>
            <a:r>
              <a:rPr lang="en-US" b="1" dirty="0"/>
              <a:t>abstract</a:t>
            </a:r>
            <a:r>
              <a:rPr lang="en-US" dirty="0"/>
              <a:t> </a:t>
            </a:r>
            <a:r>
              <a:rPr lang="en-US" b="1" dirty="0"/>
              <a:t>void</a:t>
            </a:r>
            <a:r>
              <a:rPr lang="en-US" dirty="0"/>
              <a:t> draw();  </a:t>
            </a:r>
            <a:endParaRPr lang="en-US" dirty="0" smtClean="0"/>
          </a:p>
          <a:p>
            <a:endParaRPr lang="en-US" dirty="0"/>
          </a:p>
          <a:p>
            <a:r>
              <a:rPr lang="en-US" dirty="0"/>
              <a:t>C# Abstract </a:t>
            </a:r>
            <a:r>
              <a:rPr lang="en-US" dirty="0" smtClean="0"/>
              <a:t>class</a:t>
            </a:r>
            <a:r>
              <a:rPr lang="en-US" dirty="0"/>
              <a:t/>
            </a:r>
            <a:br>
              <a:rPr lang="en-US" dirty="0"/>
            </a:br>
            <a:r>
              <a:rPr lang="en-US" dirty="0"/>
              <a:t>In C#, abstract class is a class which is declared abstract</a:t>
            </a:r>
            <a:r>
              <a:rPr lang="en-US" dirty="0" smtClean="0"/>
              <a:t>.</a:t>
            </a:r>
          </a:p>
          <a:p>
            <a:r>
              <a:rPr lang="en-US" dirty="0"/>
              <a:t>It can have abstract and non-abstract methods.</a:t>
            </a:r>
          </a:p>
          <a:p>
            <a:endParaRPr lang="en-US" dirty="0"/>
          </a:p>
        </p:txBody>
      </p:sp>
    </p:spTree>
    <p:extLst>
      <p:ext uri="{BB962C8B-B14F-4D97-AF65-F5344CB8AC3E}">
        <p14:creationId xmlns:p14="http://schemas.microsoft.com/office/powerpoint/2010/main" val="1173129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178980"/>
            <a:ext cx="11672711" cy="1477328"/>
          </a:xfrm>
          <a:prstGeom prst="rect">
            <a:avLst/>
          </a:prstGeom>
        </p:spPr>
        <p:txBody>
          <a:bodyPr wrap="square">
            <a:spAutoFit/>
          </a:bodyPr>
          <a:lstStyle/>
          <a:p>
            <a:pPr algn="just"/>
            <a:r>
              <a:rPr lang="en-US" dirty="0">
                <a:solidFill>
                  <a:srgbClr val="610B38"/>
                </a:solidFill>
                <a:latin typeface="erdana"/>
              </a:rPr>
              <a:t>C# </a:t>
            </a:r>
            <a:r>
              <a:rPr lang="en-US" dirty="0" smtClean="0">
                <a:solidFill>
                  <a:srgbClr val="610B38"/>
                </a:solidFill>
                <a:latin typeface="erdana"/>
              </a:rPr>
              <a:t>Interface</a:t>
            </a:r>
          </a:p>
          <a:p>
            <a:pPr marL="285750" indent="-285750" algn="just">
              <a:buFont typeface="Arial" panose="020B0604020202020204" pitchFamily="34" charset="0"/>
              <a:buChar char="•"/>
            </a:pPr>
            <a:r>
              <a:rPr lang="en-US" dirty="0"/>
              <a:t>Interface in C# is a blueprint of a class. </a:t>
            </a:r>
            <a:endParaRPr lang="en-US" dirty="0" smtClean="0"/>
          </a:p>
          <a:p>
            <a:pPr marL="285750" indent="-285750" algn="just">
              <a:buFont typeface="Arial" panose="020B0604020202020204" pitchFamily="34" charset="0"/>
              <a:buChar char="•"/>
            </a:pPr>
            <a:r>
              <a:rPr lang="en-US" dirty="0" smtClean="0"/>
              <a:t>It </a:t>
            </a:r>
            <a:r>
              <a:rPr lang="en-US" dirty="0"/>
              <a:t>is like abstract class because all the methods which are declared inside the interface are abstract methods. </a:t>
            </a:r>
            <a:endParaRPr lang="en-US" dirty="0">
              <a:solidFill>
                <a:srgbClr val="610B38"/>
              </a:solidFill>
              <a:latin typeface="erdana"/>
            </a:endParaRPr>
          </a:p>
          <a:p>
            <a:pPr marL="285750" indent="-285750">
              <a:buFont typeface="Arial" panose="020B0604020202020204" pitchFamily="34" charset="0"/>
              <a:buChar char="•"/>
            </a:pPr>
            <a:r>
              <a:rPr lang="en-US" dirty="0"/>
              <a:t>It is used </a:t>
            </a:r>
            <a:r>
              <a:rPr lang="en-US" i="1" dirty="0"/>
              <a:t>to achieve multiple inheritance</a:t>
            </a:r>
            <a:r>
              <a:rPr lang="en-US" dirty="0"/>
              <a:t> which can't be achieved by class.</a:t>
            </a:r>
            <a:br>
              <a:rPr lang="en-US" dirty="0"/>
            </a:br>
            <a:r>
              <a:rPr lang="en-US" dirty="0"/>
              <a:t>It is used </a:t>
            </a:r>
            <a:r>
              <a:rPr lang="en-US" i="1" dirty="0"/>
              <a:t>to achieve fully abstraction</a:t>
            </a:r>
            <a:r>
              <a:rPr lang="en-US" dirty="0"/>
              <a:t> because it cannot have method body.</a:t>
            </a:r>
          </a:p>
        </p:txBody>
      </p:sp>
      <p:sp>
        <p:nvSpPr>
          <p:cNvPr id="3" name="Rectangle 2"/>
          <p:cNvSpPr/>
          <p:nvPr/>
        </p:nvSpPr>
        <p:spPr>
          <a:xfrm>
            <a:off x="90311" y="1656310"/>
            <a:ext cx="8026400" cy="1754326"/>
          </a:xfrm>
          <a:prstGeom prst="rect">
            <a:avLst/>
          </a:prstGeom>
        </p:spPr>
        <p:txBody>
          <a:bodyPr wrap="square">
            <a:spAutoFit/>
          </a:bodyPr>
          <a:lstStyle/>
          <a:p>
            <a:pPr algn="just"/>
            <a:r>
              <a:rPr lang="en-US" dirty="0">
                <a:solidFill>
                  <a:srgbClr val="610B38"/>
                </a:solidFill>
                <a:latin typeface="erdana"/>
              </a:rPr>
              <a:t>C# Delegates</a:t>
            </a:r>
          </a:p>
          <a:p>
            <a:pPr marL="285750" indent="-285750">
              <a:buFont typeface="Arial" panose="020B0604020202020204" pitchFamily="34" charset="0"/>
              <a:buChar char="•"/>
            </a:pPr>
            <a:r>
              <a:rPr lang="en-US" dirty="0"/>
              <a:t>In C#, delegate is a </a:t>
            </a:r>
            <a:r>
              <a:rPr lang="en-US" i="1" dirty="0"/>
              <a:t>reference to the method</a:t>
            </a:r>
            <a:r>
              <a:rPr lang="en-US" dirty="0"/>
              <a:t>. </a:t>
            </a:r>
            <a:endParaRPr lang="en-US" dirty="0" smtClean="0"/>
          </a:p>
          <a:p>
            <a:pPr marL="285750" indent="-285750">
              <a:buFont typeface="Arial" panose="020B0604020202020204" pitchFamily="34" charset="0"/>
              <a:buChar char="•"/>
            </a:pPr>
            <a:r>
              <a:rPr lang="en-US" dirty="0"/>
              <a:t>It works like </a:t>
            </a:r>
            <a:r>
              <a:rPr lang="en-US" i="1" dirty="0"/>
              <a:t>function pointer</a:t>
            </a:r>
            <a:r>
              <a:rPr lang="en-US" dirty="0"/>
              <a:t> in C and C</a:t>
            </a:r>
            <a:r>
              <a:rPr lang="en-US" dirty="0" smtClean="0"/>
              <a:t>++.</a:t>
            </a:r>
          </a:p>
          <a:p>
            <a:pPr marL="285750" indent="-285750">
              <a:buFont typeface="Arial" panose="020B0604020202020204" pitchFamily="34" charset="0"/>
              <a:buChar char="•"/>
            </a:pPr>
            <a:r>
              <a:rPr lang="en-US" dirty="0" smtClean="0"/>
              <a:t>But </a:t>
            </a:r>
            <a:r>
              <a:rPr lang="en-US" dirty="0"/>
              <a:t>it is objected-oriented, secured and type-safe than function pointer.</a:t>
            </a:r>
            <a:br>
              <a:rPr lang="en-US" dirty="0"/>
            </a:br>
            <a:endParaRPr lang="en-US" dirty="0" smtClean="0"/>
          </a:p>
          <a:p>
            <a:r>
              <a:rPr lang="en-US" dirty="0" smtClean="0">
                <a:solidFill>
                  <a:srgbClr val="660033"/>
                </a:solidFill>
              </a:rPr>
              <a:t>   The </a:t>
            </a:r>
            <a:r>
              <a:rPr lang="en-US" dirty="0">
                <a:solidFill>
                  <a:srgbClr val="660033"/>
                </a:solidFill>
              </a:rPr>
              <a:t>best use of delegate is to use as event</a:t>
            </a:r>
            <a:r>
              <a:rPr lang="en-US" dirty="0" smtClean="0">
                <a:solidFill>
                  <a:srgbClr val="660033"/>
                </a:solidFill>
              </a:rPr>
              <a:t>.</a:t>
            </a:r>
            <a:endParaRPr lang="en-US" dirty="0">
              <a:solidFill>
                <a:srgbClr val="660033"/>
              </a:solidFill>
            </a:endParaRPr>
          </a:p>
        </p:txBody>
      </p:sp>
      <p:sp>
        <p:nvSpPr>
          <p:cNvPr id="4" name="Rectangle 3"/>
          <p:cNvSpPr/>
          <p:nvPr/>
        </p:nvSpPr>
        <p:spPr>
          <a:xfrm>
            <a:off x="90312" y="3509203"/>
            <a:ext cx="9697157" cy="2031325"/>
          </a:xfrm>
          <a:prstGeom prst="rect">
            <a:avLst/>
          </a:prstGeom>
        </p:spPr>
        <p:txBody>
          <a:bodyPr wrap="square">
            <a:spAutoFit/>
          </a:bodyPr>
          <a:lstStyle/>
          <a:p>
            <a:pPr algn="just"/>
            <a:r>
              <a:rPr lang="en-US" dirty="0">
                <a:solidFill>
                  <a:srgbClr val="610B38"/>
                </a:solidFill>
                <a:latin typeface="erdana"/>
              </a:rPr>
              <a:t>C# Generics</a:t>
            </a:r>
          </a:p>
          <a:p>
            <a:r>
              <a:rPr lang="en-US" dirty="0"/>
              <a:t/>
            </a:r>
            <a:br>
              <a:rPr lang="en-US" dirty="0"/>
            </a:br>
            <a:r>
              <a:rPr lang="en-US" dirty="0"/>
              <a:t>Generic is a concept that allows us to define classes and methods with placeholder. </a:t>
            </a:r>
            <a:endParaRPr lang="en-US" dirty="0" smtClean="0"/>
          </a:p>
          <a:p>
            <a:r>
              <a:rPr lang="en-US" dirty="0"/>
              <a:t>C# compiler replaces these placeholders with specified type at compile time</a:t>
            </a:r>
            <a:r>
              <a:rPr lang="en-US" dirty="0" smtClean="0"/>
              <a:t>.</a:t>
            </a:r>
          </a:p>
          <a:p>
            <a:r>
              <a:rPr lang="en-US" dirty="0"/>
              <a:t>The concept of generics is used to create general purpose classes and methods.</a:t>
            </a:r>
          </a:p>
          <a:p>
            <a:r>
              <a:rPr lang="en-US" dirty="0"/>
              <a:t>o define generic class, we must use angle </a:t>
            </a:r>
            <a:r>
              <a:rPr lang="en-US" b="1" dirty="0"/>
              <a:t>&lt;&gt;</a:t>
            </a:r>
            <a:r>
              <a:rPr lang="en-US" dirty="0"/>
              <a:t> brackets.</a:t>
            </a:r>
            <a:br>
              <a:rPr lang="en-US" dirty="0"/>
            </a:br>
            <a:endParaRPr lang="en-US" dirty="0"/>
          </a:p>
        </p:txBody>
      </p:sp>
    </p:spTree>
    <p:extLst>
      <p:ext uri="{BB962C8B-B14F-4D97-AF65-F5344CB8AC3E}">
        <p14:creationId xmlns:p14="http://schemas.microsoft.com/office/powerpoint/2010/main" val="138737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145115"/>
            <a:ext cx="10227733" cy="2585323"/>
          </a:xfrm>
          <a:prstGeom prst="rect">
            <a:avLst/>
          </a:prstGeom>
        </p:spPr>
        <p:txBody>
          <a:bodyPr wrap="square">
            <a:spAutoFit/>
          </a:bodyPr>
          <a:lstStyle/>
          <a:p>
            <a:pPr algn="just"/>
            <a:r>
              <a:rPr lang="en-US" dirty="0">
                <a:solidFill>
                  <a:srgbClr val="610B38"/>
                </a:solidFill>
                <a:latin typeface="erdana"/>
              </a:rPr>
              <a:t>C# Collections</a:t>
            </a:r>
          </a:p>
          <a:p>
            <a:pPr marL="285750" indent="-285750">
              <a:buFont typeface="Arial" panose="020B0604020202020204" pitchFamily="34" charset="0"/>
              <a:buChar char="•"/>
            </a:pPr>
            <a:r>
              <a:rPr lang="en-US" dirty="0" smtClean="0"/>
              <a:t>In C#, collection represents group of objects. </a:t>
            </a:r>
          </a:p>
          <a:p>
            <a:pPr marL="285750" indent="-285750">
              <a:buFont typeface="Arial" panose="020B0604020202020204" pitchFamily="34" charset="0"/>
              <a:buChar char="•"/>
            </a:pPr>
            <a:r>
              <a:rPr lang="en-US" dirty="0" smtClean="0"/>
              <a:t>By the help of collections, we can perform various operations on objects such as</a:t>
            </a:r>
          </a:p>
          <a:p>
            <a:pPr marL="285750" indent="-285750">
              <a:buFont typeface="Arial" panose="020B0604020202020204" pitchFamily="34" charset="0"/>
              <a:buChar char="•"/>
            </a:pPr>
            <a:r>
              <a:rPr lang="en-US" dirty="0" smtClean="0"/>
              <a:t>store object</a:t>
            </a:r>
          </a:p>
          <a:p>
            <a:pPr marL="285750" indent="-285750">
              <a:buFont typeface="Arial" panose="020B0604020202020204" pitchFamily="34" charset="0"/>
              <a:buChar char="•"/>
            </a:pPr>
            <a:r>
              <a:rPr lang="en-US" dirty="0" smtClean="0"/>
              <a:t>update object</a:t>
            </a:r>
          </a:p>
          <a:p>
            <a:pPr marL="285750" indent="-285750">
              <a:buFont typeface="Arial" panose="020B0604020202020204" pitchFamily="34" charset="0"/>
              <a:buChar char="•"/>
            </a:pPr>
            <a:r>
              <a:rPr lang="en-US" dirty="0" smtClean="0"/>
              <a:t>delete object</a:t>
            </a:r>
          </a:p>
          <a:p>
            <a:pPr marL="285750" indent="-285750">
              <a:buFont typeface="Arial" panose="020B0604020202020204" pitchFamily="34" charset="0"/>
              <a:buChar char="•"/>
            </a:pPr>
            <a:r>
              <a:rPr lang="en-US" dirty="0" smtClean="0"/>
              <a:t>retrieve object</a:t>
            </a:r>
          </a:p>
          <a:p>
            <a:pPr marL="285750" indent="-285750">
              <a:buFont typeface="Arial" panose="020B0604020202020204" pitchFamily="34" charset="0"/>
              <a:buChar char="•"/>
            </a:pPr>
            <a:r>
              <a:rPr lang="en-US" dirty="0" smtClean="0"/>
              <a:t>search object, and</a:t>
            </a:r>
          </a:p>
          <a:p>
            <a:pPr marL="285750" indent="-285750">
              <a:buFont typeface="Arial" panose="020B0604020202020204" pitchFamily="34" charset="0"/>
              <a:buChar char="•"/>
            </a:pPr>
            <a:r>
              <a:rPr lang="en-US" dirty="0" smtClean="0"/>
              <a:t>sort object</a:t>
            </a:r>
            <a:endParaRPr lang="en-US" dirty="0"/>
          </a:p>
        </p:txBody>
      </p:sp>
      <p:sp>
        <p:nvSpPr>
          <p:cNvPr id="3" name="Rectangle 2"/>
          <p:cNvSpPr/>
          <p:nvPr/>
        </p:nvSpPr>
        <p:spPr>
          <a:xfrm>
            <a:off x="101602" y="2730436"/>
            <a:ext cx="8545689" cy="2031325"/>
          </a:xfrm>
          <a:prstGeom prst="rect">
            <a:avLst/>
          </a:prstGeom>
        </p:spPr>
        <p:txBody>
          <a:bodyPr wrap="square">
            <a:spAutoFit/>
          </a:bodyPr>
          <a:lstStyle/>
          <a:p>
            <a:pPr algn="just"/>
            <a:r>
              <a:rPr lang="en-US" dirty="0">
                <a:solidFill>
                  <a:srgbClr val="610B38"/>
                </a:solidFill>
                <a:latin typeface="erdana"/>
              </a:rPr>
              <a:t>Types of Collections in C#</a:t>
            </a:r>
          </a:p>
          <a:p>
            <a:r>
              <a:rPr lang="en-US" dirty="0"/>
              <a:t>There are 3 ways to work with collections. The three namespaces are given below:</a:t>
            </a:r>
            <a:br>
              <a:rPr lang="en-US" dirty="0"/>
            </a:br>
            <a:r>
              <a:rPr lang="en-US" dirty="0"/>
              <a:t/>
            </a:r>
            <a:br>
              <a:rPr lang="en-US" dirty="0"/>
            </a:br>
            <a:r>
              <a:rPr lang="en-US" b="1" dirty="0" err="1"/>
              <a:t>System.Collections.Generic</a:t>
            </a:r>
            <a:r>
              <a:rPr lang="en-US" dirty="0"/>
              <a:t> classes</a:t>
            </a:r>
          </a:p>
          <a:p>
            <a:r>
              <a:rPr lang="en-US" b="1" dirty="0" err="1"/>
              <a:t>System.Collections</a:t>
            </a:r>
            <a:r>
              <a:rPr lang="en-US" dirty="0"/>
              <a:t> classes (Now deprecated)</a:t>
            </a:r>
          </a:p>
          <a:p>
            <a:r>
              <a:rPr lang="en-US" b="1" dirty="0" err="1"/>
              <a:t>System.Collections.Concurrent</a:t>
            </a:r>
            <a:r>
              <a:rPr lang="en-US" dirty="0"/>
              <a:t> classes</a:t>
            </a:r>
          </a:p>
          <a:p>
            <a:endParaRPr lang="en-US" dirty="0"/>
          </a:p>
        </p:txBody>
      </p:sp>
      <p:sp>
        <p:nvSpPr>
          <p:cNvPr id="4" name="Rectangle 3"/>
          <p:cNvSpPr/>
          <p:nvPr/>
        </p:nvSpPr>
        <p:spPr>
          <a:xfrm>
            <a:off x="2" y="4581650"/>
            <a:ext cx="8997244" cy="3139321"/>
          </a:xfrm>
          <a:prstGeom prst="rect">
            <a:avLst/>
          </a:prstGeom>
        </p:spPr>
        <p:txBody>
          <a:bodyPr wrap="square">
            <a:spAutoFit/>
          </a:bodyPr>
          <a:lstStyle/>
          <a:p>
            <a:pPr algn="just"/>
            <a:r>
              <a:rPr lang="en-US" dirty="0">
                <a:solidFill>
                  <a:srgbClr val="610B4B"/>
                </a:solidFill>
                <a:latin typeface="erdana"/>
              </a:rPr>
              <a:t>1) </a:t>
            </a:r>
            <a:r>
              <a:rPr lang="en-US" dirty="0" err="1">
                <a:solidFill>
                  <a:srgbClr val="610B4B"/>
                </a:solidFill>
                <a:latin typeface="erdana"/>
              </a:rPr>
              <a:t>System.Collections.Generic</a:t>
            </a:r>
            <a:r>
              <a:rPr lang="en-US" dirty="0">
                <a:solidFill>
                  <a:srgbClr val="610B4B"/>
                </a:solidFill>
                <a:latin typeface="erdana"/>
              </a:rPr>
              <a:t> classes</a:t>
            </a:r>
          </a:p>
          <a:p>
            <a:r>
              <a:rPr lang="en-US" dirty="0"/>
              <a:t/>
            </a:r>
            <a:br>
              <a:rPr lang="en-US" dirty="0"/>
            </a:br>
            <a:r>
              <a:rPr lang="en-US" dirty="0"/>
              <a:t>The </a:t>
            </a:r>
            <a:r>
              <a:rPr lang="en-US" dirty="0" err="1"/>
              <a:t>System.Collections.Generic</a:t>
            </a:r>
            <a:r>
              <a:rPr lang="en-US" dirty="0"/>
              <a:t> namespace has following classes:</a:t>
            </a:r>
          </a:p>
          <a:p>
            <a:r>
              <a:rPr lang="en-US" dirty="0" smtClean="0"/>
              <a:t>List</a:t>
            </a:r>
            <a:r>
              <a:rPr lang="en-US" dirty="0"/>
              <a:t/>
            </a:r>
            <a:br>
              <a:rPr lang="en-US" dirty="0"/>
            </a:br>
            <a:r>
              <a:rPr lang="en-US" dirty="0"/>
              <a:t>Stack</a:t>
            </a:r>
          </a:p>
          <a:p>
            <a:r>
              <a:rPr lang="en-US" dirty="0"/>
              <a:t>Queue</a:t>
            </a:r>
          </a:p>
          <a:p>
            <a:r>
              <a:rPr lang="en-US" dirty="0" err="1"/>
              <a:t>LinkedList</a:t>
            </a:r>
            <a:endParaRPr lang="en-US" dirty="0"/>
          </a:p>
          <a:p>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474083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889" y="0"/>
            <a:ext cx="6096000" cy="369332"/>
          </a:xfrm>
          <a:prstGeom prst="rect">
            <a:avLst/>
          </a:prstGeom>
        </p:spPr>
        <p:txBody>
          <a:bodyPr>
            <a:spAutoFit/>
          </a:bodyPr>
          <a:lstStyle/>
          <a:p>
            <a:pPr algn="just">
              <a:buFont typeface="Arial" panose="020B0604020202020204" pitchFamily="34" charset="0"/>
              <a:buChar char="•"/>
            </a:pPr>
            <a:r>
              <a:rPr lang="en-US" dirty="0" err="1" smtClean="0">
                <a:solidFill>
                  <a:srgbClr val="000000"/>
                </a:solidFill>
                <a:latin typeface="inter-regular"/>
              </a:rPr>
              <a:t>HashSet</a:t>
            </a:r>
            <a:endParaRPr lang="en-US" dirty="0">
              <a:solidFill>
                <a:srgbClr val="000000"/>
              </a:solidFill>
              <a:latin typeface="inter-regular"/>
            </a:endParaRPr>
          </a:p>
        </p:txBody>
      </p:sp>
      <p:sp>
        <p:nvSpPr>
          <p:cNvPr id="3" name="Rectangle 2"/>
          <p:cNvSpPr/>
          <p:nvPr/>
        </p:nvSpPr>
        <p:spPr>
          <a:xfrm>
            <a:off x="112889" y="369332"/>
            <a:ext cx="6096000" cy="369332"/>
          </a:xfrm>
          <a:prstGeom prst="rect">
            <a:avLst/>
          </a:prstGeom>
        </p:spPr>
        <p:txBody>
          <a:bodyPr>
            <a:spAutoFit/>
          </a:bodyPr>
          <a:lstStyle/>
          <a:p>
            <a:pPr algn="just">
              <a:buFont typeface="Arial" panose="020B0604020202020204" pitchFamily="34" charset="0"/>
              <a:buChar char="•"/>
            </a:pPr>
            <a:r>
              <a:rPr lang="en-US" dirty="0" err="1" smtClean="0">
                <a:solidFill>
                  <a:srgbClr val="000000"/>
                </a:solidFill>
                <a:latin typeface="inter-regular"/>
              </a:rPr>
              <a:t>SortedSet</a:t>
            </a:r>
            <a:endParaRPr lang="en-US" dirty="0">
              <a:solidFill>
                <a:srgbClr val="000000"/>
              </a:solidFill>
              <a:latin typeface="inter-regular"/>
            </a:endParaRPr>
          </a:p>
        </p:txBody>
      </p:sp>
      <p:sp>
        <p:nvSpPr>
          <p:cNvPr id="4" name="Rectangle 3"/>
          <p:cNvSpPr/>
          <p:nvPr/>
        </p:nvSpPr>
        <p:spPr>
          <a:xfrm>
            <a:off x="112889" y="738664"/>
            <a:ext cx="6096000" cy="369332"/>
          </a:xfrm>
          <a:prstGeom prst="rect">
            <a:avLst/>
          </a:prstGeom>
        </p:spPr>
        <p:txBody>
          <a:bodyPr>
            <a:spAutoFit/>
          </a:bodyPr>
          <a:lstStyle/>
          <a:p>
            <a:pPr algn="just">
              <a:buFont typeface="Arial" panose="020B0604020202020204" pitchFamily="34" charset="0"/>
              <a:buChar char="•"/>
            </a:pPr>
            <a:r>
              <a:rPr lang="en-US" dirty="0" smtClean="0">
                <a:solidFill>
                  <a:srgbClr val="000000"/>
                </a:solidFill>
                <a:latin typeface="inter-regular"/>
              </a:rPr>
              <a:t>Dictionary</a:t>
            </a:r>
          </a:p>
        </p:txBody>
      </p:sp>
      <p:sp>
        <p:nvSpPr>
          <p:cNvPr id="5" name="Rectangle 4"/>
          <p:cNvSpPr/>
          <p:nvPr/>
        </p:nvSpPr>
        <p:spPr>
          <a:xfrm>
            <a:off x="112889" y="1015663"/>
            <a:ext cx="6096000" cy="369332"/>
          </a:xfrm>
          <a:prstGeom prst="rect">
            <a:avLst/>
          </a:prstGeom>
        </p:spPr>
        <p:txBody>
          <a:bodyPr>
            <a:spAutoFit/>
          </a:bodyPr>
          <a:lstStyle/>
          <a:p>
            <a:pPr algn="just">
              <a:buFont typeface="Arial" panose="020B0604020202020204" pitchFamily="34" charset="0"/>
              <a:buChar char="•"/>
            </a:pPr>
            <a:r>
              <a:rPr lang="en-US" dirty="0" err="1" smtClean="0">
                <a:solidFill>
                  <a:srgbClr val="000000"/>
                </a:solidFill>
                <a:latin typeface="inter-regular"/>
              </a:rPr>
              <a:t>SortedDictionary</a:t>
            </a:r>
            <a:endParaRPr lang="en-US" dirty="0">
              <a:solidFill>
                <a:srgbClr val="000000"/>
              </a:solidFill>
              <a:latin typeface="inter-regular"/>
            </a:endParaRPr>
          </a:p>
        </p:txBody>
      </p:sp>
      <p:sp>
        <p:nvSpPr>
          <p:cNvPr id="7" name="Rectangle 6"/>
          <p:cNvSpPr/>
          <p:nvPr/>
        </p:nvSpPr>
        <p:spPr>
          <a:xfrm>
            <a:off x="112889" y="1477332"/>
            <a:ext cx="6096000" cy="2031325"/>
          </a:xfrm>
          <a:prstGeom prst="rect">
            <a:avLst/>
          </a:prstGeom>
        </p:spPr>
        <p:txBody>
          <a:bodyPr>
            <a:spAutoFit/>
          </a:bodyPr>
          <a:lstStyle/>
          <a:p>
            <a:pPr algn="just"/>
            <a:r>
              <a:rPr lang="en-US" dirty="0">
                <a:solidFill>
                  <a:srgbClr val="610B4B"/>
                </a:solidFill>
                <a:latin typeface="erdana"/>
              </a:rPr>
              <a:t>2) </a:t>
            </a:r>
            <a:r>
              <a:rPr lang="en-US" dirty="0" err="1">
                <a:solidFill>
                  <a:srgbClr val="610B4B"/>
                </a:solidFill>
                <a:latin typeface="erdana"/>
              </a:rPr>
              <a:t>System.Collections</a:t>
            </a:r>
            <a:r>
              <a:rPr lang="en-US" dirty="0">
                <a:solidFill>
                  <a:srgbClr val="610B4B"/>
                </a:solidFill>
                <a:latin typeface="erdana"/>
              </a:rPr>
              <a:t> classes</a:t>
            </a:r>
          </a:p>
          <a:p>
            <a:r>
              <a:rPr lang="en-US" dirty="0"/>
              <a:t/>
            </a:r>
            <a:br>
              <a:rPr lang="en-US" dirty="0"/>
            </a:br>
            <a:r>
              <a:rPr lang="en-US" dirty="0" err="1"/>
              <a:t>ArrayList</a:t>
            </a:r>
            <a:endParaRPr lang="en-US" dirty="0"/>
          </a:p>
          <a:p>
            <a:r>
              <a:rPr lang="en-US" dirty="0"/>
              <a:t>Stack</a:t>
            </a:r>
          </a:p>
          <a:p>
            <a:r>
              <a:rPr lang="en-US" dirty="0"/>
              <a:t>Queue</a:t>
            </a:r>
          </a:p>
          <a:p>
            <a:r>
              <a:rPr lang="en-US" dirty="0" err="1"/>
              <a:t>Hashtable</a:t>
            </a:r>
            <a:endParaRPr lang="en-US" dirty="0"/>
          </a:p>
          <a:p>
            <a:endParaRPr lang="en-US" dirty="0"/>
          </a:p>
        </p:txBody>
      </p:sp>
      <p:sp>
        <p:nvSpPr>
          <p:cNvPr id="8" name="Rectangle 7"/>
          <p:cNvSpPr/>
          <p:nvPr/>
        </p:nvSpPr>
        <p:spPr>
          <a:xfrm>
            <a:off x="2" y="3204401"/>
            <a:ext cx="12101689" cy="3970318"/>
          </a:xfrm>
          <a:prstGeom prst="rect">
            <a:avLst/>
          </a:prstGeom>
        </p:spPr>
        <p:txBody>
          <a:bodyPr wrap="square">
            <a:spAutoFit/>
          </a:bodyPr>
          <a:lstStyle/>
          <a:p>
            <a:pPr algn="just"/>
            <a:r>
              <a:rPr lang="en-US" dirty="0">
                <a:solidFill>
                  <a:srgbClr val="610B4B"/>
                </a:solidFill>
                <a:latin typeface="erdana"/>
              </a:rPr>
              <a:t>3) </a:t>
            </a:r>
            <a:r>
              <a:rPr lang="en-US" dirty="0" err="1">
                <a:solidFill>
                  <a:srgbClr val="610B4B"/>
                </a:solidFill>
                <a:latin typeface="erdana"/>
              </a:rPr>
              <a:t>System.Collections.Concurrent</a:t>
            </a:r>
            <a:r>
              <a:rPr lang="en-US" dirty="0">
                <a:solidFill>
                  <a:srgbClr val="610B4B"/>
                </a:solidFill>
                <a:latin typeface="erdana"/>
              </a:rPr>
              <a:t> classes</a:t>
            </a:r>
          </a:p>
          <a:p>
            <a:r>
              <a:rPr lang="en-US" dirty="0"/>
              <a:t>The </a:t>
            </a:r>
            <a:r>
              <a:rPr lang="en-US" dirty="0" err="1"/>
              <a:t>System.Collections.Concurrent</a:t>
            </a:r>
            <a:r>
              <a:rPr lang="en-US" dirty="0"/>
              <a:t> namespace provides classes for thread-safe operations. Now multiple threads will not create problem for accessing the collection items.</a:t>
            </a:r>
          </a:p>
          <a:p>
            <a:r>
              <a:rPr lang="en-US" dirty="0"/>
              <a:t>The </a:t>
            </a:r>
            <a:r>
              <a:rPr lang="en-US" dirty="0" err="1"/>
              <a:t>System.Collections.Concurrent</a:t>
            </a:r>
            <a:r>
              <a:rPr lang="en-US" dirty="0"/>
              <a:t> namespace has following classes:</a:t>
            </a:r>
          </a:p>
          <a:p>
            <a:r>
              <a:rPr lang="en-US" dirty="0" err="1"/>
              <a:t>BlockingCollection</a:t>
            </a:r>
            <a:endParaRPr lang="en-US" dirty="0"/>
          </a:p>
          <a:p>
            <a:r>
              <a:rPr lang="en-US" dirty="0" err="1"/>
              <a:t>ConcurrentBag</a:t>
            </a:r>
            <a:endParaRPr lang="en-US" dirty="0"/>
          </a:p>
          <a:p>
            <a:r>
              <a:rPr lang="en-US" dirty="0" err="1"/>
              <a:t>ConcurrentStack</a:t>
            </a:r>
            <a:endParaRPr lang="en-US" dirty="0"/>
          </a:p>
          <a:p>
            <a:r>
              <a:rPr lang="en-US" dirty="0" err="1"/>
              <a:t>ConcurrentQueue</a:t>
            </a:r>
            <a:endParaRPr lang="en-US" dirty="0"/>
          </a:p>
          <a:p>
            <a:r>
              <a:rPr lang="en-US" dirty="0" err="1"/>
              <a:t>ConcurrentDictionary</a:t>
            </a:r>
            <a:endParaRPr lang="en-US" dirty="0"/>
          </a:p>
          <a:p>
            <a:r>
              <a:rPr lang="en-US" dirty="0" err="1"/>
              <a:t>Partitioner</a:t>
            </a:r>
            <a:endParaRPr lang="en-US" dirty="0"/>
          </a:p>
          <a:p>
            <a:r>
              <a:rPr lang="en-US" dirty="0" err="1"/>
              <a:t>Partitioner</a:t>
            </a:r>
            <a:endParaRPr lang="en-US" dirty="0"/>
          </a:p>
          <a:p>
            <a:r>
              <a:rPr lang="en-US" dirty="0" err="1"/>
              <a:t>OrderablePartitioner</a:t>
            </a:r>
            <a:endParaRPr lang="en-US" dirty="0"/>
          </a:p>
          <a:p>
            <a:r>
              <a:rPr lang="en-US" dirty="0"/>
              <a:t/>
            </a:r>
            <a:br>
              <a:rPr lang="en-US" dirty="0"/>
            </a:br>
            <a:endParaRPr lang="en-US" dirty="0"/>
          </a:p>
        </p:txBody>
      </p:sp>
    </p:spTree>
    <p:extLst>
      <p:ext uri="{BB962C8B-B14F-4D97-AF65-F5344CB8AC3E}">
        <p14:creationId xmlns:p14="http://schemas.microsoft.com/office/powerpoint/2010/main" val="4063275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756" y="90863"/>
            <a:ext cx="11898488" cy="1200329"/>
          </a:xfrm>
          <a:prstGeom prst="rect">
            <a:avLst/>
          </a:prstGeom>
        </p:spPr>
        <p:txBody>
          <a:bodyPr wrap="square">
            <a:spAutoFit/>
          </a:bodyPr>
          <a:lstStyle/>
          <a:p>
            <a:pPr algn="just"/>
            <a:r>
              <a:rPr lang="en-US" dirty="0">
                <a:solidFill>
                  <a:srgbClr val="610B38"/>
                </a:solidFill>
                <a:latin typeface="erdana"/>
              </a:rPr>
              <a:t>C# List&lt;T&gt;</a:t>
            </a:r>
          </a:p>
          <a:p>
            <a:pPr marL="285750" indent="-285750" algn="just">
              <a:buFont typeface="Arial" panose="020B0604020202020204" pitchFamily="34" charset="0"/>
              <a:buChar char="•"/>
            </a:pPr>
            <a:r>
              <a:rPr lang="en-US" dirty="0" smtClean="0">
                <a:solidFill>
                  <a:srgbClr val="333333"/>
                </a:solidFill>
                <a:latin typeface="inter-regular"/>
              </a:rPr>
              <a:t> C</a:t>
            </a:r>
            <a:r>
              <a:rPr lang="en-US" dirty="0">
                <a:solidFill>
                  <a:srgbClr val="333333"/>
                </a:solidFill>
                <a:latin typeface="inter-regular"/>
              </a:rPr>
              <a:t># List&lt;T&gt; class is used to store and fetch elements</a:t>
            </a:r>
            <a:r>
              <a:rPr lang="en-US" dirty="0" smtClean="0">
                <a:solidFill>
                  <a:srgbClr val="333333"/>
                </a:solidFill>
                <a:latin typeface="inter-regular"/>
              </a:rPr>
              <a:t>.</a:t>
            </a:r>
          </a:p>
          <a:p>
            <a:pPr marL="285750" indent="-285750" algn="just">
              <a:buFont typeface="Arial" panose="020B0604020202020204" pitchFamily="34" charset="0"/>
              <a:buChar char="•"/>
            </a:pPr>
            <a:r>
              <a:rPr lang="en-US" dirty="0" smtClean="0">
                <a:solidFill>
                  <a:srgbClr val="333333"/>
                </a:solidFill>
                <a:latin typeface="inter-regular"/>
              </a:rPr>
              <a:t> </a:t>
            </a:r>
            <a:r>
              <a:rPr lang="en-US" dirty="0">
                <a:solidFill>
                  <a:srgbClr val="333333"/>
                </a:solidFill>
                <a:latin typeface="inter-regular"/>
              </a:rPr>
              <a:t>It can have duplicate elements</a:t>
            </a:r>
            <a:r>
              <a:rPr lang="en-US" dirty="0" smtClean="0">
                <a:solidFill>
                  <a:srgbClr val="333333"/>
                </a:solidFill>
                <a:latin typeface="inter-regular"/>
              </a:rPr>
              <a:t>.</a:t>
            </a:r>
          </a:p>
          <a:p>
            <a:pPr marL="285750" indent="-285750" algn="just">
              <a:buFont typeface="Arial" panose="020B0604020202020204" pitchFamily="34" charset="0"/>
              <a:buChar char="•"/>
            </a:pPr>
            <a:r>
              <a:rPr lang="en-US" dirty="0" smtClean="0">
                <a:solidFill>
                  <a:srgbClr val="333333"/>
                </a:solidFill>
                <a:latin typeface="inter-regular"/>
              </a:rPr>
              <a:t> </a:t>
            </a:r>
            <a:r>
              <a:rPr lang="en-US" dirty="0">
                <a:solidFill>
                  <a:srgbClr val="333333"/>
                </a:solidFill>
                <a:latin typeface="inter-regular"/>
              </a:rPr>
              <a:t>It is found in </a:t>
            </a:r>
            <a:r>
              <a:rPr lang="en-US" dirty="0" err="1">
                <a:solidFill>
                  <a:srgbClr val="333333"/>
                </a:solidFill>
                <a:latin typeface="inter-regular"/>
              </a:rPr>
              <a:t>System.Collections.Generic</a:t>
            </a:r>
            <a:r>
              <a:rPr lang="en-US" dirty="0">
                <a:solidFill>
                  <a:srgbClr val="333333"/>
                </a:solidFill>
                <a:latin typeface="inter-regular"/>
              </a:rPr>
              <a:t> namespace</a:t>
            </a:r>
            <a:r>
              <a:rPr lang="en-US" dirty="0" smtClean="0">
                <a:solidFill>
                  <a:srgbClr val="333333"/>
                </a:solidFill>
                <a:latin typeface="inter-regular"/>
              </a:rPr>
              <a:t>.</a:t>
            </a:r>
            <a:endParaRPr lang="en-US" dirty="0">
              <a:solidFill>
                <a:srgbClr val="333333"/>
              </a:solidFill>
              <a:latin typeface="inter-regular"/>
            </a:endParaRPr>
          </a:p>
        </p:txBody>
      </p:sp>
      <p:sp>
        <p:nvSpPr>
          <p:cNvPr id="3" name="Rectangle 2"/>
          <p:cNvSpPr/>
          <p:nvPr/>
        </p:nvSpPr>
        <p:spPr>
          <a:xfrm>
            <a:off x="146756" y="1291188"/>
            <a:ext cx="8534400" cy="1754326"/>
          </a:xfrm>
          <a:prstGeom prst="rect">
            <a:avLst/>
          </a:prstGeom>
        </p:spPr>
        <p:txBody>
          <a:bodyPr wrap="square">
            <a:spAutoFit/>
          </a:bodyPr>
          <a:lstStyle/>
          <a:p>
            <a:pPr algn="just"/>
            <a:r>
              <a:rPr lang="en-US" dirty="0">
                <a:solidFill>
                  <a:srgbClr val="610B38"/>
                </a:solidFill>
                <a:latin typeface="erdana"/>
              </a:rPr>
              <a:t>C# </a:t>
            </a:r>
            <a:r>
              <a:rPr lang="en-US" dirty="0" err="1">
                <a:solidFill>
                  <a:srgbClr val="610B38"/>
                </a:solidFill>
                <a:latin typeface="erdana"/>
              </a:rPr>
              <a:t>HashSet</a:t>
            </a:r>
            <a:r>
              <a:rPr lang="en-US" dirty="0">
                <a:solidFill>
                  <a:srgbClr val="610B38"/>
                </a:solidFill>
                <a:latin typeface="erdana"/>
              </a:rPr>
              <a:t>&lt;T&gt;</a:t>
            </a:r>
          </a:p>
          <a:p>
            <a:r>
              <a:rPr lang="en-US" dirty="0"/>
              <a:t/>
            </a:r>
            <a:br>
              <a:rPr lang="en-US" dirty="0"/>
            </a:br>
            <a:r>
              <a:rPr lang="en-US" dirty="0" smtClean="0"/>
              <a:t>     C</a:t>
            </a:r>
            <a:r>
              <a:rPr lang="en-US" dirty="0"/>
              <a:t># </a:t>
            </a:r>
            <a:r>
              <a:rPr lang="en-US" dirty="0" err="1"/>
              <a:t>HashSet</a:t>
            </a:r>
            <a:r>
              <a:rPr lang="en-US" dirty="0"/>
              <a:t> class can be used to store, remove or view elements</a:t>
            </a:r>
            <a:r>
              <a:rPr lang="en-US" dirty="0" smtClean="0"/>
              <a:t>.</a:t>
            </a:r>
          </a:p>
          <a:p>
            <a:pPr marL="285750" indent="-285750">
              <a:buFont typeface="Arial" panose="020B0604020202020204" pitchFamily="34" charset="0"/>
              <a:buChar char="•"/>
            </a:pPr>
            <a:r>
              <a:rPr lang="en-US" dirty="0"/>
              <a:t>It does not store duplicate elements</a:t>
            </a:r>
            <a:r>
              <a:rPr lang="en-US" dirty="0" smtClean="0"/>
              <a:t>.</a:t>
            </a:r>
          </a:p>
          <a:p>
            <a:pPr marL="285750" indent="-285750">
              <a:buFont typeface="Arial" panose="020B0604020202020204" pitchFamily="34" charset="0"/>
              <a:buChar char="•"/>
            </a:pPr>
            <a:r>
              <a:rPr lang="en-US" dirty="0"/>
              <a:t> It is suggested to use </a:t>
            </a:r>
            <a:r>
              <a:rPr lang="en-US" dirty="0" err="1"/>
              <a:t>HashSet</a:t>
            </a:r>
            <a:r>
              <a:rPr lang="en-US" dirty="0"/>
              <a:t> class if you have to store only unique elements. </a:t>
            </a:r>
            <a:endParaRPr lang="en-US" dirty="0" smtClean="0"/>
          </a:p>
          <a:p>
            <a:pPr marL="285750" indent="-285750">
              <a:buFont typeface="Arial" panose="020B0604020202020204" pitchFamily="34" charset="0"/>
              <a:buChar char="•"/>
            </a:pPr>
            <a:r>
              <a:rPr lang="en-US" dirty="0"/>
              <a:t>It is found in </a:t>
            </a:r>
            <a:r>
              <a:rPr lang="en-US" dirty="0" err="1"/>
              <a:t>System.Collections.Generic</a:t>
            </a:r>
            <a:r>
              <a:rPr lang="en-US" dirty="0"/>
              <a:t> namespace.</a:t>
            </a:r>
          </a:p>
        </p:txBody>
      </p:sp>
      <p:sp>
        <p:nvSpPr>
          <p:cNvPr id="4" name="Rectangle 3"/>
          <p:cNvSpPr/>
          <p:nvPr/>
        </p:nvSpPr>
        <p:spPr>
          <a:xfrm>
            <a:off x="2" y="3045514"/>
            <a:ext cx="10814756" cy="1477328"/>
          </a:xfrm>
          <a:prstGeom prst="rect">
            <a:avLst/>
          </a:prstGeom>
        </p:spPr>
        <p:txBody>
          <a:bodyPr wrap="square">
            <a:spAutoFit/>
          </a:bodyPr>
          <a:lstStyle/>
          <a:p>
            <a:pPr algn="just"/>
            <a:r>
              <a:rPr lang="en-US" dirty="0">
                <a:solidFill>
                  <a:srgbClr val="610B38"/>
                </a:solidFill>
                <a:latin typeface="erdana"/>
              </a:rPr>
              <a:t>C# </a:t>
            </a:r>
            <a:r>
              <a:rPr lang="en-US" dirty="0" err="1">
                <a:solidFill>
                  <a:srgbClr val="610B38"/>
                </a:solidFill>
                <a:latin typeface="erdana"/>
              </a:rPr>
              <a:t>SortedSet</a:t>
            </a:r>
            <a:r>
              <a:rPr lang="en-US" dirty="0">
                <a:solidFill>
                  <a:srgbClr val="610B38"/>
                </a:solidFill>
                <a:latin typeface="erdana"/>
              </a:rPr>
              <a:t>&lt;T&gt;</a:t>
            </a:r>
          </a:p>
          <a:p>
            <a:pPr marL="285750" indent="-285750">
              <a:buFont typeface="Arial" panose="020B0604020202020204" pitchFamily="34" charset="0"/>
              <a:buChar char="•"/>
            </a:pPr>
            <a:r>
              <a:rPr lang="en-US" dirty="0"/>
              <a:t/>
            </a:r>
            <a:br>
              <a:rPr lang="en-US" dirty="0"/>
            </a:br>
            <a:r>
              <a:rPr lang="en-US" dirty="0"/>
              <a:t>C# </a:t>
            </a:r>
            <a:r>
              <a:rPr lang="en-US" dirty="0" err="1"/>
              <a:t>SortedSet</a:t>
            </a:r>
            <a:r>
              <a:rPr lang="en-US" dirty="0"/>
              <a:t> class can be used to store, remove or view elements</a:t>
            </a:r>
            <a:r>
              <a:rPr lang="en-US" dirty="0" smtClean="0"/>
              <a:t>.</a:t>
            </a:r>
          </a:p>
          <a:p>
            <a:pPr marL="285750" indent="-285750">
              <a:buFont typeface="Arial" panose="020B0604020202020204" pitchFamily="34" charset="0"/>
              <a:buChar char="•"/>
            </a:pPr>
            <a:r>
              <a:rPr lang="en-US" dirty="0"/>
              <a:t>It maintains ascending order and does not store duplicate elements</a:t>
            </a:r>
            <a:r>
              <a:rPr lang="en-US" dirty="0" smtClean="0"/>
              <a:t>.</a:t>
            </a:r>
          </a:p>
          <a:p>
            <a:pPr marL="285750" indent="-285750">
              <a:buFont typeface="Arial" panose="020B0604020202020204" pitchFamily="34" charset="0"/>
              <a:buChar char="•"/>
            </a:pPr>
            <a:r>
              <a:rPr lang="en-US" dirty="0"/>
              <a:t>It is suggested to use </a:t>
            </a:r>
            <a:r>
              <a:rPr lang="en-US" dirty="0" err="1"/>
              <a:t>SortedSet</a:t>
            </a:r>
            <a:r>
              <a:rPr lang="en-US" dirty="0"/>
              <a:t> class if you have to store unique elements and maintain ascending order. </a:t>
            </a:r>
          </a:p>
        </p:txBody>
      </p:sp>
      <p:sp>
        <p:nvSpPr>
          <p:cNvPr id="5" name="Rectangle 4"/>
          <p:cNvSpPr/>
          <p:nvPr/>
        </p:nvSpPr>
        <p:spPr>
          <a:xfrm>
            <a:off x="2" y="4545674"/>
            <a:ext cx="11932356" cy="2308324"/>
          </a:xfrm>
          <a:prstGeom prst="rect">
            <a:avLst/>
          </a:prstGeom>
        </p:spPr>
        <p:txBody>
          <a:bodyPr wrap="square">
            <a:spAutoFit/>
          </a:bodyPr>
          <a:lstStyle/>
          <a:p>
            <a:pPr algn="just"/>
            <a:r>
              <a:rPr lang="en-US" dirty="0">
                <a:solidFill>
                  <a:srgbClr val="610B38"/>
                </a:solidFill>
                <a:latin typeface="erdana"/>
              </a:rPr>
              <a:t>C# Stack&lt;T&gt;</a:t>
            </a:r>
          </a:p>
          <a:p>
            <a:r>
              <a:rPr lang="en-US" dirty="0"/>
              <a:t/>
            </a:r>
            <a:br>
              <a:rPr lang="en-US" dirty="0"/>
            </a:br>
            <a:r>
              <a:rPr lang="en-US" dirty="0" smtClean="0"/>
              <a:t>     C</a:t>
            </a:r>
            <a:r>
              <a:rPr lang="en-US" dirty="0"/>
              <a:t># Stack&lt;T&gt; class is used to push and pop elements</a:t>
            </a:r>
            <a:r>
              <a:rPr lang="en-US" dirty="0" smtClean="0"/>
              <a:t>.</a:t>
            </a:r>
          </a:p>
          <a:p>
            <a:pPr marL="285750" indent="-285750">
              <a:buFont typeface="Arial" panose="020B0604020202020204" pitchFamily="34" charset="0"/>
              <a:buChar char="•"/>
            </a:pPr>
            <a:r>
              <a:rPr lang="en-US" dirty="0"/>
              <a:t>It uses the concept of Stack that arranges elements in LIFO (Last In First Out) order</a:t>
            </a:r>
            <a:r>
              <a:rPr lang="en-US" dirty="0" smtClean="0"/>
              <a:t>.</a:t>
            </a:r>
          </a:p>
          <a:p>
            <a:pPr marL="285750" indent="-285750">
              <a:buFont typeface="Arial" panose="020B0604020202020204" pitchFamily="34" charset="0"/>
              <a:buChar char="•"/>
            </a:pPr>
            <a:r>
              <a:rPr lang="en-US" dirty="0"/>
              <a:t>It can have duplicate elements</a:t>
            </a:r>
            <a:r>
              <a:rPr lang="en-US" dirty="0" smtClean="0"/>
              <a:t>.</a:t>
            </a:r>
          </a:p>
          <a:p>
            <a:pPr marL="285750" indent="-285750">
              <a:buFont typeface="Arial" panose="020B0604020202020204" pitchFamily="34" charset="0"/>
              <a:buChar char="•"/>
            </a:pPr>
            <a:r>
              <a:rPr lang="en-US" dirty="0"/>
              <a:t>It is found in </a:t>
            </a:r>
            <a:r>
              <a:rPr lang="en-US" dirty="0" err="1"/>
              <a:t>System.Collections.Generic</a:t>
            </a:r>
            <a:r>
              <a:rPr lang="en-US" dirty="0"/>
              <a:t> namespace.</a:t>
            </a:r>
          </a:p>
          <a:p>
            <a:r>
              <a:rPr lang="en-US" dirty="0"/>
              <a:t/>
            </a:r>
            <a:br>
              <a:rPr lang="en-US" dirty="0"/>
            </a:br>
            <a:endParaRPr lang="en-US" dirty="0"/>
          </a:p>
        </p:txBody>
      </p:sp>
    </p:spTree>
    <p:extLst>
      <p:ext uri="{BB962C8B-B14F-4D97-AF65-F5344CB8AC3E}">
        <p14:creationId xmlns:p14="http://schemas.microsoft.com/office/powerpoint/2010/main" val="1178076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179" y="99957"/>
            <a:ext cx="10340623" cy="1477328"/>
          </a:xfrm>
          <a:prstGeom prst="rect">
            <a:avLst/>
          </a:prstGeom>
        </p:spPr>
        <p:txBody>
          <a:bodyPr wrap="square">
            <a:spAutoFit/>
          </a:bodyPr>
          <a:lstStyle/>
          <a:p>
            <a:pPr algn="just"/>
            <a:r>
              <a:rPr lang="en-US" dirty="0">
                <a:solidFill>
                  <a:srgbClr val="610B38"/>
                </a:solidFill>
                <a:latin typeface="erdana"/>
              </a:rPr>
              <a:t>C# Queue&lt;T&gt;</a:t>
            </a:r>
          </a:p>
          <a:p>
            <a:pPr marL="285750" indent="-285750">
              <a:buFont typeface="Arial" panose="020B0604020202020204" pitchFamily="34" charset="0"/>
              <a:buChar char="•"/>
            </a:pPr>
            <a:r>
              <a:rPr lang="en-US" dirty="0"/>
              <a:t>C# Queue&lt;T&gt; class is used to </a:t>
            </a:r>
            <a:r>
              <a:rPr lang="en-US" dirty="0" err="1"/>
              <a:t>Enqueue</a:t>
            </a:r>
            <a:r>
              <a:rPr lang="en-US" dirty="0"/>
              <a:t> and </a:t>
            </a:r>
            <a:r>
              <a:rPr lang="en-US" dirty="0" err="1"/>
              <a:t>Dequeue</a:t>
            </a:r>
            <a:r>
              <a:rPr lang="en-US" dirty="0"/>
              <a:t> elements. </a:t>
            </a:r>
            <a:endParaRPr lang="en-US" dirty="0" smtClean="0"/>
          </a:p>
          <a:p>
            <a:pPr marL="285750" indent="-285750">
              <a:buFont typeface="Arial" panose="020B0604020202020204" pitchFamily="34" charset="0"/>
              <a:buChar char="•"/>
            </a:pPr>
            <a:r>
              <a:rPr lang="en-US" dirty="0"/>
              <a:t>It uses the concept of Queue that arranges elements in FIFO (First In First Out) order.</a:t>
            </a:r>
            <a:br>
              <a:rPr lang="en-US" dirty="0"/>
            </a:br>
            <a:r>
              <a:rPr lang="en-US" dirty="0"/>
              <a:t>It can have duplicate elements. </a:t>
            </a:r>
            <a:endParaRPr lang="en-US" dirty="0" smtClean="0"/>
          </a:p>
          <a:p>
            <a:pPr marL="285750" indent="-285750">
              <a:buFont typeface="Arial" panose="020B0604020202020204" pitchFamily="34" charset="0"/>
              <a:buChar char="•"/>
            </a:pPr>
            <a:r>
              <a:rPr lang="en-US" dirty="0" smtClean="0"/>
              <a:t>It </a:t>
            </a:r>
            <a:r>
              <a:rPr lang="en-US" dirty="0"/>
              <a:t>is found in </a:t>
            </a:r>
            <a:r>
              <a:rPr lang="en-US" dirty="0" err="1"/>
              <a:t>System.Collections.Generic</a:t>
            </a:r>
            <a:r>
              <a:rPr lang="en-US" dirty="0"/>
              <a:t> namespace.</a:t>
            </a:r>
          </a:p>
        </p:txBody>
      </p:sp>
      <p:sp>
        <p:nvSpPr>
          <p:cNvPr id="3" name="Rectangle 2"/>
          <p:cNvSpPr/>
          <p:nvPr/>
        </p:nvSpPr>
        <p:spPr>
          <a:xfrm>
            <a:off x="2" y="1577285"/>
            <a:ext cx="10598727" cy="2308324"/>
          </a:xfrm>
          <a:prstGeom prst="rect">
            <a:avLst/>
          </a:prstGeom>
        </p:spPr>
        <p:txBody>
          <a:bodyPr wrap="square">
            <a:spAutoFit/>
          </a:bodyPr>
          <a:lstStyle/>
          <a:p>
            <a:pPr algn="just"/>
            <a:r>
              <a:rPr lang="en-US" dirty="0">
                <a:solidFill>
                  <a:srgbClr val="610B38"/>
                </a:solidFill>
                <a:latin typeface="erdana"/>
              </a:rPr>
              <a:t>C# </a:t>
            </a:r>
            <a:r>
              <a:rPr lang="en-US" dirty="0" err="1">
                <a:solidFill>
                  <a:srgbClr val="610B38"/>
                </a:solidFill>
                <a:latin typeface="erdana"/>
              </a:rPr>
              <a:t>LinkedList</a:t>
            </a:r>
            <a:r>
              <a:rPr lang="en-US" dirty="0">
                <a:solidFill>
                  <a:srgbClr val="610B38"/>
                </a:solidFill>
                <a:latin typeface="erdana"/>
              </a:rPr>
              <a:t>&lt;T&gt;</a:t>
            </a:r>
          </a:p>
          <a:p>
            <a:r>
              <a:rPr lang="en-US" dirty="0"/>
              <a:t/>
            </a:r>
            <a:br>
              <a:rPr lang="en-US" dirty="0"/>
            </a:br>
            <a:r>
              <a:rPr lang="en-US" dirty="0" smtClean="0"/>
              <a:t>     C</a:t>
            </a:r>
            <a:r>
              <a:rPr lang="en-US" dirty="0"/>
              <a:t># </a:t>
            </a:r>
            <a:r>
              <a:rPr lang="en-US" dirty="0" err="1"/>
              <a:t>LinkedList</a:t>
            </a:r>
            <a:r>
              <a:rPr lang="en-US" dirty="0"/>
              <a:t>&lt;T&gt; class uses the concept of linked list</a:t>
            </a:r>
            <a:r>
              <a:rPr lang="en-US" dirty="0" smtClean="0"/>
              <a:t>.</a:t>
            </a:r>
          </a:p>
          <a:p>
            <a:pPr marL="285750" indent="-285750">
              <a:buFont typeface="Arial" panose="020B0604020202020204" pitchFamily="34" charset="0"/>
              <a:buChar char="•"/>
            </a:pPr>
            <a:r>
              <a:rPr lang="en-US" dirty="0"/>
              <a:t>It allows us to insert and delete elements </a:t>
            </a:r>
            <a:r>
              <a:rPr lang="en-US" dirty="0" err="1"/>
              <a:t>fastly</a:t>
            </a:r>
            <a:r>
              <a:rPr lang="en-US" dirty="0" smtClean="0"/>
              <a:t>.</a:t>
            </a:r>
          </a:p>
          <a:p>
            <a:pPr marL="285750" indent="-285750">
              <a:buFont typeface="Arial" panose="020B0604020202020204" pitchFamily="34" charset="0"/>
              <a:buChar char="•"/>
            </a:pPr>
            <a:r>
              <a:rPr lang="en-US" dirty="0"/>
              <a:t> It can have duplicate elements. </a:t>
            </a:r>
            <a:endParaRPr lang="en-US" dirty="0" smtClean="0"/>
          </a:p>
          <a:p>
            <a:pPr marL="285750" indent="-285750">
              <a:buFont typeface="Arial" panose="020B0604020202020204" pitchFamily="34" charset="0"/>
              <a:buChar char="•"/>
            </a:pPr>
            <a:r>
              <a:rPr lang="en-US" dirty="0" smtClean="0"/>
              <a:t>It </a:t>
            </a:r>
            <a:r>
              <a:rPr lang="en-US" dirty="0"/>
              <a:t>is found in </a:t>
            </a:r>
            <a:r>
              <a:rPr lang="en-US" dirty="0" err="1"/>
              <a:t>System.Collections.Generic</a:t>
            </a:r>
            <a:r>
              <a:rPr lang="en-US" dirty="0"/>
              <a:t> namespace.</a:t>
            </a:r>
          </a:p>
          <a:p>
            <a:pPr marL="285750" indent="-285750">
              <a:buFont typeface="Arial" panose="020B0604020202020204" pitchFamily="34" charset="0"/>
              <a:buChar char="•"/>
            </a:pPr>
            <a:r>
              <a:rPr lang="en-US" dirty="0"/>
              <a:t/>
            </a:r>
            <a:br>
              <a:rPr lang="en-US" dirty="0"/>
            </a:br>
            <a:endParaRPr lang="en-US" dirty="0"/>
          </a:p>
        </p:txBody>
      </p:sp>
      <p:sp>
        <p:nvSpPr>
          <p:cNvPr id="4" name="Rectangle 3"/>
          <p:cNvSpPr/>
          <p:nvPr/>
        </p:nvSpPr>
        <p:spPr>
          <a:xfrm>
            <a:off x="2" y="3543069"/>
            <a:ext cx="9527823" cy="1477328"/>
          </a:xfrm>
          <a:prstGeom prst="rect">
            <a:avLst/>
          </a:prstGeom>
        </p:spPr>
        <p:txBody>
          <a:bodyPr wrap="square">
            <a:spAutoFit/>
          </a:bodyPr>
          <a:lstStyle/>
          <a:p>
            <a:pPr algn="just"/>
            <a:r>
              <a:rPr lang="en-US" dirty="0">
                <a:solidFill>
                  <a:srgbClr val="610B38"/>
                </a:solidFill>
                <a:latin typeface="erdana"/>
              </a:rPr>
              <a:t>C# Dictionary&lt;</a:t>
            </a:r>
            <a:r>
              <a:rPr lang="en-US" dirty="0" err="1">
                <a:solidFill>
                  <a:srgbClr val="610B38"/>
                </a:solidFill>
                <a:latin typeface="erdana"/>
              </a:rPr>
              <a:t>TKey</a:t>
            </a:r>
            <a:r>
              <a:rPr lang="en-US" dirty="0">
                <a:solidFill>
                  <a:srgbClr val="610B38"/>
                </a:solidFill>
                <a:latin typeface="erdana"/>
              </a:rPr>
              <a:t>, TValue&gt;</a:t>
            </a:r>
          </a:p>
          <a:p>
            <a:r>
              <a:rPr lang="en-US" dirty="0"/>
              <a:t/>
            </a:r>
            <a:br>
              <a:rPr lang="en-US" dirty="0"/>
            </a:br>
            <a:r>
              <a:rPr lang="en-US" dirty="0" smtClean="0"/>
              <a:t>     C</a:t>
            </a:r>
            <a:r>
              <a:rPr lang="en-US" dirty="0"/>
              <a:t># Dictionary&lt;</a:t>
            </a:r>
            <a:r>
              <a:rPr lang="en-US" dirty="0" err="1"/>
              <a:t>TKey</a:t>
            </a:r>
            <a:r>
              <a:rPr lang="en-US" dirty="0"/>
              <a:t>, TValue&gt; class uses the concept of </a:t>
            </a:r>
            <a:r>
              <a:rPr lang="en-US" dirty="0" err="1"/>
              <a:t>hashtable</a:t>
            </a:r>
            <a:r>
              <a:rPr lang="en-US" dirty="0" smtClean="0"/>
              <a:t>.</a:t>
            </a:r>
          </a:p>
          <a:p>
            <a:pPr marL="285750" indent="-285750">
              <a:buFont typeface="Arial" panose="020B0604020202020204" pitchFamily="34" charset="0"/>
              <a:buChar char="•"/>
            </a:pPr>
            <a:r>
              <a:rPr lang="en-US" dirty="0"/>
              <a:t>It stores values on the basis of key</a:t>
            </a:r>
            <a:r>
              <a:rPr lang="en-US" dirty="0" smtClean="0"/>
              <a:t>.</a:t>
            </a:r>
          </a:p>
          <a:p>
            <a:pPr marL="285750" indent="-285750">
              <a:buFont typeface="Arial" panose="020B0604020202020204" pitchFamily="34" charset="0"/>
              <a:buChar char="•"/>
            </a:pPr>
            <a:r>
              <a:rPr lang="en-US" dirty="0"/>
              <a:t>It contains unique keys only. </a:t>
            </a:r>
          </a:p>
        </p:txBody>
      </p:sp>
      <p:sp>
        <p:nvSpPr>
          <p:cNvPr id="5" name="Rectangle 4"/>
          <p:cNvSpPr/>
          <p:nvPr/>
        </p:nvSpPr>
        <p:spPr>
          <a:xfrm>
            <a:off x="124180" y="5032782"/>
            <a:ext cx="11503379" cy="1754326"/>
          </a:xfrm>
          <a:prstGeom prst="rect">
            <a:avLst/>
          </a:prstGeom>
        </p:spPr>
        <p:txBody>
          <a:bodyPr wrap="square">
            <a:spAutoFit/>
          </a:bodyPr>
          <a:lstStyle/>
          <a:p>
            <a:pPr algn="just"/>
            <a:r>
              <a:rPr lang="en-US" dirty="0">
                <a:solidFill>
                  <a:srgbClr val="610B38"/>
                </a:solidFill>
                <a:latin typeface="erdana"/>
              </a:rPr>
              <a:t>C# </a:t>
            </a:r>
            <a:r>
              <a:rPr lang="en-US" dirty="0" err="1">
                <a:solidFill>
                  <a:srgbClr val="610B38"/>
                </a:solidFill>
                <a:latin typeface="erdana"/>
              </a:rPr>
              <a:t>SortedDictionary</a:t>
            </a:r>
            <a:r>
              <a:rPr lang="en-US" dirty="0">
                <a:solidFill>
                  <a:srgbClr val="610B38"/>
                </a:solidFill>
                <a:latin typeface="erdana"/>
              </a:rPr>
              <a:t>&lt;</a:t>
            </a:r>
            <a:r>
              <a:rPr lang="en-US" dirty="0" err="1">
                <a:solidFill>
                  <a:srgbClr val="610B38"/>
                </a:solidFill>
                <a:latin typeface="erdana"/>
              </a:rPr>
              <a:t>TKey</a:t>
            </a:r>
            <a:r>
              <a:rPr lang="en-US" dirty="0">
                <a:solidFill>
                  <a:srgbClr val="610B38"/>
                </a:solidFill>
                <a:latin typeface="erdana"/>
              </a:rPr>
              <a:t>, TValue&gt;</a:t>
            </a:r>
          </a:p>
          <a:p>
            <a:pPr marL="285750" indent="-285750">
              <a:buFont typeface="Arial" panose="020B0604020202020204" pitchFamily="34" charset="0"/>
              <a:buChar char="•"/>
            </a:pPr>
            <a:r>
              <a:rPr lang="en-US" dirty="0"/>
              <a:t>C# </a:t>
            </a:r>
            <a:r>
              <a:rPr lang="en-US" dirty="0" err="1"/>
              <a:t>SortedDictionary</a:t>
            </a:r>
            <a:r>
              <a:rPr lang="en-US" dirty="0"/>
              <a:t>&lt;</a:t>
            </a:r>
            <a:r>
              <a:rPr lang="en-US" dirty="0" err="1"/>
              <a:t>TKey</a:t>
            </a:r>
            <a:r>
              <a:rPr lang="en-US" dirty="0"/>
              <a:t>, TValue&gt; class uses the concept of </a:t>
            </a:r>
            <a:r>
              <a:rPr lang="en-US" dirty="0" err="1"/>
              <a:t>hashtable</a:t>
            </a:r>
            <a:r>
              <a:rPr lang="en-US" dirty="0" smtClean="0"/>
              <a:t>.</a:t>
            </a:r>
          </a:p>
          <a:p>
            <a:pPr marL="285750" indent="-285750">
              <a:buFont typeface="Arial" panose="020B0604020202020204" pitchFamily="34" charset="0"/>
              <a:buChar char="•"/>
            </a:pPr>
            <a:r>
              <a:rPr lang="en-US" dirty="0"/>
              <a:t>It stores values on the basis of key</a:t>
            </a:r>
            <a:r>
              <a:rPr lang="en-US" dirty="0" smtClean="0"/>
              <a:t>.</a:t>
            </a:r>
          </a:p>
          <a:p>
            <a:pPr marL="285750" indent="-285750">
              <a:buFont typeface="Arial" panose="020B0604020202020204" pitchFamily="34" charset="0"/>
              <a:buChar char="•"/>
            </a:pPr>
            <a:r>
              <a:rPr lang="en-US" dirty="0"/>
              <a:t>It contains unique keys and maintains ascending order on the basis of key.</a:t>
            </a:r>
            <a:br>
              <a:rPr lang="en-US" dirty="0"/>
            </a:br>
            <a:r>
              <a:rPr lang="en-US" dirty="0"/>
              <a:t>By the help of key, we can easily search or remove elements</a:t>
            </a:r>
            <a:r>
              <a:rPr lang="en-US" dirty="0" smtClean="0"/>
              <a:t>.</a:t>
            </a:r>
          </a:p>
          <a:p>
            <a:pPr marL="285750" indent="-285750">
              <a:buFont typeface="Arial" panose="020B0604020202020204" pitchFamily="34" charset="0"/>
              <a:buChar char="•"/>
            </a:pPr>
            <a:r>
              <a:rPr lang="en-US" dirty="0" smtClean="0"/>
              <a:t>It </a:t>
            </a:r>
            <a:r>
              <a:rPr lang="en-US" dirty="0"/>
              <a:t>is found in </a:t>
            </a:r>
            <a:r>
              <a:rPr lang="en-US" dirty="0" err="1"/>
              <a:t>System.Collections.Generic</a:t>
            </a:r>
            <a:r>
              <a:rPr lang="en-US" dirty="0"/>
              <a:t> namespace.</a:t>
            </a:r>
          </a:p>
        </p:txBody>
      </p:sp>
    </p:spTree>
    <p:extLst>
      <p:ext uri="{BB962C8B-B14F-4D97-AF65-F5344CB8AC3E}">
        <p14:creationId xmlns:p14="http://schemas.microsoft.com/office/powerpoint/2010/main" val="4937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889" y="112889"/>
            <a:ext cx="6096000" cy="369332"/>
          </a:xfrm>
          <a:prstGeom prst="rect">
            <a:avLst/>
          </a:prstGeom>
        </p:spPr>
        <p:txBody>
          <a:bodyPr>
            <a:spAutoFit/>
          </a:bodyPr>
          <a:lstStyle/>
          <a:p>
            <a:pPr algn="just"/>
            <a:r>
              <a:rPr lang="en-US" b="0" i="0" dirty="0" smtClean="0">
                <a:solidFill>
                  <a:srgbClr val="610B38"/>
                </a:solidFill>
                <a:effectLst/>
                <a:latin typeface="erdana"/>
              </a:rPr>
              <a:t>CLR (Common Language Runtime)</a:t>
            </a:r>
          </a:p>
        </p:txBody>
      </p:sp>
      <p:sp>
        <p:nvSpPr>
          <p:cNvPr id="3" name="Rectangle 2"/>
          <p:cNvSpPr/>
          <p:nvPr/>
        </p:nvSpPr>
        <p:spPr>
          <a:xfrm>
            <a:off x="124181" y="459647"/>
            <a:ext cx="8466667" cy="1200329"/>
          </a:xfrm>
          <a:prstGeom prst="rect">
            <a:avLst/>
          </a:prstGeom>
        </p:spPr>
        <p:txBody>
          <a:bodyPr wrap="square">
            <a:spAutoFit/>
          </a:bodyPr>
          <a:lstStyle/>
          <a:p>
            <a:pPr marL="285750" indent="-285750">
              <a:buFont typeface="Arial" panose="020B0604020202020204" pitchFamily="34" charset="0"/>
              <a:buChar char="•"/>
            </a:pPr>
            <a:r>
              <a:rPr lang="en-US" b="0" i="0" dirty="0" smtClean="0">
                <a:solidFill>
                  <a:srgbClr val="333333"/>
                </a:solidFill>
                <a:effectLst/>
                <a:latin typeface="inter-regular"/>
              </a:rPr>
              <a:t> It is a program execution engine that loads and executes the program.</a:t>
            </a:r>
          </a:p>
          <a:p>
            <a:pPr marL="285750" indent="-285750">
              <a:buFont typeface="Arial" panose="020B0604020202020204" pitchFamily="34" charset="0"/>
              <a:buChar char="•"/>
            </a:pPr>
            <a:r>
              <a:rPr lang="en-US" dirty="0" smtClean="0"/>
              <a:t> </a:t>
            </a:r>
            <a:r>
              <a:rPr lang="en-US" dirty="0"/>
              <a:t>It converts the program into native code</a:t>
            </a:r>
            <a:r>
              <a:rPr lang="en-US" dirty="0" smtClean="0"/>
              <a:t>.</a:t>
            </a:r>
          </a:p>
          <a:p>
            <a:pPr marL="285750" indent="-285750">
              <a:buFont typeface="Arial" panose="020B0604020202020204" pitchFamily="34" charset="0"/>
              <a:buChar char="•"/>
            </a:pPr>
            <a:r>
              <a:rPr lang="en-US" dirty="0" smtClean="0"/>
              <a:t> It </a:t>
            </a:r>
            <a:r>
              <a:rPr lang="en-US" dirty="0"/>
              <a:t>acts as an interface between the framework and operating system</a:t>
            </a:r>
            <a:r>
              <a:rPr lang="en-US" dirty="0" smtClean="0"/>
              <a:t>.</a:t>
            </a:r>
          </a:p>
          <a:p>
            <a:pPr marL="285750" indent="-285750">
              <a:buFont typeface="Arial" panose="020B0604020202020204" pitchFamily="34" charset="0"/>
              <a:buChar char="•"/>
            </a:pPr>
            <a:r>
              <a:rPr lang="en-US" dirty="0"/>
              <a:t>It does exception handling, memory management, and garbage collection.</a:t>
            </a:r>
          </a:p>
        </p:txBody>
      </p:sp>
      <p:sp>
        <p:nvSpPr>
          <p:cNvPr id="4" name="Rectangle 3"/>
          <p:cNvSpPr/>
          <p:nvPr/>
        </p:nvSpPr>
        <p:spPr>
          <a:xfrm>
            <a:off x="112889" y="1822060"/>
            <a:ext cx="6096000" cy="369332"/>
          </a:xfrm>
          <a:prstGeom prst="rect">
            <a:avLst/>
          </a:prstGeom>
        </p:spPr>
        <p:txBody>
          <a:bodyPr>
            <a:spAutoFit/>
          </a:bodyPr>
          <a:lstStyle/>
          <a:p>
            <a:pPr algn="just"/>
            <a:r>
              <a:rPr lang="en-US" b="0" i="0" dirty="0" smtClean="0">
                <a:solidFill>
                  <a:srgbClr val="610B38"/>
                </a:solidFill>
                <a:effectLst/>
                <a:latin typeface="erdana"/>
              </a:rPr>
              <a:t>FCL (Framework Class Library)</a:t>
            </a:r>
          </a:p>
        </p:txBody>
      </p:sp>
      <p:sp>
        <p:nvSpPr>
          <p:cNvPr id="5" name="Rectangle 4"/>
          <p:cNvSpPr/>
          <p:nvPr/>
        </p:nvSpPr>
        <p:spPr>
          <a:xfrm>
            <a:off x="124181" y="2204032"/>
            <a:ext cx="10588977" cy="646331"/>
          </a:xfrm>
          <a:prstGeom prst="rect">
            <a:avLst/>
          </a:prstGeom>
        </p:spPr>
        <p:txBody>
          <a:bodyPr wrap="square">
            <a:spAutoFit/>
          </a:bodyPr>
          <a:lstStyle/>
          <a:p>
            <a:pPr marL="285750" indent="-285750">
              <a:buFont typeface="Arial" panose="020B0604020202020204" pitchFamily="34" charset="0"/>
              <a:buChar char="•"/>
            </a:pPr>
            <a:r>
              <a:rPr lang="en-US" b="0" i="0" dirty="0" smtClean="0">
                <a:solidFill>
                  <a:srgbClr val="333333"/>
                </a:solidFill>
                <a:effectLst/>
                <a:latin typeface="inter-regular"/>
              </a:rPr>
              <a:t>It is a standard library that is a collection of thousands of classes and used to build an application.</a:t>
            </a:r>
          </a:p>
          <a:p>
            <a:pPr marL="285750" indent="-285750">
              <a:buFont typeface="Arial" panose="020B0604020202020204" pitchFamily="34" charset="0"/>
              <a:buChar char="•"/>
            </a:pPr>
            <a:r>
              <a:rPr lang="en-US" dirty="0"/>
              <a:t>The BCL (Base Class Library) is the core of the FCL and provides basic functionalities.</a:t>
            </a:r>
          </a:p>
        </p:txBody>
      </p:sp>
      <p:sp>
        <p:nvSpPr>
          <p:cNvPr id="6" name="Rectangle 5"/>
          <p:cNvSpPr/>
          <p:nvPr/>
        </p:nvSpPr>
        <p:spPr>
          <a:xfrm>
            <a:off x="124180" y="2844631"/>
            <a:ext cx="10814755" cy="923330"/>
          </a:xfrm>
          <a:prstGeom prst="rect">
            <a:avLst/>
          </a:prstGeom>
        </p:spPr>
        <p:txBody>
          <a:bodyPr wrap="square">
            <a:spAutoFit/>
          </a:bodyPr>
          <a:lstStyle/>
          <a:p>
            <a:r>
              <a:rPr lang="en-US" b="0" i="0" dirty="0" smtClean="0">
                <a:solidFill>
                  <a:srgbClr val="610B38"/>
                </a:solidFill>
                <a:effectLst/>
                <a:latin typeface="Roboto"/>
              </a:rPr>
              <a:t>CLS</a:t>
            </a:r>
          </a:p>
          <a:p>
            <a:pPr marL="285750" indent="-285750">
              <a:buFont typeface="Arial" panose="020B0604020202020204" pitchFamily="34" charset="0"/>
              <a:buChar char="•"/>
            </a:pPr>
            <a:r>
              <a:rPr lang="en-US" dirty="0"/>
              <a:t>CLS stands for Common Language Specification and it is a subset of CTS</a:t>
            </a:r>
            <a:r>
              <a:rPr lang="en-US" dirty="0" smtClean="0"/>
              <a:t>.</a:t>
            </a:r>
          </a:p>
          <a:p>
            <a:pPr marL="285750" indent="-285750">
              <a:buFont typeface="Arial" panose="020B0604020202020204" pitchFamily="34" charset="0"/>
              <a:buChar char="•"/>
            </a:pPr>
            <a:r>
              <a:rPr lang="en-US" dirty="0"/>
              <a:t>It defines a set of rules and restrictions that every language must follow which runs under the .NET framework. </a:t>
            </a:r>
            <a:endParaRPr lang="en-US" b="0" i="0" dirty="0" smtClean="0">
              <a:solidFill>
                <a:srgbClr val="212121"/>
              </a:solidFill>
              <a:effectLst/>
              <a:latin typeface="Roboto"/>
            </a:endParaRPr>
          </a:p>
        </p:txBody>
      </p:sp>
      <p:sp>
        <p:nvSpPr>
          <p:cNvPr id="7" name="Rectangle 6"/>
          <p:cNvSpPr/>
          <p:nvPr/>
        </p:nvSpPr>
        <p:spPr>
          <a:xfrm>
            <a:off x="112891" y="3767961"/>
            <a:ext cx="11751733" cy="1200329"/>
          </a:xfrm>
          <a:prstGeom prst="rect">
            <a:avLst/>
          </a:prstGeom>
        </p:spPr>
        <p:txBody>
          <a:bodyPr wrap="square">
            <a:spAutoFit/>
          </a:bodyPr>
          <a:lstStyle/>
          <a:p>
            <a:pPr fontAlgn="base"/>
            <a:r>
              <a:rPr lang="en-US" i="0" dirty="0" smtClean="0">
                <a:solidFill>
                  <a:srgbClr val="610B38"/>
                </a:solidFill>
                <a:effectLst/>
                <a:latin typeface="sofia-pro"/>
              </a:rPr>
              <a:t>CIL or MSIL</a:t>
            </a:r>
          </a:p>
          <a:p>
            <a:pPr marL="285750" indent="-285750" fontAlgn="base">
              <a:buFont typeface="Arial" panose="020B0604020202020204" pitchFamily="34" charset="0"/>
              <a:buChar char="•"/>
            </a:pPr>
            <a:r>
              <a:rPr lang="en-US" dirty="0"/>
              <a:t>The Microsoft Intermediate Language (MSIL), also known as the Common Intermediate Language (CIL</a:t>
            </a:r>
            <a:r>
              <a:rPr lang="en-US" dirty="0" smtClean="0"/>
              <a:t>)</a:t>
            </a:r>
          </a:p>
          <a:p>
            <a:pPr marL="285750" indent="-285750" fontAlgn="base">
              <a:buFont typeface="Arial" panose="020B0604020202020204" pitchFamily="34" charset="0"/>
              <a:buChar char="•"/>
            </a:pPr>
            <a:r>
              <a:rPr lang="en-US" dirty="0"/>
              <a:t>is a set of instructions that are platform independent and are generated by the language-specific compiler </a:t>
            </a:r>
            <a:endParaRPr lang="en-US" dirty="0" smtClean="0"/>
          </a:p>
          <a:p>
            <a:pPr fontAlgn="base"/>
            <a:r>
              <a:rPr lang="en-US" dirty="0" smtClean="0"/>
              <a:t>     from </a:t>
            </a:r>
            <a:r>
              <a:rPr lang="en-US" dirty="0"/>
              <a:t>the source code.</a:t>
            </a:r>
            <a:endParaRPr lang="en-US" i="0" dirty="0">
              <a:solidFill>
                <a:srgbClr val="610B38"/>
              </a:solidFill>
              <a:effectLst/>
              <a:latin typeface="sofia-pro"/>
            </a:endParaRPr>
          </a:p>
        </p:txBody>
      </p:sp>
      <p:sp>
        <p:nvSpPr>
          <p:cNvPr id="8" name="Rectangle 7"/>
          <p:cNvSpPr/>
          <p:nvPr/>
        </p:nvSpPr>
        <p:spPr>
          <a:xfrm>
            <a:off x="112888" y="4889266"/>
            <a:ext cx="11751733" cy="1477328"/>
          </a:xfrm>
          <a:prstGeom prst="rect">
            <a:avLst/>
          </a:prstGeom>
        </p:spPr>
        <p:txBody>
          <a:bodyPr wrap="square">
            <a:spAutoFit/>
          </a:bodyPr>
          <a:lstStyle/>
          <a:p>
            <a:r>
              <a:rPr lang="en-US" i="0" dirty="0" smtClean="0">
                <a:solidFill>
                  <a:srgbClr val="610B38"/>
                </a:solidFill>
                <a:effectLst/>
                <a:latin typeface="Segoe UI" panose="020B0502040204020203" pitchFamily="34" charset="0"/>
              </a:rPr>
              <a:t>Assemblies in .NET</a:t>
            </a:r>
          </a:p>
          <a:p>
            <a:pPr marL="285750" indent="-285750">
              <a:buFont typeface="Arial" panose="020B0604020202020204" pitchFamily="34" charset="0"/>
              <a:buChar char="•"/>
            </a:pPr>
            <a:r>
              <a:rPr lang="en-US" dirty="0"/>
              <a:t>An assembly is a collection of types and resources that are built to work together and form a logical unit of functionality</a:t>
            </a:r>
            <a:r>
              <a:rPr lang="en-US" dirty="0" smtClean="0"/>
              <a:t>.</a:t>
            </a:r>
          </a:p>
          <a:p>
            <a:pPr marL="285750" indent="-285750">
              <a:buFont typeface="Arial" panose="020B0604020202020204" pitchFamily="34" charset="0"/>
              <a:buChar char="•"/>
            </a:pPr>
            <a:r>
              <a:rPr lang="en-US" dirty="0"/>
              <a:t>Assemblies take the form of executable (</a:t>
            </a:r>
            <a:r>
              <a:rPr lang="en-US" i="1" dirty="0"/>
              <a:t>.exe</a:t>
            </a:r>
            <a:r>
              <a:rPr lang="en-US" dirty="0"/>
              <a:t>) or dynamic link library (</a:t>
            </a:r>
            <a:r>
              <a:rPr lang="en-US" i="1" dirty="0"/>
              <a:t>.</a:t>
            </a:r>
            <a:r>
              <a:rPr lang="en-US" i="1" dirty="0" err="1"/>
              <a:t>dll</a:t>
            </a:r>
            <a:r>
              <a:rPr lang="en-US" dirty="0"/>
              <a:t>) files, and are the building blocks of .NET applications. </a:t>
            </a:r>
            <a:endParaRPr lang="en-US" dirty="0" smtClean="0"/>
          </a:p>
          <a:p>
            <a:endParaRPr lang="en-US" i="0" dirty="0" smtClean="0">
              <a:solidFill>
                <a:srgbClr val="610B38"/>
              </a:solidFill>
              <a:effectLst/>
              <a:latin typeface="Segoe UI" panose="020B0502040204020203" pitchFamily="34" charset="0"/>
            </a:endParaRPr>
          </a:p>
        </p:txBody>
      </p:sp>
    </p:spTree>
    <p:extLst>
      <p:ext uri="{BB962C8B-B14F-4D97-AF65-F5344CB8AC3E}">
        <p14:creationId xmlns:p14="http://schemas.microsoft.com/office/powerpoint/2010/main" val="1022969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914" y="133826"/>
            <a:ext cx="10735732" cy="1754326"/>
          </a:xfrm>
          <a:prstGeom prst="rect">
            <a:avLst/>
          </a:prstGeom>
        </p:spPr>
        <p:txBody>
          <a:bodyPr wrap="square">
            <a:spAutoFit/>
          </a:bodyPr>
          <a:lstStyle/>
          <a:p>
            <a:pPr algn="just"/>
            <a:r>
              <a:rPr lang="en-US" dirty="0">
                <a:solidFill>
                  <a:srgbClr val="610B38"/>
                </a:solidFill>
                <a:latin typeface="erdana"/>
              </a:rPr>
              <a:t>C# </a:t>
            </a:r>
            <a:r>
              <a:rPr lang="en-US" dirty="0" err="1">
                <a:solidFill>
                  <a:srgbClr val="610B38"/>
                </a:solidFill>
                <a:latin typeface="erdana"/>
              </a:rPr>
              <a:t>SortedList</a:t>
            </a:r>
            <a:r>
              <a:rPr lang="en-US" dirty="0">
                <a:solidFill>
                  <a:srgbClr val="610B38"/>
                </a:solidFill>
                <a:latin typeface="erdana"/>
              </a:rPr>
              <a:t>&lt;</a:t>
            </a:r>
            <a:r>
              <a:rPr lang="en-US" dirty="0" err="1">
                <a:solidFill>
                  <a:srgbClr val="610B38"/>
                </a:solidFill>
                <a:latin typeface="erdana"/>
              </a:rPr>
              <a:t>TKey</a:t>
            </a:r>
            <a:r>
              <a:rPr lang="en-US" dirty="0">
                <a:solidFill>
                  <a:srgbClr val="610B38"/>
                </a:solidFill>
                <a:latin typeface="erdana"/>
              </a:rPr>
              <a:t>, TValue&gt;</a:t>
            </a:r>
          </a:p>
          <a:p>
            <a:pPr marL="285750" indent="-285750">
              <a:buFont typeface="Arial" panose="020B0604020202020204" pitchFamily="34" charset="0"/>
              <a:buChar char="•"/>
            </a:pPr>
            <a:r>
              <a:rPr lang="en-US" dirty="0"/>
              <a:t>C# </a:t>
            </a:r>
            <a:r>
              <a:rPr lang="en-US" dirty="0" err="1"/>
              <a:t>SortedList</a:t>
            </a:r>
            <a:r>
              <a:rPr lang="en-US" dirty="0"/>
              <a:t>&lt;</a:t>
            </a:r>
            <a:r>
              <a:rPr lang="en-US" dirty="0" err="1"/>
              <a:t>TKey</a:t>
            </a:r>
            <a:r>
              <a:rPr lang="en-US" dirty="0"/>
              <a:t>, TValue&gt; is an array of key/value pairs. </a:t>
            </a:r>
            <a:endParaRPr lang="en-US" dirty="0" smtClean="0"/>
          </a:p>
          <a:p>
            <a:pPr marL="285750" indent="-285750">
              <a:buFont typeface="Arial" panose="020B0604020202020204" pitchFamily="34" charset="0"/>
              <a:buChar char="•"/>
            </a:pPr>
            <a:r>
              <a:rPr lang="en-US" dirty="0"/>
              <a:t>It stores values on the basis of key</a:t>
            </a:r>
            <a:r>
              <a:rPr lang="en-US" dirty="0" smtClean="0"/>
              <a:t>.</a:t>
            </a:r>
          </a:p>
          <a:p>
            <a:pPr marL="285750" indent="-285750">
              <a:buFont typeface="Arial" panose="020B0604020202020204" pitchFamily="34" charset="0"/>
              <a:buChar char="•"/>
            </a:pPr>
            <a:r>
              <a:rPr lang="en-US" dirty="0"/>
              <a:t>The </a:t>
            </a:r>
            <a:r>
              <a:rPr lang="en-US" dirty="0" err="1"/>
              <a:t>SortedList</a:t>
            </a:r>
            <a:r>
              <a:rPr lang="en-US" dirty="0"/>
              <a:t>&lt;</a:t>
            </a:r>
            <a:r>
              <a:rPr lang="en-US" dirty="0" err="1"/>
              <a:t>TKey</a:t>
            </a:r>
            <a:r>
              <a:rPr lang="en-US" dirty="0"/>
              <a:t>, TValue&gt; class contains unique keys and maintains ascending order on the basis of key.</a:t>
            </a:r>
            <a:br>
              <a:rPr lang="en-US" dirty="0"/>
            </a:br>
            <a:r>
              <a:rPr lang="en-US" dirty="0"/>
              <a:t>By the help of key, we can easily search or remove elements</a:t>
            </a:r>
            <a:r>
              <a:rPr lang="en-US" dirty="0" smtClean="0"/>
              <a:t>.</a:t>
            </a:r>
          </a:p>
          <a:p>
            <a:pPr marL="285750" indent="-285750">
              <a:buFont typeface="Arial" panose="020B0604020202020204" pitchFamily="34" charset="0"/>
              <a:buChar char="•"/>
            </a:pPr>
            <a:r>
              <a:rPr lang="en-US" dirty="0"/>
              <a:t>It is found in </a:t>
            </a:r>
            <a:r>
              <a:rPr lang="en-US" dirty="0" err="1"/>
              <a:t>System.Collections.Generic</a:t>
            </a:r>
            <a:r>
              <a:rPr lang="en-US" dirty="0"/>
              <a:t> namespace</a:t>
            </a:r>
            <a:r>
              <a:rPr lang="en-US" dirty="0" smtClean="0"/>
              <a:t>.</a:t>
            </a:r>
            <a:endParaRPr lang="en-US" dirty="0"/>
          </a:p>
        </p:txBody>
      </p:sp>
    </p:spTree>
    <p:extLst>
      <p:ext uri="{BB962C8B-B14F-4D97-AF65-F5344CB8AC3E}">
        <p14:creationId xmlns:p14="http://schemas.microsoft.com/office/powerpoint/2010/main" val="3434707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200" y="619245"/>
            <a:ext cx="11887200" cy="1477328"/>
          </a:xfrm>
          <a:prstGeom prst="rect">
            <a:avLst/>
          </a:prstGeom>
        </p:spPr>
        <p:txBody>
          <a:bodyPr wrap="square">
            <a:spAutoFit/>
          </a:bodyPr>
          <a:lstStyle/>
          <a:p>
            <a:r>
              <a:rPr lang="en-US" dirty="0" smtClean="0">
                <a:solidFill>
                  <a:srgbClr val="660033"/>
                </a:solidFill>
              </a:rPr>
              <a:t>Client </a:t>
            </a:r>
            <a:r>
              <a:rPr lang="en-US" dirty="0">
                <a:solidFill>
                  <a:srgbClr val="660033"/>
                </a:solidFill>
              </a:rPr>
              <a:t>end script</a:t>
            </a:r>
            <a:endParaRPr lang="en-US" dirty="0"/>
          </a:p>
          <a:p>
            <a:pPr marL="285750" indent="-285750">
              <a:buFont typeface="Arial" panose="020B0604020202020204" pitchFamily="34" charset="0"/>
              <a:buChar char="•"/>
            </a:pPr>
            <a:r>
              <a:rPr lang="en-US" dirty="0" smtClean="0"/>
              <a:t>A </a:t>
            </a:r>
            <a:r>
              <a:rPr lang="en-US" dirty="0"/>
              <a:t>client-side script is a program that is processed within the client browser. </a:t>
            </a:r>
            <a:endParaRPr lang="en-US" dirty="0" smtClean="0"/>
          </a:p>
          <a:p>
            <a:pPr marL="285750" indent="-285750">
              <a:buFont typeface="Arial" panose="020B0604020202020204" pitchFamily="34" charset="0"/>
              <a:buChar char="•"/>
            </a:pPr>
            <a:r>
              <a:rPr lang="en-US" dirty="0" smtClean="0"/>
              <a:t>These </a:t>
            </a:r>
            <a:r>
              <a:rPr lang="en-US" dirty="0"/>
              <a:t>kinds of scripts are small programs which are downloaded , </a:t>
            </a:r>
            <a:endParaRPr lang="en-US" dirty="0" smtClean="0"/>
          </a:p>
          <a:p>
            <a:pPr marL="285750" indent="-285750">
              <a:buFont typeface="Arial" panose="020B0604020202020204" pitchFamily="34" charset="0"/>
              <a:buChar char="•"/>
            </a:pPr>
            <a:r>
              <a:rPr lang="en-US" dirty="0" smtClean="0"/>
              <a:t>compiled </a:t>
            </a:r>
            <a:r>
              <a:rPr lang="en-US" dirty="0"/>
              <a:t>and run by the browser. </a:t>
            </a:r>
            <a:endParaRPr lang="en-US" dirty="0" smtClean="0"/>
          </a:p>
          <a:p>
            <a:pPr marL="285750" indent="-285750">
              <a:buFont typeface="Arial" panose="020B0604020202020204" pitchFamily="34" charset="0"/>
              <a:buChar char="•"/>
            </a:pPr>
            <a:r>
              <a:rPr lang="en-US" b="1" dirty="0" smtClean="0"/>
              <a:t>JavaScript</a:t>
            </a:r>
            <a:r>
              <a:rPr lang="en-US" dirty="0"/>
              <a:t> is an important client-side scripting language and widely used in dynamic websites.</a:t>
            </a:r>
          </a:p>
        </p:txBody>
      </p:sp>
      <p:sp>
        <p:nvSpPr>
          <p:cNvPr id="4" name="Rectangle 3"/>
          <p:cNvSpPr/>
          <p:nvPr/>
        </p:nvSpPr>
        <p:spPr>
          <a:xfrm>
            <a:off x="203202" y="2198173"/>
            <a:ext cx="11796889" cy="923330"/>
          </a:xfrm>
          <a:prstGeom prst="rect">
            <a:avLst/>
          </a:prstGeom>
        </p:spPr>
        <p:txBody>
          <a:bodyPr wrap="square">
            <a:spAutoFit/>
          </a:bodyPr>
          <a:lstStyle/>
          <a:p>
            <a:r>
              <a:rPr lang="en-US" b="1" dirty="0">
                <a:solidFill>
                  <a:srgbClr val="660033"/>
                </a:solidFill>
              </a:rPr>
              <a:t>Server Side Script </a:t>
            </a:r>
            <a:endParaRPr lang="en-US" b="1" dirty="0" smtClean="0">
              <a:solidFill>
                <a:srgbClr val="660033"/>
              </a:solidFill>
            </a:endParaRPr>
          </a:p>
          <a:p>
            <a:pPr marL="285750" indent="-285750">
              <a:buFont typeface="Arial" panose="020B0604020202020204" pitchFamily="34" charset="0"/>
              <a:buChar char="•"/>
            </a:pPr>
            <a:r>
              <a:rPr lang="en-US" dirty="0"/>
              <a:t>Server-side scripting languages are </a:t>
            </a:r>
            <a:r>
              <a:rPr lang="en-US" b="1" dirty="0"/>
              <a:t>programming languages developed especially for </a:t>
            </a:r>
            <a:r>
              <a:rPr lang="en-US" b="1" dirty="0" smtClean="0"/>
              <a:t>creating </a:t>
            </a:r>
            <a:r>
              <a:rPr lang="en-US" b="1" dirty="0"/>
              <a:t>Web </a:t>
            </a:r>
            <a:r>
              <a:rPr lang="en-US" b="1" dirty="0" smtClean="0"/>
              <a:t>pages </a:t>
            </a:r>
            <a:r>
              <a:rPr lang="en-US" dirty="0" smtClean="0"/>
              <a:t>on </a:t>
            </a:r>
            <a:r>
              <a:rPr lang="en-US" dirty="0"/>
              <a:t>the server side.</a:t>
            </a:r>
            <a:endParaRPr lang="en-US" b="1" dirty="0" smtClean="0">
              <a:solidFill>
                <a:srgbClr val="660033"/>
              </a:solidFill>
            </a:endParaRPr>
          </a:p>
        </p:txBody>
      </p:sp>
      <p:sp>
        <p:nvSpPr>
          <p:cNvPr id="5" name="Rectangle 4"/>
          <p:cNvSpPr/>
          <p:nvPr/>
        </p:nvSpPr>
        <p:spPr>
          <a:xfrm>
            <a:off x="90314" y="148313"/>
            <a:ext cx="3918893" cy="369332"/>
          </a:xfrm>
          <a:prstGeom prst="rect">
            <a:avLst/>
          </a:prstGeom>
        </p:spPr>
        <p:txBody>
          <a:bodyPr wrap="none">
            <a:spAutoFit/>
          </a:bodyPr>
          <a:lstStyle/>
          <a:p>
            <a:r>
              <a:rPr lang="en-US" b="1" dirty="0">
                <a:solidFill>
                  <a:srgbClr val="660033"/>
                </a:solidFill>
              </a:rPr>
              <a:t>Client end script and Server Side Script </a:t>
            </a:r>
          </a:p>
        </p:txBody>
      </p:sp>
      <p:sp>
        <p:nvSpPr>
          <p:cNvPr id="6" name="Rectangle 5"/>
          <p:cNvSpPr/>
          <p:nvPr/>
        </p:nvSpPr>
        <p:spPr>
          <a:xfrm>
            <a:off x="203202" y="3223103"/>
            <a:ext cx="11754812" cy="1477328"/>
          </a:xfrm>
          <a:prstGeom prst="rect">
            <a:avLst/>
          </a:prstGeom>
        </p:spPr>
        <p:txBody>
          <a:bodyPr wrap="square">
            <a:spAutoFit/>
          </a:bodyPr>
          <a:lstStyle/>
          <a:p>
            <a:pPr algn="just"/>
            <a:r>
              <a:rPr lang="en-US" dirty="0" smtClean="0">
                <a:solidFill>
                  <a:srgbClr val="610B38"/>
                </a:solidFill>
                <a:latin typeface="erdana"/>
              </a:rPr>
              <a:t>ASP.NET</a:t>
            </a:r>
          </a:p>
          <a:p>
            <a:pPr marL="285750" indent="-285750" algn="just">
              <a:buFont typeface="Arial" panose="020B0604020202020204" pitchFamily="34" charset="0"/>
              <a:buChar char="•"/>
            </a:pPr>
            <a:r>
              <a:rPr lang="en-US" dirty="0"/>
              <a:t>It is a web framework designed and developed by Microsoft</a:t>
            </a:r>
            <a:r>
              <a:rPr lang="en-US" dirty="0" smtClean="0"/>
              <a:t>.</a:t>
            </a:r>
          </a:p>
          <a:p>
            <a:pPr marL="285750" indent="-285750" algn="just">
              <a:buFont typeface="Arial" panose="020B0604020202020204" pitchFamily="34" charset="0"/>
              <a:buChar char="•"/>
            </a:pPr>
            <a:r>
              <a:rPr lang="en-US" dirty="0"/>
              <a:t>It is used to develop websites, web applications and web services. </a:t>
            </a:r>
            <a:endParaRPr lang="en-US" dirty="0" smtClean="0">
              <a:solidFill>
                <a:srgbClr val="610B38"/>
              </a:solidFill>
              <a:latin typeface="erdana"/>
            </a:endParaRPr>
          </a:p>
          <a:p>
            <a:pPr marL="285750" indent="-285750">
              <a:buFont typeface="Arial" panose="020B0604020202020204" pitchFamily="34" charset="0"/>
              <a:buChar char="•"/>
            </a:pPr>
            <a:r>
              <a:rPr lang="en-US" dirty="0"/>
              <a:t>It provides fantastic integration of HTML, CSS and JavaScript. </a:t>
            </a:r>
            <a:r>
              <a:rPr lang="en-US" dirty="0" smtClean="0"/>
              <a:t/>
            </a:r>
            <a:br>
              <a:rPr lang="en-US" dirty="0" smtClean="0"/>
            </a:br>
            <a:endParaRPr lang="en-US" dirty="0"/>
          </a:p>
        </p:txBody>
      </p:sp>
      <p:sp>
        <p:nvSpPr>
          <p:cNvPr id="7" name="Rectangle 6"/>
          <p:cNvSpPr/>
          <p:nvPr/>
        </p:nvSpPr>
        <p:spPr>
          <a:xfrm>
            <a:off x="203201" y="4604224"/>
            <a:ext cx="8669867" cy="1477328"/>
          </a:xfrm>
          <a:prstGeom prst="rect">
            <a:avLst/>
          </a:prstGeom>
        </p:spPr>
        <p:txBody>
          <a:bodyPr wrap="square">
            <a:spAutoFit/>
          </a:bodyPr>
          <a:lstStyle/>
          <a:p>
            <a:pPr algn="just"/>
            <a:r>
              <a:rPr lang="en-US" dirty="0">
                <a:solidFill>
                  <a:srgbClr val="610B38"/>
                </a:solidFill>
                <a:latin typeface="erdana"/>
              </a:rPr>
              <a:t>Web </a:t>
            </a:r>
            <a:r>
              <a:rPr lang="en-US" dirty="0" smtClean="0">
                <a:solidFill>
                  <a:srgbClr val="610B38"/>
                </a:solidFill>
                <a:latin typeface="erdana"/>
              </a:rPr>
              <a:t>Forms</a:t>
            </a:r>
          </a:p>
          <a:p>
            <a:pPr marL="285750" indent="-285750">
              <a:buFont typeface="Arial" panose="020B0604020202020204" pitchFamily="34" charset="0"/>
              <a:buChar char="•"/>
            </a:pPr>
            <a:r>
              <a:rPr lang="en-US" dirty="0" smtClean="0"/>
              <a:t>It is an event driven development framework.</a:t>
            </a:r>
          </a:p>
          <a:p>
            <a:pPr marL="285750" indent="-285750">
              <a:buFont typeface="Arial" panose="020B0604020202020204" pitchFamily="34" charset="0"/>
              <a:buChar char="•"/>
            </a:pPr>
            <a:r>
              <a:rPr lang="en-US" dirty="0"/>
              <a:t>It is used to develop application with powerful data access</a:t>
            </a:r>
            <a:r>
              <a:rPr lang="en-US" dirty="0" smtClean="0"/>
              <a:t>.</a:t>
            </a:r>
          </a:p>
          <a:p>
            <a:pPr marL="285750" indent="-285750">
              <a:buFont typeface="Arial" panose="020B0604020202020204" pitchFamily="34" charset="0"/>
              <a:buChar char="•"/>
            </a:pPr>
            <a:r>
              <a:rPr lang="en-US" dirty="0"/>
              <a:t>It provides server side controls and events to create web application</a:t>
            </a:r>
            <a:r>
              <a:rPr lang="en-US" dirty="0" smtClean="0"/>
              <a:t>.</a:t>
            </a:r>
          </a:p>
          <a:p>
            <a:pPr marL="285750" indent="-285750">
              <a:buFont typeface="Arial" panose="020B0604020202020204" pitchFamily="34" charset="0"/>
              <a:buChar char="•"/>
            </a:pPr>
            <a:r>
              <a:rPr lang="en-US" dirty="0"/>
              <a:t>It is part of the ASP.NET framework.</a:t>
            </a:r>
          </a:p>
        </p:txBody>
      </p:sp>
    </p:spTree>
    <p:extLst>
      <p:ext uri="{BB962C8B-B14F-4D97-AF65-F5344CB8AC3E}">
        <p14:creationId xmlns:p14="http://schemas.microsoft.com/office/powerpoint/2010/main" val="4259216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8892" y="180626"/>
            <a:ext cx="9493176" cy="4524315"/>
          </a:xfrm>
          <a:prstGeom prst="rect">
            <a:avLst/>
          </a:prstGeom>
        </p:spPr>
        <p:txBody>
          <a:bodyPr wrap="none">
            <a:spAutoFit/>
          </a:bodyPr>
          <a:lstStyle/>
          <a:p>
            <a:r>
              <a:rPr lang="en-US" dirty="0">
                <a:solidFill>
                  <a:srgbClr val="660033"/>
                </a:solidFill>
              </a:rPr>
              <a:t>Difference Between ASP and </a:t>
            </a:r>
            <a:r>
              <a:rPr lang="en-US" dirty="0" smtClean="0">
                <a:solidFill>
                  <a:srgbClr val="660033"/>
                </a:solidFill>
              </a:rPr>
              <a:t>ASP.NET</a:t>
            </a:r>
          </a:p>
          <a:p>
            <a:pPr marL="285750" indent="-285750">
              <a:buFont typeface="Arial" panose="020B0604020202020204" pitchFamily="34" charset="0"/>
              <a:buChar char="•"/>
            </a:pPr>
            <a:r>
              <a:rPr lang="en-US" dirty="0"/>
              <a:t> ASP stands for </a:t>
            </a:r>
            <a:r>
              <a:rPr lang="en-US" b="1" dirty="0"/>
              <a:t>Active Server Pages</a:t>
            </a:r>
            <a:r>
              <a:rPr lang="en-US" dirty="0"/>
              <a:t>. It is a development framework used for building web pages</a:t>
            </a:r>
            <a:r>
              <a:rPr lang="en-US" dirty="0" smtClean="0"/>
              <a:t>.</a:t>
            </a:r>
          </a:p>
          <a:p>
            <a:pPr marL="285750" indent="-285750">
              <a:buFont typeface="Arial" panose="020B0604020202020204" pitchFamily="34" charset="0"/>
              <a:buChar char="•"/>
            </a:pPr>
            <a:r>
              <a:rPr lang="en-US" dirty="0"/>
              <a:t> ASP was introduced in 1998 by Microsoft as its first server side scripting language. </a:t>
            </a:r>
            <a:endParaRPr lang="en-US" dirty="0" smtClean="0"/>
          </a:p>
          <a:p>
            <a:pPr marL="285750" indent="-285750">
              <a:buFont typeface="Arial" panose="020B0604020202020204" pitchFamily="34" charset="0"/>
              <a:buChar char="•"/>
            </a:pPr>
            <a:r>
              <a:rPr lang="en-US" dirty="0"/>
              <a:t>The file extension of ASP pages are .asp and are normally written in VBScript</a:t>
            </a:r>
            <a:r>
              <a:rPr lang="en-US" dirty="0" smtClean="0"/>
              <a:t>.</a:t>
            </a:r>
          </a:p>
          <a:p>
            <a:pPr marL="285750" indent="-285750">
              <a:buFont typeface="Arial" panose="020B0604020202020204" pitchFamily="34" charset="0"/>
              <a:buChar char="•"/>
            </a:pPr>
            <a:r>
              <a:rPr lang="en-US" dirty="0"/>
              <a:t>It is an old but still powerful tool for making dynamic web pages</a:t>
            </a:r>
            <a:r>
              <a:rPr lang="en-US" dirty="0" smtClean="0"/>
              <a:t>.</a:t>
            </a:r>
          </a:p>
          <a:p>
            <a:pPr marL="285750" indent="-285750">
              <a:buFont typeface="Arial" panose="020B0604020202020204" pitchFamily="34" charset="0"/>
              <a:buChar char="•"/>
            </a:pPr>
            <a:r>
              <a:rPr lang="en-US" dirty="0"/>
              <a:t>ASP is a technology (much like PHP) for executing scripts on a web server</a:t>
            </a:r>
            <a:r>
              <a:rPr lang="en-US" dirty="0" smtClean="0"/>
              <a:t>.</a:t>
            </a:r>
          </a:p>
          <a:p>
            <a:pPr marL="285750" indent="-285750">
              <a:buFont typeface="Arial" panose="020B0604020202020204" pitchFamily="34" charset="0"/>
              <a:buChar char="•"/>
            </a:pPr>
            <a:endParaRPr lang="en-US" dirty="0">
              <a:solidFill>
                <a:srgbClr val="660033"/>
              </a:solidFill>
            </a:endParaRPr>
          </a:p>
          <a:p>
            <a:pPr marL="285750" indent="-285750">
              <a:buFont typeface="Arial" panose="020B0604020202020204" pitchFamily="34" charset="0"/>
              <a:buChar char="•"/>
            </a:pPr>
            <a:r>
              <a:rPr lang="en-US" dirty="0">
                <a:solidFill>
                  <a:srgbClr val="660033"/>
                </a:solidFill>
              </a:rPr>
              <a:t>&lt;!DOCTYPE html&gt;</a:t>
            </a:r>
          </a:p>
          <a:p>
            <a:pPr marL="285750" indent="-285750">
              <a:buFont typeface="Arial" panose="020B0604020202020204" pitchFamily="34" charset="0"/>
              <a:buChar char="•"/>
            </a:pPr>
            <a:r>
              <a:rPr lang="en-US" dirty="0">
                <a:solidFill>
                  <a:srgbClr val="660033"/>
                </a:solidFill>
              </a:rPr>
              <a:t>&lt;html&gt;</a:t>
            </a:r>
          </a:p>
          <a:p>
            <a:pPr marL="285750" indent="-285750">
              <a:buFont typeface="Arial" panose="020B0604020202020204" pitchFamily="34" charset="0"/>
              <a:buChar char="•"/>
            </a:pPr>
            <a:endParaRPr lang="en-US" dirty="0">
              <a:solidFill>
                <a:srgbClr val="660033"/>
              </a:solidFill>
            </a:endParaRPr>
          </a:p>
          <a:p>
            <a:pPr marL="285750" indent="-285750">
              <a:buFont typeface="Arial" panose="020B0604020202020204" pitchFamily="34" charset="0"/>
              <a:buChar char="•"/>
            </a:pPr>
            <a:r>
              <a:rPr lang="en-US" dirty="0">
                <a:solidFill>
                  <a:srgbClr val="660033"/>
                </a:solidFill>
              </a:rPr>
              <a:t>&lt;body&gt;</a:t>
            </a:r>
          </a:p>
          <a:p>
            <a:pPr marL="285750" indent="-285750">
              <a:buFont typeface="Arial" panose="020B0604020202020204" pitchFamily="34" charset="0"/>
              <a:buChar char="•"/>
            </a:pPr>
            <a:r>
              <a:rPr lang="en-US" dirty="0">
                <a:solidFill>
                  <a:srgbClr val="660033"/>
                </a:solidFill>
              </a:rPr>
              <a:t>	&lt;%</a:t>
            </a:r>
            <a:r>
              <a:rPr lang="en-US" dirty="0" err="1">
                <a:solidFill>
                  <a:srgbClr val="660033"/>
                </a:solidFill>
              </a:rPr>
              <a:t>response.write</a:t>
            </a:r>
            <a:r>
              <a:rPr lang="en-US" dirty="0">
                <a:solidFill>
                  <a:srgbClr val="660033"/>
                </a:solidFill>
              </a:rPr>
              <a:t>("Welcome to </a:t>
            </a:r>
            <a:r>
              <a:rPr lang="en-US" dirty="0" smtClean="0">
                <a:solidFill>
                  <a:srgbClr val="660033"/>
                </a:solidFill>
              </a:rPr>
              <a:t>ASP Training")%&gt;</a:t>
            </a:r>
            <a:endParaRPr lang="en-US" dirty="0">
              <a:solidFill>
                <a:srgbClr val="660033"/>
              </a:solidFill>
            </a:endParaRPr>
          </a:p>
          <a:p>
            <a:pPr marL="285750" indent="-285750">
              <a:buFont typeface="Arial" panose="020B0604020202020204" pitchFamily="34" charset="0"/>
              <a:buChar char="•"/>
            </a:pPr>
            <a:r>
              <a:rPr lang="en-US" dirty="0">
                <a:solidFill>
                  <a:srgbClr val="660033"/>
                </a:solidFill>
              </a:rPr>
              <a:t>&lt;/body&gt;</a:t>
            </a:r>
          </a:p>
          <a:p>
            <a:pPr marL="285750" indent="-285750">
              <a:buFont typeface="Arial" panose="020B0604020202020204" pitchFamily="34" charset="0"/>
              <a:buChar char="•"/>
            </a:pPr>
            <a:endParaRPr lang="en-US" dirty="0">
              <a:solidFill>
                <a:srgbClr val="660033"/>
              </a:solidFill>
            </a:endParaRPr>
          </a:p>
          <a:p>
            <a:pPr marL="285750" indent="-285750">
              <a:buFont typeface="Arial" panose="020B0604020202020204" pitchFamily="34" charset="0"/>
              <a:buChar char="•"/>
            </a:pPr>
            <a:r>
              <a:rPr lang="en-US" dirty="0">
                <a:solidFill>
                  <a:srgbClr val="660033"/>
                </a:solidFill>
              </a:rPr>
              <a:t>&lt;/html&gt;					</a:t>
            </a:r>
          </a:p>
          <a:p>
            <a:pPr marL="285750" indent="-285750">
              <a:buFont typeface="Arial" panose="020B0604020202020204" pitchFamily="34" charset="0"/>
              <a:buChar char="•"/>
            </a:pPr>
            <a:endParaRPr lang="en-US" dirty="0">
              <a:solidFill>
                <a:srgbClr val="660033"/>
              </a:solidFill>
            </a:endParaRPr>
          </a:p>
        </p:txBody>
      </p:sp>
      <p:sp>
        <p:nvSpPr>
          <p:cNvPr id="4" name="Rectangle 3"/>
          <p:cNvSpPr/>
          <p:nvPr/>
        </p:nvSpPr>
        <p:spPr>
          <a:xfrm>
            <a:off x="248357" y="4459661"/>
            <a:ext cx="11627555" cy="1754326"/>
          </a:xfrm>
          <a:prstGeom prst="rect">
            <a:avLst/>
          </a:prstGeom>
        </p:spPr>
        <p:txBody>
          <a:bodyPr wrap="square">
            <a:spAutoFit/>
          </a:bodyPr>
          <a:lstStyle/>
          <a:p>
            <a:r>
              <a:rPr lang="en-US" dirty="0">
                <a:solidFill>
                  <a:srgbClr val="273239"/>
                </a:solidFill>
                <a:latin typeface="urw-din"/>
              </a:rPr>
              <a:t>ASP.NET was released in 2002 by Microsoft as a successor to ASP. </a:t>
            </a:r>
            <a:endParaRPr lang="en-US" dirty="0" smtClean="0">
              <a:solidFill>
                <a:srgbClr val="273239"/>
              </a:solidFill>
              <a:latin typeface="urw-din"/>
            </a:endParaRPr>
          </a:p>
          <a:p>
            <a:r>
              <a:rPr lang="en-US" dirty="0" smtClean="0">
                <a:solidFill>
                  <a:srgbClr val="273239"/>
                </a:solidFill>
                <a:latin typeface="urw-din"/>
              </a:rPr>
              <a:t>It </a:t>
            </a:r>
            <a:r>
              <a:rPr lang="en-US" dirty="0">
                <a:solidFill>
                  <a:srgbClr val="273239"/>
                </a:solidFill>
                <a:latin typeface="urw-din"/>
              </a:rPr>
              <a:t>is also a server-side web framework, open source, which is designed for the generation of dynamic web pages. The file extension of ASP.NET pages are .</a:t>
            </a:r>
            <a:r>
              <a:rPr lang="en-US" dirty="0" err="1">
                <a:solidFill>
                  <a:srgbClr val="273239"/>
                </a:solidFill>
                <a:latin typeface="urw-din"/>
              </a:rPr>
              <a:t>aspx</a:t>
            </a:r>
            <a:r>
              <a:rPr lang="en-US" dirty="0">
                <a:solidFill>
                  <a:srgbClr val="273239"/>
                </a:solidFill>
                <a:latin typeface="urw-din"/>
              </a:rPr>
              <a:t> and are normally written in C# (C sharp). </a:t>
            </a:r>
            <a:endParaRPr lang="en-US" dirty="0" smtClean="0">
              <a:solidFill>
                <a:srgbClr val="273239"/>
              </a:solidFill>
              <a:latin typeface="urw-din"/>
            </a:endParaRPr>
          </a:p>
          <a:p>
            <a:r>
              <a:rPr lang="en-US" dirty="0" smtClean="0">
                <a:solidFill>
                  <a:srgbClr val="273239"/>
                </a:solidFill>
                <a:latin typeface="urw-din"/>
              </a:rPr>
              <a:t>The </a:t>
            </a:r>
            <a:r>
              <a:rPr lang="en-US" dirty="0">
                <a:solidFill>
                  <a:srgbClr val="273239"/>
                </a:solidFill>
                <a:latin typeface="urw-din"/>
              </a:rPr>
              <a:t>latest version of ASP.NET is </a:t>
            </a:r>
            <a:r>
              <a:rPr lang="en-US" dirty="0" smtClean="0">
                <a:solidFill>
                  <a:srgbClr val="273239"/>
                </a:solidFill>
                <a:latin typeface="urw-din"/>
              </a:rPr>
              <a:t>ASP.NET</a:t>
            </a:r>
          </a:p>
          <a:p>
            <a:endParaRPr lang="en-US" dirty="0">
              <a:solidFill>
                <a:srgbClr val="273239"/>
              </a:solidFill>
              <a:latin typeface="urw-din"/>
            </a:endParaRPr>
          </a:p>
          <a:p>
            <a:endParaRPr lang="en-US" dirty="0"/>
          </a:p>
        </p:txBody>
      </p:sp>
    </p:spTree>
    <p:extLst>
      <p:ext uri="{BB962C8B-B14F-4D97-AF65-F5344CB8AC3E}">
        <p14:creationId xmlns:p14="http://schemas.microsoft.com/office/powerpoint/2010/main" val="130478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2888" y="4"/>
            <a:ext cx="6096000" cy="3139321"/>
          </a:xfrm>
          <a:prstGeom prst="rect">
            <a:avLst/>
          </a:prstGeom>
        </p:spPr>
        <p:txBody>
          <a:bodyPr>
            <a:spAutoFit/>
          </a:bodyPr>
          <a:lstStyle/>
          <a:p>
            <a:r>
              <a:rPr lang="en-US" dirty="0"/>
              <a:t>@{</a:t>
            </a:r>
          </a:p>
          <a:p>
            <a:r>
              <a:rPr lang="en-US" dirty="0"/>
              <a:t>	</a:t>
            </a:r>
            <a:r>
              <a:rPr lang="en-US" dirty="0" err="1"/>
              <a:t>var</a:t>
            </a:r>
            <a:r>
              <a:rPr lang="en-US" dirty="0"/>
              <a:t> rank = 50;</a:t>
            </a:r>
          </a:p>
          <a:p>
            <a:r>
              <a:rPr lang="en-US" dirty="0"/>
              <a:t>}</a:t>
            </a:r>
          </a:p>
          <a:p>
            <a:r>
              <a:rPr lang="en-US" dirty="0"/>
              <a:t>&lt;html&gt;</a:t>
            </a:r>
          </a:p>
          <a:p>
            <a:r>
              <a:rPr lang="en-US" dirty="0"/>
              <a:t>&lt;body&gt;</a:t>
            </a:r>
          </a:p>
          <a:p>
            <a:r>
              <a:rPr lang="en-US" dirty="0"/>
              <a:t>@if (rank &lt; 60)</a:t>
            </a:r>
          </a:p>
          <a:p>
            <a:r>
              <a:rPr lang="en-US" dirty="0"/>
              <a:t>{</a:t>
            </a:r>
          </a:p>
          <a:p>
            <a:r>
              <a:rPr lang="en-US" dirty="0"/>
              <a:t>	&lt;p&gt;Welcome to </a:t>
            </a:r>
            <a:r>
              <a:rPr lang="en-US" dirty="0" err="1" smtClean="0"/>
              <a:t>ASP.Net</a:t>
            </a:r>
            <a:r>
              <a:rPr lang="en-US" dirty="0" smtClean="0"/>
              <a:t>!&lt;/</a:t>
            </a:r>
            <a:r>
              <a:rPr lang="en-US" dirty="0"/>
              <a:t>p&gt;</a:t>
            </a:r>
          </a:p>
          <a:p>
            <a:r>
              <a:rPr lang="en-US" dirty="0"/>
              <a:t>}</a:t>
            </a:r>
          </a:p>
          <a:p>
            <a:r>
              <a:rPr lang="en-US" dirty="0"/>
              <a:t>&lt;/body&gt;</a:t>
            </a:r>
          </a:p>
          <a:p>
            <a:r>
              <a:rPr lang="en-US" dirty="0"/>
              <a:t>&lt;/html&gt;</a:t>
            </a:r>
          </a:p>
        </p:txBody>
      </p:sp>
      <p:sp>
        <p:nvSpPr>
          <p:cNvPr id="4" name="Rectangle 3"/>
          <p:cNvSpPr/>
          <p:nvPr/>
        </p:nvSpPr>
        <p:spPr>
          <a:xfrm>
            <a:off x="113379" y="3139321"/>
            <a:ext cx="5587511" cy="1015663"/>
          </a:xfrm>
          <a:prstGeom prst="rect">
            <a:avLst/>
          </a:prstGeom>
        </p:spPr>
        <p:txBody>
          <a:bodyPr wrap="square">
            <a:spAutoFit/>
          </a:bodyPr>
          <a:lstStyle/>
          <a:p>
            <a:r>
              <a:rPr lang="en-US" sz="2400" dirty="0" smtClean="0">
                <a:solidFill>
                  <a:srgbClr val="660033"/>
                </a:solidFill>
              </a:rPr>
              <a:t>Architecture</a:t>
            </a:r>
          </a:p>
          <a:p>
            <a:endParaRPr lang="en-US" dirty="0">
              <a:solidFill>
                <a:srgbClr val="660033"/>
              </a:solidFill>
            </a:endParaRPr>
          </a:p>
          <a:p>
            <a:r>
              <a:rPr lang="en-US" dirty="0" smtClean="0">
                <a:solidFill>
                  <a:srgbClr val="660033"/>
                </a:solidFill>
              </a:rPr>
              <a:t> </a:t>
            </a:r>
            <a:endParaRPr lang="en-US" dirty="0">
              <a:solidFill>
                <a:srgbClr val="660033"/>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61" y="3634610"/>
            <a:ext cx="11721219" cy="3172176"/>
          </a:xfrm>
          <a:prstGeom prst="rect">
            <a:avLst/>
          </a:prstGeom>
        </p:spPr>
      </p:pic>
    </p:spTree>
    <p:extLst>
      <p:ext uri="{BB962C8B-B14F-4D97-AF65-F5344CB8AC3E}">
        <p14:creationId xmlns:p14="http://schemas.microsoft.com/office/powerpoint/2010/main" val="1580117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890" y="78063"/>
            <a:ext cx="11138692" cy="4524315"/>
          </a:xfrm>
          <a:prstGeom prst="rect">
            <a:avLst/>
          </a:prstGeom>
        </p:spPr>
        <p:txBody>
          <a:bodyPr wrap="square">
            <a:spAutoFit/>
          </a:bodyPr>
          <a:lstStyle/>
          <a:p>
            <a:r>
              <a:rPr lang="en-US" dirty="0">
                <a:solidFill>
                  <a:srgbClr val="222222"/>
                </a:solidFill>
                <a:latin typeface="Source Sans Pro"/>
              </a:rPr>
              <a:t>The architecture of </a:t>
            </a:r>
            <a:r>
              <a:rPr lang="en-US" dirty="0" err="1">
                <a:solidFill>
                  <a:srgbClr val="222222"/>
                </a:solidFill>
                <a:latin typeface="Source Sans Pro"/>
              </a:rPr>
              <a:t>the.Net</a:t>
            </a:r>
            <a:r>
              <a:rPr lang="en-US" dirty="0">
                <a:solidFill>
                  <a:srgbClr val="222222"/>
                </a:solidFill>
                <a:latin typeface="Source Sans Pro"/>
              </a:rPr>
              <a:t> framework is based on the following key </a:t>
            </a:r>
            <a:r>
              <a:rPr lang="en-US" dirty="0" smtClean="0">
                <a:solidFill>
                  <a:srgbClr val="222222"/>
                </a:solidFill>
                <a:latin typeface="Source Sans Pro"/>
              </a:rPr>
              <a:t>components</a:t>
            </a:r>
          </a:p>
          <a:p>
            <a:endParaRPr lang="en-US" dirty="0">
              <a:solidFill>
                <a:srgbClr val="222222"/>
              </a:solidFill>
              <a:latin typeface="Source Sans Pro"/>
            </a:endParaRPr>
          </a:p>
          <a:p>
            <a:r>
              <a:rPr lang="en-US" b="1" dirty="0"/>
              <a:t>Language</a:t>
            </a:r>
            <a:r>
              <a:rPr lang="en-US" dirty="0"/>
              <a:t> – A variety of languages exists for </a:t>
            </a:r>
            <a:r>
              <a:rPr lang="en-US" dirty="0" err="1"/>
              <a:t>.net</a:t>
            </a:r>
            <a:r>
              <a:rPr lang="en-US" dirty="0"/>
              <a:t> framework. </a:t>
            </a:r>
            <a:endParaRPr lang="en-US" dirty="0" smtClean="0"/>
          </a:p>
          <a:p>
            <a:r>
              <a:rPr lang="en-US" dirty="0" smtClean="0"/>
              <a:t>They </a:t>
            </a:r>
            <a:r>
              <a:rPr lang="en-US" dirty="0"/>
              <a:t>are VB.net and C#. These can be used to develop web applications</a:t>
            </a:r>
            <a:r>
              <a:rPr lang="en-US" dirty="0" smtClean="0"/>
              <a:t>.</a:t>
            </a:r>
          </a:p>
          <a:p>
            <a:endParaRPr lang="en-US" dirty="0"/>
          </a:p>
          <a:p>
            <a:r>
              <a:rPr lang="en-US" b="1" dirty="0"/>
              <a:t>Library </a:t>
            </a:r>
            <a:r>
              <a:rPr lang="en-US" dirty="0"/>
              <a:t>– The .NET Framework includes a set of standard class libraries. </a:t>
            </a:r>
            <a:endParaRPr lang="en-US" dirty="0" smtClean="0"/>
          </a:p>
          <a:p>
            <a:r>
              <a:rPr lang="en-US" dirty="0" smtClean="0"/>
              <a:t>The </a:t>
            </a:r>
            <a:r>
              <a:rPr lang="en-US" dirty="0"/>
              <a:t>most common library used for web applications in </a:t>
            </a:r>
            <a:r>
              <a:rPr lang="en-US" dirty="0" err="1"/>
              <a:t>.net</a:t>
            </a:r>
            <a:r>
              <a:rPr lang="en-US" dirty="0"/>
              <a:t> is the Web library. </a:t>
            </a:r>
            <a:endParaRPr lang="en-US" dirty="0" smtClean="0"/>
          </a:p>
          <a:p>
            <a:r>
              <a:rPr lang="en-US" dirty="0" smtClean="0"/>
              <a:t>The </a:t>
            </a:r>
            <a:r>
              <a:rPr lang="en-US" dirty="0"/>
              <a:t>web library has all the necessary components used to </a:t>
            </a:r>
            <a:r>
              <a:rPr lang="en-US" dirty="0" err="1"/>
              <a:t>develop.Net</a:t>
            </a:r>
            <a:r>
              <a:rPr lang="en-US" dirty="0"/>
              <a:t> web-based applications.</a:t>
            </a:r>
          </a:p>
          <a:p>
            <a:r>
              <a:rPr lang="en-US" dirty="0"/>
              <a:t/>
            </a:r>
            <a:br>
              <a:rPr lang="en-US" dirty="0"/>
            </a:br>
            <a:r>
              <a:rPr lang="en-US" b="1" dirty="0"/>
              <a:t>Common Language Runtime</a:t>
            </a:r>
            <a:r>
              <a:rPr lang="en-US" dirty="0"/>
              <a:t> – The Common Language Infrastructure or CLI is a platform. </a:t>
            </a:r>
            <a:endParaRPr lang="en-US" dirty="0" smtClean="0"/>
          </a:p>
          <a:p>
            <a:r>
              <a:rPr lang="en-US" dirty="0" err="1" smtClean="0"/>
              <a:t>.</a:t>
            </a:r>
            <a:r>
              <a:rPr lang="en-US" dirty="0" err="1"/>
              <a:t>Net</a:t>
            </a:r>
            <a:r>
              <a:rPr lang="en-US" dirty="0"/>
              <a:t> programs are executed on this platform</a:t>
            </a:r>
            <a:r>
              <a:rPr lang="en-US" dirty="0" smtClean="0"/>
              <a:t>.</a:t>
            </a:r>
          </a:p>
          <a:p>
            <a:r>
              <a:rPr lang="en-US" dirty="0" smtClean="0"/>
              <a:t> </a:t>
            </a:r>
            <a:r>
              <a:rPr lang="en-US" dirty="0"/>
              <a:t>The CLR is used for performing key activities. </a:t>
            </a:r>
            <a:endParaRPr lang="en-US" dirty="0" smtClean="0"/>
          </a:p>
          <a:p>
            <a:r>
              <a:rPr lang="en-US" dirty="0" smtClean="0"/>
              <a:t>Activities </a:t>
            </a:r>
            <a:r>
              <a:rPr lang="en-US" dirty="0"/>
              <a:t>include Exception handling and Garbage collection.</a:t>
            </a:r>
          </a:p>
          <a:p>
            <a:r>
              <a:rPr lang="en-US" dirty="0"/>
              <a:t/>
            </a:r>
            <a:br>
              <a:rPr lang="en-US" dirty="0"/>
            </a:br>
            <a:endParaRPr lang="en-US" dirty="0"/>
          </a:p>
          <a:p>
            <a:endParaRPr lang="en-US" dirty="0"/>
          </a:p>
        </p:txBody>
      </p:sp>
      <p:sp>
        <p:nvSpPr>
          <p:cNvPr id="3" name="Rectangle 2"/>
          <p:cNvSpPr/>
          <p:nvPr/>
        </p:nvSpPr>
        <p:spPr>
          <a:xfrm>
            <a:off x="112891" y="3842085"/>
            <a:ext cx="11009039" cy="1200329"/>
          </a:xfrm>
          <a:prstGeom prst="rect">
            <a:avLst/>
          </a:prstGeom>
        </p:spPr>
        <p:txBody>
          <a:bodyPr wrap="none">
            <a:spAutoFit/>
          </a:bodyPr>
          <a:lstStyle/>
          <a:p>
            <a:r>
              <a:rPr lang="en-US" b="1" dirty="0">
                <a:solidFill>
                  <a:srgbClr val="660033"/>
                </a:solidFill>
              </a:rPr>
              <a:t>Inline Technique &amp; Code-Behind </a:t>
            </a:r>
            <a:r>
              <a:rPr lang="en-US" b="1" dirty="0" smtClean="0">
                <a:solidFill>
                  <a:srgbClr val="660033"/>
                </a:solidFill>
              </a:rPr>
              <a:t>Technique</a:t>
            </a:r>
          </a:p>
          <a:p>
            <a:pPr marL="285750" indent="-285750">
              <a:buFont typeface="Arial" panose="020B0604020202020204" pitchFamily="34" charset="0"/>
              <a:buChar char="•"/>
            </a:pPr>
            <a:r>
              <a:rPr lang="en-US" dirty="0"/>
              <a:t>One major point of Code-Behind is that the code for all the Web pages is compiled into a DLL file that allows the </a:t>
            </a:r>
            <a:endParaRPr lang="en-US" dirty="0" smtClean="0"/>
          </a:p>
          <a:p>
            <a:pPr marL="285750" indent="-285750">
              <a:buFont typeface="Arial" panose="020B0604020202020204" pitchFamily="34" charset="0"/>
              <a:buChar char="•"/>
            </a:pPr>
            <a:r>
              <a:rPr lang="en-US" dirty="0" smtClean="0"/>
              <a:t>web </a:t>
            </a:r>
            <a:r>
              <a:rPr lang="en-US" dirty="0"/>
              <a:t>pages to be hosted free from any Inline Server Code. </a:t>
            </a:r>
            <a:endParaRPr lang="en-US" dirty="0" smtClean="0"/>
          </a:p>
          <a:p>
            <a:pPr marL="285750" indent="-285750">
              <a:buFont typeface="Arial" panose="020B0604020202020204" pitchFamily="34" charset="0"/>
              <a:buChar char="•"/>
            </a:pPr>
            <a:r>
              <a:rPr lang="en-US" dirty="0" smtClean="0"/>
              <a:t>Inline </a:t>
            </a:r>
            <a:r>
              <a:rPr lang="en-US" dirty="0"/>
              <a:t>Code refers to the code that is written inside an ASP.NET Web Page that has an </a:t>
            </a:r>
            <a:r>
              <a:rPr lang="en-US" b="1" dirty="0"/>
              <a:t>extension of .</a:t>
            </a:r>
            <a:r>
              <a:rPr lang="en-US" dirty="0"/>
              <a:t> </a:t>
            </a:r>
            <a:r>
              <a:rPr lang="en-US" b="1" dirty="0" err="1"/>
              <a:t>aspx</a:t>
            </a:r>
            <a:r>
              <a:rPr lang="en-US" dirty="0"/>
              <a:t>.</a:t>
            </a:r>
            <a:r>
              <a:rPr lang="en-US" b="1" dirty="0" smtClean="0">
                <a:solidFill>
                  <a:srgbClr val="660033"/>
                </a:solidFill>
              </a:rPr>
              <a:t> </a:t>
            </a:r>
            <a:endParaRPr lang="en-US" b="1" dirty="0">
              <a:solidFill>
                <a:srgbClr val="660033"/>
              </a:solidFill>
            </a:endParaRPr>
          </a:p>
        </p:txBody>
      </p:sp>
      <p:sp>
        <p:nvSpPr>
          <p:cNvPr id="4" name="Rectangle 3"/>
          <p:cNvSpPr/>
          <p:nvPr/>
        </p:nvSpPr>
        <p:spPr>
          <a:xfrm>
            <a:off x="112892" y="5042414"/>
            <a:ext cx="7643311" cy="1200329"/>
          </a:xfrm>
          <a:prstGeom prst="rect">
            <a:avLst/>
          </a:prstGeom>
        </p:spPr>
        <p:txBody>
          <a:bodyPr wrap="none">
            <a:spAutoFit/>
          </a:bodyPr>
          <a:lstStyle/>
          <a:p>
            <a:r>
              <a:rPr lang="en-US" b="1" dirty="0">
                <a:solidFill>
                  <a:srgbClr val="660033"/>
                </a:solidFill>
              </a:rPr>
              <a:t>Server </a:t>
            </a:r>
            <a:r>
              <a:rPr lang="en-US" b="1" dirty="0" smtClean="0">
                <a:solidFill>
                  <a:srgbClr val="660033"/>
                </a:solidFill>
              </a:rPr>
              <a:t>Controls</a:t>
            </a:r>
          </a:p>
          <a:p>
            <a:pPr marL="285750" indent="-285750">
              <a:buFont typeface="Arial" panose="020B0604020202020204" pitchFamily="34" charset="0"/>
              <a:buChar char="•"/>
            </a:pPr>
            <a:r>
              <a:rPr lang="en-US" dirty="0"/>
              <a:t>Server-side controls are often called </a:t>
            </a:r>
            <a:r>
              <a:rPr lang="en-US" b="1" dirty="0"/>
              <a:t>server controls or Web Forms controls</a:t>
            </a:r>
            <a:r>
              <a:rPr lang="en-US" dirty="0"/>
              <a:t>. </a:t>
            </a:r>
            <a:endParaRPr lang="en-US" dirty="0" smtClean="0"/>
          </a:p>
          <a:p>
            <a:pPr marL="285750" indent="-285750">
              <a:buFont typeface="Arial" panose="020B0604020202020204" pitchFamily="34" charset="0"/>
              <a:buChar char="•"/>
            </a:pPr>
            <a:r>
              <a:rPr lang="en-US" dirty="0" smtClean="0"/>
              <a:t>There </a:t>
            </a:r>
            <a:r>
              <a:rPr lang="en-US" dirty="0"/>
              <a:t>are four types of Server controls: HTML server controls. </a:t>
            </a:r>
            <a:endParaRPr lang="en-US" dirty="0" smtClean="0"/>
          </a:p>
          <a:p>
            <a:pPr marL="285750" indent="-285750">
              <a:buFont typeface="Arial" panose="020B0604020202020204" pitchFamily="34" charset="0"/>
              <a:buChar char="•"/>
            </a:pPr>
            <a:r>
              <a:rPr lang="en-US" dirty="0" smtClean="0"/>
              <a:t>Web </a:t>
            </a:r>
            <a:r>
              <a:rPr lang="en-US" dirty="0"/>
              <a:t>server controls, validation control, and user controls</a:t>
            </a:r>
            <a:r>
              <a:rPr lang="en-US" b="1" dirty="0" smtClean="0">
                <a:solidFill>
                  <a:srgbClr val="660033"/>
                </a:solidFill>
              </a:rPr>
              <a:t> </a:t>
            </a:r>
            <a:endParaRPr lang="en-US" b="1" dirty="0">
              <a:solidFill>
                <a:srgbClr val="660033"/>
              </a:solidFill>
            </a:endParaRPr>
          </a:p>
        </p:txBody>
      </p:sp>
    </p:spTree>
    <p:extLst>
      <p:ext uri="{BB962C8B-B14F-4D97-AF65-F5344CB8AC3E}">
        <p14:creationId xmlns:p14="http://schemas.microsoft.com/office/powerpoint/2010/main" val="234315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5" y="117312"/>
            <a:ext cx="11765337" cy="1477328"/>
          </a:xfrm>
          <a:prstGeom prst="rect">
            <a:avLst/>
          </a:prstGeom>
        </p:spPr>
        <p:txBody>
          <a:bodyPr wrap="none">
            <a:spAutoFit/>
          </a:bodyPr>
          <a:lstStyle/>
          <a:p>
            <a:r>
              <a:rPr lang="en-US" dirty="0">
                <a:solidFill>
                  <a:srgbClr val="660033"/>
                </a:solidFill>
              </a:rPr>
              <a:t>Page Basics, Page lifecycle </a:t>
            </a:r>
            <a:endParaRPr lang="en-US" dirty="0" smtClean="0">
              <a:solidFill>
                <a:srgbClr val="660033"/>
              </a:solidFill>
            </a:endParaRPr>
          </a:p>
          <a:p>
            <a:endParaRPr lang="en-US" dirty="0" smtClean="0">
              <a:solidFill>
                <a:srgbClr val="660033"/>
              </a:solidFill>
            </a:endParaRPr>
          </a:p>
          <a:p>
            <a:pPr marL="285750" indent="-285750">
              <a:buFont typeface="Arial" panose="020B0604020202020204" pitchFamily="34" charset="0"/>
              <a:buChar char="•"/>
            </a:pPr>
            <a:r>
              <a:rPr lang="en-US" dirty="0"/>
              <a:t>In ASP.NET, a web page has execution lifecycle that includes various phases. </a:t>
            </a:r>
            <a:endParaRPr lang="en-US" dirty="0" smtClean="0"/>
          </a:p>
          <a:p>
            <a:pPr marL="285750" indent="-285750">
              <a:buFont typeface="Arial" panose="020B0604020202020204" pitchFamily="34" charset="0"/>
              <a:buChar char="•"/>
            </a:pPr>
            <a:r>
              <a:rPr lang="en-US" dirty="0" smtClean="0"/>
              <a:t>These </a:t>
            </a:r>
            <a:r>
              <a:rPr lang="en-US" dirty="0"/>
              <a:t>phases include initialization, instantiation, restoring and maintaining state etc. </a:t>
            </a:r>
            <a:endParaRPr lang="en-US" dirty="0" smtClean="0"/>
          </a:p>
          <a:p>
            <a:pPr marL="285750" indent="-285750">
              <a:buFont typeface="Arial" panose="020B0604020202020204" pitchFamily="34" charset="0"/>
              <a:buChar char="•"/>
            </a:pPr>
            <a:r>
              <a:rPr lang="en-US" dirty="0" smtClean="0"/>
              <a:t>it </a:t>
            </a:r>
            <a:r>
              <a:rPr lang="en-US" dirty="0"/>
              <a:t>is required to understand the page lifecycle so that we can put custom code at any stage to perform our business logic.</a:t>
            </a:r>
          </a:p>
        </p:txBody>
      </p:sp>
      <p:sp>
        <p:nvSpPr>
          <p:cNvPr id="3" name="Rectangle 2"/>
          <p:cNvSpPr/>
          <p:nvPr/>
        </p:nvSpPr>
        <p:spPr>
          <a:xfrm>
            <a:off x="101436" y="1594642"/>
            <a:ext cx="11909945" cy="5078313"/>
          </a:xfrm>
          <a:prstGeom prst="rect">
            <a:avLst/>
          </a:prstGeom>
        </p:spPr>
        <p:txBody>
          <a:bodyPr wrap="square">
            <a:spAutoFit/>
          </a:bodyPr>
          <a:lstStyle/>
          <a:p>
            <a:pPr algn="just"/>
            <a:r>
              <a:rPr lang="en-US" dirty="0">
                <a:solidFill>
                  <a:srgbClr val="610B38"/>
                </a:solidFill>
                <a:latin typeface="erdana"/>
              </a:rPr>
              <a:t>Page Lifecycle stages</a:t>
            </a:r>
          </a:p>
          <a:p>
            <a:r>
              <a:rPr lang="en-US" dirty="0"/>
              <a:t/>
            </a:r>
            <a:br>
              <a:rPr lang="en-US" dirty="0"/>
            </a:br>
            <a:r>
              <a:rPr lang="en-US" dirty="0"/>
              <a:t>Page </a:t>
            </a:r>
            <a:r>
              <a:rPr lang="en-US" dirty="0" smtClean="0"/>
              <a:t>request	</a:t>
            </a:r>
            <a:r>
              <a:rPr lang="en-US" dirty="0"/>
              <a:t>This stage occurs before the lifecycle begins. When a page is requested by the user, </a:t>
            </a:r>
            <a:endParaRPr lang="en-US" dirty="0" smtClean="0"/>
          </a:p>
          <a:p>
            <a:r>
              <a:rPr lang="en-US" dirty="0"/>
              <a:t>	</a:t>
            </a:r>
            <a:r>
              <a:rPr lang="en-US" dirty="0" smtClean="0"/>
              <a:t>	ASP.NET </a:t>
            </a:r>
            <a:r>
              <a:rPr lang="en-US" dirty="0"/>
              <a:t>parses and compiles that page</a:t>
            </a:r>
            <a:r>
              <a:rPr lang="en-US" dirty="0" smtClean="0"/>
              <a:t>.</a:t>
            </a:r>
          </a:p>
          <a:p>
            <a:endParaRPr lang="en-US" dirty="0"/>
          </a:p>
          <a:p>
            <a:r>
              <a:rPr lang="en-US" dirty="0" smtClean="0"/>
              <a:t>Start		</a:t>
            </a:r>
            <a:r>
              <a:rPr lang="en-US" dirty="0"/>
              <a:t>In this stage, page properties such as Request and response are set. It also determines the Request type</a:t>
            </a:r>
            <a:r>
              <a:rPr lang="en-US" dirty="0" smtClean="0"/>
              <a:t>.</a:t>
            </a:r>
          </a:p>
          <a:p>
            <a:endParaRPr lang="en-US" dirty="0"/>
          </a:p>
          <a:p>
            <a:r>
              <a:rPr lang="en-US" dirty="0" smtClean="0"/>
              <a:t>Initialization	</a:t>
            </a:r>
            <a:r>
              <a:rPr lang="en-US" dirty="0"/>
              <a:t>In this stage, each control's </a:t>
            </a:r>
            <a:r>
              <a:rPr lang="en-US" dirty="0" smtClean="0"/>
              <a:t>Unique ID </a:t>
            </a:r>
            <a:r>
              <a:rPr lang="en-US" dirty="0"/>
              <a:t>property is set. Master page is applied to the page</a:t>
            </a:r>
            <a:r>
              <a:rPr lang="en-US" dirty="0" smtClean="0"/>
              <a:t>.</a:t>
            </a:r>
          </a:p>
          <a:p>
            <a:endParaRPr lang="en-US" dirty="0" smtClean="0"/>
          </a:p>
          <a:p>
            <a:r>
              <a:rPr lang="en-US" dirty="0" smtClean="0"/>
              <a:t>Load		</a:t>
            </a:r>
            <a:r>
              <a:rPr lang="en-US" dirty="0"/>
              <a:t>During this phase, if page request is </a:t>
            </a:r>
            <a:r>
              <a:rPr lang="en-US" dirty="0" err="1"/>
              <a:t>postback</a:t>
            </a:r>
            <a:r>
              <a:rPr lang="en-US" dirty="0"/>
              <a:t>, control properties are loaded with information</a:t>
            </a:r>
            <a:r>
              <a:rPr lang="en-US" dirty="0" smtClean="0"/>
              <a:t>.</a:t>
            </a:r>
          </a:p>
          <a:p>
            <a:endParaRPr lang="en-US" dirty="0"/>
          </a:p>
          <a:p>
            <a:r>
              <a:rPr lang="en-US" dirty="0" err="1"/>
              <a:t>Postback</a:t>
            </a:r>
            <a:r>
              <a:rPr lang="en-US" dirty="0"/>
              <a:t> event </a:t>
            </a:r>
            <a:r>
              <a:rPr lang="en-US" dirty="0" smtClean="0"/>
              <a:t>	</a:t>
            </a:r>
            <a:r>
              <a:rPr lang="en-US" dirty="0"/>
              <a:t>In this stage, event handler is called if page request is </a:t>
            </a:r>
            <a:r>
              <a:rPr lang="en-US" dirty="0" err="1"/>
              <a:t>postback</a:t>
            </a:r>
            <a:r>
              <a:rPr lang="en-US" dirty="0" smtClean="0"/>
              <a:t>.</a:t>
            </a:r>
          </a:p>
          <a:p>
            <a:r>
              <a:rPr lang="en-US" dirty="0"/>
              <a:t>	</a:t>
            </a:r>
            <a:r>
              <a:rPr lang="en-US" dirty="0" smtClean="0"/>
              <a:t>	 </a:t>
            </a:r>
            <a:r>
              <a:rPr lang="en-US" dirty="0"/>
              <a:t>After that, the Validate method of </a:t>
            </a:r>
            <a:r>
              <a:rPr lang="en-US" dirty="0" smtClean="0"/>
              <a:t>all</a:t>
            </a:r>
            <a:r>
              <a:rPr lang="en-US" dirty="0"/>
              <a:t> </a:t>
            </a:r>
            <a:r>
              <a:rPr lang="en-US" dirty="0" smtClean="0"/>
              <a:t>validator </a:t>
            </a:r>
            <a:r>
              <a:rPr lang="en-US" dirty="0"/>
              <a:t>controls is </a:t>
            </a:r>
            <a:r>
              <a:rPr lang="en-US" dirty="0" smtClean="0"/>
              <a:t>called.</a:t>
            </a:r>
          </a:p>
          <a:p>
            <a:r>
              <a:rPr lang="en-US" dirty="0" smtClean="0"/>
              <a:t>handling	</a:t>
            </a:r>
            <a:endParaRPr lang="en-US" dirty="0"/>
          </a:p>
          <a:p>
            <a:endParaRPr lang="en-US" dirty="0" smtClean="0"/>
          </a:p>
          <a:p>
            <a:r>
              <a:rPr lang="en-US" dirty="0" smtClean="0"/>
              <a:t>Rendering	</a:t>
            </a:r>
            <a:r>
              <a:rPr lang="en-US" dirty="0"/>
              <a:t>Before rendering, view state is saved for the page and all controls. During the rendering stage, the page </a:t>
            </a:r>
            <a:r>
              <a:rPr lang="en-US" dirty="0" smtClean="0"/>
              <a:t>		calls </a:t>
            </a:r>
            <a:r>
              <a:rPr lang="en-US" dirty="0"/>
              <a:t>the Render method for each control, providing a text writer that writes its output to the </a:t>
            </a:r>
            <a:r>
              <a:rPr lang="en-US" dirty="0" smtClean="0"/>
              <a:t>			</a:t>
            </a:r>
            <a:r>
              <a:rPr lang="en-US" dirty="0" err="1" smtClean="0"/>
              <a:t>OutputStream</a:t>
            </a:r>
            <a:r>
              <a:rPr lang="en-US" dirty="0" smtClean="0"/>
              <a:t> </a:t>
            </a:r>
            <a:r>
              <a:rPr lang="en-US" dirty="0"/>
              <a:t>object of the page's Response property.</a:t>
            </a:r>
          </a:p>
        </p:txBody>
      </p:sp>
    </p:spTree>
    <p:extLst>
      <p:ext uri="{BB962C8B-B14F-4D97-AF65-F5344CB8AC3E}">
        <p14:creationId xmlns:p14="http://schemas.microsoft.com/office/powerpoint/2010/main" val="415942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37" y="117316"/>
            <a:ext cx="8881086" cy="646331"/>
          </a:xfrm>
          <a:prstGeom prst="rect">
            <a:avLst/>
          </a:prstGeom>
        </p:spPr>
        <p:txBody>
          <a:bodyPr wrap="none">
            <a:spAutoFit/>
          </a:bodyPr>
          <a:lstStyle/>
          <a:p>
            <a:r>
              <a:rPr lang="en-US" dirty="0" smtClean="0">
                <a:solidFill>
                  <a:srgbClr val="333333"/>
                </a:solidFill>
                <a:latin typeface="inter-regular"/>
              </a:rPr>
              <a:t>Unload   </a:t>
            </a:r>
            <a:r>
              <a:rPr lang="en-US" dirty="0" smtClean="0"/>
              <a:t>At </a:t>
            </a:r>
            <a:r>
              <a:rPr lang="en-US" dirty="0"/>
              <a:t>this stage the requested page has been fully rendered and is ready to terminate</a:t>
            </a:r>
            <a:r>
              <a:rPr lang="en-US" dirty="0" smtClean="0"/>
              <a:t>.</a:t>
            </a:r>
          </a:p>
          <a:p>
            <a:r>
              <a:rPr lang="en-US" dirty="0"/>
              <a:t>	</a:t>
            </a:r>
            <a:r>
              <a:rPr lang="en-US" dirty="0" smtClean="0"/>
              <a:t>at </a:t>
            </a:r>
            <a:r>
              <a:rPr lang="en-US" dirty="0"/>
              <a:t>this stage all properties are unloaded and cleanup is performed.</a:t>
            </a:r>
          </a:p>
        </p:txBody>
      </p:sp>
      <p:sp>
        <p:nvSpPr>
          <p:cNvPr id="3" name="Rectangle 2"/>
          <p:cNvSpPr/>
          <p:nvPr/>
        </p:nvSpPr>
        <p:spPr>
          <a:xfrm>
            <a:off x="95339" y="763643"/>
            <a:ext cx="11882175" cy="923330"/>
          </a:xfrm>
          <a:prstGeom prst="rect">
            <a:avLst/>
          </a:prstGeom>
        </p:spPr>
        <p:txBody>
          <a:bodyPr wrap="square">
            <a:spAutoFit/>
          </a:bodyPr>
          <a:lstStyle/>
          <a:p>
            <a:r>
              <a:rPr lang="en-US" dirty="0">
                <a:solidFill>
                  <a:srgbClr val="333333"/>
                </a:solidFill>
                <a:latin typeface="inter-regular"/>
              </a:rPr>
              <a:t>A requested page first loaded into the server memory after that processes and sent to the bowser</a:t>
            </a:r>
            <a:r>
              <a:rPr lang="en-US" dirty="0" smtClean="0">
                <a:solidFill>
                  <a:srgbClr val="333333"/>
                </a:solidFill>
                <a:latin typeface="inter-regular"/>
              </a:rPr>
              <a:t>.</a:t>
            </a:r>
          </a:p>
          <a:p>
            <a:r>
              <a:rPr lang="en-US" dirty="0" smtClean="0">
                <a:solidFill>
                  <a:srgbClr val="333333"/>
                </a:solidFill>
                <a:latin typeface="inter-regular"/>
              </a:rPr>
              <a:t>At </a:t>
            </a:r>
            <a:r>
              <a:rPr lang="en-US" dirty="0">
                <a:solidFill>
                  <a:srgbClr val="333333"/>
                </a:solidFill>
                <a:latin typeface="inter-regular"/>
              </a:rPr>
              <a:t>last it is unloaded from the server memory. </a:t>
            </a:r>
            <a:endParaRPr lang="en-US" dirty="0" smtClean="0">
              <a:solidFill>
                <a:srgbClr val="333333"/>
              </a:solidFill>
              <a:latin typeface="inter-regular"/>
            </a:endParaRPr>
          </a:p>
          <a:p>
            <a:r>
              <a:rPr lang="en-US" dirty="0" smtClean="0">
                <a:solidFill>
                  <a:srgbClr val="333333"/>
                </a:solidFill>
                <a:latin typeface="inter-regular"/>
              </a:rPr>
              <a:t>ASP.NET </a:t>
            </a:r>
            <a:r>
              <a:rPr lang="en-US" dirty="0">
                <a:solidFill>
                  <a:srgbClr val="333333"/>
                </a:solidFill>
                <a:latin typeface="inter-regular"/>
              </a:rPr>
              <a:t>provides methods and events at each stage of the page lifecycle that we can use in our application. </a:t>
            </a:r>
            <a:endParaRPr lang="en-US" dirty="0"/>
          </a:p>
        </p:txBody>
      </p:sp>
      <p:sp>
        <p:nvSpPr>
          <p:cNvPr id="4" name="Rectangle 3"/>
          <p:cNvSpPr/>
          <p:nvPr/>
        </p:nvSpPr>
        <p:spPr>
          <a:xfrm>
            <a:off x="0" y="1871639"/>
            <a:ext cx="6096000" cy="369332"/>
          </a:xfrm>
          <a:prstGeom prst="rect">
            <a:avLst/>
          </a:prstGeom>
        </p:spPr>
        <p:txBody>
          <a:bodyPr>
            <a:spAutoFit/>
          </a:bodyPr>
          <a:lstStyle/>
          <a:p>
            <a:pPr algn="just"/>
            <a:r>
              <a:rPr lang="en-US" dirty="0">
                <a:solidFill>
                  <a:srgbClr val="610B38"/>
                </a:solidFill>
                <a:latin typeface="erdana"/>
              </a:rPr>
              <a:t>ASP.NET Life Cycle </a:t>
            </a:r>
            <a:r>
              <a:rPr lang="en-US" dirty="0" smtClean="0">
                <a:solidFill>
                  <a:srgbClr val="610B38"/>
                </a:solidFill>
                <a:latin typeface="erdana"/>
              </a:rPr>
              <a:t>Events</a:t>
            </a:r>
            <a:endParaRPr lang="en-US" dirty="0">
              <a:solidFill>
                <a:srgbClr val="610B38"/>
              </a:solidFill>
              <a:latin typeface="erdana"/>
            </a:endParaRPr>
          </a:p>
        </p:txBody>
      </p:sp>
      <p:sp>
        <p:nvSpPr>
          <p:cNvPr id="5" name="Rectangle 4"/>
          <p:cNvSpPr/>
          <p:nvPr/>
        </p:nvSpPr>
        <p:spPr>
          <a:xfrm>
            <a:off x="2" y="2333304"/>
            <a:ext cx="11977511" cy="4801314"/>
          </a:xfrm>
          <a:prstGeom prst="rect">
            <a:avLst/>
          </a:prstGeom>
        </p:spPr>
        <p:txBody>
          <a:bodyPr wrap="square">
            <a:spAutoFit/>
          </a:bodyPr>
          <a:lstStyle/>
          <a:p>
            <a:r>
              <a:rPr lang="en-US" dirty="0" err="1" smtClean="0">
                <a:solidFill>
                  <a:srgbClr val="333333"/>
                </a:solidFill>
                <a:latin typeface="inter-regular"/>
              </a:rPr>
              <a:t>PreInit</a:t>
            </a:r>
            <a:r>
              <a:rPr lang="en-US" dirty="0" smtClean="0">
                <a:solidFill>
                  <a:srgbClr val="333333"/>
                </a:solidFill>
                <a:latin typeface="inter-regular"/>
              </a:rPr>
              <a:t>		</a:t>
            </a:r>
            <a:r>
              <a:rPr lang="en-US" dirty="0" smtClean="0"/>
              <a:t>This </a:t>
            </a:r>
            <a:r>
              <a:rPr lang="en-US" dirty="0"/>
              <a:t>event is raised after the start stage is complete and before the initialization stage</a:t>
            </a:r>
            <a:r>
              <a:rPr lang="en-US" dirty="0" smtClean="0"/>
              <a:t>.</a:t>
            </a:r>
          </a:p>
          <a:p>
            <a:endParaRPr lang="en-US" dirty="0" smtClean="0"/>
          </a:p>
          <a:p>
            <a:r>
              <a:rPr lang="en-US" dirty="0" err="1" smtClean="0"/>
              <a:t>Init</a:t>
            </a:r>
            <a:r>
              <a:rPr lang="en-US" dirty="0" smtClean="0"/>
              <a:t>		This </a:t>
            </a:r>
            <a:r>
              <a:rPr lang="en-US" dirty="0"/>
              <a:t>event occurs after all controls have been initialized.</a:t>
            </a:r>
            <a:br>
              <a:rPr lang="en-US" dirty="0"/>
            </a:br>
            <a:r>
              <a:rPr lang="en-US" dirty="0" smtClean="0"/>
              <a:t>		We </a:t>
            </a:r>
            <a:r>
              <a:rPr lang="en-US" dirty="0"/>
              <a:t>can use this event to read or initialize control properties</a:t>
            </a:r>
            <a:r>
              <a:rPr lang="en-US" dirty="0" smtClean="0"/>
              <a:t>.</a:t>
            </a:r>
          </a:p>
          <a:p>
            <a:endParaRPr lang="en-US" dirty="0"/>
          </a:p>
          <a:p>
            <a:r>
              <a:rPr lang="en-US" dirty="0" err="1" smtClean="0"/>
              <a:t>InitComplete</a:t>
            </a:r>
            <a:r>
              <a:rPr lang="en-US" dirty="0" smtClean="0"/>
              <a:t>	</a:t>
            </a:r>
            <a:r>
              <a:rPr lang="en-US" dirty="0"/>
              <a:t>This event occurs at the end of the page's initialization stage.</a:t>
            </a:r>
            <a:br>
              <a:rPr lang="en-US" dirty="0"/>
            </a:br>
            <a:r>
              <a:rPr lang="en-US" dirty="0" smtClean="0"/>
              <a:t>		We </a:t>
            </a:r>
            <a:r>
              <a:rPr lang="en-US" dirty="0"/>
              <a:t>can use this event to make changes to view state that we want to make sure are persisted after the </a:t>
            </a:r>
            <a:r>
              <a:rPr lang="en-US" dirty="0" smtClean="0"/>
              <a:t>		next </a:t>
            </a:r>
            <a:r>
              <a:rPr lang="en-US" dirty="0" err="1"/>
              <a:t>postback</a:t>
            </a:r>
            <a:r>
              <a:rPr lang="en-US" dirty="0"/>
              <a:t>.</a:t>
            </a:r>
            <a:r>
              <a:rPr lang="en-US" dirty="0" smtClean="0"/>
              <a:t>	</a:t>
            </a:r>
          </a:p>
          <a:p>
            <a:r>
              <a:rPr lang="en-US" dirty="0" err="1" smtClean="0"/>
              <a:t>PreLoad</a:t>
            </a:r>
            <a:r>
              <a:rPr lang="en-US" dirty="0" smtClean="0"/>
              <a:t>		</a:t>
            </a:r>
            <a:r>
              <a:rPr lang="en-US" dirty="0"/>
              <a:t>This event is occurs before the post back data is loaded in the controls</a:t>
            </a:r>
            <a:r>
              <a:rPr lang="en-US" dirty="0" smtClean="0"/>
              <a:t>.</a:t>
            </a:r>
          </a:p>
          <a:p>
            <a:endParaRPr lang="en-US" dirty="0"/>
          </a:p>
          <a:p>
            <a:r>
              <a:rPr lang="en-US" dirty="0" smtClean="0"/>
              <a:t>Load		</a:t>
            </a:r>
            <a:r>
              <a:rPr lang="en-US" dirty="0"/>
              <a:t>This event is raised for the page first time and then recursively for all child controls</a:t>
            </a:r>
            <a:r>
              <a:rPr lang="en-US" dirty="0" smtClean="0"/>
              <a:t>.</a:t>
            </a:r>
          </a:p>
          <a:p>
            <a:endParaRPr lang="en-US" dirty="0"/>
          </a:p>
          <a:p>
            <a:r>
              <a:rPr lang="en-US" dirty="0"/>
              <a:t>Control </a:t>
            </a:r>
            <a:r>
              <a:rPr lang="en-US" dirty="0" smtClean="0"/>
              <a:t>events	</a:t>
            </a:r>
            <a:r>
              <a:rPr lang="en-US" dirty="0"/>
              <a:t>This event is used to handle specific control events such as Button control' Click event</a:t>
            </a:r>
            <a:r>
              <a:rPr lang="en-US" dirty="0" smtClean="0"/>
              <a:t>.</a:t>
            </a:r>
          </a:p>
          <a:p>
            <a:endParaRPr lang="en-US" dirty="0"/>
          </a:p>
          <a:p>
            <a:r>
              <a:rPr lang="en-US" dirty="0" err="1" smtClean="0"/>
              <a:t>LoadComplete</a:t>
            </a:r>
            <a:r>
              <a:rPr lang="en-US" dirty="0" smtClean="0"/>
              <a:t>	</a:t>
            </a:r>
            <a:r>
              <a:rPr lang="en-US" dirty="0"/>
              <a:t>This event occurs at the end of the event-handling stage.</a:t>
            </a:r>
            <a:br>
              <a:rPr lang="en-US" dirty="0"/>
            </a:br>
            <a:r>
              <a:rPr lang="en-US" dirty="0" smtClean="0"/>
              <a:t>		We </a:t>
            </a:r>
            <a:r>
              <a:rPr lang="en-US" dirty="0"/>
              <a:t>can use this event for tasks that require all other controls on the page be loaded.</a:t>
            </a:r>
          </a:p>
          <a:p>
            <a:endParaRPr lang="en-US" dirty="0"/>
          </a:p>
        </p:txBody>
      </p:sp>
    </p:spTree>
    <p:extLst>
      <p:ext uri="{BB962C8B-B14F-4D97-AF65-F5344CB8AC3E}">
        <p14:creationId xmlns:p14="http://schemas.microsoft.com/office/powerpoint/2010/main" val="2400208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179" y="151178"/>
            <a:ext cx="12454371" cy="3416320"/>
          </a:xfrm>
          <a:prstGeom prst="rect">
            <a:avLst/>
          </a:prstGeom>
        </p:spPr>
        <p:txBody>
          <a:bodyPr wrap="none">
            <a:spAutoFit/>
          </a:bodyPr>
          <a:lstStyle/>
          <a:p>
            <a:r>
              <a:rPr lang="en-US" dirty="0" err="1" smtClean="0">
                <a:solidFill>
                  <a:srgbClr val="333333"/>
                </a:solidFill>
                <a:latin typeface="inter-regular"/>
              </a:rPr>
              <a:t>PreRender</a:t>
            </a:r>
            <a:r>
              <a:rPr lang="en-US" dirty="0" smtClean="0">
                <a:solidFill>
                  <a:srgbClr val="333333"/>
                </a:solidFill>
                <a:latin typeface="inter-regular"/>
              </a:rPr>
              <a:t>	</a:t>
            </a:r>
            <a:r>
              <a:rPr lang="en-US" dirty="0"/>
              <a:t>This event occurs after the page object has created all controls that are required in order to render the page</a:t>
            </a:r>
            <a:r>
              <a:rPr lang="en-US" dirty="0" smtClean="0"/>
              <a:t>.</a:t>
            </a:r>
          </a:p>
          <a:p>
            <a:endParaRPr lang="en-US" dirty="0" smtClean="0"/>
          </a:p>
          <a:p>
            <a:r>
              <a:rPr lang="en-US" dirty="0" err="1" smtClean="0"/>
              <a:t>PreRenderComplete</a:t>
            </a:r>
            <a:r>
              <a:rPr lang="en-US" dirty="0" smtClean="0"/>
              <a:t> 	This </a:t>
            </a:r>
            <a:r>
              <a:rPr lang="en-US" dirty="0"/>
              <a:t>event occurs after each data bound control whose </a:t>
            </a:r>
            <a:r>
              <a:rPr lang="en-US" dirty="0" err="1"/>
              <a:t>DataSourceID</a:t>
            </a:r>
            <a:r>
              <a:rPr lang="en-US" dirty="0"/>
              <a:t> property is set calls its </a:t>
            </a:r>
            <a:r>
              <a:rPr lang="en-US" dirty="0" err="1" smtClean="0"/>
              <a:t>DataBind</a:t>
            </a:r>
            <a:endParaRPr lang="en-US" dirty="0" smtClean="0"/>
          </a:p>
          <a:p>
            <a:r>
              <a:rPr lang="en-US" dirty="0"/>
              <a:t>	</a:t>
            </a:r>
            <a:r>
              <a:rPr lang="en-US" dirty="0" smtClean="0"/>
              <a:t>	 	method.</a:t>
            </a:r>
          </a:p>
          <a:p>
            <a:endParaRPr lang="en-US" dirty="0" smtClean="0"/>
          </a:p>
          <a:p>
            <a:r>
              <a:rPr lang="en-US" dirty="0" err="1" smtClean="0"/>
              <a:t>SaveStateComplete</a:t>
            </a:r>
            <a:r>
              <a:rPr lang="en-US" dirty="0" smtClean="0"/>
              <a:t>		</a:t>
            </a:r>
            <a:r>
              <a:rPr lang="en-US" dirty="0"/>
              <a:t>It is raised after view state and control state have been saved for the page and for all controls</a:t>
            </a:r>
            <a:r>
              <a:rPr lang="en-US" dirty="0" smtClean="0"/>
              <a:t>.</a:t>
            </a:r>
          </a:p>
          <a:p>
            <a:endParaRPr lang="en-US" dirty="0"/>
          </a:p>
          <a:p>
            <a:r>
              <a:rPr lang="en-US" dirty="0" smtClean="0"/>
              <a:t>Render			</a:t>
            </a:r>
            <a:r>
              <a:rPr lang="en-US" dirty="0"/>
              <a:t>This is not an event; instead, at this stage of processing, the Page object calls this method on </a:t>
            </a:r>
            <a:endParaRPr lang="en-US" dirty="0" smtClean="0"/>
          </a:p>
          <a:p>
            <a:r>
              <a:rPr lang="en-US" dirty="0"/>
              <a:t>	</a:t>
            </a:r>
            <a:r>
              <a:rPr lang="en-US" dirty="0" smtClean="0"/>
              <a:t>		each </a:t>
            </a:r>
            <a:r>
              <a:rPr lang="en-US" dirty="0"/>
              <a:t>control</a:t>
            </a:r>
            <a:r>
              <a:rPr lang="en-US" dirty="0" smtClean="0"/>
              <a:t>.</a:t>
            </a:r>
          </a:p>
          <a:p>
            <a:endParaRPr lang="en-US" dirty="0"/>
          </a:p>
          <a:p>
            <a:r>
              <a:rPr lang="en-US" dirty="0" smtClean="0"/>
              <a:t>Unload			</a:t>
            </a:r>
            <a:r>
              <a:rPr lang="en-US" dirty="0"/>
              <a:t>This event raised for each control and then for the page.</a:t>
            </a:r>
          </a:p>
          <a:p>
            <a:endParaRPr lang="en-US" dirty="0"/>
          </a:p>
        </p:txBody>
      </p:sp>
      <p:sp>
        <p:nvSpPr>
          <p:cNvPr id="10" name="Rectangle 9"/>
          <p:cNvSpPr/>
          <p:nvPr/>
        </p:nvSpPr>
        <p:spPr>
          <a:xfrm>
            <a:off x="106179" y="3567502"/>
            <a:ext cx="12290031" cy="1508105"/>
          </a:xfrm>
          <a:prstGeom prst="rect">
            <a:avLst/>
          </a:prstGeom>
        </p:spPr>
        <p:txBody>
          <a:bodyPr wrap="none">
            <a:spAutoFit/>
          </a:bodyPr>
          <a:lstStyle/>
          <a:p>
            <a:r>
              <a:rPr lang="en-US" sz="2000" dirty="0">
                <a:solidFill>
                  <a:srgbClr val="660033"/>
                </a:solidFill>
              </a:rPr>
              <a:t>Post back Request </a:t>
            </a:r>
            <a:endParaRPr lang="en-US" sz="2000" dirty="0" smtClean="0">
              <a:solidFill>
                <a:srgbClr val="660033"/>
              </a:solidFill>
            </a:endParaRPr>
          </a:p>
          <a:p>
            <a:pPr marL="285750" indent="-285750">
              <a:buFont typeface="Arial" panose="020B0604020202020204" pitchFamily="34" charset="0"/>
              <a:buChar char="•"/>
            </a:pPr>
            <a:r>
              <a:rPr lang="en-US" dirty="0" smtClean="0"/>
              <a:t>Whenever </a:t>
            </a:r>
            <a:r>
              <a:rPr lang="en-US" dirty="0"/>
              <a:t>a user made a request to the web server, the web server has to return the response to the user. </a:t>
            </a:r>
            <a:endParaRPr lang="en-US" dirty="0" smtClean="0"/>
          </a:p>
          <a:p>
            <a:pPr marL="285750" indent="-285750">
              <a:buFont typeface="Arial" panose="020B0604020202020204" pitchFamily="34" charset="0"/>
              <a:buChar char="•"/>
            </a:pPr>
            <a:r>
              <a:rPr lang="en-US" dirty="0" err="1" smtClean="0"/>
              <a:t>PostBack</a:t>
            </a:r>
            <a:r>
              <a:rPr lang="en-US" dirty="0" smtClean="0"/>
              <a:t> </a:t>
            </a:r>
            <a:r>
              <a:rPr lang="en-US" dirty="0"/>
              <a:t>is the </a:t>
            </a:r>
            <a:r>
              <a:rPr lang="en-US" b="1" dirty="0"/>
              <a:t>name given to the process of submitting all the information that the user is currently working on and send it </a:t>
            </a:r>
            <a:endParaRPr lang="en-US" b="1" dirty="0" smtClean="0"/>
          </a:p>
          <a:p>
            <a:pPr marL="285750" indent="-285750">
              <a:buFont typeface="Arial" panose="020B0604020202020204" pitchFamily="34" charset="0"/>
              <a:buChar char="•"/>
            </a:pPr>
            <a:r>
              <a:rPr lang="en-US" b="1" dirty="0" smtClean="0"/>
              <a:t>all </a:t>
            </a:r>
            <a:r>
              <a:rPr lang="en-US" b="1" dirty="0"/>
              <a:t>back to the server</a:t>
            </a:r>
            <a:r>
              <a:rPr lang="en-US" dirty="0"/>
              <a:t>. </a:t>
            </a:r>
            <a:endParaRPr lang="en-US" dirty="0" smtClean="0"/>
          </a:p>
          <a:p>
            <a:pPr marL="285750" indent="-285750">
              <a:buFont typeface="Arial" panose="020B0604020202020204" pitchFamily="34" charset="0"/>
              <a:buChar char="•"/>
            </a:pPr>
            <a:r>
              <a:rPr lang="en-US" dirty="0" smtClean="0"/>
              <a:t>A </a:t>
            </a:r>
            <a:r>
              <a:rPr lang="en-US" dirty="0" err="1"/>
              <a:t>postback</a:t>
            </a:r>
            <a:r>
              <a:rPr lang="en-US" dirty="0"/>
              <a:t> originates from the client side browser.</a:t>
            </a:r>
            <a:endParaRPr lang="en-US" dirty="0">
              <a:solidFill>
                <a:srgbClr val="660033"/>
              </a:solidFill>
            </a:endParaRPr>
          </a:p>
        </p:txBody>
      </p:sp>
      <p:sp>
        <p:nvSpPr>
          <p:cNvPr id="11" name="Rectangle 10"/>
          <p:cNvSpPr/>
          <p:nvPr/>
        </p:nvSpPr>
        <p:spPr>
          <a:xfrm>
            <a:off x="106180" y="5075603"/>
            <a:ext cx="12091387" cy="923330"/>
          </a:xfrm>
          <a:prstGeom prst="rect">
            <a:avLst/>
          </a:prstGeom>
        </p:spPr>
        <p:txBody>
          <a:bodyPr wrap="none">
            <a:spAutoFit/>
          </a:bodyPr>
          <a:lstStyle/>
          <a:p>
            <a:r>
              <a:rPr lang="en-US" b="1" dirty="0">
                <a:solidFill>
                  <a:srgbClr val="660033"/>
                </a:solidFill>
              </a:rPr>
              <a:t>View State, </a:t>
            </a:r>
            <a:r>
              <a:rPr lang="en-US" b="1" dirty="0" smtClean="0">
                <a:solidFill>
                  <a:srgbClr val="660033"/>
                </a:solidFill>
              </a:rPr>
              <a:t>Directives</a:t>
            </a:r>
          </a:p>
          <a:p>
            <a:pPr marL="285750" indent="-285750">
              <a:buFont typeface="Arial" panose="020B0604020202020204" pitchFamily="34" charset="0"/>
              <a:buChar char="•"/>
            </a:pPr>
            <a:r>
              <a:rPr lang="en-US" dirty="0" err="1"/>
              <a:t>ViewState</a:t>
            </a:r>
            <a:r>
              <a:rPr lang="en-US" dirty="0"/>
              <a:t> is an </a:t>
            </a:r>
            <a:r>
              <a:rPr lang="en-US" b="1" dirty="0"/>
              <a:t>ASP.NET feature that provides for retaining the value of page and control properties that change from one </a:t>
            </a:r>
            <a:endParaRPr lang="en-US" b="1" dirty="0" smtClean="0"/>
          </a:p>
          <a:p>
            <a:pPr marL="285750" indent="-285750">
              <a:buFont typeface="Arial" panose="020B0604020202020204" pitchFamily="34" charset="0"/>
              <a:buChar char="•"/>
            </a:pPr>
            <a:r>
              <a:rPr lang="en-US" b="1" dirty="0" smtClean="0"/>
              <a:t>execution </a:t>
            </a:r>
            <a:r>
              <a:rPr lang="en-US" b="1" dirty="0"/>
              <a:t>of a page to another</a:t>
            </a:r>
            <a:r>
              <a:rPr lang="en-US" dirty="0"/>
              <a:t>. ... Instead, the control's values will be restored from </a:t>
            </a:r>
            <a:r>
              <a:rPr lang="en-US" dirty="0" err="1"/>
              <a:t>ViewState</a:t>
            </a:r>
            <a:r>
              <a:rPr lang="en-US" dirty="0"/>
              <a:t>.</a:t>
            </a:r>
            <a:r>
              <a:rPr lang="en-US" b="1" dirty="0" smtClean="0">
                <a:solidFill>
                  <a:srgbClr val="660033"/>
                </a:solidFill>
              </a:rPr>
              <a:t> </a:t>
            </a:r>
            <a:endParaRPr lang="en-US" b="1" dirty="0">
              <a:solidFill>
                <a:srgbClr val="660033"/>
              </a:solidFill>
            </a:endParaRPr>
          </a:p>
        </p:txBody>
      </p:sp>
    </p:spTree>
    <p:extLst>
      <p:ext uri="{BB962C8B-B14F-4D97-AF65-F5344CB8AC3E}">
        <p14:creationId xmlns:p14="http://schemas.microsoft.com/office/powerpoint/2010/main" val="2520425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 y="151521"/>
            <a:ext cx="10379573" cy="923330"/>
          </a:xfrm>
          <a:prstGeom prst="rect">
            <a:avLst/>
          </a:prstGeom>
        </p:spPr>
        <p:txBody>
          <a:bodyPr wrap="none">
            <a:spAutoFit/>
          </a:bodyPr>
          <a:lstStyle/>
          <a:p>
            <a:pPr algn="just"/>
            <a:r>
              <a:rPr lang="en-US" dirty="0">
                <a:solidFill>
                  <a:srgbClr val="610B38"/>
                </a:solidFill>
                <a:latin typeface="erdana"/>
              </a:rPr>
              <a:t>HTML Server </a:t>
            </a:r>
            <a:r>
              <a:rPr lang="en-US" dirty="0" smtClean="0">
                <a:solidFill>
                  <a:srgbClr val="610B38"/>
                </a:solidFill>
                <a:latin typeface="erdana"/>
              </a:rPr>
              <a:t>Controls </a:t>
            </a:r>
          </a:p>
          <a:p>
            <a:r>
              <a:rPr lang="en-US" dirty="0"/>
              <a:t>HTML elements exposed to the server so you can program them. </a:t>
            </a:r>
            <a:endParaRPr lang="en-US" dirty="0" smtClean="0"/>
          </a:p>
          <a:p>
            <a:r>
              <a:rPr lang="en-US" dirty="0" smtClean="0"/>
              <a:t>HTML </a:t>
            </a:r>
            <a:r>
              <a:rPr lang="en-US" dirty="0"/>
              <a:t>server controls expose an object model that maps very closely to the HTML elements that they render</a:t>
            </a:r>
            <a:r>
              <a:rPr lang="en-US" dirty="0" smtClean="0"/>
              <a:t>.</a:t>
            </a:r>
            <a:endParaRPr lang="en-US" dirty="0"/>
          </a:p>
        </p:txBody>
      </p:sp>
      <p:sp>
        <p:nvSpPr>
          <p:cNvPr id="3" name="Rectangle 2"/>
          <p:cNvSpPr/>
          <p:nvPr/>
        </p:nvSpPr>
        <p:spPr>
          <a:xfrm>
            <a:off x="156118" y="1197243"/>
            <a:ext cx="8612614" cy="1754326"/>
          </a:xfrm>
          <a:prstGeom prst="rect">
            <a:avLst/>
          </a:prstGeom>
        </p:spPr>
        <p:txBody>
          <a:bodyPr wrap="none">
            <a:spAutoFit/>
          </a:bodyPr>
          <a:lstStyle/>
          <a:p>
            <a:r>
              <a:rPr lang="en-US" dirty="0">
                <a:solidFill>
                  <a:srgbClr val="660033"/>
                </a:solidFill>
              </a:rPr>
              <a:t>Web Server </a:t>
            </a:r>
            <a:r>
              <a:rPr lang="en-US" dirty="0" smtClean="0">
                <a:solidFill>
                  <a:srgbClr val="660033"/>
                </a:solidFill>
              </a:rPr>
              <a:t>Controls</a:t>
            </a:r>
          </a:p>
          <a:p>
            <a:r>
              <a:rPr lang="en-US" dirty="0"/>
              <a:t>Controls with more built-in features than HTML server controls. </a:t>
            </a:r>
            <a:endParaRPr lang="en-US" dirty="0" smtClean="0"/>
          </a:p>
          <a:p>
            <a:r>
              <a:rPr lang="en-US" dirty="0" smtClean="0"/>
              <a:t>Web </a:t>
            </a:r>
            <a:r>
              <a:rPr lang="en-US" dirty="0"/>
              <a:t>server controls include not only form controls such as buttons and text boxes, </a:t>
            </a:r>
            <a:endParaRPr lang="en-US" dirty="0" smtClean="0"/>
          </a:p>
          <a:p>
            <a:r>
              <a:rPr lang="en-US" dirty="0" smtClean="0"/>
              <a:t>but </a:t>
            </a:r>
            <a:r>
              <a:rPr lang="en-US" dirty="0"/>
              <a:t>also special-purpose controls such as a calendar, menus, and a tree view control. </a:t>
            </a:r>
            <a:endParaRPr lang="en-US" dirty="0" smtClean="0"/>
          </a:p>
          <a:p>
            <a:r>
              <a:rPr lang="en-US" dirty="0" smtClean="0"/>
              <a:t>Web </a:t>
            </a:r>
            <a:r>
              <a:rPr lang="en-US" dirty="0"/>
              <a:t>server controls are more abstract than </a:t>
            </a:r>
            <a:endParaRPr lang="en-US" dirty="0" smtClean="0"/>
          </a:p>
          <a:p>
            <a:r>
              <a:rPr lang="en-US" dirty="0" smtClean="0"/>
              <a:t>HTML </a:t>
            </a:r>
            <a:r>
              <a:rPr lang="en-US" dirty="0"/>
              <a:t>server controls in that their object model does not necessarily reflect HTML syntax.</a:t>
            </a:r>
            <a:r>
              <a:rPr lang="en-US" dirty="0" smtClean="0">
                <a:solidFill>
                  <a:srgbClr val="660033"/>
                </a:solidFill>
              </a:rPr>
              <a:t> </a:t>
            </a:r>
            <a:endParaRPr lang="en-US" dirty="0">
              <a:solidFill>
                <a:srgbClr val="660033"/>
              </a:solidFill>
            </a:endParaRPr>
          </a:p>
        </p:txBody>
      </p:sp>
      <p:sp>
        <p:nvSpPr>
          <p:cNvPr id="4" name="Rectangle 3"/>
          <p:cNvSpPr/>
          <p:nvPr/>
        </p:nvSpPr>
        <p:spPr>
          <a:xfrm>
            <a:off x="156118" y="3073961"/>
            <a:ext cx="11488594" cy="2862322"/>
          </a:xfrm>
          <a:prstGeom prst="rect">
            <a:avLst/>
          </a:prstGeom>
        </p:spPr>
        <p:txBody>
          <a:bodyPr wrap="none">
            <a:spAutoFit/>
          </a:bodyPr>
          <a:lstStyle/>
          <a:p>
            <a:r>
              <a:rPr lang="en-US" sz="2000" dirty="0">
                <a:solidFill>
                  <a:srgbClr val="660033"/>
                </a:solidFill>
              </a:rPr>
              <a:t>List Controls, </a:t>
            </a:r>
            <a:endParaRPr lang="en-US" sz="2000" dirty="0" smtClean="0">
              <a:solidFill>
                <a:srgbClr val="660033"/>
              </a:solidFill>
            </a:endParaRPr>
          </a:p>
          <a:p>
            <a:pPr marL="342900" indent="-342900">
              <a:buFont typeface="Arial" panose="020B0604020202020204" pitchFamily="34" charset="0"/>
              <a:buChar char="•"/>
            </a:pPr>
            <a:r>
              <a:rPr lang="en-US" sz="2000" dirty="0" smtClean="0"/>
              <a:t>These </a:t>
            </a:r>
            <a:r>
              <a:rPr lang="en-US" sz="2000" dirty="0"/>
              <a:t>control let a user choose from one or more items from the list</a:t>
            </a:r>
            <a:r>
              <a:rPr lang="en-US" sz="2000" dirty="0" smtClean="0"/>
              <a:t>.</a:t>
            </a:r>
          </a:p>
          <a:p>
            <a:pPr marL="342900" indent="-342900">
              <a:buFont typeface="Arial" panose="020B0604020202020204" pitchFamily="34" charset="0"/>
              <a:buChar char="•"/>
            </a:pPr>
            <a:r>
              <a:rPr lang="en-US" sz="2000" dirty="0"/>
              <a:t>List boxes and drop-down lists contain one or more list items</a:t>
            </a:r>
            <a:r>
              <a:rPr lang="en-US" sz="2000" dirty="0" smtClean="0"/>
              <a:t>.</a:t>
            </a:r>
          </a:p>
          <a:p>
            <a:pPr marL="342900" indent="-342900">
              <a:buFont typeface="Arial" panose="020B0604020202020204" pitchFamily="34" charset="0"/>
              <a:buChar char="•"/>
            </a:pPr>
            <a:r>
              <a:rPr lang="en-US" sz="2000" dirty="0"/>
              <a:t>These lists can be loaded either by code or by the </a:t>
            </a:r>
            <a:r>
              <a:rPr lang="en-US" sz="2000" dirty="0" err="1" smtClean="0"/>
              <a:t>ListItem</a:t>
            </a:r>
            <a:r>
              <a:rPr lang="en-US" sz="2000" dirty="0" smtClean="0"/>
              <a:t> Collection </a:t>
            </a:r>
            <a:r>
              <a:rPr lang="en-US" sz="2000" dirty="0"/>
              <a:t>editor</a:t>
            </a:r>
            <a:r>
              <a:rPr lang="en-US" sz="2000" dirty="0" smtClean="0"/>
              <a:t>.</a:t>
            </a:r>
            <a:r>
              <a:rPr lang="en-US" sz="2000" dirty="0" smtClean="0">
                <a:solidFill>
                  <a:srgbClr val="660033"/>
                </a:solidFill>
              </a:rPr>
              <a:t> </a:t>
            </a:r>
          </a:p>
          <a:p>
            <a:pPr marL="342900" indent="-342900">
              <a:buFont typeface="Arial" panose="020B0604020202020204" pitchFamily="34" charset="0"/>
              <a:buChar char="•"/>
            </a:pPr>
            <a:endParaRPr lang="en-US" sz="2000" dirty="0">
              <a:solidFill>
                <a:srgbClr val="660033"/>
              </a:solidFill>
            </a:endParaRPr>
          </a:p>
          <a:p>
            <a:pPr marL="342900" indent="-342900">
              <a:buFont typeface="Arial" panose="020B0604020202020204" pitchFamily="34" charset="0"/>
              <a:buChar char="•"/>
            </a:pPr>
            <a:r>
              <a:rPr lang="en-US" sz="2000" dirty="0">
                <a:solidFill>
                  <a:srgbClr val="660033"/>
                </a:solidFill>
              </a:rPr>
              <a:t>Data Controls</a:t>
            </a:r>
          </a:p>
          <a:p>
            <a:pPr marL="342900" indent="-342900">
              <a:buFont typeface="Arial" panose="020B0604020202020204" pitchFamily="34" charset="0"/>
              <a:buChar char="•"/>
            </a:pPr>
            <a:r>
              <a:rPr lang="en-US" sz="2000" dirty="0"/>
              <a:t>The ASP.NET </a:t>
            </a:r>
            <a:r>
              <a:rPr lang="en-US" sz="2000" dirty="0" err="1"/>
              <a:t>DataList</a:t>
            </a:r>
            <a:r>
              <a:rPr lang="en-US" sz="2000" dirty="0"/>
              <a:t> control is a light weight server side control that works as a container for data items</a:t>
            </a:r>
            <a:r>
              <a:rPr lang="en-US" sz="2000" dirty="0" smtClean="0"/>
              <a:t>.</a:t>
            </a:r>
          </a:p>
          <a:p>
            <a:pPr marL="342900" indent="-342900">
              <a:buFont typeface="Arial" panose="020B0604020202020204" pitchFamily="34" charset="0"/>
              <a:buChar char="•"/>
            </a:pPr>
            <a:r>
              <a:rPr lang="en-US" sz="2000" dirty="0" smtClean="0"/>
              <a:t> </a:t>
            </a:r>
            <a:r>
              <a:rPr lang="en-US" sz="2000" dirty="0"/>
              <a:t>It is used to display data into a list format to the web pages</a:t>
            </a:r>
            <a:r>
              <a:rPr lang="en-US" sz="2000" dirty="0" smtClean="0"/>
              <a:t>.</a:t>
            </a:r>
          </a:p>
          <a:p>
            <a:pPr marL="342900" indent="-342900">
              <a:buFont typeface="Arial" panose="020B0604020202020204" pitchFamily="34" charset="0"/>
              <a:buChar char="•"/>
            </a:pPr>
            <a:r>
              <a:rPr lang="en-US" sz="2000" dirty="0"/>
              <a:t>It displays data from the data source. The data source can be either a </a:t>
            </a:r>
            <a:r>
              <a:rPr lang="en-US" sz="2000" dirty="0" err="1"/>
              <a:t>DataTable</a:t>
            </a:r>
            <a:r>
              <a:rPr lang="en-US" sz="2000" dirty="0"/>
              <a:t> or a table from database.</a:t>
            </a:r>
            <a:endParaRPr lang="en-US" sz="2000" dirty="0">
              <a:solidFill>
                <a:srgbClr val="660033"/>
              </a:solidFill>
            </a:endParaRPr>
          </a:p>
        </p:txBody>
      </p:sp>
    </p:spTree>
    <p:extLst>
      <p:ext uri="{BB962C8B-B14F-4D97-AF65-F5344CB8AC3E}">
        <p14:creationId xmlns:p14="http://schemas.microsoft.com/office/powerpoint/2010/main" val="1140010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 y="179531"/>
            <a:ext cx="12099073" cy="2308324"/>
          </a:xfrm>
          <a:prstGeom prst="rect">
            <a:avLst/>
          </a:prstGeom>
        </p:spPr>
        <p:txBody>
          <a:bodyPr wrap="square">
            <a:spAutoFit/>
          </a:bodyPr>
          <a:lstStyle/>
          <a:p>
            <a:pPr algn="just"/>
            <a:r>
              <a:rPr lang="en-US" dirty="0">
                <a:solidFill>
                  <a:srgbClr val="610B38"/>
                </a:solidFill>
                <a:latin typeface="erdana"/>
              </a:rPr>
              <a:t>ADO.NET </a:t>
            </a:r>
            <a:r>
              <a:rPr lang="en-US" dirty="0" smtClean="0">
                <a:solidFill>
                  <a:srgbClr val="610B38"/>
                </a:solidFill>
                <a:latin typeface="erdana"/>
              </a:rPr>
              <a:t>Introduction</a:t>
            </a:r>
          </a:p>
          <a:p>
            <a:pPr algn="just"/>
            <a:r>
              <a:rPr lang="en-US" dirty="0"/>
              <a:t>It is a module of </a:t>
            </a:r>
            <a:r>
              <a:rPr lang="en-US" dirty="0" err="1"/>
              <a:t>.Net</a:t>
            </a:r>
            <a:r>
              <a:rPr lang="en-US" dirty="0"/>
              <a:t> Framework which is used to establish connection between application and data sources. Data sources can be such as SQL Server and XML. ADO.NET consists of classes that can be used to connect, retrieve, insert and delete data</a:t>
            </a:r>
            <a:r>
              <a:rPr lang="en-US" dirty="0" smtClean="0"/>
              <a:t>.</a:t>
            </a:r>
          </a:p>
          <a:p>
            <a:pPr algn="just"/>
            <a:endParaRPr lang="en-US" dirty="0">
              <a:solidFill>
                <a:srgbClr val="610B38"/>
              </a:solidFill>
              <a:latin typeface="erdana"/>
            </a:endParaRPr>
          </a:p>
          <a:p>
            <a:r>
              <a:rPr lang="en-US" dirty="0"/>
              <a:t>All the ADO.NET classes are located into </a:t>
            </a:r>
            <a:r>
              <a:rPr lang="en-US" b="1" dirty="0"/>
              <a:t>System.Data.dll</a:t>
            </a:r>
            <a:r>
              <a:rPr lang="en-US" dirty="0"/>
              <a:t> and integrated with XML classes located into </a:t>
            </a:r>
            <a:r>
              <a:rPr lang="en-US" b="1" dirty="0"/>
              <a:t>System.Xml.dll.</a:t>
            </a:r>
            <a:endParaRPr lang="en-US" dirty="0"/>
          </a:p>
          <a:p>
            <a:r>
              <a:rPr lang="en-US" dirty="0"/>
              <a:t/>
            </a:r>
            <a:br>
              <a:rPr lang="en-US" dirty="0"/>
            </a:br>
            <a:r>
              <a:rPr lang="en-US" dirty="0"/>
              <a:t>ADO.NET has two main components that are used for accessing and manipulating data are the .NET Framework data provider and the </a:t>
            </a:r>
            <a:r>
              <a:rPr lang="en-US" dirty="0" err="1"/>
              <a:t>DataSet</a:t>
            </a:r>
            <a:r>
              <a:rPr lang="en-US" dirty="0" smtClean="0"/>
              <a:t>.</a:t>
            </a:r>
            <a:endParaRPr lang="en-US" dirty="0"/>
          </a:p>
        </p:txBody>
      </p:sp>
      <p:sp>
        <p:nvSpPr>
          <p:cNvPr id="5" name="Rectangle 4"/>
          <p:cNvSpPr/>
          <p:nvPr/>
        </p:nvSpPr>
        <p:spPr>
          <a:xfrm>
            <a:off x="2" y="2599344"/>
            <a:ext cx="12000572" cy="1477328"/>
          </a:xfrm>
          <a:prstGeom prst="rect">
            <a:avLst/>
          </a:prstGeom>
        </p:spPr>
        <p:txBody>
          <a:bodyPr wrap="square">
            <a:spAutoFit/>
          </a:bodyPr>
          <a:lstStyle/>
          <a:p>
            <a:pPr algn="just"/>
            <a:r>
              <a:rPr lang="en-US" dirty="0">
                <a:solidFill>
                  <a:srgbClr val="610B38"/>
                </a:solidFill>
                <a:latin typeface="erdana"/>
              </a:rPr>
              <a:t>.NET Framework Data Providers</a:t>
            </a:r>
          </a:p>
          <a:p>
            <a:r>
              <a:rPr lang="en-US" dirty="0"/>
              <a:t/>
            </a:r>
            <a:br>
              <a:rPr lang="en-US" dirty="0"/>
            </a:br>
            <a:r>
              <a:rPr lang="en-US" dirty="0"/>
              <a:t>These are the components that are designed for data manipulation and fast access to data</a:t>
            </a:r>
            <a:r>
              <a:rPr lang="en-US" dirty="0" smtClean="0"/>
              <a:t>.</a:t>
            </a:r>
          </a:p>
          <a:p>
            <a:r>
              <a:rPr lang="en-US" dirty="0"/>
              <a:t>It provides various objects such as </a:t>
            </a:r>
            <a:r>
              <a:rPr lang="en-US" b="1" dirty="0"/>
              <a:t>Connection, Command, </a:t>
            </a:r>
            <a:r>
              <a:rPr lang="en-US" b="1" dirty="0" err="1"/>
              <a:t>DataReader</a:t>
            </a:r>
            <a:r>
              <a:rPr lang="en-US" b="1" dirty="0"/>
              <a:t> and </a:t>
            </a:r>
            <a:r>
              <a:rPr lang="en-US" b="1" dirty="0" err="1"/>
              <a:t>DataAdapter</a:t>
            </a:r>
            <a:r>
              <a:rPr lang="en-US" dirty="0"/>
              <a:t> that are used to perform database operations.</a:t>
            </a:r>
          </a:p>
        </p:txBody>
      </p:sp>
      <p:sp>
        <p:nvSpPr>
          <p:cNvPr id="6" name="Rectangle 5"/>
          <p:cNvSpPr/>
          <p:nvPr/>
        </p:nvSpPr>
        <p:spPr>
          <a:xfrm>
            <a:off x="1" y="4076676"/>
            <a:ext cx="9913435" cy="1200329"/>
          </a:xfrm>
          <a:prstGeom prst="rect">
            <a:avLst/>
          </a:prstGeom>
        </p:spPr>
        <p:txBody>
          <a:bodyPr wrap="square">
            <a:spAutoFit/>
          </a:bodyPr>
          <a:lstStyle/>
          <a:p>
            <a:pPr algn="just"/>
            <a:r>
              <a:rPr lang="en-US" dirty="0">
                <a:solidFill>
                  <a:srgbClr val="610B4B"/>
                </a:solidFill>
                <a:latin typeface="erdana"/>
              </a:rPr>
              <a:t>The </a:t>
            </a:r>
            <a:r>
              <a:rPr lang="en-US" dirty="0" err="1">
                <a:solidFill>
                  <a:srgbClr val="610B4B"/>
                </a:solidFill>
                <a:latin typeface="erdana"/>
              </a:rPr>
              <a:t>DataSet</a:t>
            </a:r>
            <a:endParaRPr lang="en-US" dirty="0">
              <a:solidFill>
                <a:srgbClr val="610B4B"/>
              </a:solidFill>
              <a:latin typeface="erdana"/>
            </a:endParaRPr>
          </a:p>
          <a:p>
            <a:r>
              <a:rPr lang="en-US" dirty="0"/>
              <a:t>It is used to access data independently from any data resource</a:t>
            </a:r>
            <a:r>
              <a:rPr lang="en-US" dirty="0" smtClean="0"/>
              <a:t>.</a:t>
            </a:r>
          </a:p>
          <a:p>
            <a:r>
              <a:rPr lang="en-US" dirty="0" err="1"/>
              <a:t>DataSet</a:t>
            </a:r>
            <a:r>
              <a:rPr lang="en-US" dirty="0"/>
              <a:t> contains a collection of one or more </a:t>
            </a:r>
            <a:r>
              <a:rPr lang="en-US" dirty="0" err="1"/>
              <a:t>DataTable</a:t>
            </a:r>
            <a:r>
              <a:rPr lang="en-US" dirty="0"/>
              <a:t> objects of data.</a:t>
            </a:r>
            <a:br>
              <a:rPr lang="en-US" dirty="0"/>
            </a:br>
            <a:endParaRPr lang="en-US" dirty="0"/>
          </a:p>
        </p:txBody>
      </p:sp>
    </p:spTree>
    <p:extLst>
      <p:ext uri="{BB962C8B-B14F-4D97-AF65-F5344CB8AC3E}">
        <p14:creationId xmlns:p14="http://schemas.microsoft.com/office/powerpoint/2010/main" val="406017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203" y="124178"/>
            <a:ext cx="9304598" cy="923330"/>
          </a:xfrm>
          <a:prstGeom prst="rect">
            <a:avLst/>
          </a:prstGeom>
        </p:spPr>
        <p:txBody>
          <a:bodyPr wrap="none">
            <a:spAutoFit/>
          </a:bodyPr>
          <a:lstStyle/>
          <a:p>
            <a:r>
              <a:rPr lang="en-US" b="0" i="0" dirty="0" smtClean="0">
                <a:solidFill>
                  <a:srgbClr val="660033"/>
                </a:solidFill>
                <a:effectLst/>
                <a:latin typeface="Arial" panose="020B0604020202020204" pitchFamily="34" charset="0"/>
              </a:rPr>
              <a:t>Namespace</a:t>
            </a:r>
          </a:p>
          <a:p>
            <a:pPr marL="285750" indent="-285750">
              <a:buFont typeface="Arial" panose="020B0604020202020204" pitchFamily="34" charset="0"/>
              <a:buChar char="•"/>
            </a:pPr>
            <a:r>
              <a:rPr lang="en-US" dirty="0"/>
              <a:t>A </a:t>
            </a:r>
            <a:r>
              <a:rPr lang="en-US" b="1" dirty="0"/>
              <a:t>namespace</a:t>
            </a:r>
            <a:r>
              <a:rPr lang="en-US" dirty="0"/>
              <a:t> is designed for providing a way to keep one set of names separate from another</a:t>
            </a:r>
            <a:r>
              <a:rPr lang="en-US" dirty="0" smtClean="0"/>
              <a:t>.</a:t>
            </a:r>
          </a:p>
          <a:p>
            <a:pPr marL="285750" indent="-285750">
              <a:buFont typeface="Arial" panose="020B0604020202020204" pitchFamily="34" charset="0"/>
              <a:buChar char="•"/>
            </a:pPr>
            <a:r>
              <a:rPr lang="en-US" b="1" dirty="0"/>
              <a:t>N</a:t>
            </a:r>
            <a:r>
              <a:rPr lang="en-US" b="1" dirty="0" smtClean="0"/>
              <a:t>amespace </a:t>
            </a:r>
            <a:r>
              <a:rPr lang="en-US" dirty="0" smtClean="0"/>
              <a:t>contains </a:t>
            </a:r>
            <a:r>
              <a:rPr lang="en-US" dirty="0"/>
              <a:t>useful classes and interfaces and defined in Framework Class Library.</a:t>
            </a:r>
            <a:endParaRPr lang="en-US" b="0" i="0" dirty="0">
              <a:solidFill>
                <a:srgbClr val="660033"/>
              </a:solidFill>
              <a:effectLst/>
              <a:latin typeface="Arial" panose="020B0604020202020204" pitchFamily="34" charset="0"/>
            </a:endParaRPr>
          </a:p>
        </p:txBody>
      </p:sp>
      <p:sp>
        <p:nvSpPr>
          <p:cNvPr id="3" name="Rectangle 2"/>
          <p:cNvSpPr/>
          <p:nvPr/>
        </p:nvSpPr>
        <p:spPr>
          <a:xfrm>
            <a:off x="116203" y="1047510"/>
            <a:ext cx="11808176" cy="923330"/>
          </a:xfrm>
          <a:prstGeom prst="rect">
            <a:avLst/>
          </a:prstGeom>
        </p:spPr>
        <p:txBody>
          <a:bodyPr wrap="square">
            <a:spAutoFit/>
          </a:bodyPr>
          <a:lstStyle/>
          <a:p>
            <a:r>
              <a:rPr lang="en-US" dirty="0" smtClean="0">
                <a:solidFill>
                  <a:srgbClr val="660033"/>
                </a:solidFill>
                <a:latin typeface="inter-regular"/>
              </a:rPr>
              <a:t>.NET Languages</a:t>
            </a:r>
          </a:p>
          <a:p>
            <a:pPr marL="285750" indent="-285750">
              <a:buFont typeface="Arial" panose="020B0604020202020204" pitchFamily="34" charset="0"/>
              <a:buChar char="•"/>
            </a:pPr>
            <a:r>
              <a:rPr lang="en-US" dirty="0" smtClean="0">
                <a:solidFill>
                  <a:srgbClr val="333333"/>
                </a:solidFill>
                <a:latin typeface="inter-regular"/>
              </a:rPr>
              <a:t>The </a:t>
            </a:r>
            <a:r>
              <a:rPr lang="en-US" dirty="0" err="1">
                <a:solidFill>
                  <a:srgbClr val="333333"/>
                </a:solidFill>
                <a:latin typeface="inter-regular"/>
              </a:rPr>
              <a:t>.Net</a:t>
            </a:r>
            <a:r>
              <a:rPr lang="en-US" dirty="0">
                <a:solidFill>
                  <a:srgbClr val="333333"/>
                </a:solidFill>
                <a:latin typeface="inter-regular"/>
              </a:rPr>
              <a:t> Framework supports more than 60 programming languages such as C#, F#, VB.NET, J#, VC++, JScript.NET, APL, COBOL, Perl, Oberon, ML, Pascal, Eiffel, Smalltalk, Python, Cobra, ADA, etc.</a:t>
            </a:r>
            <a:endParaRPr lang="en-US" dirty="0"/>
          </a:p>
        </p:txBody>
      </p:sp>
      <p:sp>
        <p:nvSpPr>
          <p:cNvPr id="4" name="Rectangle 3"/>
          <p:cNvSpPr/>
          <p:nvPr/>
        </p:nvSpPr>
        <p:spPr>
          <a:xfrm>
            <a:off x="116203" y="1869238"/>
            <a:ext cx="6096000" cy="369332"/>
          </a:xfrm>
          <a:prstGeom prst="rect">
            <a:avLst/>
          </a:prstGeom>
        </p:spPr>
        <p:txBody>
          <a:bodyPr>
            <a:spAutoFit/>
          </a:bodyPr>
          <a:lstStyle/>
          <a:p>
            <a:pPr algn="just"/>
            <a:r>
              <a:rPr lang="en-US" dirty="0" smtClean="0">
                <a:solidFill>
                  <a:srgbClr val="610B38"/>
                </a:solidFill>
                <a:latin typeface="erdana"/>
              </a:rPr>
              <a:t>Using Variables and Arrays</a:t>
            </a:r>
            <a:endParaRPr lang="en-US" dirty="0">
              <a:solidFill>
                <a:srgbClr val="610B38"/>
              </a:solidFill>
              <a:latin typeface="erdana"/>
            </a:endParaRPr>
          </a:p>
        </p:txBody>
      </p:sp>
      <p:sp>
        <p:nvSpPr>
          <p:cNvPr id="5" name="Rectangle 4"/>
          <p:cNvSpPr/>
          <p:nvPr/>
        </p:nvSpPr>
        <p:spPr>
          <a:xfrm>
            <a:off x="116205" y="2238572"/>
            <a:ext cx="11929041" cy="6463308"/>
          </a:xfrm>
          <a:prstGeom prst="rect">
            <a:avLst/>
          </a:prstGeom>
        </p:spPr>
        <p:txBody>
          <a:bodyPr wrap="square">
            <a:spAutoFit/>
          </a:bodyPr>
          <a:lstStyle/>
          <a:p>
            <a:pPr algn="just"/>
            <a:r>
              <a:rPr lang="en-US" dirty="0">
                <a:solidFill>
                  <a:srgbClr val="610B38"/>
                </a:solidFill>
                <a:latin typeface="erdana"/>
              </a:rPr>
              <a:t>C# </a:t>
            </a:r>
            <a:r>
              <a:rPr lang="en-US" dirty="0" smtClean="0">
                <a:solidFill>
                  <a:srgbClr val="610B38"/>
                </a:solidFill>
                <a:latin typeface="erdana"/>
              </a:rPr>
              <a:t>Variable</a:t>
            </a:r>
          </a:p>
          <a:p>
            <a:pPr algn="just"/>
            <a:r>
              <a:rPr lang="en-US" dirty="0"/>
              <a:t>A variable is a name of memory location</a:t>
            </a:r>
            <a:r>
              <a:rPr lang="en-US" dirty="0" smtClean="0"/>
              <a:t>.</a:t>
            </a:r>
          </a:p>
          <a:p>
            <a:pPr algn="just"/>
            <a:r>
              <a:rPr lang="en-US" dirty="0"/>
              <a:t>It is used to store data</a:t>
            </a:r>
            <a:r>
              <a:rPr lang="en-US" dirty="0" smtClean="0"/>
              <a:t>.</a:t>
            </a:r>
          </a:p>
          <a:p>
            <a:pPr algn="just"/>
            <a:r>
              <a:rPr lang="en-US" dirty="0"/>
              <a:t>Its value can be changed and it can be reused many times</a:t>
            </a:r>
            <a:r>
              <a:rPr lang="en-US" dirty="0" smtClean="0"/>
              <a:t>.</a:t>
            </a:r>
          </a:p>
          <a:p>
            <a:pPr algn="just"/>
            <a:r>
              <a:rPr lang="en-US" dirty="0"/>
              <a:t>It is a way to represent memory location through symbol so that it can be easily identified</a:t>
            </a:r>
            <a:r>
              <a:rPr lang="en-US" dirty="0" smtClean="0"/>
              <a:t>.</a:t>
            </a:r>
          </a:p>
          <a:p>
            <a:pPr algn="just"/>
            <a:r>
              <a:rPr lang="en-US" dirty="0" smtClean="0">
                <a:solidFill>
                  <a:srgbClr val="610B38"/>
                </a:solidFill>
                <a:latin typeface="erdana"/>
              </a:rPr>
              <a:t>Example: </a:t>
            </a:r>
            <a:r>
              <a:rPr lang="en-US" b="1" dirty="0" err="1"/>
              <a:t>int</a:t>
            </a:r>
            <a:r>
              <a:rPr lang="en-US" dirty="0"/>
              <a:t> </a:t>
            </a:r>
            <a:r>
              <a:rPr lang="en-US" dirty="0" err="1"/>
              <a:t>i</a:t>
            </a:r>
            <a:r>
              <a:rPr lang="en-US" dirty="0"/>
              <a:t>=2,j=4</a:t>
            </a:r>
            <a:r>
              <a:rPr lang="en-US" dirty="0" smtClean="0"/>
              <a:t>;</a:t>
            </a:r>
          </a:p>
          <a:p>
            <a:pPr algn="just"/>
            <a:endParaRPr lang="en-US" dirty="0" smtClean="0"/>
          </a:p>
          <a:p>
            <a:pPr algn="just"/>
            <a:r>
              <a:rPr lang="en-US" dirty="0" smtClean="0">
                <a:solidFill>
                  <a:srgbClr val="610B38"/>
                </a:solidFill>
                <a:latin typeface="erdana"/>
              </a:rPr>
              <a:t>Types of Variables in C#:</a:t>
            </a:r>
          </a:p>
          <a:p>
            <a:pPr fontAlgn="base"/>
            <a:r>
              <a:rPr lang="en-US" dirty="0"/>
              <a:t>Local </a:t>
            </a:r>
            <a:r>
              <a:rPr lang="en-US" dirty="0" smtClean="0"/>
              <a:t>Variables: All those variables which are declared inside a method or constructor called them local variables.</a:t>
            </a:r>
            <a:endParaRPr lang="en-US" dirty="0"/>
          </a:p>
          <a:p>
            <a:r>
              <a:rPr lang="fr-FR" dirty="0"/>
              <a:t>Instance </a:t>
            </a:r>
            <a:r>
              <a:rPr lang="fr-FR" dirty="0" smtClean="0"/>
              <a:t>Variables/Non </a:t>
            </a:r>
            <a:r>
              <a:rPr lang="fr-FR" dirty="0"/>
              <a:t>– </a:t>
            </a:r>
            <a:r>
              <a:rPr lang="fr-FR" dirty="0" err="1"/>
              <a:t>Static</a:t>
            </a:r>
            <a:r>
              <a:rPr lang="fr-FR" dirty="0"/>
              <a:t> </a:t>
            </a:r>
            <a:r>
              <a:rPr lang="fr-FR" dirty="0" smtClean="0"/>
              <a:t>Variables : </a:t>
            </a:r>
            <a:r>
              <a:rPr lang="en-US" dirty="0"/>
              <a:t>All those variables which are declared </a:t>
            </a:r>
            <a:r>
              <a:rPr lang="en-US" dirty="0" smtClean="0"/>
              <a:t>inside class called them instance variables</a:t>
            </a:r>
            <a:r>
              <a:rPr lang="en-US" dirty="0"/>
              <a:t>. </a:t>
            </a:r>
            <a:endParaRPr lang="en-US" dirty="0" smtClean="0"/>
          </a:p>
          <a:p>
            <a:r>
              <a:rPr lang="en-US" dirty="0" smtClean="0"/>
              <a:t>Static Variables/Class Variables: </a:t>
            </a:r>
            <a:r>
              <a:rPr lang="en-US" dirty="0"/>
              <a:t>All those variables which are declared </a:t>
            </a:r>
            <a:r>
              <a:rPr lang="en-US" dirty="0" smtClean="0"/>
              <a:t>inside class </a:t>
            </a:r>
            <a:r>
              <a:rPr lang="en-US" dirty="0"/>
              <a:t>with static keyword</a:t>
            </a:r>
            <a:r>
              <a:rPr lang="en-US" dirty="0" smtClean="0"/>
              <a:t> </a:t>
            </a:r>
            <a:r>
              <a:rPr lang="en-US" dirty="0"/>
              <a:t>called them </a:t>
            </a:r>
            <a:r>
              <a:rPr lang="en-US" dirty="0" smtClean="0"/>
              <a:t>static variables</a:t>
            </a:r>
            <a:r>
              <a:rPr lang="en-US" dirty="0"/>
              <a:t>.</a:t>
            </a:r>
            <a:endParaRPr lang="en-US" dirty="0" smtClean="0"/>
          </a:p>
          <a:p>
            <a:pPr fontAlgn="base"/>
            <a:r>
              <a:rPr lang="en-US" dirty="0"/>
              <a:t>Constants </a:t>
            </a:r>
            <a:r>
              <a:rPr lang="en-US" dirty="0" smtClean="0"/>
              <a:t>Variables: </a:t>
            </a:r>
            <a:r>
              <a:rPr lang="en-US" dirty="0"/>
              <a:t>All those variables which are declared </a:t>
            </a:r>
            <a:r>
              <a:rPr lang="en-US" dirty="0" smtClean="0"/>
              <a:t>inside class with </a:t>
            </a:r>
            <a:r>
              <a:rPr lang="en-US" dirty="0" err="1" smtClean="0"/>
              <a:t>const</a:t>
            </a:r>
            <a:r>
              <a:rPr lang="en-US" dirty="0" smtClean="0"/>
              <a:t> keyword called them Constants variables.</a:t>
            </a:r>
            <a:endParaRPr lang="en-US" dirty="0"/>
          </a:p>
          <a:p>
            <a:pPr fontAlgn="base"/>
            <a:r>
              <a:rPr lang="en-US" dirty="0" err="1" smtClean="0"/>
              <a:t>Const</a:t>
            </a:r>
            <a:r>
              <a:rPr lang="en-US" dirty="0" smtClean="0"/>
              <a:t> </a:t>
            </a:r>
            <a:r>
              <a:rPr lang="en-US" dirty="0" err="1" smtClean="0"/>
              <a:t>int</a:t>
            </a:r>
            <a:r>
              <a:rPr lang="en-US" dirty="0" smtClean="0"/>
              <a:t> max=50;</a:t>
            </a:r>
          </a:p>
          <a:p>
            <a:pPr fontAlgn="base"/>
            <a:r>
              <a:rPr lang="en-US" dirty="0" smtClean="0"/>
              <a:t>Read-Only Variables: If a variable is declared by using read-only keyword called them read only variables.  </a:t>
            </a:r>
          </a:p>
          <a:p>
            <a:pPr fontAlgn="base"/>
            <a:r>
              <a:rPr lang="en-US" dirty="0" smtClean="0"/>
              <a:t>Ex-</a:t>
            </a:r>
            <a:r>
              <a:rPr lang="en-US" dirty="0" err="1" smtClean="0"/>
              <a:t>readonly</a:t>
            </a:r>
            <a:r>
              <a:rPr lang="en-US" dirty="0" smtClean="0"/>
              <a:t> </a:t>
            </a:r>
            <a:r>
              <a:rPr lang="en-US" dirty="0" err="1" smtClean="0"/>
              <a:t>int</a:t>
            </a:r>
            <a:r>
              <a:rPr lang="en-US" dirty="0" smtClean="0"/>
              <a:t> k;</a:t>
            </a:r>
            <a:endParaRPr lang="en-US" dirty="0"/>
          </a:p>
          <a:p>
            <a:r>
              <a:rPr lang="en-US" dirty="0"/>
              <a:t/>
            </a:r>
            <a:br>
              <a:rPr lang="en-US" dirty="0"/>
            </a:br>
            <a:endParaRPr lang="en-US" dirty="0"/>
          </a:p>
          <a:p>
            <a:r>
              <a:rPr lang="en-US" dirty="0"/>
              <a:t/>
            </a:r>
            <a:br>
              <a:rPr lang="en-US" dirty="0"/>
            </a:br>
            <a:endParaRPr lang="fr-FR" b="1" dirty="0"/>
          </a:p>
          <a:p>
            <a:r>
              <a:rPr lang="en-US" dirty="0"/>
              <a:t/>
            </a:r>
            <a:br>
              <a:rPr lang="en-US" dirty="0"/>
            </a:br>
            <a:endParaRPr lang="en-US" dirty="0" smtClean="0">
              <a:solidFill>
                <a:srgbClr val="610B38"/>
              </a:solidFill>
              <a:latin typeface="erdana"/>
            </a:endParaRPr>
          </a:p>
          <a:p>
            <a:pPr algn="just"/>
            <a:endParaRPr lang="en-US" dirty="0">
              <a:solidFill>
                <a:srgbClr val="610B38"/>
              </a:solidFill>
              <a:latin typeface="erdana"/>
            </a:endParaRPr>
          </a:p>
        </p:txBody>
      </p:sp>
    </p:spTree>
    <p:extLst>
      <p:ext uri="{BB962C8B-B14F-4D97-AF65-F5344CB8AC3E}">
        <p14:creationId xmlns:p14="http://schemas.microsoft.com/office/powerpoint/2010/main" val="1226274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1264" y="99690"/>
            <a:ext cx="2488886" cy="369332"/>
          </a:xfrm>
          <a:prstGeom prst="rect">
            <a:avLst/>
          </a:prstGeom>
        </p:spPr>
        <p:txBody>
          <a:bodyPr wrap="none">
            <a:spAutoFit/>
          </a:bodyPr>
          <a:lstStyle/>
          <a:p>
            <a:r>
              <a:rPr lang="en-US" dirty="0">
                <a:solidFill>
                  <a:srgbClr val="333333"/>
                </a:solidFill>
                <a:latin typeface="inter-regular"/>
              </a:rPr>
              <a:t>ADO.NET Architecture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68" y="469023"/>
            <a:ext cx="11719931" cy="6266314"/>
          </a:xfrm>
          <a:prstGeom prst="rect">
            <a:avLst/>
          </a:prstGeom>
        </p:spPr>
      </p:pic>
    </p:spTree>
    <p:extLst>
      <p:ext uri="{BB962C8B-B14F-4D97-AF65-F5344CB8AC3E}">
        <p14:creationId xmlns:p14="http://schemas.microsoft.com/office/powerpoint/2010/main" val="1538161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928" y="79172"/>
            <a:ext cx="11504341" cy="3139321"/>
          </a:xfrm>
          <a:prstGeom prst="rect">
            <a:avLst/>
          </a:prstGeom>
        </p:spPr>
        <p:txBody>
          <a:bodyPr wrap="square">
            <a:spAutoFit/>
          </a:bodyPr>
          <a:lstStyle/>
          <a:p>
            <a:pPr algn="just"/>
            <a:r>
              <a:rPr lang="en-US" dirty="0">
                <a:solidFill>
                  <a:srgbClr val="610B38"/>
                </a:solidFill>
                <a:latin typeface="erdana"/>
              </a:rPr>
              <a:t>Which one should we use </a:t>
            </a:r>
            <a:r>
              <a:rPr lang="en-US" dirty="0" err="1">
                <a:solidFill>
                  <a:srgbClr val="610B38"/>
                </a:solidFill>
                <a:latin typeface="erdana"/>
              </a:rPr>
              <a:t>DataReader</a:t>
            </a:r>
            <a:r>
              <a:rPr lang="en-US" dirty="0">
                <a:solidFill>
                  <a:srgbClr val="610B38"/>
                </a:solidFill>
                <a:latin typeface="erdana"/>
              </a:rPr>
              <a:t> or </a:t>
            </a:r>
            <a:r>
              <a:rPr lang="en-US" dirty="0" err="1">
                <a:solidFill>
                  <a:srgbClr val="610B38"/>
                </a:solidFill>
                <a:latin typeface="erdana"/>
              </a:rPr>
              <a:t>DataSet</a:t>
            </a:r>
            <a:r>
              <a:rPr lang="en-US" dirty="0" smtClean="0">
                <a:solidFill>
                  <a:srgbClr val="610B38"/>
                </a:solidFill>
                <a:latin typeface="erdana"/>
              </a:rPr>
              <a:t>?</a:t>
            </a:r>
            <a:endParaRPr lang="en-US" dirty="0" smtClean="0"/>
          </a:p>
          <a:p>
            <a:pPr algn="just"/>
            <a:endParaRPr lang="en-US" dirty="0">
              <a:solidFill>
                <a:srgbClr val="610B38"/>
              </a:solidFill>
              <a:latin typeface="erdana"/>
            </a:endParaRPr>
          </a:p>
          <a:p>
            <a:r>
              <a:rPr lang="en-US" dirty="0"/>
              <a:t>We should consider the following points to use </a:t>
            </a:r>
            <a:r>
              <a:rPr lang="en-US" dirty="0" err="1"/>
              <a:t>DataSet</a:t>
            </a:r>
            <a:r>
              <a:rPr lang="en-US" dirty="0"/>
              <a:t>.</a:t>
            </a:r>
          </a:p>
          <a:p>
            <a:r>
              <a:rPr lang="en-US" dirty="0"/>
              <a:t/>
            </a:r>
            <a:br>
              <a:rPr lang="en-US" dirty="0"/>
            </a:br>
            <a:r>
              <a:rPr lang="en-US" dirty="0"/>
              <a:t>It caches data locally at our application, so we can manipulate it.</a:t>
            </a:r>
          </a:p>
          <a:p>
            <a:r>
              <a:rPr lang="en-US" dirty="0"/>
              <a:t>It interacts with data dynamically such as binding to windows forms control.</a:t>
            </a:r>
          </a:p>
          <a:p>
            <a:r>
              <a:rPr lang="en-US" dirty="0"/>
              <a:t>It allows performing processing on data without an open connection. It means it can work while connection is </a:t>
            </a:r>
            <a:r>
              <a:rPr lang="en-US" b="1" dirty="0"/>
              <a:t>disconnected</a:t>
            </a:r>
            <a:r>
              <a:rPr lang="en-US" b="1" dirty="0" smtClean="0"/>
              <a:t>.</a:t>
            </a:r>
            <a:endParaRPr lang="en-US" dirty="0" smtClean="0">
              <a:solidFill>
                <a:srgbClr val="610B38"/>
              </a:solidFill>
              <a:latin typeface="erdana"/>
            </a:endParaRPr>
          </a:p>
          <a:p>
            <a:r>
              <a:rPr lang="en-US" dirty="0" smtClean="0"/>
              <a:t>we </a:t>
            </a:r>
            <a:r>
              <a:rPr lang="en-US" dirty="0"/>
              <a:t>can use </a:t>
            </a:r>
            <a:r>
              <a:rPr lang="en-US" b="1" dirty="0" err="1"/>
              <a:t>DataReader</a:t>
            </a:r>
            <a:r>
              <a:rPr lang="en-US" dirty="0"/>
              <a:t> to improve performance of our application.</a:t>
            </a:r>
          </a:p>
          <a:p>
            <a:r>
              <a:rPr lang="en-US" dirty="0"/>
              <a:t/>
            </a:r>
            <a:br>
              <a:rPr lang="en-US" dirty="0"/>
            </a:br>
            <a:r>
              <a:rPr lang="en-US" dirty="0" err="1"/>
              <a:t>DataReader</a:t>
            </a:r>
            <a:r>
              <a:rPr lang="en-US" dirty="0"/>
              <a:t> does not perform in disconnected mode. It requires </a:t>
            </a:r>
            <a:r>
              <a:rPr lang="en-US" dirty="0" err="1"/>
              <a:t>DataReader</a:t>
            </a:r>
            <a:r>
              <a:rPr lang="en-US" dirty="0"/>
              <a:t> object to be </a:t>
            </a:r>
            <a:r>
              <a:rPr lang="en-US" b="1" dirty="0"/>
              <a:t>connected</a:t>
            </a:r>
            <a:r>
              <a:rPr lang="en-US" b="1" dirty="0" smtClean="0"/>
              <a:t>.</a:t>
            </a:r>
            <a:endParaRPr lang="en-US" dirty="0"/>
          </a:p>
        </p:txBody>
      </p:sp>
      <p:sp>
        <p:nvSpPr>
          <p:cNvPr id="3" name="Rectangle 2"/>
          <p:cNvSpPr/>
          <p:nvPr/>
        </p:nvSpPr>
        <p:spPr>
          <a:xfrm>
            <a:off x="92927" y="3747923"/>
            <a:ext cx="10143895" cy="1200329"/>
          </a:xfrm>
          <a:prstGeom prst="rect">
            <a:avLst/>
          </a:prstGeom>
        </p:spPr>
        <p:txBody>
          <a:bodyPr wrap="square">
            <a:spAutoFit/>
          </a:bodyPr>
          <a:lstStyle/>
          <a:p>
            <a:pPr algn="just"/>
            <a:r>
              <a:rPr lang="en-US" dirty="0">
                <a:solidFill>
                  <a:srgbClr val="610B38"/>
                </a:solidFill>
                <a:latin typeface="erdana"/>
              </a:rPr>
              <a:t>ADO.NET Framework Data </a:t>
            </a:r>
            <a:r>
              <a:rPr lang="en-US" dirty="0" smtClean="0">
                <a:solidFill>
                  <a:srgbClr val="610B38"/>
                </a:solidFill>
                <a:latin typeface="erdana"/>
              </a:rPr>
              <a:t>Providers</a:t>
            </a:r>
            <a:endParaRPr lang="en-US" dirty="0" smtClean="0"/>
          </a:p>
          <a:p>
            <a:pPr marL="285750" indent="-285750" algn="just">
              <a:buFont typeface="Arial" panose="020B0604020202020204" pitchFamily="34" charset="0"/>
              <a:buChar char="•"/>
            </a:pPr>
            <a:r>
              <a:rPr lang="en-US" dirty="0"/>
              <a:t>Data provider is used to connect to the database, execute commands and retrieve the record</a:t>
            </a:r>
            <a:r>
              <a:rPr lang="en-US" dirty="0" smtClean="0"/>
              <a:t>.</a:t>
            </a:r>
          </a:p>
          <a:p>
            <a:pPr marL="285750" indent="-285750" algn="just">
              <a:buFont typeface="Arial" panose="020B0604020202020204" pitchFamily="34" charset="0"/>
              <a:buChar char="•"/>
            </a:pPr>
            <a:r>
              <a:rPr lang="en-US" dirty="0"/>
              <a:t>It is lightweight component with better performance. </a:t>
            </a:r>
            <a:endParaRPr lang="en-US" dirty="0" smtClean="0"/>
          </a:p>
          <a:p>
            <a:pPr marL="285750" indent="-285750" algn="just">
              <a:buFont typeface="Arial" panose="020B0604020202020204" pitchFamily="34" charset="0"/>
              <a:buChar char="•"/>
            </a:pPr>
            <a:r>
              <a:rPr lang="en-US" dirty="0"/>
              <a:t>It also allows us to place the data into </a:t>
            </a:r>
            <a:r>
              <a:rPr lang="en-US" dirty="0" err="1"/>
              <a:t>DataSet</a:t>
            </a:r>
            <a:r>
              <a:rPr lang="en-US" dirty="0"/>
              <a:t> to use it further in our application.</a:t>
            </a:r>
            <a:endParaRPr lang="en-US" dirty="0">
              <a:solidFill>
                <a:srgbClr val="610B38"/>
              </a:solidFill>
              <a:latin typeface="erdana"/>
            </a:endParaRPr>
          </a:p>
        </p:txBody>
      </p:sp>
      <p:sp>
        <p:nvSpPr>
          <p:cNvPr id="4" name="Rectangle 3"/>
          <p:cNvSpPr/>
          <p:nvPr/>
        </p:nvSpPr>
        <p:spPr>
          <a:xfrm>
            <a:off x="2" y="5169010"/>
            <a:ext cx="11942956" cy="1200329"/>
          </a:xfrm>
          <a:prstGeom prst="rect">
            <a:avLst/>
          </a:prstGeom>
        </p:spPr>
        <p:txBody>
          <a:bodyPr wrap="square">
            <a:spAutoFit/>
          </a:bodyPr>
          <a:lstStyle/>
          <a:p>
            <a:pPr algn="just"/>
            <a:r>
              <a:rPr lang="en-US" dirty="0">
                <a:solidFill>
                  <a:srgbClr val="610B4B"/>
                </a:solidFill>
                <a:latin typeface="erdana"/>
              </a:rPr>
              <a:t>.NET Framework Data Provider for SQL Server</a:t>
            </a:r>
          </a:p>
          <a:p>
            <a:pPr marL="285750" indent="-285750">
              <a:buFont typeface="Arial" panose="020B0604020202020204" pitchFamily="34" charset="0"/>
              <a:buChar char="•"/>
            </a:pPr>
            <a:r>
              <a:rPr lang="en-US" dirty="0"/>
              <a:t>Data provider for SQL Server is a lightweight component</a:t>
            </a:r>
            <a:r>
              <a:rPr lang="en-US" dirty="0" smtClean="0"/>
              <a:t>.</a:t>
            </a:r>
          </a:p>
          <a:p>
            <a:pPr marL="285750" indent="-285750">
              <a:buFont typeface="Arial" panose="020B0604020202020204" pitchFamily="34" charset="0"/>
              <a:buChar char="•"/>
            </a:pPr>
            <a:r>
              <a:rPr lang="en-US" dirty="0"/>
              <a:t>It provides better performance because it directly access SQL Server without any middle connectivity layer</a:t>
            </a:r>
            <a:r>
              <a:rPr lang="en-US" dirty="0" smtClean="0"/>
              <a:t>.</a:t>
            </a:r>
          </a:p>
          <a:p>
            <a:pPr marL="285750" indent="-285750">
              <a:buFont typeface="Arial" panose="020B0604020202020204" pitchFamily="34" charset="0"/>
              <a:buChar char="•"/>
            </a:pPr>
            <a:r>
              <a:rPr lang="en-US" dirty="0"/>
              <a:t>The .NET Framework Data Provider for SQL Server classes is located in the </a:t>
            </a:r>
            <a:r>
              <a:rPr lang="en-US" b="1" dirty="0" err="1"/>
              <a:t>System.Data.SqlClient</a:t>
            </a:r>
            <a:r>
              <a:rPr lang="en-US" dirty="0"/>
              <a:t> namespace. </a:t>
            </a:r>
          </a:p>
        </p:txBody>
      </p:sp>
    </p:spTree>
    <p:extLst>
      <p:ext uri="{BB962C8B-B14F-4D97-AF65-F5344CB8AC3E}">
        <p14:creationId xmlns:p14="http://schemas.microsoft.com/office/powerpoint/2010/main" val="3069289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136" y="157229"/>
            <a:ext cx="9296403" cy="2031325"/>
          </a:xfrm>
          <a:prstGeom prst="rect">
            <a:avLst/>
          </a:prstGeom>
        </p:spPr>
        <p:txBody>
          <a:bodyPr wrap="square">
            <a:spAutoFit/>
          </a:bodyPr>
          <a:lstStyle/>
          <a:p>
            <a:pPr algn="just"/>
            <a:r>
              <a:rPr lang="en-US" dirty="0">
                <a:solidFill>
                  <a:srgbClr val="610B38"/>
                </a:solidFill>
                <a:latin typeface="erdana"/>
              </a:rPr>
              <a:t>ADO.NET SQL Server Connection</a:t>
            </a:r>
          </a:p>
          <a:p>
            <a:r>
              <a:rPr lang="en-US" dirty="0"/>
              <a:t/>
            </a:r>
            <a:br>
              <a:rPr lang="en-US" dirty="0"/>
            </a:br>
            <a:r>
              <a:rPr lang="en-US" dirty="0"/>
              <a:t>To connect with SQL Server, we must have it installed in our system</a:t>
            </a:r>
            <a:r>
              <a:rPr lang="en-US" dirty="0" smtClean="0"/>
              <a:t>.</a:t>
            </a:r>
          </a:p>
          <a:p>
            <a:r>
              <a:rPr lang="en-US" dirty="0"/>
              <a:t>We are using Microsoft SQL Server Management Tool to connect with the SQL Server. </a:t>
            </a:r>
            <a:endParaRPr lang="en-US" dirty="0" smtClean="0"/>
          </a:p>
          <a:p>
            <a:r>
              <a:rPr lang="en-US" dirty="0"/>
              <a:t>We can use this tool to handle database</a:t>
            </a:r>
            <a:r>
              <a:rPr lang="en-US" dirty="0" smtClean="0"/>
              <a:t>.</a:t>
            </a:r>
          </a:p>
          <a:p>
            <a:endParaRPr lang="en-US" dirty="0"/>
          </a:p>
          <a:p>
            <a:r>
              <a:rPr lang="en-US" dirty="0"/>
              <a:t> steps to connect with SQL Server</a:t>
            </a:r>
            <a:r>
              <a:rPr lang="en-US" dirty="0" smtClean="0"/>
              <a:t>.</a:t>
            </a:r>
            <a:endParaRPr lang="en-US" dirty="0"/>
          </a:p>
        </p:txBody>
      </p:sp>
      <p:sp>
        <p:nvSpPr>
          <p:cNvPr id="3" name="Rectangle 2"/>
          <p:cNvSpPr/>
          <p:nvPr/>
        </p:nvSpPr>
        <p:spPr>
          <a:xfrm>
            <a:off x="460915" y="2188554"/>
            <a:ext cx="11024840" cy="4801314"/>
          </a:xfrm>
          <a:prstGeom prst="rect">
            <a:avLst/>
          </a:prstGeom>
        </p:spPr>
        <p:txBody>
          <a:bodyPr wrap="square">
            <a:spAutoFit/>
          </a:bodyPr>
          <a:lstStyle/>
          <a:p>
            <a:pPr algn="just">
              <a:buFont typeface="+mj-lt"/>
              <a:buAutoNum type="arabicPeriod"/>
            </a:pPr>
            <a:r>
              <a:rPr lang="en-US" b="1" dirty="0">
                <a:solidFill>
                  <a:srgbClr val="000000"/>
                </a:solidFill>
                <a:latin typeface="inter-bold"/>
              </a:rPr>
              <a:t>Open Microsoft SQL Server Management Tool</a:t>
            </a:r>
            <a:endParaRPr lang="en-US" dirty="0">
              <a:solidFill>
                <a:srgbClr val="000000"/>
              </a:solidFill>
              <a:latin typeface="inter-regular"/>
            </a:endParaRPr>
          </a:p>
          <a:p>
            <a:r>
              <a:rPr lang="en-US" dirty="0"/>
              <a:t/>
            </a:r>
            <a:br>
              <a:rPr lang="en-US" dirty="0"/>
            </a:br>
            <a:r>
              <a:rPr lang="en-US" dirty="0"/>
              <a:t>It will prompt for database connection. Provide the server name and authentication.</a:t>
            </a:r>
          </a:p>
          <a:p>
            <a:r>
              <a:rPr lang="en-US" dirty="0"/>
              <a:t>After successful </a:t>
            </a:r>
            <a:r>
              <a:rPr lang="en-US" dirty="0" smtClean="0"/>
              <a:t>connection</a:t>
            </a:r>
            <a:r>
              <a:rPr lang="en-US" dirty="0"/>
              <a:t/>
            </a:r>
            <a:br>
              <a:rPr lang="en-US" dirty="0"/>
            </a:br>
            <a:endParaRPr lang="en-US" dirty="0" smtClean="0"/>
          </a:p>
          <a:p>
            <a:r>
              <a:rPr lang="en-US" b="1" dirty="0"/>
              <a:t>Creating Database</a:t>
            </a:r>
            <a:endParaRPr lang="en-US" dirty="0"/>
          </a:p>
          <a:p>
            <a:r>
              <a:rPr lang="en-US" dirty="0"/>
              <a:t/>
            </a:r>
            <a:br>
              <a:rPr lang="en-US" dirty="0"/>
            </a:br>
            <a:r>
              <a:rPr lang="en-US" dirty="0"/>
              <a:t>Now, create database by selecting database option then right click on it. It pops up an option menu and provides couple of options</a:t>
            </a:r>
            <a:r>
              <a:rPr lang="en-US" dirty="0" smtClean="0"/>
              <a:t>.</a:t>
            </a:r>
          </a:p>
          <a:p>
            <a:endParaRPr lang="en-US" dirty="0"/>
          </a:p>
          <a:p>
            <a:r>
              <a:rPr lang="en-US" dirty="0"/>
              <a:t>Click on the </a:t>
            </a:r>
            <a:r>
              <a:rPr lang="en-US" b="1" dirty="0"/>
              <a:t>New Database</a:t>
            </a:r>
            <a:r>
              <a:rPr lang="en-US" dirty="0"/>
              <a:t> then it will ask for the database name</a:t>
            </a:r>
            <a:r>
              <a:rPr lang="en-US" dirty="0" smtClean="0"/>
              <a:t>.</a:t>
            </a:r>
          </a:p>
          <a:p>
            <a:r>
              <a:rPr lang="en-US" dirty="0"/>
              <a:t>Click on the Ok button then it will create a database that we can see in the left window of the below screenshot.</a:t>
            </a:r>
          </a:p>
          <a:p>
            <a:endParaRPr lang="en-US" dirty="0" smtClean="0"/>
          </a:p>
          <a:p>
            <a:r>
              <a:rPr lang="en-US" b="1" dirty="0"/>
              <a:t>Establish connection and create a table</a:t>
            </a:r>
            <a:endParaRPr lang="en-US" dirty="0"/>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232676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103" y="104598"/>
            <a:ext cx="10322312" cy="369332"/>
          </a:xfrm>
          <a:prstGeom prst="rect">
            <a:avLst/>
          </a:prstGeom>
        </p:spPr>
        <p:txBody>
          <a:bodyPr wrap="square">
            <a:spAutoFit/>
          </a:bodyPr>
          <a:lstStyle/>
          <a:p>
            <a:r>
              <a:rPr lang="en-US" dirty="0">
                <a:solidFill>
                  <a:srgbClr val="333333"/>
                </a:solidFill>
                <a:latin typeface="inter-regular"/>
              </a:rPr>
              <a:t>After creating database, now, let's create a table by using the following C# code.</a:t>
            </a:r>
            <a:endParaRPr lang="en-US" dirty="0"/>
          </a:p>
        </p:txBody>
      </p:sp>
      <p:sp>
        <p:nvSpPr>
          <p:cNvPr id="3" name="Rectangle 2"/>
          <p:cNvSpPr/>
          <p:nvPr/>
        </p:nvSpPr>
        <p:spPr>
          <a:xfrm>
            <a:off x="0" y="473928"/>
            <a:ext cx="1454244" cy="369332"/>
          </a:xfrm>
          <a:prstGeom prst="rect">
            <a:avLst/>
          </a:prstGeom>
        </p:spPr>
        <p:txBody>
          <a:bodyPr wrap="none">
            <a:spAutoFit/>
          </a:bodyPr>
          <a:lstStyle/>
          <a:p>
            <a:r>
              <a:rPr lang="en-US" b="1" dirty="0" err="1">
                <a:solidFill>
                  <a:srgbClr val="333333"/>
                </a:solidFill>
                <a:latin typeface="inter-bold"/>
              </a:rPr>
              <a:t>Program.cs</a:t>
            </a:r>
            <a:endParaRPr lang="en-US" dirty="0"/>
          </a:p>
        </p:txBody>
      </p:sp>
      <p:sp>
        <p:nvSpPr>
          <p:cNvPr id="4" name="Rectangle 3"/>
          <p:cNvSpPr/>
          <p:nvPr/>
        </p:nvSpPr>
        <p:spPr>
          <a:xfrm>
            <a:off x="246024" y="843264"/>
            <a:ext cx="11611613" cy="5632311"/>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System.Data.SqlClient</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AdoNetConsoleApplication</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Program().</a:t>
            </a:r>
            <a:r>
              <a:rPr lang="en-US" dirty="0" err="1">
                <a:solidFill>
                  <a:srgbClr val="000000"/>
                </a:solidFill>
                <a:latin typeface="inter-regular"/>
              </a:rPr>
              <a:t>CreateTable</a:t>
            </a:r>
            <a:r>
              <a:rPr lang="en-US" dirty="0">
                <a:solidFill>
                  <a:srgbClr val="000000"/>
                </a:solidFill>
                <a:latin typeface="inter-regular"/>
              </a:rPr>
              <a:t>();  </a:t>
            </a:r>
            <a:r>
              <a:rPr lang="en-US" dirty="0" smtClean="0">
                <a:solidFill>
                  <a:srgbClr val="000000"/>
                </a:solidFill>
                <a:latin typeface="inter-regular"/>
              </a:rPr>
              <a:t>          </a:t>
            </a:r>
            <a:endParaRPr lang="en-US" dirty="0">
              <a:solidFill>
                <a:srgbClr val="000000"/>
              </a:solidFill>
              <a:latin typeface="inter-regular"/>
            </a:endParaRP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CreateTable</a:t>
            </a:r>
            <a:r>
              <a:rPr lang="en-US" dirty="0">
                <a:solidFill>
                  <a:srgbClr val="000000"/>
                </a:solidFill>
                <a:latin typeface="inter-regular"/>
              </a:rPr>
              <a:t>()  </a:t>
            </a:r>
          </a:p>
          <a:p>
            <a:pPr algn="just"/>
            <a:r>
              <a:rPr lang="en-US" dirty="0">
                <a:solidFill>
                  <a:srgbClr val="000000"/>
                </a:solidFill>
                <a:latin typeface="inter-regular"/>
              </a:rPr>
              <a:t>        {  </a:t>
            </a:r>
            <a:endParaRPr lang="en-US" dirty="0" smtClean="0">
              <a:solidFill>
                <a:srgbClr val="000000"/>
              </a:solidFill>
              <a:latin typeface="inter-regular"/>
            </a:endParaRPr>
          </a:p>
          <a:p>
            <a:pPr algn="just"/>
            <a:r>
              <a:rPr lang="en-US" dirty="0" smtClean="0">
                <a:solidFill>
                  <a:srgbClr val="000000"/>
                </a:solidFill>
                <a:latin typeface="inter-regular"/>
              </a:rPr>
              <a:t>            </a:t>
            </a:r>
            <a:r>
              <a:rPr lang="en-US" dirty="0" err="1" smtClean="0">
                <a:solidFill>
                  <a:srgbClr val="000000"/>
                </a:solidFill>
                <a:latin typeface="inter-regular"/>
              </a:rPr>
              <a:t>SqlConnection</a:t>
            </a:r>
            <a:r>
              <a:rPr lang="en-US" dirty="0" smtClean="0">
                <a:solidFill>
                  <a:srgbClr val="000000"/>
                </a:solidFill>
                <a:latin typeface="inter-regular"/>
              </a:rPr>
              <a:t> con = </a:t>
            </a:r>
            <a:r>
              <a:rPr lang="en-US" b="1" dirty="0" smtClean="0">
                <a:solidFill>
                  <a:srgbClr val="006699"/>
                </a:solidFill>
                <a:latin typeface="inter-regular"/>
              </a:rPr>
              <a:t>null</a:t>
            </a:r>
            <a:r>
              <a:rPr lang="en-US" dirty="0" smtClean="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Creating Connection</a:t>
            </a:r>
            <a:r>
              <a:rPr lang="en-US" dirty="0">
                <a:solidFill>
                  <a:srgbClr val="000000"/>
                </a:solidFill>
                <a:latin typeface="inter-regular"/>
              </a:rPr>
              <a:t>  </a:t>
            </a:r>
          </a:p>
          <a:p>
            <a:pPr algn="just"/>
            <a:r>
              <a:rPr lang="en-US" dirty="0">
                <a:solidFill>
                  <a:srgbClr val="000000"/>
                </a:solidFill>
                <a:latin typeface="inter-regular"/>
              </a:rPr>
              <a:t>               con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a:t>
            </a:r>
            <a:r>
              <a:rPr lang="en-US" dirty="0">
                <a:solidFill>
                  <a:srgbClr val="0000FF"/>
                </a:solidFill>
                <a:latin typeface="inter-regular"/>
              </a:rPr>
              <a:t>"data source=.; database=student; integrated security=SSPI"</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writing </a:t>
            </a:r>
            <a:r>
              <a:rPr lang="en-US" dirty="0" err="1">
                <a:solidFill>
                  <a:srgbClr val="008200"/>
                </a:solidFill>
                <a:latin typeface="inter-regular"/>
              </a:rPr>
              <a:t>sql</a:t>
            </a:r>
            <a:r>
              <a:rPr lang="en-US" dirty="0">
                <a:solidFill>
                  <a:srgbClr val="008200"/>
                </a:solidFill>
                <a:latin typeface="inter-regular"/>
              </a:rPr>
              <a:t> query</a:t>
            </a:r>
            <a:r>
              <a:rPr lang="en-US" dirty="0">
                <a:solidFill>
                  <a:srgbClr val="000000"/>
                </a:solidFill>
                <a:latin typeface="inter-regular"/>
              </a:rPr>
              <a:t>  </a:t>
            </a:r>
            <a:endParaRPr lang="en-US" dirty="0" smtClean="0">
              <a:solidFill>
                <a:srgbClr val="000000"/>
              </a:solidFill>
              <a:latin typeface="inter-regular"/>
            </a:endParaRPr>
          </a:p>
          <a:p>
            <a:pPr algn="just"/>
            <a:r>
              <a:rPr lang="en-US" dirty="0" smtClean="0">
                <a:solidFill>
                  <a:srgbClr val="000000"/>
                </a:solidFill>
                <a:latin typeface="inter-regular"/>
              </a:rPr>
              <a:t>               </a:t>
            </a:r>
            <a:r>
              <a:rPr lang="en-US" dirty="0" err="1" smtClean="0">
                <a:solidFill>
                  <a:srgbClr val="000000"/>
                </a:solidFill>
                <a:latin typeface="inter-regular"/>
              </a:rPr>
              <a:t>SqlCommand</a:t>
            </a:r>
            <a:r>
              <a:rPr lang="en-US" dirty="0" smtClean="0">
                <a:solidFill>
                  <a:srgbClr val="000000"/>
                </a:solidFill>
                <a:latin typeface="inter-regular"/>
              </a:rPr>
              <a:t> cm = </a:t>
            </a:r>
            <a:r>
              <a:rPr lang="en-US" b="1" dirty="0" smtClean="0">
                <a:solidFill>
                  <a:srgbClr val="006699"/>
                </a:solidFill>
                <a:latin typeface="inter-regular"/>
              </a:rPr>
              <a:t>new</a:t>
            </a:r>
            <a:r>
              <a:rPr lang="en-US" dirty="0" smtClean="0">
                <a:solidFill>
                  <a:srgbClr val="000000"/>
                </a:solidFill>
                <a:latin typeface="inter-regular"/>
              </a:rPr>
              <a:t> </a:t>
            </a:r>
            <a:r>
              <a:rPr lang="en-US" dirty="0" err="1" smtClean="0">
                <a:solidFill>
                  <a:srgbClr val="000000"/>
                </a:solidFill>
                <a:latin typeface="inter-regular"/>
              </a:rPr>
              <a:t>SqlCommand</a:t>
            </a:r>
            <a:r>
              <a:rPr lang="en-US" dirty="0" smtClean="0">
                <a:solidFill>
                  <a:srgbClr val="000000"/>
                </a:solidFill>
                <a:latin typeface="inter-regular"/>
              </a:rPr>
              <a:t>("create table student(id </a:t>
            </a:r>
            <a:r>
              <a:rPr lang="en-US" b="1" dirty="0" err="1" smtClean="0">
                <a:solidFill>
                  <a:srgbClr val="006699"/>
                </a:solidFill>
                <a:latin typeface="inter-regular"/>
              </a:rPr>
              <a:t>int</a:t>
            </a:r>
            <a:r>
              <a:rPr lang="en-US" dirty="0" smtClean="0">
                <a:solidFill>
                  <a:srgbClr val="000000"/>
                </a:solidFill>
                <a:latin typeface="inter-regular"/>
              </a:rPr>
              <a:t> not </a:t>
            </a:r>
            <a:r>
              <a:rPr lang="en-US" b="1" dirty="0" smtClean="0">
                <a:solidFill>
                  <a:srgbClr val="006699"/>
                </a:solidFill>
                <a:latin typeface="inter-regular"/>
              </a:rPr>
              <a:t>null</a:t>
            </a:r>
            <a:r>
              <a:rPr lang="en-US" dirty="0" smtClean="0">
                <a:solidFill>
                  <a:srgbClr val="000000"/>
                </a:solidFill>
                <a:latin typeface="inter-regular"/>
              </a:rPr>
              <a:t>,   </a:t>
            </a:r>
          </a:p>
          <a:p>
            <a:pPr algn="just"/>
            <a:r>
              <a:rPr lang="en-US" dirty="0">
                <a:solidFill>
                  <a:srgbClr val="000000"/>
                </a:solidFill>
                <a:latin typeface="inter-regular"/>
              </a:rPr>
              <a:t>              name varchar(100), email varchar(50), </a:t>
            </a:r>
            <a:r>
              <a:rPr lang="en-US" dirty="0" err="1">
                <a:solidFill>
                  <a:srgbClr val="000000"/>
                </a:solidFill>
                <a:latin typeface="inter-regular"/>
              </a:rPr>
              <a:t>join_date</a:t>
            </a:r>
            <a:r>
              <a:rPr lang="en-US" dirty="0">
                <a:solidFill>
                  <a:srgbClr val="000000"/>
                </a:solidFill>
                <a:latin typeface="inter-regular"/>
              </a:rPr>
              <a:t> date)", con);  </a:t>
            </a:r>
            <a:endParaRPr lang="en-US" b="0" i="0" dirty="0">
              <a:solidFill>
                <a:srgbClr val="000000"/>
              </a:solidFill>
              <a:effectLst/>
              <a:latin typeface="inter-regular"/>
            </a:endParaRPr>
          </a:p>
        </p:txBody>
      </p:sp>
    </p:spTree>
    <p:extLst>
      <p:ext uri="{BB962C8B-B14F-4D97-AF65-F5344CB8AC3E}">
        <p14:creationId xmlns:p14="http://schemas.microsoft.com/office/powerpoint/2010/main" val="1992463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3115" y="322917"/>
            <a:ext cx="9612351" cy="5078313"/>
          </a:xfrm>
          <a:prstGeom prst="rect">
            <a:avLst/>
          </a:prstGeom>
        </p:spPr>
        <p:txBody>
          <a:bodyPr wrap="square">
            <a:spAutoFit/>
          </a:bodyPr>
          <a:lstStyle/>
          <a:p>
            <a:pPr algn="just"/>
            <a:r>
              <a:rPr lang="en-US" dirty="0">
                <a:solidFill>
                  <a:srgbClr val="008200"/>
                </a:solidFill>
                <a:latin typeface="inter-regular"/>
              </a:rPr>
              <a:t>// Opening Connection</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con.Open</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Executing the SQL query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cm.ExecuteNonQuery</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Displaying a message</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"Table created Successfully"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catch</a:t>
            </a:r>
            <a:r>
              <a:rPr lang="en-US" dirty="0">
                <a:solidFill>
                  <a:srgbClr val="000000"/>
                </a:solidFill>
                <a:latin typeface="inter-regular"/>
              </a:rPr>
              <a:t> (Exception 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"OOPs, something went </a:t>
            </a:r>
            <a:r>
              <a:rPr lang="en-US" dirty="0" err="1">
                <a:solidFill>
                  <a:srgbClr val="0000FF"/>
                </a:solidFill>
                <a:latin typeface="inter-regular"/>
              </a:rPr>
              <a:t>wrong."</a:t>
            </a:r>
            <a:r>
              <a:rPr lang="en-US" dirty="0" err="1">
                <a:solidFill>
                  <a:srgbClr val="000000"/>
                </a:solidFill>
                <a:latin typeface="inter-regular"/>
              </a:rPr>
              <a:t>+e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Closing the connection</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finally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con.Close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
        <p:nvSpPr>
          <p:cNvPr id="3" name="Rectangle 2"/>
          <p:cNvSpPr/>
          <p:nvPr/>
        </p:nvSpPr>
        <p:spPr>
          <a:xfrm>
            <a:off x="124269" y="5296159"/>
            <a:ext cx="8436990" cy="369332"/>
          </a:xfrm>
          <a:prstGeom prst="rect">
            <a:avLst/>
          </a:prstGeom>
        </p:spPr>
        <p:txBody>
          <a:bodyPr wrap="none">
            <a:spAutoFit/>
          </a:bodyPr>
          <a:lstStyle/>
          <a:p>
            <a:r>
              <a:rPr lang="en-US" dirty="0">
                <a:solidFill>
                  <a:srgbClr val="333333"/>
                </a:solidFill>
                <a:latin typeface="inter-regular"/>
              </a:rPr>
              <a:t>Execute this code using </a:t>
            </a:r>
            <a:r>
              <a:rPr lang="en-US" b="1" dirty="0">
                <a:solidFill>
                  <a:srgbClr val="333333"/>
                </a:solidFill>
                <a:latin typeface="inter-bold"/>
              </a:rPr>
              <a:t>Ctrl+F5</a:t>
            </a:r>
            <a:r>
              <a:rPr lang="en-US" dirty="0">
                <a:solidFill>
                  <a:srgbClr val="333333"/>
                </a:solidFill>
                <a:latin typeface="inter-regular"/>
              </a:rPr>
              <a:t>. After </a:t>
            </a:r>
            <a:r>
              <a:rPr lang="en-US" dirty="0" smtClean="0">
                <a:solidFill>
                  <a:srgbClr val="333333"/>
                </a:solidFill>
                <a:latin typeface="inter-regular"/>
              </a:rPr>
              <a:t>executing table created into the database.</a:t>
            </a:r>
            <a:endParaRPr lang="en-US" dirty="0"/>
          </a:p>
        </p:txBody>
      </p:sp>
    </p:spTree>
    <p:extLst>
      <p:ext uri="{BB962C8B-B14F-4D97-AF65-F5344CB8AC3E}">
        <p14:creationId xmlns:p14="http://schemas.microsoft.com/office/powerpoint/2010/main" val="2287354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775" y="0"/>
            <a:ext cx="6096000" cy="369332"/>
          </a:xfrm>
          <a:prstGeom prst="rect">
            <a:avLst/>
          </a:prstGeom>
        </p:spPr>
        <p:txBody>
          <a:bodyPr>
            <a:spAutoFit/>
          </a:bodyPr>
          <a:lstStyle/>
          <a:p>
            <a:pPr algn="just">
              <a:buFont typeface="+mj-lt"/>
              <a:buAutoNum type="arabicPeriod"/>
            </a:pPr>
            <a:r>
              <a:rPr lang="en-US" b="1" dirty="0">
                <a:solidFill>
                  <a:srgbClr val="000000"/>
                </a:solidFill>
                <a:latin typeface="inter-bold"/>
              </a:rPr>
              <a:t>Insert Data into the </a:t>
            </a:r>
            <a:r>
              <a:rPr lang="en-US" b="1" dirty="0" smtClean="0">
                <a:solidFill>
                  <a:srgbClr val="000000"/>
                </a:solidFill>
                <a:latin typeface="inter-bold"/>
              </a:rPr>
              <a:t>Table</a:t>
            </a:r>
            <a:endParaRPr lang="en-US" dirty="0">
              <a:solidFill>
                <a:srgbClr val="000000"/>
              </a:solidFill>
              <a:latin typeface="inter-regular"/>
            </a:endParaRPr>
          </a:p>
        </p:txBody>
      </p:sp>
      <p:sp>
        <p:nvSpPr>
          <p:cNvPr id="3" name="Rectangle 2"/>
          <p:cNvSpPr/>
          <p:nvPr/>
        </p:nvSpPr>
        <p:spPr>
          <a:xfrm>
            <a:off x="0" y="369332"/>
            <a:ext cx="6096000" cy="369332"/>
          </a:xfrm>
          <a:prstGeom prst="rect">
            <a:avLst/>
          </a:prstGeom>
        </p:spPr>
        <p:txBody>
          <a:bodyPr>
            <a:spAutoFit/>
          </a:bodyPr>
          <a:lstStyle/>
          <a:p>
            <a:pPr algn="just"/>
            <a:r>
              <a:rPr lang="en-US" b="1" dirty="0">
                <a:solidFill>
                  <a:srgbClr val="333333"/>
                </a:solidFill>
                <a:latin typeface="inter-bold"/>
              </a:rPr>
              <a:t>// </a:t>
            </a:r>
            <a:r>
              <a:rPr lang="en-US" b="1" dirty="0" err="1" smtClean="0">
                <a:solidFill>
                  <a:srgbClr val="333333"/>
                </a:solidFill>
                <a:latin typeface="inter-bold"/>
              </a:rPr>
              <a:t>Program.cs</a:t>
            </a:r>
            <a:endParaRPr lang="en-US" dirty="0">
              <a:solidFill>
                <a:srgbClr val="333333"/>
              </a:solidFill>
              <a:latin typeface="inter-regular"/>
            </a:endParaRPr>
          </a:p>
        </p:txBody>
      </p:sp>
      <p:sp>
        <p:nvSpPr>
          <p:cNvPr id="4" name="Rectangle 3"/>
          <p:cNvSpPr/>
          <p:nvPr/>
        </p:nvSpPr>
        <p:spPr>
          <a:xfrm>
            <a:off x="197215" y="738665"/>
            <a:ext cx="11883168" cy="5632311"/>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System.Data.SqlClient</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AdoNetConsoleApplication</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Program().</a:t>
            </a:r>
            <a:r>
              <a:rPr lang="en-US" dirty="0" err="1">
                <a:solidFill>
                  <a:srgbClr val="000000"/>
                </a:solidFill>
                <a:latin typeface="inter-regular"/>
              </a:rPr>
              <a:t>CreateTable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CreateTable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 con = </a:t>
            </a:r>
            <a:r>
              <a:rPr lang="en-US" b="1" dirty="0">
                <a:solidFill>
                  <a:srgbClr val="006699"/>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Creating Connection</a:t>
            </a:r>
            <a:r>
              <a:rPr lang="en-US" dirty="0">
                <a:solidFill>
                  <a:srgbClr val="000000"/>
                </a:solidFill>
                <a:latin typeface="inter-regular"/>
              </a:rPr>
              <a:t>  </a:t>
            </a:r>
          </a:p>
          <a:p>
            <a:pPr algn="just"/>
            <a:r>
              <a:rPr lang="en-US" dirty="0">
                <a:solidFill>
                  <a:srgbClr val="000000"/>
                </a:solidFill>
                <a:latin typeface="inter-regular"/>
              </a:rPr>
              <a:t>      </a:t>
            </a:r>
            <a:r>
              <a:rPr lang="en-US" dirty="0" smtClean="0">
                <a:solidFill>
                  <a:srgbClr val="000000"/>
                </a:solidFill>
                <a:latin typeface="inter-regular"/>
              </a:rPr>
              <a:t>con</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a:t>
            </a:r>
            <a:r>
              <a:rPr lang="en-US" dirty="0">
                <a:solidFill>
                  <a:srgbClr val="0000FF"/>
                </a:solidFill>
                <a:latin typeface="inter-regular"/>
              </a:rPr>
              <a:t>"data source=.; database=student; integrated security=SSPI"</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writing </a:t>
            </a:r>
            <a:r>
              <a:rPr lang="en-US" dirty="0" err="1">
                <a:solidFill>
                  <a:srgbClr val="008200"/>
                </a:solidFill>
                <a:latin typeface="inter-regular"/>
              </a:rPr>
              <a:t>sql</a:t>
            </a:r>
            <a:r>
              <a:rPr lang="en-US" dirty="0">
                <a:solidFill>
                  <a:srgbClr val="008200"/>
                </a:solidFill>
                <a:latin typeface="inter-regular"/>
              </a:rPr>
              <a:t> query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SqlCommand</a:t>
            </a:r>
            <a:r>
              <a:rPr lang="en-US" dirty="0">
                <a:solidFill>
                  <a:srgbClr val="000000"/>
                </a:solidFill>
                <a:latin typeface="inter-regular"/>
              </a:rPr>
              <a:t> cm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SqlCommand</a:t>
            </a:r>
            <a:r>
              <a:rPr lang="en-US" dirty="0">
                <a:solidFill>
                  <a:srgbClr val="000000"/>
                </a:solidFill>
                <a:latin typeface="inter-regular"/>
              </a:rPr>
              <a:t>("insert into student  </a:t>
            </a:r>
          </a:p>
          <a:p>
            <a:pPr algn="just"/>
            <a:r>
              <a:rPr lang="en-US" dirty="0">
                <a:solidFill>
                  <a:srgbClr val="000000"/>
                </a:solidFill>
                <a:latin typeface="inter-regular"/>
              </a:rPr>
              <a:t>                (id, name, email, </a:t>
            </a:r>
            <a:r>
              <a:rPr lang="en-US" dirty="0" err="1">
                <a:solidFill>
                  <a:srgbClr val="000000"/>
                </a:solidFill>
                <a:latin typeface="inter-regular"/>
              </a:rPr>
              <a:t>join_date</a:t>
            </a:r>
            <a:r>
              <a:rPr lang="en-US" dirty="0">
                <a:solidFill>
                  <a:srgbClr val="000000"/>
                </a:solidFill>
                <a:latin typeface="inter-regular"/>
              </a:rPr>
              <a:t>)values(</a:t>
            </a:r>
            <a:r>
              <a:rPr lang="en-US" dirty="0">
                <a:solidFill>
                  <a:srgbClr val="0000FF"/>
                </a:solidFill>
                <a:latin typeface="inter-regular"/>
              </a:rPr>
              <a:t>'101'</a:t>
            </a:r>
            <a:r>
              <a:rPr lang="en-US" dirty="0">
                <a:solidFill>
                  <a:srgbClr val="000000"/>
                </a:solidFill>
                <a:latin typeface="inter-regular"/>
              </a:rPr>
              <a:t>,</a:t>
            </a:r>
            <a:r>
              <a:rPr lang="en-US" dirty="0">
                <a:solidFill>
                  <a:srgbClr val="0000FF"/>
                </a:solidFill>
                <a:latin typeface="inter-regular"/>
              </a:rPr>
              <a:t>'Ronald Trump'</a:t>
            </a:r>
            <a:r>
              <a:rPr lang="en-US" dirty="0">
                <a:solidFill>
                  <a:srgbClr val="000000"/>
                </a:solidFill>
                <a:latin typeface="inter-regular"/>
              </a:rPr>
              <a:t>,</a:t>
            </a:r>
            <a:r>
              <a:rPr lang="en-US" dirty="0">
                <a:solidFill>
                  <a:srgbClr val="0000FF"/>
                </a:solidFill>
                <a:latin typeface="inter-regular"/>
              </a:rPr>
              <a:t>'ronald@example.com'</a:t>
            </a:r>
            <a:r>
              <a:rPr lang="en-US" dirty="0">
                <a:solidFill>
                  <a:srgbClr val="000000"/>
                </a:solidFill>
                <a:latin typeface="inter-regular"/>
              </a:rPr>
              <a:t>,</a:t>
            </a:r>
            <a:r>
              <a:rPr lang="en-US" dirty="0">
                <a:solidFill>
                  <a:srgbClr val="0000FF"/>
                </a:solidFill>
                <a:latin typeface="inter-regular"/>
              </a:rPr>
              <a:t>'1/12/2017</a:t>
            </a:r>
            <a:r>
              <a:rPr lang="en-US" dirty="0" smtClean="0">
                <a:solidFill>
                  <a:srgbClr val="0000FF"/>
                </a:solidFill>
                <a:latin typeface="inter-regular"/>
              </a:rPr>
              <a:t>'</a:t>
            </a:r>
            <a:r>
              <a:rPr lang="en-US" dirty="0" smtClean="0">
                <a:solidFill>
                  <a:srgbClr val="000000"/>
                </a:solidFill>
                <a:latin typeface="inter-regular"/>
              </a:rPr>
              <a:t>)",con</a:t>
            </a:r>
            <a:r>
              <a:rPr lang="en-US" dirty="0">
                <a:solidFill>
                  <a:srgbClr val="000000"/>
                </a:solidFill>
                <a:latin typeface="inter-regular"/>
              </a:rPr>
              <a:t> </a:t>
            </a:r>
            <a:r>
              <a:rPr lang="en-US" dirty="0" smtClean="0">
                <a:solidFill>
                  <a:srgbClr val="000000"/>
                </a:solidFill>
                <a:latin typeface="inter-regular"/>
              </a:rPr>
              <a:t>)</a:t>
            </a:r>
            <a:endParaRPr lang="en-US" b="0" i="0" dirty="0">
              <a:solidFill>
                <a:srgbClr val="000000"/>
              </a:solidFill>
              <a:effectLst/>
              <a:latin typeface="inter-regular"/>
            </a:endParaRPr>
          </a:p>
        </p:txBody>
      </p:sp>
    </p:spTree>
    <p:extLst>
      <p:ext uri="{BB962C8B-B14F-4D97-AF65-F5344CB8AC3E}">
        <p14:creationId xmlns:p14="http://schemas.microsoft.com/office/powerpoint/2010/main" val="332287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6275" y="184414"/>
            <a:ext cx="9824223" cy="5355312"/>
          </a:xfrm>
          <a:prstGeom prst="rect">
            <a:avLst/>
          </a:prstGeom>
        </p:spPr>
        <p:txBody>
          <a:bodyPr wrap="square">
            <a:spAutoFit/>
          </a:bodyPr>
          <a:lstStyle/>
          <a:p>
            <a:pPr algn="just"/>
            <a:r>
              <a:rPr lang="en-US" dirty="0" smtClean="0">
                <a:solidFill>
                  <a:srgbClr val="000000"/>
                </a:solidFill>
                <a:latin typeface="inter-regular"/>
              </a:rPr>
              <a:t> </a:t>
            </a:r>
            <a:r>
              <a:rPr lang="en-US" dirty="0" smtClean="0">
                <a:solidFill>
                  <a:srgbClr val="008200"/>
                </a:solidFill>
                <a:latin typeface="inter-regular"/>
              </a:rPr>
              <a:t>// Opening Connection</a:t>
            </a:r>
            <a:r>
              <a:rPr lang="en-US" dirty="0" smtClean="0">
                <a:solidFill>
                  <a:srgbClr val="000000"/>
                </a:solidFill>
                <a:latin typeface="inter-regular"/>
              </a:rPr>
              <a:t>  </a:t>
            </a:r>
          </a:p>
          <a:p>
            <a:pPr algn="just"/>
            <a:r>
              <a:rPr lang="en-US" dirty="0" smtClean="0">
                <a:solidFill>
                  <a:srgbClr val="000000"/>
                </a:solidFill>
                <a:latin typeface="inter-regular"/>
              </a:rPr>
              <a:t>                </a:t>
            </a:r>
            <a:r>
              <a:rPr lang="en-US" dirty="0" err="1" smtClean="0">
                <a:solidFill>
                  <a:srgbClr val="000000"/>
                </a:solidFill>
                <a:latin typeface="inter-regular"/>
              </a:rPr>
              <a:t>con.Open</a:t>
            </a:r>
            <a:r>
              <a:rPr lang="en-US" dirty="0" smtClean="0">
                <a:solidFill>
                  <a:srgbClr val="000000"/>
                </a:solidFill>
                <a:latin typeface="inter-regular"/>
              </a:rPr>
              <a:t>();  </a:t>
            </a:r>
          </a:p>
          <a:p>
            <a:pPr algn="just"/>
            <a:r>
              <a:rPr lang="en-US" dirty="0" smtClean="0">
                <a:solidFill>
                  <a:srgbClr val="000000"/>
                </a:solidFill>
                <a:latin typeface="inter-regular"/>
              </a:rPr>
              <a:t>                </a:t>
            </a:r>
            <a:r>
              <a:rPr lang="en-US" dirty="0" smtClean="0">
                <a:solidFill>
                  <a:srgbClr val="008200"/>
                </a:solidFill>
                <a:latin typeface="inter-regular"/>
              </a:rPr>
              <a:t>// Executing the SQL query</a:t>
            </a:r>
            <a:r>
              <a:rPr lang="en-US" dirty="0" smtClean="0">
                <a:solidFill>
                  <a:srgbClr val="000000"/>
                </a:solidFill>
                <a:latin typeface="inter-regular"/>
              </a:rPr>
              <a:t>  </a:t>
            </a:r>
          </a:p>
          <a:p>
            <a:pPr algn="just"/>
            <a:r>
              <a:rPr lang="en-US" dirty="0" smtClean="0">
                <a:solidFill>
                  <a:srgbClr val="000000"/>
                </a:solidFill>
                <a:latin typeface="inter-regular"/>
              </a:rPr>
              <a:t>                </a:t>
            </a:r>
            <a:r>
              <a:rPr lang="en-US" dirty="0" err="1" smtClean="0">
                <a:solidFill>
                  <a:srgbClr val="000000"/>
                </a:solidFill>
                <a:latin typeface="inter-regular"/>
              </a:rPr>
              <a:t>cm.ExecuteNonQuery</a:t>
            </a:r>
            <a:r>
              <a:rPr lang="en-US" dirty="0" smtClean="0">
                <a:solidFill>
                  <a:srgbClr val="000000"/>
                </a:solidFill>
                <a:latin typeface="inter-regular"/>
              </a:rPr>
              <a:t>();  </a:t>
            </a:r>
          </a:p>
          <a:p>
            <a:pPr algn="just"/>
            <a:r>
              <a:rPr lang="en-US" dirty="0" smtClean="0">
                <a:solidFill>
                  <a:srgbClr val="000000"/>
                </a:solidFill>
                <a:latin typeface="inter-regular"/>
              </a:rPr>
              <a:t>                </a:t>
            </a:r>
            <a:r>
              <a:rPr lang="en-US" dirty="0" smtClean="0">
                <a:solidFill>
                  <a:srgbClr val="008200"/>
                </a:solidFill>
                <a:latin typeface="inter-regular"/>
              </a:rPr>
              <a:t>// Displaying a message</a:t>
            </a:r>
            <a:r>
              <a:rPr lang="en-US" dirty="0" smtClean="0">
                <a:solidFill>
                  <a:srgbClr val="000000"/>
                </a:solidFill>
                <a:latin typeface="inter-regular"/>
              </a:rPr>
              <a:t>  </a:t>
            </a:r>
          </a:p>
          <a:p>
            <a:pPr algn="just"/>
            <a:r>
              <a:rPr lang="en-US" dirty="0" smtClean="0">
                <a:solidFill>
                  <a:srgbClr val="000000"/>
                </a:solidFill>
                <a:latin typeface="inter-regular"/>
              </a:rPr>
              <a:t>                </a:t>
            </a:r>
            <a:r>
              <a:rPr lang="en-US" dirty="0" err="1" smtClean="0">
                <a:solidFill>
                  <a:srgbClr val="000000"/>
                </a:solidFill>
                <a:latin typeface="inter-regular"/>
              </a:rPr>
              <a:t>Console.WriteLine</a:t>
            </a:r>
            <a:r>
              <a:rPr lang="en-US" dirty="0" smtClean="0">
                <a:solidFill>
                  <a:srgbClr val="000000"/>
                </a:solidFill>
                <a:latin typeface="inter-regular"/>
              </a:rPr>
              <a:t>(</a:t>
            </a:r>
            <a:r>
              <a:rPr lang="en-US" dirty="0" smtClean="0">
                <a:solidFill>
                  <a:srgbClr val="0000FF"/>
                </a:solidFill>
                <a:latin typeface="inter-regular"/>
              </a:rPr>
              <a:t>"Record Inserted Successfully"</a:t>
            </a:r>
            <a:r>
              <a:rPr lang="en-US" dirty="0" smtClean="0">
                <a:solidFill>
                  <a:srgbClr val="000000"/>
                </a:solidFill>
                <a:latin typeface="inter-regular"/>
              </a:rPr>
              <a:t>);  </a:t>
            </a:r>
          </a:p>
          <a:p>
            <a:pPr algn="just"/>
            <a:r>
              <a:rPr lang="en-US" dirty="0" smtClean="0">
                <a:solidFill>
                  <a:srgbClr val="000000"/>
                </a:solidFill>
                <a:latin typeface="inter-regular"/>
              </a:rPr>
              <a:t>            }  </a:t>
            </a:r>
          </a:p>
          <a:p>
            <a:pPr algn="just"/>
            <a:r>
              <a:rPr lang="en-US" dirty="0" smtClean="0">
                <a:solidFill>
                  <a:srgbClr val="000000"/>
                </a:solidFill>
                <a:latin typeface="inter-regular"/>
              </a:rPr>
              <a:t>            </a:t>
            </a:r>
            <a:r>
              <a:rPr lang="en-US" b="1" dirty="0" smtClean="0">
                <a:solidFill>
                  <a:srgbClr val="006699"/>
                </a:solidFill>
                <a:latin typeface="inter-regular"/>
              </a:rPr>
              <a:t>catch</a:t>
            </a:r>
            <a:r>
              <a:rPr lang="en-US" dirty="0" smtClean="0">
                <a:solidFill>
                  <a:srgbClr val="000000"/>
                </a:solidFill>
                <a:latin typeface="inter-regular"/>
              </a:rPr>
              <a:t> (Exception e)  </a:t>
            </a:r>
          </a:p>
          <a:p>
            <a:pPr algn="just"/>
            <a:r>
              <a:rPr lang="en-US" dirty="0" smtClean="0">
                <a:solidFill>
                  <a:srgbClr val="000000"/>
                </a:solidFill>
                <a:latin typeface="inter-regular"/>
              </a:rPr>
              <a:t>            {  </a:t>
            </a:r>
          </a:p>
          <a:p>
            <a:pPr algn="just"/>
            <a:r>
              <a:rPr lang="en-US" dirty="0" smtClean="0">
                <a:solidFill>
                  <a:srgbClr val="000000"/>
                </a:solidFill>
                <a:latin typeface="inter-regular"/>
              </a:rPr>
              <a:t>                </a:t>
            </a:r>
            <a:r>
              <a:rPr lang="en-US" dirty="0" err="1" smtClean="0">
                <a:solidFill>
                  <a:srgbClr val="000000"/>
                </a:solidFill>
                <a:latin typeface="inter-regular"/>
              </a:rPr>
              <a:t>Console.WriteLine</a:t>
            </a:r>
            <a:r>
              <a:rPr lang="en-US" dirty="0" smtClean="0">
                <a:solidFill>
                  <a:srgbClr val="000000"/>
                </a:solidFill>
                <a:latin typeface="inter-regular"/>
              </a:rPr>
              <a:t>(</a:t>
            </a:r>
            <a:r>
              <a:rPr lang="en-US" dirty="0" smtClean="0">
                <a:solidFill>
                  <a:srgbClr val="0000FF"/>
                </a:solidFill>
                <a:latin typeface="inter-regular"/>
              </a:rPr>
              <a:t>"OOPs, something went </a:t>
            </a:r>
            <a:r>
              <a:rPr lang="en-US" dirty="0" err="1" smtClean="0">
                <a:solidFill>
                  <a:srgbClr val="0000FF"/>
                </a:solidFill>
                <a:latin typeface="inter-regular"/>
              </a:rPr>
              <a:t>wrong."</a:t>
            </a:r>
            <a:r>
              <a:rPr lang="en-US" dirty="0" err="1" smtClean="0">
                <a:solidFill>
                  <a:srgbClr val="000000"/>
                </a:solidFill>
                <a:latin typeface="inter-regular"/>
              </a:rPr>
              <a:t>+e</a:t>
            </a:r>
            <a:r>
              <a:rPr lang="en-US" dirty="0" smtClean="0">
                <a:solidFill>
                  <a:srgbClr val="000000"/>
                </a:solidFill>
                <a:latin typeface="inter-regular"/>
              </a:rPr>
              <a:t>);  </a:t>
            </a:r>
          </a:p>
          <a:p>
            <a:pPr algn="just"/>
            <a:r>
              <a:rPr lang="en-US" dirty="0" smtClean="0">
                <a:solidFill>
                  <a:srgbClr val="000000"/>
                </a:solidFill>
                <a:latin typeface="inter-regular"/>
              </a:rPr>
              <a:t>            }  </a:t>
            </a:r>
          </a:p>
          <a:p>
            <a:pPr algn="just"/>
            <a:r>
              <a:rPr lang="en-US" dirty="0" smtClean="0">
                <a:solidFill>
                  <a:srgbClr val="000000"/>
                </a:solidFill>
                <a:latin typeface="inter-regular"/>
              </a:rPr>
              <a:t>            </a:t>
            </a:r>
            <a:r>
              <a:rPr lang="en-US" dirty="0" smtClean="0">
                <a:solidFill>
                  <a:srgbClr val="008200"/>
                </a:solidFill>
                <a:latin typeface="inter-regular"/>
              </a:rPr>
              <a:t>// Closing the connection</a:t>
            </a:r>
            <a:r>
              <a:rPr lang="en-US" dirty="0" smtClean="0">
                <a:solidFill>
                  <a:srgbClr val="000000"/>
                </a:solidFill>
                <a:latin typeface="inter-regular"/>
              </a:rPr>
              <a:t>  </a:t>
            </a:r>
          </a:p>
          <a:p>
            <a:pPr algn="just"/>
            <a:r>
              <a:rPr lang="en-US" dirty="0" smtClean="0">
                <a:solidFill>
                  <a:srgbClr val="000000"/>
                </a:solidFill>
                <a:latin typeface="inter-regular"/>
              </a:rPr>
              <a:t>            </a:t>
            </a:r>
            <a:r>
              <a:rPr lang="en-US" b="1" dirty="0" smtClean="0">
                <a:solidFill>
                  <a:srgbClr val="006699"/>
                </a:solidFill>
                <a:latin typeface="inter-regular"/>
              </a:rPr>
              <a:t>finally</a:t>
            </a:r>
            <a:r>
              <a:rPr lang="en-US" dirty="0" smtClean="0">
                <a:solidFill>
                  <a:srgbClr val="000000"/>
                </a:solidFill>
                <a:latin typeface="inter-regular"/>
              </a:rPr>
              <a:t>  </a:t>
            </a:r>
          </a:p>
          <a:p>
            <a:pPr algn="just"/>
            <a:r>
              <a:rPr lang="en-US" dirty="0" smtClean="0">
                <a:solidFill>
                  <a:srgbClr val="000000"/>
                </a:solidFill>
                <a:latin typeface="inter-regular"/>
              </a:rPr>
              <a:t>            {  </a:t>
            </a:r>
          </a:p>
          <a:p>
            <a:pPr algn="just"/>
            <a:r>
              <a:rPr lang="en-US" dirty="0" smtClean="0">
                <a:solidFill>
                  <a:srgbClr val="000000"/>
                </a:solidFill>
                <a:latin typeface="inter-regular"/>
              </a:rPr>
              <a:t>                </a:t>
            </a:r>
            <a:r>
              <a:rPr lang="en-US" dirty="0" err="1" smtClean="0">
                <a:solidFill>
                  <a:srgbClr val="000000"/>
                </a:solidFill>
                <a:latin typeface="inter-regular"/>
              </a:rPr>
              <a:t>con.Close</a:t>
            </a:r>
            <a:r>
              <a:rPr lang="en-US" dirty="0" smtClean="0">
                <a:solidFill>
                  <a:srgbClr val="000000"/>
                </a:solidFill>
                <a:latin typeface="inter-regular"/>
              </a:rPr>
              <a:t>();  </a:t>
            </a:r>
          </a:p>
          <a:p>
            <a:pPr algn="just"/>
            <a:r>
              <a:rPr lang="en-US" dirty="0" smtClean="0">
                <a:solidFill>
                  <a:srgbClr val="000000"/>
                </a:solidFill>
                <a:latin typeface="inter-regular"/>
              </a:rPr>
              <a:t>            }  </a:t>
            </a:r>
          </a:p>
          <a:p>
            <a:pPr algn="just"/>
            <a:r>
              <a:rPr lang="en-US" dirty="0" smtClean="0">
                <a:solidFill>
                  <a:srgbClr val="000000"/>
                </a:solidFill>
                <a:latin typeface="inter-regular"/>
              </a:rPr>
              <a:t>        }  </a:t>
            </a:r>
          </a:p>
          <a:p>
            <a:pPr algn="just"/>
            <a:r>
              <a:rPr lang="en-US" dirty="0" smtClean="0">
                <a:solidFill>
                  <a:srgbClr val="000000"/>
                </a:solidFill>
                <a:latin typeface="inter-regular"/>
              </a:rPr>
              <a:t>    }  </a:t>
            </a:r>
          </a:p>
          <a:p>
            <a:pPr algn="just"/>
            <a:r>
              <a:rPr lang="en-US" dirty="0" smtClean="0">
                <a:solidFill>
                  <a:srgbClr val="000000"/>
                </a:solidFill>
                <a:latin typeface="inter-regular"/>
              </a:rPr>
              <a:t>}  </a:t>
            </a:r>
            <a:endParaRPr lang="en-US" b="0" i="0" dirty="0">
              <a:solidFill>
                <a:srgbClr val="000000"/>
              </a:solidFill>
              <a:effectLst/>
              <a:latin typeface="inter-regular"/>
            </a:endParaRPr>
          </a:p>
        </p:txBody>
      </p:sp>
      <p:sp>
        <p:nvSpPr>
          <p:cNvPr id="3" name="Rectangle 2"/>
          <p:cNvSpPr/>
          <p:nvPr/>
        </p:nvSpPr>
        <p:spPr>
          <a:xfrm>
            <a:off x="215592" y="5539728"/>
            <a:ext cx="8649629" cy="369332"/>
          </a:xfrm>
          <a:prstGeom prst="rect">
            <a:avLst/>
          </a:prstGeom>
        </p:spPr>
        <p:txBody>
          <a:bodyPr wrap="square">
            <a:spAutoFit/>
          </a:bodyPr>
          <a:lstStyle/>
          <a:p>
            <a:pPr algn="just"/>
            <a:r>
              <a:rPr lang="en-US" dirty="0">
                <a:solidFill>
                  <a:srgbClr val="333333"/>
                </a:solidFill>
                <a:latin typeface="inter-regular"/>
              </a:rPr>
              <a:t>Execute this code by using </a:t>
            </a:r>
            <a:r>
              <a:rPr lang="en-US" b="1" dirty="0">
                <a:solidFill>
                  <a:srgbClr val="333333"/>
                </a:solidFill>
                <a:latin typeface="inter-bold"/>
              </a:rPr>
              <a:t>Ctrl+F5</a:t>
            </a:r>
            <a:r>
              <a:rPr lang="en-US" dirty="0">
                <a:solidFill>
                  <a:srgbClr val="333333"/>
                </a:solidFill>
                <a:latin typeface="inter-regular"/>
              </a:rPr>
              <a:t> and it will display the following output</a:t>
            </a:r>
            <a:r>
              <a:rPr lang="en-US" dirty="0" smtClean="0">
                <a:solidFill>
                  <a:srgbClr val="333333"/>
                </a:solidFill>
                <a:latin typeface="inter-regular"/>
              </a:rPr>
              <a:t>.</a:t>
            </a:r>
            <a:endParaRPr lang="en-US" dirty="0">
              <a:solidFill>
                <a:srgbClr val="333333"/>
              </a:solidFill>
              <a:latin typeface="inter-regular"/>
            </a:endParaRPr>
          </a:p>
        </p:txBody>
      </p:sp>
    </p:spTree>
    <p:extLst>
      <p:ext uri="{BB962C8B-B14F-4D97-AF65-F5344CB8AC3E}">
        <p14:creationId xmlns:p14="http://schemas.microsoft.com/office/powerpoint/2010/main" val="429536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2"/>
            <a:ext cx="8092068" cy="646331"/>
          </a:xfrm>
          <a:prstGeom prst="rect">
            <a:avLst/>
          </a:prstGeom>
        </p:spPr>
        <p:txBody>
          <a:bodyPr wrap="square">
            <a:spAutoFit/>
          </a:bodyPr>
          <a:lstStyle/>
          <a:p>
            <a:pPr algn="just">
              <a:buFont typeface="+mj-lt"/>
              <a:buAutoNum type="arabicPeriod"/>
            </a:pPr>
            <a:r>
              <a:rPr lang="en-US" b="1" dirty="0">
                <a:solidFill>
                  <a:srgbClr val="000000"/>
                </a:solidFill>
                <a:latin typeface="inter-bold"/>
              </a:rPr>
              <a:t>Retrieve Record</a:t>
            </a:r>
            <a:endParaRPr lang="en-US" dirty="0">
              <a:solidFill>
                <a:srgbClr val="000000"/>
              </a:solidFill>
              <a:latin typeface="inter-regular"/>
            </a:endParaRPr>
          </a:p>
          <a:p>
            <a:pPr algn="just"/>
            <a:r>
              <a:rPr lang="en-US" dirty="0">
                <a:solidFill>
                  <a:srgbClr val="333333"/>
                </a:solidFill>
                <a:latin typeface="inter-regular"/>
              </a:rPr>
              <a:t>Here, we will retrieve the inserted data. Look at the following C# code</a:t>
            </a:r>
            <a:r>
              <a:rPr lang="en-US" dirty="0" smtClean="0">
                <a:solidFill>
                  <a:srgbClr val="333333"/>
                </a:solidFill>
                <a:latin typeface="inter-regular"/>
              </a:rPr>
              <a:t>.</a:t>
            </a:r>
            <a:endParaRPr lang="en-US" dirty="0">
              <a:solidFill>
                <a:srgbClr val="333333"/>
              </a:solidFill>
              <a:latin typeface="inter-regular"/>
            </a:endParaRPr>
          </a:p>
        </p:txBody>
      </p:sp>
      <p:sp>
        <p:nvSpPr>
          <p:cNvPr id="3" name="Rectangle 2"/>
          <p:cNvSpPr/>
          <p:nvPr/>
        </p:nvSpPr>
        <p:spPr>
          <a:xfrm>
            <a:off x="0" y="646331"/>
            <a:ext cx="6096000" cy="369332"/>
          </a:xfrm>
          <a:prstGeom prst="rect">
            <a:avLst/>
          </a:prstGeom>
        </p:spPr>
        <p:txBody>
          <a:bodyPr>
            <a:spAutoFit/>
          </a:bodyPr>
          <a:lstStyle/>
          <a:p>
            <a:pPr algn="just"/>
            <a:r>
              <a:rPr lang="en-US" b="1" dirty="0">
                <a:solidFill>
                  <a:srgbClr val="333333"/>
                </a:solidFill>
                <a:latin typeface="inter-bold"/>
              </a:rPr>
              <a:t>// </a:t>
            </a:r>
            <a:r>
              <a:rPr lang="en-US" b="1" dirty="0" err="1" smtClean="0">
                <a:solidFill>
                  <a:srgbClr val="333333"/>
                </a:solidFill>
                <a:latin typeface="inter-bold"/>
              </a:rPr>
              <a:t>Program.cs</a:t>
            </a:r>
            <a:endParaRPr lang="en-US" dirty="0">
              <a:solidFill>
                <a:srgbClr val="333333"/>
              </a:solidFill>
              <a:latin typeface="inter-regular"/>
            </a:endParaRPr>
          </a:p>
        </p:txBody>
      </p:sp>
      <p:sp>
        <p:nvSpPr>
          <p:cNvPr id="4" name="Rectangle 3"/>
          <p:cNvSpPr/>
          <p:nvPr/>
        </p:nvSpPr>
        <p:spPr>
          <a:xfrm>
            <a:off x="606564" y="1065411"/>
            <a:ext cx="10560205" cy="5909310"/>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System.Data.SqlClient</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AdoNetConsoleApplication</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Program().</a:t>
            </a:r>
            <a:r>
              <a:rPr lang="en-US" dirty="0" err="1">
                <a:solidFill>
                  <a:srgbClr val="000000"/>
                </a:solidFill>
                <a:latin typeface="inter-regular"/>
              </a:rPr>
              <a:t>CreateTable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CreateTable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 con = </a:t>
            </a:r>
            <a:r>
              <a:rPr lang="en-US" b="1" dirty="0">
                <a:solidFill>
                  <a:srgbClr val="006699"/>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Creating Connection</a:t>
            </a:r>
            <a:r>
              <a:rPr lang="en-US" dirty="0">
                <a:solidFill>
                  <a:srgbClr val="000000"/>
                </a:solidFill>
                <a:latin typeface="inter-regular"/>
              </a:rPr>
              <a:t>  </a:t>
            </a:r>
          </a:p>
          <a:p>
            <a:pPr algn="just"/>
            <a:r>
              <a:rPr lang="en-US" dirty="0">
                <a:solidFill>
                  <a:srgbClr val="000000"/>
                </a:solidFill>
                <a:latin typeface="inter-regular"/>
              </a:rPr>
              <a:t>                con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a:t>
            </a:r>
            <a:r>
              <a:rPr lang="en-US" dirty="0">
                <a:solidFill>
                  <a:srgbClr val="0000FF"/>
                </a:solidFill>
                <a:latin typeface="inter-regular"/>
              </a:rPr>
              <a:t>"data source=.; database=student; integrated security=SSPI"</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writing </a:t>
            </a:r>
            <a:r>
              <a:rPr lang="en-US" dirty="0" err="1">
                <a:solidFill>
                  <a:srgbClr val="008200"/>
                </a:solidFill>
                <a:latin typeface="inter-regular"/>
              </a:rPr>
              <a:t>sql</a:t>
            </a:r>
            <a:r>
              <a:rPr lang="en-US" dirty="0">
                <a:solidFill>
                  <a:srgbClr val="008200"/>
                </a:solidFill>
                <a:latin typeface="inter-regular"/>
              </a:rPr>
              <a:t> query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SqlCommand</a:t>
            </a:r>
            <a:r>
              <a:rPr lang="en-US" dirty="0">
                <a:solidFill>
                  <a:srgbClr val="000000"/>
                </a:solidFill>
                <a:latin typeface="inter-regular"/>
              </a:rPr>
              <a:t> cm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SqlCommand</a:t>
            </a:r>
            <a:r>
              <a:rPr lang="en-US" dirty="0">
                <a:solidFill>
                  <a:srgbClr val="000000"/>
                </a:solidFill>
                <a:latin typeface="inter-regular"/>
              </a:rPr>
              <a:t>(</a:t>
            </a:r>
            <a:r>
              <a:rPr lang="en-US" dirty="0">
                <a:solidFill>
                  <a:srgbClr val="0000FF"/>
                </a:solidFill>
                <a:latin typeface="inter-regular"/>
              </a:rPr>
              <a:t>"Select * from student"</a:t>
            </a:r>
            <a:r>
              <a:rPr lang="en-US" dirty="0">
                <a:solidFill>
                  <a:srgbClr val="000000"/>
                </a:solidFill>
                <a:latin typeface="inter-regular"/>
              </a:rPr>
              <a:t>, con);  </a:t>
            </a:r>
          </a:p>
          <a:p>
            <a:r>
              <a:rPr lang="en-US" dirty="0"/>
              <a:t/>
            </a:r>
            <a:br>
              <a:rPr lang="en-US" dirty="0"/>
            </a:br>
            <a:endParaRPr lang="en-US" dirty="0"/>
          </a:p>
        </p:txBody>
      </p:sp>
    </p:spTree>
    <p:extLst>
      <p:ext uri="{BB962C8B-B14F-4D97-AF65-F5344CB8AC3E}">
        <p14:creationId xmlns:p14="http://schemas.microsoft.com/office/powerpoint/2010/main" val="2351075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3545" y="117695"/>
            <a:ext cx="10404087" cy="6740307"/>
          </a:xfrm>
          <a:prstGeom prst="rect">
            <a:avLst/>
          </a:prstGeom>
        </p:spPr>
        <p:txBody>
          <a:bodyPr wrap="square">
            <a:spAutoFit/>
          </a:bodyPr>
          <a:lstStyle/>
          <a:p>
            <a:pPr algn="just"/>
            <a:r>
              <a:rPr lang="en-US" dirty="0" smtClean="0">
                <a:solidFill>
                  <a:srgbClr val="008200"/>
                </a:solidFill>
                <a:latin typeface="inter-regular"/>
              </a:rPr>
              <a:t>//</a:t>
            </a:r>
            <a:r>
              <a:rPr lang="en-US" dirty="0">
                <a:solidFill>
                  <a:srgbClr val="008200"/>
                </a:solidFill>
                <a:latin typeface="inter-regular"/>
              </a:rPr>
              <a:t> Opening Connection</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con.Open</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Executing the SQL query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SqlDataReader</a:t>
            </a:r>
            <a:r>
              <a:rPr lang="en-US" dirty="0">
                <a:solidFill>
                  <a:srgbClr val="000000"/>
                </a:solidFill>
                <a:latin typeface="inter-regular"/>
              </a:rPr>
              <a:t> </a:t>
            </a:r>
            <a:r>
              <a:rPr lang="en-US" dirty="0" err="1">
                <a:solidFill>
                  <a:srgbClr val="000000"/>
                </a:solidFill>
                <a:latin typeface="inter-regular"/>
              </a:rPr>
              <a:t>sdr</a:t>
            </a:r>
            <a:r>
              <a:rPr lang="en-US" dirty="0">
                <a:solidFill>
                  <a:srgbClr val="000000"/>
                </a:solidFill>
                <a:latin typeface="inter-regular"/>
              </a:rPr>
              <a:t> = </a:t>
            </a:r>
            <a:r>
              <a:rPr lang="en-US" dirty="0" err="1">
                <a:solidFill>
                  <a:srgbClr val="000000"/>
                </a:solidFill>
                <a:latin typeface="inter-regular"/>
              </a:rPr>
              <a:t>cm.ExecuteReader</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Iterating Data</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while</a:t>
            </a:r>
            <a:r>
              <a:rPr lang="en-US" dirty="0">
                <a:solidFill>
                  <a:srgbClr val="000000"/>
                </a:solidFill>
                <a:latin typeface="inter-regular"/>
              </a:rPr>
              <a:t> (</a:t>
            </a:r>
            <a:r>
              <a:rPr lang="en-US" dirty="0" err="1">
                <a:solidFill>
                  <a:srgbClr val="000000"/>
                </a:solidFill>
                <a:latin typeface="inter-regular"/>
              </a:rPr>
              <a:t>sdr.Read</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sdr</a:t>
            </a:r>
            <a:r>
              <a:rPr lang="en-US" dirty="0">
                <a:solidFill>
                  <a:srgbClr val="000000"/>
                </a:solidFill>
                <a:latin typeface="inter-regular"/>
              </a:rPr>
              <a:t>[</a:t>
            </a:r>
            <a:r>
              <a:rPr lang="en-US" dirty="0">
                <a:solidFill>
                  <a:srgbClr val="0000FF"/>
                </a:solidFill>
                <a:latin typeface="inter-regular"/>
              </a:rPr>
              <a:t>"id"</a:t>
            </a:r>
            <a:r>
              <a:rPr lang="en-US" dirty="0">
                <a:solidFill>
                  <a:srgbClr val="000000"/>
                </a:solidFill>
                <a:latin typeface="inter-regular"/>
              </a:rPr>
              <a:t>] + </a:t>
            </a:r>
            <a:r>
              <a:rPr lang="en-US" dirty="0">
                <a:solidFill>
                  <a:srgbClr val="0000FF"/>
                </a:solidFill>
                <a:latin typeface="inter-regular"/>
              </a:rPr>
              <a:t>" "</a:t>
            </a:r>
            <a:r>
              <a:rPr lang="en-US" dirty="0">
                <a:solidFill>
                  <a:srgbClr val="000000"/>
                </a:solidFill>
                <a:latin typeface="inter-regular"/>
              </a:rPr>
              <a:t> + </a:t>
            </a:r>
            <a:r>
              <a:rPr lang="en-US" dirty="0" err="1">
                <a:solidFill>
                  <a:srgbClr val="000000"/>
                </a:solidFill>
                <a:latin typeface="inter-regular"/>
              </a:rPr>
              <a:t>sdr</a:t>
            </a:r>
            <a:r>
              <a:rPr lang="en-US" dirty="0">
                <a:solidFill>
                  <a:srgbClr val="000000"/>
                </a:solidFill>
                <a:latin typeface="inter-regular"/>
              </a:rPr>
              <a:t>[</a:t>
            </a:r>
            <a:r>
              <a:rPr lang="en-US" dirty="0">
                <a:solidFill>
                  <a:srgbClr val="0000FF"/>
                </a:solidFill>
                <a:latin typeface="inter-regular"/>
              </a:rPr>
              <a:t>"name"</a:t>
            </a:r>
            <a:r>
              <a:rPr lang="en-US" dirty="0">
                <a:solidFill>
                  <a:srgbClr val="000000"/>
                </a:solidFill>
                <a:latin typeface="inter-regular"/>
              </a:rPr>
              <a:t>]+</a:t>
            </a:r>
            <a:r>
              <a:rPr lang="en-US" dirty="0">
                <a:solidFill>
                  <a:srgbClr val="0000FF"/>
                </a:solidFill>
                <a:latin typeface="inter-regular"/>
              </a:rPr>
              <a:t>" "</a:t>
            </a:r>
            <a:r>
              <a:rPr lang="en-US" dirty="0">
                <a:solidFill>
                  <a:srgbClr val="000000"/>
                </a:solidFill>
                <a:latin typeface="inter-regular"/>
              </a:rPr>
              <a:t>+</a:t>
            </a:r>
            <a:r>
              <a:rPr lang="en-US" dirty="0" err="1">
                <a:solidFill>
                  <a:srgbClr val="000000"/>
                </a:solidFill>
                <a:latin typeface="inter-regular"/>
              </a:rPr>
              <a:t>sdr</a:t>
            </a:r>
            <a:r>
              <a:rPr lang="en-US" dirty="0">
                <a:solidFill>
                  <a:srgbClr val="000000"/>
                </a:solidFill>
                <a:latin typeface="inter-regular"/>
              </a:rPr>
              <a:t>[</a:t>
            </a:r>
            <a:r>
              <a:rPr lang="en-US" dirty="0">
                <a:solidFill>
                  <a:srgbClr val="0000FF"/>
                </a:solidFill>
                <a:latin typeface="inter-regular"/>
              </a:rPr>
              <a:t>"email"</a:t>
            </a:r>
            <a:r>
              <a:rPr lang="en-US" dirty="0">
                <a:solidFill>
                  <a:srgbClr val="000000"/>
                </a:solidFill>
                <a:latin typeface="inter-regular"/>
              </a:rPr>
              <a:t>]); </a:t>
            </a:r>
            <a:r>
              <a:rPr lang="en-US" dirty="0">
                <a:solidFill>
                  <a:srgbClr val="008200"/>
                </a:solidFill>
                <a:latin typeface="inter-regular"/>
              </a:rPr>
              <a:t>// Displaying Record</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catch</a:t>
            </a:r>
            <a:r>
              <a:rPr lang="en-US" dirty="0">
                <a:solidFill>
                  <a:srgbClr val="000000"/>
                </a:solidFill>
                <a:latin typeface="inter-regular"/>
              </a:rPr>
              <a:t> (Exception 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"OOPs, something went wrong.\</a:t>
            </a:r>
            <a:r>
              <a:rPr lang="en-US" dirty="0" err="1">
                <a:solidFill>
                  <a:srgbClr val="0000FF"/>
                </a:solidFill>
                <a:latin typeface="inter-regular"/>
              </a:rPr>
              <a:t>n"</a:t>
            </a:r>
            <a:r>
              <a:rPr lang="en-US" dirty="0" err="1">
                <a:solidFill>
                  <a:srgbClr val="000000"/>
                </a:solidFill>
                <a:latin typeface="inter-regular"/>
              </a:rPr>
              <a:t>+e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Closing the connection</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finally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con.Close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173487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133144"/>
            <a:ext cx="8156913" cy="369332"/>
          </a:xfrm>
          <a:prstGeom prst="rect">
            <a:avLst/>
          </a:prstGeom>
        </p:spPr>
        <p:txBody>
          <a:bodyPr wrap="none">
            <a:spAutoFit/>
          </a:bodyPr>
          <a:lstStyle/>
          <a:p>
            <a:r>
              <a:rPr lang="en-US" dirty="0">
                <a:solidFill>
                  <a:srgbClr val="333333"/>
                </a:solidFill>
                <a:latin typeface="inter-regular"/>
              </a:rPr>
              <a:t>Execute this code by </a:t>
            </a:r>
            <a:r>
              <a:rPr lang="en-US" b="1" dirty="0" smtClean="0">
                <a:solidFill>
                  <a:srgbClr val="333333"/>
                </a:solidFill>
                <a:latin typeface="inter-bold"/>
              </a:rPr>
              <a:t>Ctrl+F5 </a:t>
            </a:r>
            <a:r>
              <a:rPr lang="en-US" dirty="0"/>
              <a:t>This displays two records, one we inserted manually.</a:t>
            </a:r>
          </a:p>
        </p:txBody>
      </p:sp>
      <p:sp>
        <p:nvSpPr>
          <p:cNvPr id="3" name="Rectangle 2"/>
          <p:cNvSpPr/>
          <p:nvPr/>
        </p:nvSpPr>
        <p:spPr>
          <a:xfrm>
            <a:off x="0" y="502476"/>
            <a:ext cx="6096000" cy="369332"/>
          </a:xfrm>
          <a:prstGeom prst="rect">
            <a:avLst/>
          </a:prstGeom>
        </p:spPr>
        <p:txBody>
          <a:bodyPr>
            <a:spAutoFit/>
          </a:bodyPr>
          <a:lstStyle/>
          <a:p>
            <a:pPr algn="just">
              <a:buFont typeface="+mj-lt"/>
              <a:buAutoNum type="arabicPeriod"/>
            </a:pPr>
            <a:r>
              <a:rPr lang="en-US" b="1" dirty="0">
                <a:solidFill>
                  <a:srgbClr val="000000"/>
                </a:solidFill>
                <a:latin typeface="inter-bold"/>
              </a:rPr>
              <a:t>Deleting </a:t>
            </a:r>
            <a:r>
              <a:rPr lang="en-US" b="1" dirty="0" smtClean="0">
                <a:solidFill>
                  <a:srgbClr val="000000"/>
                </a:solidFill>
                <a:latin typeface="inter-bold"/>
              </a:rPr>
              <a:t>Record</a:t>
            </a:r>
            <a:endParaRPr lang="en-US" dirty="0">
              <a:solidFill>
                <a:srgbClr val="000000"/>
              </a:solidFill>
              <a:latin typeface="inter-regular"/>
            </a:endParaRPr>
          </a:p>
        </p:txBody>
      </p:sp>
      <p:sp>
        <p:nvSpPr>
          <p:cNvPr id="4" name="Rectangle 3"/>
          <p:cNvSpPr/>
          <p:nvPr/>
        </p:nvSpPr>
        <p:spPr>
          <a:xfrm>
            <a:off x="2" y="788164"/>
            <a:ext cx="12132527" cy="369332"/>
          </a:xfrm>
          <a:prstGeom prst="rect">
            <a:avLst/>
          </a:prstGeom>
        </p:spPr>
        <p:txBody>
          <a:bodyPr wrap="square">
            <a:spAutoFit/>
          </a:bodyPr>
          <a:lstStyle/>
          <a:p>
            <a:pPr algn="just"/>
            <a:r>
              <a:rPr lang="en-US" dirty="0">
                <a:solidFill>
                  <a:srgbClr val="333333"/>
                </a:solidFill>
                <a:latin typeface="inter-regular"/>
              </a:rPr>
              <a:t>This time </a:t>
            </a:r>
            <a:r>
              <a:rPr lang="en-US" b="1" dirty="0">
                <a:solidFill>
                  <a:srgbClr val="333333"/>
                </a:solidFill>
                <a:latin typeface="inter-bold"/>
              </a:rPr>
              <a:t>student</a:t>
            </a:r>
            <a:r>
              <a:rPr lang="en-US" dirty="0">
                <a:solidFill>
                  <a:srgbClr val="333333"/>
                </a:solidFill>
                <a:latin typeface="inter-regular"/>
              </a:rPr>
              <a:t> table contains two records. The following C# code delete one row from the table</a:t>
            </a:r>
            <a:r>
              <a:rPr lang="en-US" dirty="0" smtClean="0">
                <a:solidFill>
                  <a:srgbClr val="333333"/>
                </a:solidFill>
                <a:latin typeface="inter-regular"/>
              </a:rPr>
              <a:t>.</a:t>
            </a:r>
            <a:endParaRPr lang="en-US" dirty="0">
              <a:solidFill>
                <a:srgbClr val="333333"/>
              </a:solidFill>
              <a:latin typeface="inter-regular"/>
            </a:endParaRPr>
          </a:p>
        </p:txBody>
      </p:sp>
      <p:sp>
        <p:nvSpPr>
          <p:cNvPr id="5" name="Rectangle 4"/>
          <p:cNvSpPr/>
          <p:nvPr/>
        </p:nvSpPr>
        <p:spPr>
          <a:xfrm>
            <a:off x="-29737" y="1056474"/>
            <a:ext cx="6096000" cy="369332"/>
          </a:xfrm>
          <a:prstGeom prst="rect">
            <a:avLst/>
          </a:prstGeom>
        </p:spPr>
        <p:txBody>
          <a:bodyPr>
            <a:spAutoFit/>
          </a:bodyPr>
          <a:lstStyle/>
          <a:p>
            <a:r>
              <a:rPr lang="en-US" b="1" dirty="0">
                <a:latin typeface="inter-bold"/>
              </a:rPr>
              <a:t>// </a:t>
            </a:r>
            <a:r>
              <a:rPr lang="en-US" b="1" dirty="0" err="1" smtClean="0">
                <a:latin typeface="inter-bold"/>
              </a:rPr>
              <a:t>Program.cs</a:t>
            </a:r>
            <a:endParaRPr lang="en-US" dirty="0"/>
          </a:p>
        </p:txBody>
      </p:sp>
      <p:sp>
        <p:nvSpPr>
          <p:cNvPr id="6" name="Rectangle 5"/>
          <p:cNvSpPr/>
          <p:nvPr/>
        </p:nvSpPr>
        <p:spPr>
          <a:xfrm>
            <a:off x="1014763" y="1342160"/>
            <a:ext cx="10794380" cy="5909310"/>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System.Data.SqlClient</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AdoNetConsoleApplication</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Program().</a:t>
            </a:r>
            <a:r>
              <a:rPr lang="en-US" dirty="0" err="1">
                <a:solidFill>
                  <a:srgbClr val="000000"/>
                </a:solidFill>
                <a:latin typeface="inter-regular"/>
              </a:rPr>
              <a:t>CreateTable</a:t>
            </a:r>
            <a:r>
              <a:rPr lang="en-US" dirty="0">
                <a:solidFill>
                  <a:srgbClr val="000000"/>
                </a:solidFill>
                <a:latin typeface="inter-regular"/>
              </a:rPr>
              <a:t>();  </a:t>
            </a:r>
            <a:endParaRPr lang="en-US" dirty="0" smtClean="0">
              <a:solidFill>
                <a:srgbClr val="000000"/>
              </a:solidFill>
              <a:latin typeface="inter-regular"/>
            </a:endParaRP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CreateTable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 con = </a:t>
            </a:r>
            <a:r>
              <a:rPr lang="en-US" b="1" dirty="0">
                <a:solidFill>
                  <a:srgbClr val="006699"/>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r>
              <a:rPr lang="en-US" dirty="0">
                <a:solidFill>
                  <a:srgbClr val="000000"/>
                </a:solidFill>
                <a:latin typeface="inter-regular"/>
              </a:rPr>
              <a:t>          {  </a:t>
            </a:r>
            <a:endParaRPr lang="en-US" dirty="0" smtClean="0">
              <a:solidFill>
                <a:srgbClr val="000000"/>
              </a:solidFill>
              <a:latin typeface="inter-regular"/>
            </a:endParaRPr>
          </a:p>
          <a:p>
            <a:pPr algn="just"/>
            <a:r>
              <a:rPr lang="en-US" dirty="0">
                <a:solidFill>
                  <a:srgbClr val="000000"/>
                </a:solidFill>
                <a:latin typeface="inter-regular"/>
              </a:rPr>
              <a:t>                </a:t>
            </a:r>
            <a:r>
              <a:rPr lang="en-US" dirty="0">
                <a:solidFill>
                  <a:srgbClr val="008200"/>
                </a:solidFill>
                <a:latin typeface="inter-regular"/>
              </a:rPr>
              <a:t>// Creating Connection</a:t>
            </a:r>
            <a:r>
              <a:rPr lang="en-US" dirty="0">
                <a:solidFill>
                  <a:srgbClr val="000000"/>
                </a:solidFill>
                <a:latin typeface="inter-regular"/>
              </a:rPr>
              <a:t>  </a:t>
            </a:r>
          </a:p>
          <a:p>
            <a:pPr algn="just"/>
            <a:r>
              <a:rPr lang="en-US" dirty="0">
                <a:solidFill>
                  <a:srgbClr val="000000"/>
                </a:solidFill>
                <a:latin typeface="inter-regular"/>
              </a:rPr>
              <a:t>               con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a:t>
            </a:r>
            <a:r>
              <a:rPr lang="en-US" dirty="0">
                <a:solidFill>
                  <a:srgbClr val="0000FF"/>
                </a:solidFill>
                <a:latin typeface="inter-regular"/>
              </a:rPr>
              <a:t>"data source=.; database=student; integrated security=SSPI"</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writing </a:t>
            </a:r>
            <a:r>
              <a:rPr lang="en-US" dirty="0" err="1">
                <a:solidFill>
                  <a:srgbClr val="008200"/>
                </a:solidFill>
                <a:latin typeface="inter-regular"/>
              </a:rPr>
              <a:t>sql</a:t>
            </a:r>
            <a:r>
              <a:rPr lang="en-US" dirty="0">
                <a:solidFill>
                  <a:srgbClr val="008200"/>
                </a:solidFill>
                <a:latin typeface="inter-regular"/>
              </a:rPr>
              <a:t> query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SqlCommand</a:t>
            </a:r>
            <a:r>
              <a:rPr lang="en-US" dirty="0">
                <a:solidFill>
                  <a:srgbClr val="000000"/>
                </a:solidFill>
                <a:latin typeface="inter-regular"/>
              </a:rPr>
              <a:t> cm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SqlCommand</a:t>
            </a:r>
            <a:r>
              <a:rPr lang="en-US" dirty="0">
                <a:solidFill>
                  <a:srgbClr val="000000"/>
                </a:solidFill>
                <a:latin typeface="inter-regular"/>
              </a:rPr>
              <a:t>(</a:t>
            </a:r>
            <a:r>
              <a:rPr lang="en-US" dirty="0">
                <a:solidFill>
                  <a:srgbClr val="0000FF"/>
                </a:solidFill>
                <a:latin typeface="inter-regular"/>
              </a:rPr>
              <a:t>"delete from student where id = '101'"</a:t>
            </a:r>
            <a:r>
              <a:rPr lang="en-US" dirty="0">
                <a:solidFill>
                  <a:srgbClr val="000000"/>
                </a:solidFill>
                <a:latin typeface="inter-regular"/>
              </a:rPr>
              <a:t>, con);  </a:t>
            </a:r>
          </a:p>
          <a:p>
            <a:r>
              <a:rPr lang="en-US" dirty="0"/>
              <a:t/>
            </a:r>
            <a:br>
              <a:rPr lang="en-US" dirty="0"/>
            </a:br>
            <a:endParaRPr lang="en-US" dirty="0"/>
          </a:p>
        </p:txBody>
      </p:sp>
    </p:spTree>
    <p:extLst>
      <p:ext uri="{BB962C8B-B14F-4D97-AF65-F5344CB8AC3E}">
        <p14:creationId xmlns:p14="http://schemas.microsoft.com/office/powerpoint/2010/main" val="234063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158044"/>
            <a:ext cx="6096000" cy="369332"/>
          </a:xfrm>
          <a:prstGeom prst="rect">
            <a:avLst/>
          </a:prstGeom>
        </p:spPr>
        <p:txBody>
          <a:bodyPr>
            <a:spAutoFit/>
          </a:bodyPr>
          <a:lstStyle/>
          <a:p>
            <a:pPr algn="just"/>
            <a:r>
              <a:rPr lang="en-US" dirty="0">
                <a:solidFill>
                  <a:srgbClr val="610B38"/>
                </a:solidFill>
                <a:latin typeface="erdana"/>
              </a:rPr>
              <a:t>C# </a:t>
            </a:r>
            <a:r>
              <a:rPr lang="en-US" dirty="0" smtClean="0">
                <a:solidFill>
                  <a:srgbClr val="610B38"/>
                </a:solidFill>
                <a:latin typeface="erdana"/>
              </a:rPr>
              <a:t>Arrays</a:t>
            </a:r>
          </a:p>
        </p:txBody>
      </p:sp>
      <p:sp>
        <p:nvSpPr>
          <p:cNvPr id="3" name="Rectangle 2"/>
          <p:cNvSpPr/>
          <p:nvPr/>
        </p:nvSpPr>
        <p:spPr>
          <a:xfrm>
            <a:off x="180623" y="430368"/>
            <a:ext cx="10735735" cy="923330"/>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333333"/>
                </a:solidFill>
                <a:latin typeface="inter-regular"/>
              </a:rPr>
              <a:t>Array </a:t>
            </a:r>
            <a:r>
              <a:rPr lang="en-US" dirty="0">
                <a:solidFill>
                  <a:srgbClr val="333333"/>
                </a:solidFill>
                <a:latin typeface="inter-regular"/>
              </a:rPr>
              <a:t>in C# is a group of similar types of elements that have contiguous memory location</a:t>
            </a:r>
            <a:r>
              <a:rPr lang="en-US" dirty="0" smtClean="0">
                <a:solidFill>
                  <a:srgbClr val="333333"/>
                </a:solidFill>
                <a:latin typeface="inter-regular"/>
              </a:rPr>
              <a:t>.</a:t>
            </a:r>
          </a:p>
          <a:p>
            <a:pPr marL="285750" indent="-285750">
              <a:buFont typeface="Arial" panose="020B0604020202020204" pitchFamily="34" charset="0"/>
              <a:buChar char="•"/>
            </a:pPr>
            <a:r>
              <a:rPr lang="en-US" dirty="0"/>
              <a:t>In C#, array is an </a:t>
            </a:r>
            <a:r>
              <a:rPr lang="en-US" i="1" dirty="0"/>
              <a:t>object</a:t>
            </a:r>
            <a:r>
              <a:rPr lang="en-US" dirty="0"/>
              <a:t> of base type </a:t>
            </a:r>
            <a:r>
              <a:rPr lang="en-US" b="1" dirty="0" err="1"/>
              <a:t>System.Array</a:t>
            </a:r>
            <a:r>
              <a:rPr lang="en-US" dirty="0" smtClean="0"/>
              <a:t>.</a:t>
            </a:r>
          </a:p>
          <a:p>
            <a:pPr marL="285750" indent="-285750">
              <a:buFont typeface="Arial" panose="020B0604020202020204" pitchFamily="34" charset="0"/>
              <a:buChar char="•"/>
            </a:pPr>
            <a:r>
              <a:rPr lang="en-US" dirty="0"/>
              <a:t>In C#, array index starts from 0. </a:t>
            </a:r>
            <a:r>
              <a:rPr lang="en-US" dirty="0">
                <a:solidFill>
                  <a:srgbClr val="333333"/>
                </a:solidFill>
                <a:latin typeface="inter-regular"/>
              </a:rPr>
              <a:t> </a:t>
            </a:r>
            <a:endParaRPr lang="en-US" dirty="0"/>
          </a:p>
        </p:txBody>
      </p:sp>
      <p:sp>
        <p:nvSpPr>
          <p:cNvPr id="4" name="Rectangle 3"/>
          <p:cNvSpPr/>
          <p:nvPr/>
        </p:nvSpPr>
        <p:spPr>
          <a:xfrm>
            <a:off x="180623" y="1353698"/>
            <a:ext cx="6096000" cy="1754326"/>
          </a:xfrm>
          <a:prstGeom prst="rect">
            <a:avLst/>
          </a:prstGeom>
        </p:spPr>
        <p:txBody>
          <a:bodyPr>
            <a:spAutoFit/>
          </a:bodyPr>
          <a:lstStyle/>
          <a:p>
            <a:pPr algn="just"/>
            <a:r>
              <a:rPr lang="en-US" dirty="0">
                <a:solidFill>
                  <a:srgbClr val="610B4B"/>
                </a:solidFill>
                <a:latin typeface="erdana"/>
              </a:rPr>
              <a:t>Advantages of C# </a:t>
            </a:r>
            <a:r>
              <a:rPr lang="en-US" dirty="0" smtClean="0">
                <a:solidFill>
                  <a:srgbClr val="610B4B"/>
                </a:solidFill>
                <a:latin typeface="erdana"/>
              </a:rPr>
              <a:t>Array</a:t>
            </a:r>
          </a:p>
          <a:p>
            <a:pPr marL="285750" indent="-285750">
              <a:buFont typeface="Arial" panose="020B0604020202020204" pitchFamily="34" charset="0"/>
              <a:buChar char="•"/>
            </a:pPr>
            <a:r>
              <a:rPr lang="en-US" dirty="0"/>
              <a:t>Code Optimization (less code)</a:t>
            </a:r>
          </a:p>
          <a:p>
            <a:pPr marL="285750" indent="-285750">
              <a:buFont typeface="Arial" panose="020B0604020202020204" pitchFamily="34" charset="0"/>
              <a:buChar char="•"/>
            </a:pPr>
            <a:r>
              <a:rPr lang="en-US" dirty="0"/>
              <a:t>Random Access</a:t>
            </a:r>
          </a:p>
          <a:p>
            <a:pPr marL="285750" indent="-285750">
              <a:buFont typeface="Arial" panose="020B0604020202020204" pitchFamily="34" charset="0"/>
              <a:buChar char="•"/>
            </a:pPr>
            <a:r>
              <a:rPr lang="en-US" dirty="0"/>
              <a:t>Easy to traverse data</a:t>
            </a:r>
          </a:p>
          <a:p>
            <a:pPr marL="285750" indent="-285750">
              <a:buFont typeface="Arial" panose="020B0604020202020204" pitchFamily="34" charset="0"/>
              <a:buChar char="•"/>
            </a:pPr>
            <a:r>
              <a:rPr lang="en-US" dirty="0"/>
              <a:t>Easy to manipulate data</a:t>
            </a:r>
          </a:p>
          <a:p>
            <a:pPr marL="285750" indent="-285750">
              <a:buFont typeface="Arial" panose="020B0604020202020204" pitchFamily="34" charset="0"/>
              <a:buChar char="•"/>
            </a:pPr>
            <a:r>
              <a:rPr lang="en-US" dirty="0"/>
              <a:t>Easy to sort data etc</a:t>
            </a:r>
            <a:r>
              <a:rPr lang="en-US" dirty="0" smtClean="0"/>
              <a:t>.</a:t>
            </a:r>
          </a:p>
        </p:txBody>
      </p:sp>
      <p:sp>
        <p:nvSpPr>
          <p:cNvPr id="5" name="Rectangle 4"/>
          <p:cNvSpPr/>
          <p:nvPr/>
        </p:nvSpPr>
        <p:spPr>
          <a:xfrm>
            <a:off x="101600" y="3108028"/>
            <a:ext cx="6096000" cy="646331"/>
          </a:xfrm>
          <a:prstGeom prst="rect">
            <a:avLst/>
          </a:prstGeom>
        </p:spPr>
        <p:txBody>
          <a:bodyPr>
            <a:spAutoFit/>
          </a:bodyPr>
          <a:lstStyle/>
          <a:p>
            <a:pPr algn="just"/>
            <a:r>
              <a:rPr lang="en-US" dirty="0">
                <a:solidFill>
                  <a:srgbClr val="610B4B"/>
                </a:solidFill>
                <a:latin typeface="erdana"/>
              </a:rPr>
              <a:t>Disadvantages of C# </a:t>
            </a:r>
            <a:r>
              <a:rPr lang="en-US" dirty="0" smtClean="0">
                <a:solidFill>
                  <a:srgbClr val="610B4B"/>
                </a:solidFill>
                <a:latin typeface="erdana"/>
              </a:rPr>
              <a:t>Array</a:t>
            </a:r>
          </a:p>
          <a:p>
            <a:pPr marL="285750" indent="-285750">
              <a:buFont typeface="Arial" panose="020B0604020202020204" pitchFamily="34" charset="0"/>
              <a:buChar char="•"/>
            </a:pPr>
            <a:r>
              <a:rPr lang="en-US" dirty="0" smtClean="0"/>
              <a:t>Fixed size</a:t>
            </a:r>
          </a:p>
        </p:txBody>
      </p:sp>
      <p:sp>
        <p:nvSpPr>
          <p:cNvPr id="6" name="Rectangle 5"/>
          <p:cNvSpPr/>
          <p:nvPr/>
        </p:nvSpPr>
        <p:spPr>
          <a:xfrm>
            <a:off x="101600" y="3754357"/>
            <a:ext cx="6096000" cy="2308324"/>
          </a:xfrm>
          <a:prstGeom prst="rect">
            <a:avLst/>
          </a:prstGeom>
        </p:spPr>
        <p:txBody>
          <a:bodyPr>
            <a:spAutoFit/>
          </a:bodyPr>
          <a:lstStyle/>
          <a:p>
            <a:pPr algn="just"/>
            <a:r>
              <a:rPr lang="en-US" dirty="0">
                <a:solidFill>
                  <a:srgbClr val="610B38"/>
                </a:solidFill>
                <a:latin typeface="erdana"/>
              </a:rPr>
              <a:t>C# Array </a:t>
            </a:r>
            <a:r>
              <a:rPr lang="en-US" dirty="0" smtClean="0">
                <a:solidFill>
                  <a:srgbClr val="610B38"/>
                </a:solidFill>
                <a:latin typeface="erdana"/>
              </a:rPr>
              <a:t>Types</a:t>
            </a:r>
          </a:p>
          <a:p>
            <a:pPr marL="285750" indent="-285750">
              <a:buFont typeface="Arial" panose="020B0604020202020204" pitchFamily="34" charset="0"/>
              <a:buChar char="•"/>
            </a:pPr>
            <a:r>
              <a:rPr lang="en-US" dirty="0"/>
              <a:t>There are 3 types of arrays in C# programming</a:t>
            </a:r>
            <a:r>
              <a:rPr lang="en-US" dirty="0" smtClean="0"/>
              <a:t>:</a:t>
            </a:r>
            <a:r>
              <a:rPr lang="en-US" dirty="0"/>
              <a:t/>
            </a:r>
            <a:br>
              <a:rPr lang="en-US" dirty="0"/>
            </a:br>
            <a:r>
              <a:rPr lang="en-US" dirty="0"/>
              <a:t>Single Dimensional Array</a:t>
            </a:r>
          </a:p>
          <a:p>
            <a:pPr marL="285750" indent="-285750">
              <a:buFont typeface="Arial" panose="020B0604020202020204" pitchFamily="34" charset="0"/>
              <a:buChar char="•"/>
            </a:pPr>
            <a:r>
              <a:rPr lang="en-US" dirty="0"/>
              <a:t>Multidimensional Array</a:t>
            </a:r>
          </a:p>
          <a:p>
            <a:pPr marL="285750" indent="-285750">
              <a:buFont typeface="Arial" panose="020B0604020202020204" pitchFamily="34" charset="0"/>
              <a:buChar char="•"/>
            </a:pPr>
            <a:r>
              <a:rPr lang="en-US" dirty="0"/>
              <a:t>Jagged Array</a:t>
            </a:r>
          </a:p>
          <a:p>
            <a:endParaRPr lang="en-US" dirty="0">
              <a:solidFill>
                <a:srgbClr val="610B38"/>
              </a:solidFill>
              <a:latin typeface="erdana"/>
            </a:endParaRPr>
          </a:p>
          <a:p>
            <a:r>
              <a:rPr lang="en-US" dirty="0"/>
              <a:t/>
            </a:r>
            <a:br>
              <a:rPr lang="en-US" dirty="0"/>
            </a:br>
            <a:endParaRPr lang="en-US" dirty="0"/>
          </a:p>
        </p:txBody>
      </p:sp>
      <p:sp>
        <p:nvSpPr>
          <p:cNvPr id="7" name="Rectangle 6"/>
          <p:cNvSpPr/>
          <p:nvPr/>
        </p:nvSpPr>
        <p:spPr>
          <a:xfrm>
            <a:off x="101600" y="5139351"/>
            <a:ext cx="9550400" cy="1138773"/>
          </a:xfrm>
          <a:prstGeom prst="rect">
            <a:avLst/>
          </a:prstGeom>
        </p:spPr>
        <p:txBody>
          <a:bodyPr wrap="square">
            <a:spAutoFit/>
          </a:bodyPr>
          <a:lstStyle/>
          <a:p>
            <a:pPr algn="just"/>
            <a:r>
              <a:rPr lang="en-US" dirty="0">
                <a:solidFill>
                  <a:srgbClr val="610B4B"/>
                </a:solidFill>
                <a:latin typeface="erdana"/>
              </a:rPr>
              <a:t>C# Single Dimensional Array</a:t>
            </a:r>
          </a:p>
          <a:p>
            <a:r>
              <a:rPr lang="en-US" dirty="0"/>
              <a:t>To create single dimensional </a:t>
            </a:r>
            <a:r>
              <a:rPr lang="en-US" dirty="0" smtClean="0"/>
              <a:t>array, need </a:t>
            </a:r>
            <a:r>
              <a:rPr lang="en-US" dirty="0"/>
              <a:t>to use square brackets [] after the type.</a:t>
            </a:r>
          </a:p>
          <a:p>
            <a:r>
              <a:rPr lang="en-US" sz="3200" b="1" dirty="0" err="1"/>
              <a:t>int</a:t>
            </a:r>
            <a:r>
              <a:rPr lang="en-US" sz="3200" dirty="0"/>
              <a:t>[] </a:t>
            </a:r>
            <a:r>
              <a:rPr lang="en-US" sz="3200" dirty="0" err="1"/>
              <a:t>arr</a:t>
            </a:r>
            <a:r>
              <a:rPr lang="en-US" sz="3200" dirty="0"/>
              <a:t> = </a:t>
            </a:r>
            <a:r>
              <a:rPr lang="en-US" sz="3200" b="1" dirty="0"/>
              <a:t>new</a:t>
            </a:r>
            <a:r>
              <a:rPr lang="en-US" sz="3200" dirty="0"/>
              <a:t> </a:t>
            </a:r>
            <a:r>
              <a:rPr lang="en-US" sz="3200" b="1" dirty="0" err="1"/>
              <a:t>int</a:t>
            </a:r>
            <a:r>
              <a:rPr lang="en-US" sz="3200" dirty="0"/>
              <a:t>[5</a:t>
            </a:r>
            <a:r>
              <a:rPr lang="en-US" sz="3200" dirty="0" smtClean="0"/>
              <a:t>];</a:t>
            </a:r>
            <a:endParaRPr lang="en-US" sz="3200" dirty="0"/>
          </a:p>
        </p:txBody>
      </p:sp>
    </p:spTree>
    <p:extLst>
      <p:ext uri="{BB962C8B-B14F-4D97-AF65-F5344CB8AC3E}">
        <p14:creationId xmlns:p14="http://schemas.microsoft.com/office/powerpoint/2010/main" val="2475682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9662" y="335850"/>
            <a:ext cx="9946887" cy="5632311"/>
          </a:xfrm>
          <a:prstGeom prst="rect">
            <a:avLst/>
          </a:prstGeom>
        </p:spPr>
        <p:txBody>
          <a:bodyPr wrap="square">
            <a:spAutoFit/>
          </a:bodyPr>
          <a:lstStyle/>
          <a:p>
            <a:pPr algn="just"/>
            <a:r>
              <a:rPr lang="en-US" dirty="0" smtClean="0">
                <a:solidFill>
                  <a:srgbClr val="008200"/>
                </a:solidFill>
                <a:latin typeface="inter-regular"/>
              </a:rPr>
              <a:t>//</a:t>
            </a:r>
            <a:r>
              <a:rPr lang="en-US" dirty="0">
                <a:solidFill>
                  <a:srgbClr val="008200"/>
                </a:solidFill>
                <a:latin typeface="inter-regular"/>
              </a:rPr>
              <a:t> Opening Connection</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con.Open</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Executing the SQL query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cm.ExecuteNonQuery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"Record Deleted Successfully"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catch</a:t>
            </a:r>
            <a:r>
              <a:rPr lang="en-US" dirty="0">
                <a:solidFill>
                  <a:srgbClr val="000000"/>
                </a:solidFill>
                <a:latin typeface="inter-regular"/>
              </a:rPr>
              <a:t> (Exception 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"OOPs, something went wrong.\</a:t>
            </a:r>
            <a:r>
              <a:rPr lang="en-US" dirty="0" err="1">
                <a:solidFill>
                  <a:srgbClr val="0000FF"/>
                </a:solidFill>
                <a:latin typeface="inter-regular"/>
              </a:rPr>
              <a:t>n"</a:t>
            </a:r>
            <a:r>
              <a:rPr lang="en-US" dirty="0" err="1">
                <a:solidFill>
                  <a:srgbClr val="000000"/>
                </a:solidFill>
                <a:latin typeface="inter-regular"/>
              </a:rPr>
              <a:t>+e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Closing the connection</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finally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con.Close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
        <p:nvSpPr>
          <p:cNvPr id="3" name="Rectangle 2"/>
          <p:cNvSpPr/>
          <p:nvPr/>
        </p:nvSpPr>
        <p:spPr>
          <a:xfrm>
            <a:off x="215589" y="5367992"/>
            <a:ext cx="10400371" cy="369332"/>
          </a:xfrm>
          <a:prstGeom prst="rect">
            <a:avLst/>
          </a:prstGeom>
        </p:spPr>
        <p:txBody>
          <a:bodyPr wrap="square">
            <a:spAutoFit/>
          </a:bodyPr>
          <a:lstStyle/>
          <a:p>
            <a:pPr algn="just"/>
            <a:r>
              <a:rPr lang="en-US" dirty="0">
                <a:solidFill>
                  <a:srgbClr val="333333"/>
                </a:solidFill>
                <a:latin typeface="inter-regular"/>
              </a:rPr>
              <a:t>We can verify it by retrieving data back by using </a:t>
            </a:r>
            <a:r>
              <a:rPr lang="en-US" dirty="0" err="1">
                <a:solidFill>
                  <a:srgbClr val="333333"/>
                </a:solidFill>
                <a:latin typeface="inter-regular"/>
              </a:rPr>
              <a:t>SqlDataReader</a:t>
            </a:r>
            <a:r>
              <a:rPr lang="en-US" dirty="0" smtClean="0">
                <a:solidFill>
                  <a:srgbClr val="333333"/>
                </a:solidFill>
                <a:latin typeface="inter-regular"/>
              </a:rPr>
              <a:t>.</a:t>
            </a:r>
            <a:endParaRPr lang="en-US" dirty="0">
              <a:solidFill>
                <a:srgbClr val="333333"/>
              </a:solidFill>
              <a:latin typeface="inter-regular"/>
            </a:endParaRPr>
          </a:p>
        </p:txBody>
      </p:sp>
    </p:spTree>
    <p:extLst>
      <p:ext uri="{BB962C8B-B14F-4D97-AF65-F5344CB8AC3E}">
        <p14:creationId xmlns:p14="http://schemas.microsoft.com/office/powerpoint/2010/main" val="1341916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028" y="144624"/>
            <a:ext cx="12032973" cy="3693319"/>
          </a:xfrm>
          <a:prstGeom prst="rect">
            <a:avLst/>
          </a:prstGeom>
        </p:spPr>
        <p:txBody>
          <a:bodyPr wrap="square">
            <a:spAutoFit/>
          </a:bodyPr>
          <a:lstStyle/>
          <a:p>
            <a:pPr algn="just"/>
            <a:r>
              <a:rPr lang="en-US" dirty="0">
                <a:solidFill>
                  <a:srgbClr val="610B38"/>
                </a:solidFill>
                <a:latin typeface="erdana"/>
              </a:rPr>
              <a:t>ADO.NET </a:t>
            </a:r>
            <a:r>
              <a:rPr lang="en-US" dirty="0" err="1">
                <a:solidFill>
                  <a:srgbClr val="610B38"/>
                </a:solidFill>
                <a:latin typeface="erdana"/>
              </a:rPr>
              <a:t>SqlConnection</a:t>
            </a:r>
            <a:r>
              <a:rPr lang="en-US" dirty="0">
                <a:solidFill>
                  <a:srgbClr val="610B38"/>
                </a:solidFill>
                <a:latin typeface="erdana"/>
              </a:rPr>
              <a:t> </a:t>
            </a:r>
            <a:r>
              <a:rPr lang="en-US" dirty="0" smtClean="0">
                <a:solidFill>
                  <a:srgbClr val="610B38"/>
                </a:solidFill>
                <a:latin typeface="erdana"/>
              </a:rPr>
              <a:t>Class</a:t>
            </a:r>
            <a:endParaRPr lang="en-US" dirty="0" smtClean="0"/>
          </a:p>
          <a:p>
            <a:pPr marL="285750" indent="-285750" algn="just">
              <a:buFont typeface="Arial" panose="020B0604020202020204" pitchFamily="34" charset="0"/>
              <a:buChar char="•"/>
            </a:pPr>
            <a:r>
              <a:rPr lang="en-US" dirty="0"/>
              <a:t>It is used to establish an open connection to the SQL Server database</a:t>
            </a:r>
            <a:r>
              <a:rPr lang="en-US" dirty="0" smtClean="0"/>
              <a:t>.</a:t>
            </a:r>
          </a:p>
          <a:p>
            <a:pPr marL="285750" indent="-285750" algn="just">
              <a:buFont typeface="Arial" panose="020B0604020202020204" pitchFamily="34" charset="0"/>
              <a:buChar char="•"/>
            </a:pPr>
            <a:r>
              <a:rPr lang="en-US" dirty="0"/>
              <a:t>It is a sealed class so that cannot be inherited. </a:t>
            </a:r>
            <a:endParaRPr lang="en-US" dirty="0" smtClean="0"/>
          </a:p>
          <a:p>
            <a:pPr marL="285750" indent="-285750" algn="just">
              <a:buFont typeface="Arial" panose="020B0604020202020204" pitchFamily="34" charset="0"/>
              <a:buChar char="•"/>
            </a:pPr>
            <a:r>
              <a:rPr lang="en-US" dirty="0" err="1"/>
              <a:t>SqlConnection</a:t>
            </a:r>
            <a:r>
              <a:rPr lang="en-US" dirty="0"/>
              <a:t> class uses </a:t>
            </a:r>
            <a:r>
              <a:rPr lang="en-US" dirty="0" err="1"/>
              <a:t>SqlDataAdapter</a:t>
            </a:r>
            <a:r>
              <a:rPr lang="en-US" dirty="0"/>
              <a:t> and </a:t>
            </a:r>
            <a:r>
              <a:rPr lang="en-US" dirty="0" err="1"/>
              <a:t>SqlCommand</a:t>
            </a:r>
            <a:r>
              <a:rPr lang="en-US" dirty="0"/>
              <a:t> classes together to increase performance when connecting to a Microsoft SQL Server database</a:t>
            </a:r>
            <a:r>
              <a:rPr lang="en-US" dirty="0" smtClean="0"/>
              <a:t>.</a:t>
            </a:r>
          </a:p>
          <a:p>
            <a:pPr algn="just"/>
            <a:endParaRPr lang="en-US" dirty="0">
              <a:solidFill>
                <a:srgbClr val="610B38"/>
              </a:solidFill>
              <a:latin typeface="erdana"/>
            </a:endParaRPr>
          </a:p>
          <a:p>
            <a:pPr marL="285750" indent="-285750" algn="just">
              <a:buFont typeface="Arial" panose="020B0604020202020204" pitchFamily="34" charset="0"/>
              <a:buChar char="•"/>
            </a:pPr>
            <a:endParaRPr lang="en-US" dirty="0" smtClean="0">
              <a:solidFill>
                <a:srgbClr val="610B38"/>
              </a:solidFill>
              <a:latin typeface="erdana"/>
            </a:endParaRPr>
          </a:p>
          <a:p>
            <a:r>
              <a:rPr lang="en-US" dirty="0"/>
              <a:t>Connection does not close explicitly even it goes out of scope. Therefore, you must explicitly close the connection by calling Close() method.</a:t>
            </a:r>
          </a:p>
          <a:p>
            <a:r>
              <a:rPr lang="en-US" dirty="0"/>
              <a:t/>
            </a:r>
            <a:br>
              <a:rPr lang="en-US" dirty="0"/>
            </a:br>
            <a:r>
              <a:rPr lang="en-US" dirty="0" err="1"/>
              <a:t>SqlConnection</a:t>
            </a:r>
            <a:r>
              <a:rPr lang="en-US" dirty="0"/>
              <a:t> Signature</a:t>
            </a:r>
          </a:p>
          <a:p>
            <a:r>
              <a:rPr lang="en-US" b="1" dirty="0">
                <a:solidFill>
                  <a:srgbClr val="FF0000"/>
                </a:solidFill>
              </a:rPr>
              <a:t/>
            </a:r>
            <a:br>
              <a:rPr lang="en-US" b="1" dirty="0">
                <a:solidFill>
                  <a:srgbClr val="FF0000"/>
                </a:solidFill>
              </a:rPr>
            </a:br>
            <a:r>
              <a:rPr lang="en-US" b="1" dirty="0">
                <a:solidFill>
                  <a:srgbClr val="FF0000"/>
                </a:solidFill>
              </a:rPr>
              <a:t>public sealed class </a:t>
            </a:r>
            <a:r>
              <a:rPr lang="en-US" b="1" dirty="0" err="1">
                <a:solidFill>
                  <a:srgbClr val="FF0000"/>
                </a:solidFill>
              </a:rPr>
              <a:t>SqlConnection</a:t>
            </a:r>
            <a:r>
              <a:rPr lang="en-US" b="1" dirty="0">
                <a:solidFill>
                  <a:srgbClr val="FF0000"/>
                </a:solidFill>
              </a:rPr>
              <a:t> : </a:t>
            </a:r>
            <a:r>
              <a:rPr lang="en-US" b="1" dirty="0" err="1">
                <a:solidFill>
                  <a:srgbClr val="FF0000"/>
                </a:solidFill>
              </a:rPr>
              <a:t>System.Data.Common.DbConnection</a:t>
            </a:r>
            <a:r>
              <a:rPr lang="en-US" b="1" dirty="0">
                <a:solidFill>
                  <a:srgbClr val="FF0000"/>
                </a:solidFill>
              </a:rPr>
              <a:t>, </a:t>
            </a:r>
            <a:r>
              <a:rPr lang="en-US" b="1" dirty="0" err="1">
                <a:solidFill>
                  <a:srgbClr val="FF0000"/>
                </a:solidFill>
              </a:rPr>
              <a:t>ICloneable</a:t>
            </a:r>
            <a:r>
              <a:rPr lang="en-US" b="1" dirty="0">
                <a:solidFill>
                  <a:srgbClr val="FF0000"/>
                </a:solidFill>
              </a:rPr>
              <a:t>, </a:t>
            </a:r>
            <a:r>
              <a:rPr lang="en-US" b="1" dirty="0" err="1">
                <a:solidFill>
                  <a:srgbClr val="FF0000"/>
                </a:solidFill>
              </a:rPr>
              <a:t>IDisposable</a:t>
            </a:r>
            <a:r>
              <a:rPr lang="en-US" b="1" dirty="0">
                <a:solidFill>
                  <a:srgbClr val="FF0000"/>
                </a:solidFill>
              </a:rPr>
              <a:t>  </a:t>
            </a:r>
          </a:p>
        </p:txBody>
      </p:sp>
      <p:sp>
        <p:nvSpPr>
          <p:cNvPr id="3" name="Rectangle 2"/>
          <p:cNvSpPr/>
          <p:nvPr/>
        </p:nvSpPr>
        <p:spPr>
          <a:xfrm>
            <a:off x="159027" y="3837941"/>
            <a:ext cx="6096000" cy="369332"/>
          </a:xfrm>
          <a:prstGeom prst="rect">
            <a:avLst/>
          </a:prstGeom>
        </p:spPr>
        <p:txBody>
          <a:bodyPr>
            <a:spAutoFit/>
          </a:bodyPr>
          <a:lstStyle/>
          <a:p>
            <a:pPr algn="just"/>
            <a:r>
              <a:rPr lang="en-US" dirty="0" err="1">
                <a:solidFill>
                  <a:srgbClr val="610B38"/>
                </a:solidFill>
                <a:latin typeface="erdana"/>
              </a:rPr>
              <a:t>SqlConnection</a:t>
            </a:r>
            <a:r>
              <a:rPr lang="en-US" dirty="0">
                <a:solidFill>
                  <a:srgbClr val="610B38"/>
                </a:solidFill>
                <a:latin typeface="erdana"/>
              </a:rPr>
              <a:t> </a:t>
            </a:r>
            <a:r>
              <a:rPr lang="en-US" dirty="0" smtClean="0">
                <a:solidFill>
                  <a:srgbClr val="610B38"/>
                </a:solidFill>
                <a:latin typeface="erdana"/>
              </a:rPr>
              <a:t>Example</a:t>
            </a:r>
            <a:endParaRPr lang="en-US" dirty="0">
              <a:solidFill>
                <a:srgbClr val="610B38"/>
              </a:solidFill>
              <a:latin typeface="erdana"/>
            </a:endParaRPr>
          </a:p>
        </p:txBody>
      </p:sp>
      <p:sp>
        <p:nvSpPr>
          <p:cNvPr id="4" name="Rectangle 3"/>
          <p:cNvSpPr/>
          <p:nvPr/>
        </p:nvSpPr>
        <p:spPr>
          <a:xfrm>
            <a:off x="985026" y="4431710"/>
            <a:ext cx="9586332" cy="1200329"/>
          </a:xfrm>
          <a:prstGeom prst="rect">
            <a:avLst/>
          </a:prstGeom>
        </p:spPr>
        <p:txBody>
          <a:bodyPr wrap="square">
            <a:spAutoFit/>
          </a:bodyPr>
          <a:lstStyle/>
          <a:p>
            <a:pPr algn="just"/>
            <a:r>
              <a:rPr lang="en-US" dirty="0">
                <a:solidFill>
                  <a:srgbClr val="000000"/>
                </a:solidFill>
                <a:latin typeface="inter-regular"/>
              </a:rPr>
              <a:t>using (</a:t>
            </a:r>
            <a:r>
              <a:rPr lang="en-US" dirty="0" err="1">
                <a:solidFill>
                  <a:srgbClr val="000000"/>
                </a:solidFill>
                <a:latin typeface="inter-regular"/>
              </a:rPr>
              <a:t>SqlConnection</a:t>
            </a:r>
            <a:r>
              <a:rPr lang="en-US" dirty="0">
                <a:solidFill>
                  <a:srgbClr val="000000"/>
                </a:solidFill>
                <a:latin typeface="inter-regular"/>
              </a:rPr>
              <a:t> </a:t>
            </a:r>
            <a:r>
              <a:rPr lang="en-US" dirty="0">
                <a:solidFill>
                  <a:srgbClr val="FF0000"/>
                </a:solidFill>
                <a:latin typeface="inter-regular"/>
              </a:rPr>
              <a:t>connection</a:t>
            </a:r>
            <a:r>
              <a:rPr lang="en-US" dirty="0">
                <a:solidFill>
                  <a:srgbClr val="000000"/>
                </a:solidFill>
                <a:latin typeface="inter-regular"/>
              </a:rPr>
              <a:t> = </a:t>
            </a:r>
            <a:r>
              <a:rPr lang="en-US" dirty="0">
                <a:solidFill>
                  <a:srgbClr val="0000FF"/>
                </a:solidFill>
                <a:latin typeface="inter-regular"/>
              </a:rPr>
              <a:t>new</a:t>
            </a:r>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a:t>
            </a:r>
            <a:r>
              <a:rPr lang="en-US" dirty="0" err="1">
                <a:solidFill>
                  <a:srgbClr val="000000"/>
                </a:solidFill>
                <a:latin typeface="inter-regular"/>
              </a:rPr>
              <a:t>connectionString</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connection.Open</a:t>
            </a:r>
            <a:r>
              <a:rPr lang="en-US" dirty="0">
                <a:solidFill>
                  <a:srgbClr val="000000"/>
                </a:solidFill>
                <a:latin typeface="inter-regular"/>
              </a:rPr>
              <a:t>();         </a:t>
            </a:r>
          </a:p>
          <a:p>
            <a:pPr algn="just"/>
            <a:r>
              <a:rPr lang="en-US" dirty="0">
                <a:solidFill>
                  <a:srgbClr val="000000"/>
                </a:solidFill>
                <a:latin typeface="inter-regular"/>
              </a:rPr>
              <a:t>}  </a:t>
            </a:r>
          </a:p>
        </p:txBody>
      </p:sp>
    </p:spTree>
    <p:extLst>
      <p:ext uri="{BB962C8B-B14F-4D97-AF65-F5344CB8AC3E}">
        <p14:creationId xmlns:p14="http://schemas.microsoft.com/office/powerpoint/2010/main" val="165447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5638"/>
            <a:ext cx="11887200" cy="646331"/>
          </a:xfrm>
          <a:prstGeom prst="rect">
            <a:avLst/>
          </a:prstGeom>
        </p:spPr>
        <p:txBody>
          <a:bodyPr wrap="square">
            <a:spAutoFit/>
          </a:bodyPr>
          <a:lstStyle/>
          <a:p>
            <a:r>
              <a:rPr lang="en-US" b="1" dirty="0">
                <a:solidFill>
                  <a:srgbClr val="333333"/>
                </a:solidFill>
                <a:latin typeface="inter-bold"/>
              </a:rPr>
              <a:t>Using</a:t>
            </a:r>
            <a:r>
              <a:rPr lang="en-US" dirty="0">
                <a:solidFill>
                  <a:srgbClr val="333333"/>
                </a:solidFill>
                <a:latin typeface="inter-regular"/>
              </a:rPr>
              <a:t> block is used to close the connection automatically. We don't need to call close () method explicitly, </a:t>
            </a:r>
            <a:r>
              <a:rPr lang="en-US" b="1" dirty="0">
                <a:solidFill>
                  <a:srgbClr val="333333"/>
                </a:solidFill>
                <a:latin typeface="inter-bold"/>
              </a:rPr>
              <a:t>using</a:t>
            </a:r>
            <a:r>
              <a:rPr lang="en-US" dirty="0">
                <a:solidFill>
                  <a:srgbClr val="333333"/>
                </a:solidFill>
                <a:latin typeface="inter-regular"/>
              </a:rPr>
              <a:t> block do this for ours implicitly when the code exits the block.</a:t>
            </a:r>
            <a:endParaRPr lang="en-US" dirty="0"/>
          </a:p>
        </p:txBody>
      </p:sp>
      <p:sp>
        <p:nvSpPr>
          <p:cNvPr id="3" name="Rectangle 2"/>
          <p:cNvSpPr/>
          <p:nvPr/>
        </p:nvSpPr>
        <p:spPr>
          <a:xfrm>
            <a:off x="0" y="636509"/>
            <a:ext cx="1454244" cy="369332"/>
          </a:xfrm>
          <a:prstGeom prst="rect">
            <a:avLst/>
          </a:prstGeom>
        </p:spPr>
        <p:txBody>
          <a:bodyPr wrap="none">
            <a:spAutoFit/>
          </a:bodyPr>
          <a:lstStyle/>
          <a:p>
            <a:r>
              <a:rPr lang="en-US" b="1" dirty="0" err="1">
                <a:solidFill>
                  <a:srgbClr val="333333"/>
                </a:solidFill>
                <a:latin typeface="inter-bold"/>
              </a:rPr>
              <a:t>Program.cs</a:t>
            </a:r>
            <a:endParaRPr lang="en-US" dirty="0"/>
          </a:p>
        </p:txBody>
      </p:sp>
      <p:sp>
        <p:nvSpPr>
          <p:cNvPr id="4" name="Rectangle 3"/>
          <p:cNvSpPr/>
          <p:nvPr/>
        </p:nvSpPr>
        <p:spPr>
          <a:xfrm>
            <a:off x="148684" y="1005843"/>
            <a:ext cx="12165981" cy="6186309"/>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System.Data.SqlClient</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AdoNetConsoleApplication</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Program().Connecting();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Connecting()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using</a:t>
            </a:r>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Creating Connection</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 con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a:t>
            </a:r>
            <a:r>
              <a:rPr lang="en-US" dirty="0">
                <a:solidFill>
                  <a:srgbClr val="0000FF"/>
                </a:solidFill>
                <a:latin typeface="inter-regular"/>
              </a:rPr>
              <a:t>"data source=.; database=student; integrated security=SSPI"</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con.Open</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"Connection Established Successfully"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p:txBody>
      </p:sp>
    </p:spTree>
    <p:extLst>
      <p:ext uri="{BB962C8B-B14F-4D97-AF65-F5344CB8AC3E}">
        <p14:creationId xmlns:p14="http://schemas.microsoft.com/office/powerpoint/2010/main" val="1910451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169"/>
            <a:ext cx="6096000" cy="369332"/>
          </a:xfrm>
          <a:prstGeom prst="rect">
            <a:avLst/>
          </a:prstGeom>
        </p:spPr>
        <p:txBody>
          <a:bodyPr>
            <a:spAutoFit/>
          </a:bodyPr>
          <a:lstStyle/>
          <a:p>
            <a:pPr algn="just"/>
            <a:r>
              <a:rPr lang="en-US" dirty="0">
                <a:solidFill>
                  <a:srgbClr val="333333"/>
                </a:solidFill>
                <a:latin typeface="inter-regular"/>
              </a:rPr>
              <a:t>What, if we don't use </a:t>
            </a:r>
            <a:r>
              <a:rPr lang="en-US" b="1" dirty="0">
                <a:solidFill>
                  <a:srgbClr val="333333"/>
                </a:solidFill>
                <a:latin typeface="inter-bold"/>
              </a:rPr>
              <a:t>using</a:t>
            </a:r>
            <a:r>
              <a:rPr lang="en-US" dirty="0">
                <a:solidFill>
                  <a:srgbClr val="333333"/>
                </a:solidFill>
                <a:latin typeface="inter-regular"/>
              </a:rPr>
              <a:t> block</a:t>
            </a:r>
            <a:r>
              <a:rPr lang="en-US" dirty="0" smtClean="0">
                <a:solidFill>
                  <a:srgbClr val="333333"/>
                </a:solidFill>
                <a:latin typeface="inter-regular"/>
              </a:rPr>
              <a:t>.</a:t>
            </a:r>
            <a:endParaRPr lang="en-US" dirty="0">
              <a:solidFill>
                <a:srgbClr val="333333"/>
              </a:solidFill>
              <a:latin typeface="inter-regular"/>
            </a:endParaRPr>
          </a:p>
        </p:txBody>
      </p:sp>
      <p:sp>
        <p:nvSpPr>
          <p:cNvPr id="3" name="Rectangle 2"/>
          <p:cNvSpPr/>
          <p:nvPr/>
        </p:nvSpPr>
        <p:spPr>
          <a:xfrm>
            <a:off x="0" y="448505"/>
            <a:ext cx="11887200" cy="646331"/>
          </a:xfrm>
          <a:prstGeom prst="rect">
            <a:avLst/>
          </a:prstGeom>
        </p:spPr>
        <p:txBody>
          <a:bodyPr wrap="square">
            <a:spAutoFit/>
          </a:bodyPr>
          <a:lstStyle/>
          <a:p>
            <a:r>
              <a:rPr lang="en-US" dirty="0">
                <a:solidFill>
                  <a:srgbClr val="333333"/>
                </a:solidFill>
                <a:latin typeface="inter-regular"/>
              </a:rPr>
              <a:t>If we don't use using block to create connection, we have to close connection explicitly. In the following example, we are using try-block instead of using block.</a:t>
            </a:r>
            <a:endParaRPr lang="en-US" dirty="0"/>
          </a:p>
        </p:txBody>
      </p:sp>
      <p:sp>
        <p:nvSpPr>
          <p:cNvPr id="4" name="Rectangle 3"/>
          <p:cNvSpPr/>
          <p:nvPr/>
        </p:nvSpPr>
        <p:spPr>
          <a:xfrm>
            <a:off x="1594627" y="1464164"/>
            <a:ext cx="9723863" cy="4524315"/>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System.Data.SqlClient</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AdoNetConsoleApplication</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Program().Connecting();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Connecting()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 con = </a:t>
            </a:r>
            <a:r>
              <a:rPr lang="en-US" b="1" dirty="0">
                <a:solidFill>
                  <a:srgbClr val="006699"/>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Creating Connection</a:t>
            </a: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760710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8286" y="612847"/>
            <a:ext cx="10493297" cy="4801314"/>
          </a:xfrm>
          <a:prstGeom prst="rect">
            <a:avLst/>
          </a:prstGeom>
        </p:spPr>
        <p:txBody>
          <a:bodyPr wrap="square">
            <a:spAutoFit/>
          </a:bodyPr>
          <a:lstStyle/>
          <a:p>
            <a:pPr algn="just"/>
            <a:r>
              <a:rPr lang="en-US" dirty="0">
                <a:solidFill>
                  <a:srgbClr val="000000"/>
                </a:solidFill>
                <a:latin typeface="inter-regular"/>
              </a:rPr>
              <a:t> con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a:t>
            </a:r>
            <a:r>
              <a:rPr lang="en-US" dirty="0">
                <a:solidFill>
                  <a:srgbClr val="0000FF"/>
                </a:solidFill>
                <a:latin typeface="inter-regular"/>
              </a:rPr>
              <a:t>"data source=.; database=student; integrated security=SSPI"</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con.Open</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"Connection Established Successfully"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catch</a:t>
            </a:r>
            <a:r>
              <a:rPr lang="en-US" dirty="0">
                <a:solidFill>
                  <a:srgbClr val="000000"/>
                </a:solidFill>
                <a:latin typeface="inter-regular"/>
              </a:rPr>
              <a:t> (Exception 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"OOPs, something went wrong.\</a:t>
            </a:r>
            <a:r>
              <a:rPr lang="en-US" dirty="0" err="1">
                <a:solidFill>
                  <a:srgbClr val="0000FF"/>
                </a:solidFill>
                <a:latin typeface="inter-regular"/>
              </a:rPr>
              <a:t>n"</a:t>
            </a:r>
            <a:r>
              <a:rPr lang="en-US" dirty="0" err="1">
                <a:solidFill>
                  <a:srgbClr val="000000"/>
                </a:solidFill>
                <a:latin typeface="inter-regular"/>
              </a:rPr>
              <a:t>+e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finally</a:t>
            </a:r>
            <a:r>
              <a:rPr lang="en-US" dirty="0">
                <a:solidFill>
                  <a:srgbClr val="000000"/>
                </a:solidFill>
                <a:latin typeface="inter-regular"/>
              </a:rPr>
              <a:t>  </a:t>
            </a:r>
          </a:p>
          <a:p>
            <a:pPr algn="just"/>
            <a:r>
              <a:rPr lang="en-US" dirty="0">
                <a:solidFill>
                  <a:srgbClr val="000000"/>
                </a:solidFill>
                <a:latin typeface="inter-regular"/>
              </a:rPr>
              <a:t>            {   </a:t>
            </a:r>
            <a:r>
              <a:rPr lang="en-US" dirty="0">
                <a:solidFill>
                  <a:srgbClr val="008200"/>
                </a:solidFill>
                <a:latin typeface="inter-regular"/>
              </a:rPr>
              <a:t>// Closing the connection</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con.Close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3643746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683" y="168379"/>
            <a:ext cx="6096000" cy="369332"/>
          </a:xfrm>
          <a:prstGeom prst="rect">
            <a:avLst/>
          </a:prstGeom>
        </p:spPr>
        <p:txBody>
          <a:bodyPr>
            <a:spAutoFit/>
          </a:bodyPr>
          <a:lstStyle/>
          <a:p>
            <a:pPr algn="just"/>
            <a:r>
              <a:rPr lang="en-US" dirty="0">
                <a:solidFill>
                  <a:srgbClr val="610B38"/>
                </a:solidFill>
                <a:latin typeface="erdana"/>
              </a:rPr>
              <a:t>ADO.NET </a:t>
            </a:r>
            <a:r>
              <a:rPr lang="en-US" dirty="0" err="1">
                <a:solidFill>
                  <a:srgbClr val="610B38"/>
                </a:solidFill>
                <a:latin typeface="erdana"/>
              </a:rPr>
              <a:t>SqlCommand</a:t>
            </a:r>
            <a:r>
              <a:rPr lang="en-US" dirty="0">
                <a:solidFill>
                  <a:srgbClr val="610B38"/>
                </a:solidFill>
                <a:latin typeface="erdana"/>
              </a:rPr>
              <a:t> </a:t>
            </a:r>
            <a:r>
              <a:rPr lang="en-US" dirty="0" smtClean="0">
                <a:solidFill>
                  <a:srgbClr val="610B38"/>
                </a:solidFill>
                <a:latin typeface="erdana"/>
              </a:rPr>
              <a:t>Class</a:t>
            </a:r>
            <a:endParaRPr lang="en-US" dirty="0">
              <a:solidFill>
                <a:srgbClr val="610B38"/>
              </a:solidFill>
              <a:latin typeface="erdana"/>
            </a:endParaRPr>
          </a:p>
        </p:txBody>
      </p:sp>
      <p:sp>
        <p:nvSpPr>
          <p:cNvPr id="3" name="Rectangle 2"/>
          <p:cNvSpPr/>
          <p:nvPr/>
        </p:nvSpPr>
        <p:spPr>
          <a:xfrm>
            <a:off x="148683" y="537711"/>
            <a:ext cx="11140068" cy="646331"/>
          </a:xfrm>
          <a:prstGeom prst="rect">
            <a:avLst/>
          </a:prstGeom>
        </p:spPr>
        <p:txBody>
          <a:bodyPr wrap="square">
            <a:spAutoFit/>
          </a:bodyPr>
          <a:lstStyle/>
          <a:p>
            <a:pPr algn="just"/>
            <a:r>
              <a:rPr lang="en-US" dirty="0">
                <a:solidFill>
                  <a:srgbClr val="333333"/>
                </a:solidFill>
                <a:latin typeface="inter-regular"/>
              </a:rPr>
              <a:t>This class is used to store and execute SQL statement for SQL Server database. It is a sealed class so that cannot be inherited</a:t>
            </a:r>
            <a:r>
              <a:rPr lang="en-US" dirty="0" smtClean="0">
                <a:solidFill>
                  <a:srgbClr val="333333"/>
                </a:solidFill>
                <a:latin typeface="inter-regular"/>
              </a:rPr>
              <a:t>.</a:t>
            </a:r>
            <a:endParaRPr lang="en-US" dirty="0">
              <a:solidFill>
                <a:srgbClr val="333333"/>
              </a:solidFill>
              <a:latin typeface="inter-regular"/>
            </a:endParaRPr>
          </a:p>
        </p:txBody>
      </p:sp>
      <p:sp>
        <p:nvSpPr>
          <p:cNvPr id="4" name="Rectangle 3"/>
          <p:cNvSpPr/>
          <p:nvPr/>
        </p:nvSpPr>
        <p:spPr>
          <a:xfrm>
            <a:off x="148683" y="1184042"/>
            <a:ext cx="6096000" cy="369332"/>
          </a:xfrm>
          <a:prstGeom prst="rect">
            <a:avLst/>
          </a:prstGeom>
        </p:spPr>
        <p:txBody>
          <a:bodyPr>
            <a:spAutoFit/>
          </a:bodyPr>
          <a:lstStyle/>
          <a:p>
            <a:r>
              <a:rPr lang="en-US" dirty="0" err="1">
                <a:solidFill>
                  <a:srgbClr val="610B38"/>
                </a:solidFill>
                <a:latin typeface="erdana"/>
              </a:rPr>
              <a:t>SqlCommand</a:t>
            </a:r>
            <a:r>
              <a:rPr lang="en-US" dirty="0">
                <a:solidFill>
                  <a:srgbClr val="610B38"/>
                </a:solidFill>
                <a:latin typeface="erdana"/>
              </a:rPr>
              <a:t> </a:t>
            </a:r>
            <a:r>
              <a:rPr lang="en-US" dirty="0" smtClean="0">
                <a:solidFill>
                  <a:srgbClr val="610B38"/>
                </a:solidFill>
                <a:latin typeface="erdana"/>
              </a:rPr>
              <a:t>Signature</a:t>
            </a:r>
            <a:endParaRPr lang="en-US" dirty="0">
              <a:solidFill>
                <a:srgbClr val="610B38"/>
              </a:solidFill>
              <a:latin typeface="erdana"/>
            </a:endParaRPr>
          </a:p>
        </p:txBody>
      </p:sp>
      <p:sp>
        <p:nvSpPr>
          <p:cNvPr id="5" name="Rectangle 4"/>
          <p:cNvSpPr/>
          <p:nvPr/>
        </p:nvSpPr>
        <p:spPr>
          <a:xfrm>
            <a:off x="14869" y="1553376"/>
            <a:ext cx="11407699" cy="369332"/>
          </a:xfrm>
          <a:prstGeom prst="rect">
            <a:avLst/>
          </a:prstGeom>
        </p:spPr>
        <p:txBody>
          <a:bodyPr wrap="square">
            <a:spAutoFit/>
          </a:bodyPr>
          <a:lstStyle/>
          <a:p>
            <a:pPr algn="just">
              <a:buFont typeface="+mj-lt"/>
              <a:buAutoNum type="arabicPeriod"/>
            </a:pPr>
            <a:r>
              <a:rPr lang="en-US" b="1" dirty="0">
                <a:solidFill>
                  <a:srgbClr val="FF0000"/>
                </a:solidFill>
                <a:latin typeface="inter-regular"/>
              </a:rPr>
              <a:t>public sealed class </a:t>
            </a:r>
            <a:r>
              <a:rPr lang="en-US" b="1" dirty="0" err="1">
                <a:solidFill>
                  <a:srgbClr val="FF0000"/>
                </a:solidFill>
                <a:latin typeface="inter-regular"/>
              </a:rPr>
              <a:t>SqlCommand</a:t>
            </a:r>
            <a:r>
              <a:rPr lang="en-US" b="1" dirty="0">
                <a:solidFill>
                  <a:srgbClr val="FF0000"/>
                </a:solidFill>
                <a:latin typeface="inter-regular"/>
              </a:rPr>
              <a:t> : </a:t>
            </a:r>
            <a:r>
              <a:rPr lang="en-US" b="1" dirty="0" err="1">
                <a:solidFill>
                  <a:srgbClr val="FF0000"/>
                </a:solidFill>
                <a:latin typeface="inter-regular"/>
              </a:rPr>
              <a:t>System.Data.Common.DbCommand</a:t>
            </a:r>
            <a:r>
              <a:rPr lang="en-US" b="1" dirty="0">
                <a:solidFill>
                  <a:srgbClr val="FF0000"/>
                </a:solidFill>
                <a:latin typeface="inter-regular"/>
              </a:rPr>
              <a:t>, </a:t>
            </a:r>
            <a:r>
              <a:rPr lang="en-US" b="1" dirty="0" err="1">
                <a:solidFill>
                  <a:srgbClr val="FF0000"/>
                </a:solidFill>
                <a:latin typeface="inter-regular"/>
              </a:rPr>
              <a:t>ICloneable</a:t>
            </a:r>
            <a:r>
              <a:rPr lang="en-US" b="1" dirty="0">
                <a:solidFill>
                  <a:srgbClr val="FF0000"/>
                </a:solidFill>
                <a:latin typeface="inter-regular"/>
              </a:rPr>
              <a:t>, </a:t>
            </a:r>
            <a:r>
              <a:rPr lang="en-US" b="1" dirty="0" err="1">
                <a:solidFill>
                  <a:srgbClr val="FF0000"/>
                </a:solidFill>
                <a:latin typeface="inter-regular"/>
              </a:rPr>
              <a:t>IDisposable</a:t>
            </a:r>
            <a:r>
              <a:rPr lang="en-US" b="1" dirty="0">
                <a:solidFill>
                  <a:srgbClr val="FF0000"/>
                </a:solidFill>
                <a:latin typeface="inter-regular"/>
              </a:rPr>
              <a:t>  </a:t>
            </a:r>
          </a:p>
        </p:txBody>
      </p:sp>
      <p:sp>
        <p:nvSpPr>
          <p:cNvPr id="6" name="Rectangle 5"/>
          <p:cNvSpPr/>
          <p:nvPr/>
        </p:nvSpPr>
        <p:spPr>
          <a:xfrm>
            <a:off x="14868" y="1968872"/>
            <a:ext cx="6096000" cy="369332"/>
          </a:xfrm>
          <a:prstGeom prst="rect">
            <a:avLst/>
          </a:prstGeom>
        </p:spPr>
        <p:txBody>
          <a:bodyPr>
            <a:spAutoFit/>
          </a:bodyPr>
          <a:lstStyle/>
          <a:p>
            <a:r>
              <a:rPr lang="en-US" b="1" dirty="0">
                <a:solidFill>
                  <a:srgbClr val="333333"/>
                </a:solidFill>
                <a:latin typeface="inter-bold"/>
              </a:rPr>
              <a:t>// </a:t>
            </a:r>
            <a:r>
              <a:rPr lang="en-US" b="1" dirty="0" err="1" smtClean="0">
                <a:solidFill>
                  <a:srgbClr val="333333"/>
                </a:solidFill>
                <a:latin typeface="inter-bold"/>
              </a:rPr>
              <a:t>Program.cs</a:t>
            </a:r>
            <a:endParaRPr lang="en-US" dirty="0"/>
          </a:p>
        </p:txBody>
      </p:sp>
    </p:spTree>
    <p:extLst>
      <p:ext uri="{BB962C8B-B14F-4D97-AF65-F5344CB8AC3E}">
        <p14:creationId xmlns:p14="http://schemas.microsoft.com/office/powerpoint/2010/main" val="958187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445" y="197348"/>
            <a:ext cx="10939347" cy="5909310"/>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System.Data.SqlClient</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AdoNetConsoleApplication</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Program().</a:t>
            </a:r>
            <a:r>
              <a:rPr lang="en-US" dirty="0" err="1">
                <a:solidFill>
                  <a:srgbClr val="000000"/>
                </a:solidFill>
                <a:latin typeface="inter-regular"/>
              </a:rPr>
              <a:t>CreateTable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CreateTable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 con = </a:t>
            </a:r>
            <a:r>
              <a:rPr lang="en-US" b="1" dirty="0">
                <a:solidFill>
                  <a:srgbClr val="006699"/>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Creating Connection</a:t>
            </a:r>
            <a:r>
              <a:rPr lang="en-US" dirty="0">
                <a:solidFill>
                  <a:srgbClr val="000000"/>
                </a:solidFill>
                <a:latin typeface="inter-regular"/>
              </a:rPr>
              <a:t>  </a:t>
            </a:r>
          </a:p>
          <a:p>
            <a:pPr algn="just"/>
            <a:r>
              <a:rPr lang="en-US" dirty="0">
                <a:solidFill>
                  <a:srgbClr val="000000"/>
                </a:solidFill>
                <a:latin typeface="inter-regular"/>
              </a:rPr>
              <a:t>                con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a:t>
            </a:r>
            <a:r>
              <a:rPr lang="en-US" dirty="0">
                <a:solidFill>
                  <a:srgbClr val="0000FF"/>
                </a:solidFill>
                <a:latin typeface="inter-regular"/>
              </a:rPr>
              <a:t>"data source=.; database=student; integrated security=SSPI"</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writing </a:t>
            </a:r>
            <a:r>
              <a:rPr lang="en-US" dirty="0" err="1">
                <a:solidFill>
                  <a:srgbClr val="008200"/>
                </a:solidFill>
                <a:latin typeface="inter-regular"/>
              </a:rPr>
              <a:t>sql</a:t>
            </a:r>
            <a:r>
              <a:rPr lang="en-US" dirty="0">
                <a:solidFill>
                  <a:srgbClr val="008200"/>
                </a:solidFill>
                <a:latin typeface="inter-regular"/>
              </a:rPr>
              <a:t> query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SqlCommand</a:t>
            </a:r>
            <a:r>
              <a:rPr lang="en-US" dirty="0">
                <a:solidFill>
                  <a:srgbClr val="000000"/>
                </a:solidFill>
                <a:latin typeface="inter-regular"/>
              </a:rPr>
              <a:t> cm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SqlCommand</a:t>
            </a:r>
            <a:r>
              <a:rPr lang="en-US" dirty="0">
                <a:solidFill>
                  <a:srgbClr val="000000"/>
                </a:solidFill>
                <a:latin typeface="inter-regular"/>
              </a:rPr>
              <a:t>(</a:t>
            </a:r>
            <a:r>
              <a:rPr lang="en-US" dirty="0">
                <a:solidFill>
                  <a:srgbClr val="0000FF"/>
                </a:solidFill>
                <a:latin typeface="inter-regular"/>
              </a:rPr>
              <a:t>"select * from student"</a:t>
            </a:r>
            <a:r>
              <a:rPr lang="en-US" dirty="0">
                <a:solidFill>
                  <a:srgbClr val="000000"/>
                </a:solidFill>
                <a:latin typeface="inter-regular"/>
              </a:rPr>
              <a:t>, con);  </a:t>
            </a:r>
          </a:p>
          <a:p>
            <a:r>
              <a:rPr lang="en-US" dirty="0"/>
              <a:t/>
            </a:r>
            <a:br>
              <a:rPr lang="en-US" dirty="0"/>
            </a:br>
            <a:endParaRPr lang="en-US" dirty="0"/>
          </a:p>
        </p:txBody>
      </p:sp>
    </p:spTree>
    <p:extLst>
      <p:ext uri="{BB962C8B-B14F-4D97-AF65-F5344CB8AC3E}">
        <p14:creationId xmlns:p14="http://schemas.microsoft.com/office/powerpoint/2010/main" val="1228479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018" y="299488"/>
            <a:ext cx="11329639" cy="6463308"/>
          </a:xfrm>
          <a:prstGeom prst="rect">
            <a:avLst/>
          </a:prstGeom>
        </p:spPr>
        <p:txBody>
          <a:bodyPr wrap="square">
            <a:spAutoFit/>
          </a:bodyPr>
          <a:lstStyle/>
          <a:p>
            <a:pPr algn="just"/>
            <a:r>
              <a:rPr lang="en-US" dirty="0">
                <a:solidFill>
                  <a:srgbClr val="008200"/>
                </a:solidFill>
                <a:latin typeface="inter-regular"/>
              </a:rPr>
              <a:t>// Opening Connection</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con.Open</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Executing the SQL query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SqlDataReader</a:t>
            </a:r>
            <a:r>
              <a:rPr lang="en-US" dirty="0">
                <a:solidFill>
                  <a:srgbClr val="000000"/>
                </a:solidFill>
                <a:latin typeface="inter-regular"/>
              </a:rPr>
              <a:t> </a:t>
            </a:r>
            <a:r>
              <a:rPr lang="en-US" dirty="0" err="1">
                <a:solidFill>
                  <a:srgbClr val="000000"/>
                </a:solidFill>
                <a:latin typeface="inter-regular"/>
              </a:rPr>
              <a:t>sdr</a:t>
            </a:r>
            <a:r>
              <a:rPr lang="en-US" dirty="0">
                <a:solidFill>
                  <a:srgbClr val="000000"/>
                </a:solidFill>
                <a:latin typeface="inter-regular"/>
              </a:rPr>
              <a:t> = </a:t>
            </a:r>
            <a:r>
              <a:rPr lang="en-US" dirty="0" err="1">
                <a:solidFill>
                  <a:srgbClr val="000000"/>
                </a:solidFill>
                <a:latin typeface="inter-regular"/>
              </a:rPr>
              <a:t>cm.ExecuteReader</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while</a:t>
            </a:r>
            <a:r>
              <a:rPr lang="en-US" dirty="0">
                <a:solidFill>
                  <a:srgbClr val="000000"/>
                </a:solidFill>
                <a:latin typeface="inter-regular"/>
              </a:rPr>
              <a:t> (</a:t>
            </a:r>
            <a:r>
              <a:rPr lang="en-US" dirty="0" err="1">
                <a:solidFill>
                  <a:srgbClr val="000000"/>
                </a:solidFill>
                <a:latin typeface="inter-regular"/>
              </a:rPr>
              <a:t>sdr.Read</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sdr</a:t>
            </a:r>
            <a:r>
              <a:rPr lang="en-US" dirty="0">
                <a:solidFill>
                  <a:srgbClr val="000000"/>
                </a:solidFill>
                <a:latin typeface="inter-regular"/>
              </a:rPr>
              <a:t>[</a:t>
            </a:r>
            <a:r>
              <a:rPr lang="en-US" dirty="0">
                <a:solidFill>
                  <a:srgbClr val="0000FF"/>
                </a:solidFill>
                <a:latin typeface="inter-regular"/>
              </a:rPr>
              <a:t>"name"</a:t>
            </a:r>
            <a:r>
              <a:rPr lang="en-US" dirty="0">
                <a:solidFill>
                  <a:srgbClr val="000000"/>
                </a:solidFill>
                <a:latin typeface="inter-regular"/>
              </a:rPr>
              <a:t>]+</a:t>
            </a:r>
            <a:r>
              <a:rPr lang="en-US" dirty="0">
                <a:solidFill>
                  <a:srgbClr val="0000FF"/>
                </a:solidFill>
                <a:latin typeface="inter-regular"/>
              </a:rPr>
              <a:t>" "</a:t>
            </a:r>
            <a:r>
              <a:rPr lang="en-US" dirty="0">
                <a:solidFill>
                  <a:srgbClr val="000000"/>
                </a:solidFill>
                <a:latin typeface="inter-regular"/>
              </a:rPr>
              <a:t>+ </a:t>
            </a:r>
            <a:r>
              <a:rPr lang="en-US" dirty="0" err="1">
                <a:solidFill>
                  <a:srgbClr val="000000"/>
                </a:solidFill>
                <a:latin typeface="inter-regular"/>
              </a:rPr>
              <a:t>sdr</a:t>
            </a:r>
            <a:r>
              <a:rPr lang="en-US" dirty="0">
                <a:solidFill>
                  <a:srgbClr val="000000"/>
                </a:solidFill>
                <a:latin typeface="inter-regular"/>
              </a:rPr>
              <a:t>[</a:t>
            </a:r>
            <a:r>
              <a:rPr lang="en-US" dirty="0">
                <a:solidFill>
                  <a:srgbClr val="0000FF"/>
                </a:solidFill>
                <a:latin typeface="inter-regular"/>
              </a:rPr>
              <a:t>"email"</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catch</a:t>
            </a:r>
            <a:r>
              <a:rPr lang="en-US" dirty="0">
                <a:solidFill>
                  <a:srgbClr val="000000"/>
                </a:solidFill>
                <a:latin typeface="inter-regular"/>
              </a:rPr>
              <a:t> (Exception 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"OOPs, something went wrong."</a:t>
            </a:r>
            <a:r>
              <a:rPr lang="en-US" dirty="0">
                <a:solidFill>
                  <a:srgbClr val="000000"/>
                </a:solidFill>
                <a:latin typeface="inter-regular"/>
              </a:rPr>
              <a:t> + 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Closing the connection</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finally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con.Close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478678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929" y="90321"/>
            <a:ext cx="11816575" cy="1477328"/>
          </a:xfrm>
          <a:prstGeom prst="rect">
            <a:avLst/>
          </a:prstGeom>
        </p:spPr>
        <p:txBody>
          <a:bodyPr wrap="square">
            <a:spAutoFit/>
          </a:bodyPr>
          <a:lstStyle/>
          <a:p>
            <a:pPr algn="just"/>
            <a:r>
              <a:rPr lang="en-US" dirty="0">
                <a:solidFill>
                  <a:srgbClr val="610B38"/>
                </a:solidFill>
                <a:latin typeface="erdana"/>
              </a:rPr>
              <a:t>ADO.NET </a:t>
            </a:r>
            <a:r>
              <a:rPr lang="en-US" dirty="0" err="1">
                <a:solidFill>
                  <a:srgbClr val="610B38"/>
                </a:solidFill>
                <a:latin typeface="erdana"/>
              </a:rPr>
              <a:t>SqlDataReader</a:t>
            </a:r>
            <a:r>
              <a:rPr lang="en-US" dirty="0">
                <a:solidFill>
                  <a:srgbClr val="610B38"/>
                </a:solidFill>
                <a:latin typeface="erdana"/>
              </a:rPr>
              <a:t> </a:t>
            </a:r>
            <a:r>
              <a:rPr lang="en-US" dirty="0" smtClean="0">
                <a:solidFill>
                  <a:srgbClr val="610B38"/>
                </a:solidFill>
                <a:latin typeface="erdana"/>
              </a:rPr>
              <a:t>Class</a:t>
            </a:r>
          </a:p>
          <a:p>
            <a:pPr marL="285750" indent="-285750">
              <a:buFont typeface="Arial" panose="020B0604020202020204" pitchFamily="34" charset="0"/>
              <a:buChar char="•"/>
            </a:pPr>
            <a:r>
              <a:rPr lang="en-US" dirty="0"/>
              <a:t>This class is used to read data from SQL Server database. </a:t>
            </a:r>
            <a:endParaRPr lang="en-US" dirty="0" smtClean="0"/>
          </a:p>
          <a:p>
            <a:pPr marL="285750" indent="-285750">
              <a:buFont typeface="Arial" panose="020B0604020202020204" pitchFamily="34" charset="0"/>
              <a:buChar char="•"/>
            </a:pPr>
            <a:r>
              <a:rPr lang="en-US" dirty="0" smtClean="0"/>
              <a:t>It </a:t>
            </a:r>
            <a:r>
              <a:rPr lang="en-US" dirty="0"/>
              <a:t>reads data in forward-only stream of rows from a SQL Server database. </a:t>
            </a:r>
            <a:endParaRPr lang="en-US" dirty="0" smtClean="0"/>
          </a:p>
          <a:p>
            <a:pPr marL="285750" indent="-285750">
              <a:buFont typeface="Arial" panose="020B0604020202020204" pitchFamily="34" charset="0"/>
              <a:buChar char="•"/>
            </a:pPr>
            <a:r>
              <a:rPr lang="en-US" dirty="0" smtClean="0"/>
              <a:t>it </a:t>
            </a:r>
            <a:r>
              <a:rPr lang="en-US" dirty="0"/>
              <a:t>is sealed class so that cannot be inherited. </a:t>
            </a:r>
            <a:endParaRPr lang="en-US" dirty="0" smtClean="0"/>
          </a:p>
          <a:p>
            <a:pPr marL="285750" indent="-285750">
              <a:buFont typeface="Arial" panose="020B0604020202020204" pitchFamily="34" charset="0"/>
              <a:buChar char="•"/>
            </a:pPr>
            <a:r>
              <a:rPr lang="en-US" dirty="0" smtClean="0"/>
              <a:t>It </a:t>
            </a:r>
            <a:r>
              <a:rPr lang="en-US" dirty="0"/>
              <a:t>inherits </a:t>
            </a:r>
            <a:r>
              <a:rPr lang="en-US" dirty="0" err="1"/>
              <a:t>DbDataReader</a:t>
            </a:r>
            <a:r>
              <a:rPr lang="en-US" dirty="0"/>
              <a:t> class and implements </a:t>
            </a:r>
            <a:r>
              <a:rPr lang="en-US" dirty="0" err="1"/>
              <a:t>IDisposable</a:t>
            </a:r>
            <a:r>
              <a:rPr lang="en-US" dirty="0"/>
              <a:t> interface</a:t>
            </a:r>
            <a:r>
              <a:rPr lang="en-US" dirty="0" smtClean="0"/>
              <a:t>.</a:t>
            </a:r>
            <a:endParaRPr lang="en-US" dirty="0"/>
          </a:p>
        </p:txBody>
      </p:sp>
      <p:sp>
        <p:nvSpPr>
          <p:cNvPr id="3" name="Rectangle 2"/>
          <p:cNvSpPr/>
          <p:nvPr/>
        </p:nvSpPr>
        <p:spPr>
          <a:xfrm>
            <a:off x="92927" y="1662642"/>
            <a:ext cx="6096000" cy="369332"/>
          </a:xfrm>
          <a:prstGeom prst="rect">
            <a:avLst/>
          </a:prstGeom>
        </p:spPr>
        <p:txBody>
          <a:bodyPr>
            <a:spAutoFit/>
          </a:bodyPr>
          <a:lstStyle/>
          <a:p>
            <a:r>
              <a:rPr lang="en-US" dirty="0" err="1">
                <a:solidFill>
                  <a:srgbClr val="610B38"/>
                </a:solidFill>
                <a:latin typeface="erdana"/>
              </a:rPr>
              <a:t>SqlDataReader</a:t>
            </a:r>
            <a:r>
              <a:rPr lang="en-US" dirty="0">
                <a:solidFill>
                  <a:srgbClr val="610B38"/>
                </a:solidFill>
                <a:latin typeface="erdana"/>
              </a:rPr>
              <a:t> </a:t>
            </a:r>
            <a:r>
              <a:rPr lang="en-US" dirty="0" smtClean="0">
                <a:solidFill>
                  <a:srgbClr val="610B38"/>
                </a:solidFill>
                <a:latin typeface="erdana"/>
              </a:rPr>
              <a:t>Signature</a:t>
            </a:r>
            <a:endParaRPr lang="en-US" dirty="0">
              <a:solidFill>
                <a:srgbClr val="610B38"/>
              </a:solidFill>
              <a:latin typeface="erdana"/>
            </a:endParaRPr>
          </a:p>
        </p:txBody>
      </p:sp>
      <p:sp>
        <p:nvSpPr>
          <p:cNvPr id="4" name="Rectangle 3"/>
          <p:cNvSpPr/>
          <p:nvPr/>
        </p:nvSpPr>
        <p:spPr>
          <a:xfrm>
            <a:off x="92925" y="2126969"/>
            <a:ext cx="8694235" cy="369332"/>
          </a:xfrm>
          <a:prstGeom prst="rect">
            <a:avLst/>
          </a:prstGeom>
        </p:spPr>
        <p:txBody>
          <a:bodyPr wrap="square">
            <a:spAutoFit/>
          </a:bodyPr>
          <a:lstStyle/>
          <a:p>
            <a:pPr algn="just">
              <a:buFont typeface="+mj-lt"/>
              <a:buAutoNum type="arabicPeriod"/>
            </a:pPr>
            <a:r>
              <a:rPr lang="en-US" dirty="0">
                <a:solidFill>
                  <a:srgbClr val="000000"/>
                </a:solidFill>
                <a:latin typeface="inter-regular"/>
              </a:rPr>
              <a:t>public class </a:t>
            </a:r>
            <a:r>
              <a:rPr lang="en-US" dirty="0" err="1">
                <a:solidFill>
                  <a:srgbClr val="000000"/>
                </a:solidFill>
                <a:latin typeface="inter-regular"/>
              </a:rPr>
              <a:t>SqlDataReader</a:t>
            </a:r>
            <a:r>
              <a:rPr lang="en-US" dirty="0">
                <a:solidFill>
                  <a:srgbClr val="000000"/>
                </a:solidFill>
                <a:latin typeface="inter-regular"/>
              </a:rPr>
              <a:t> : </a:t>
            </a:r>
            <a:r>
              <a:rPr lang="en-US" dirty="0" err="1">
                <a:solidFill>
                  <a:srgbClr val="000000"/>
                </a:solidFill>
                <a:latin typeface="inter-regular"/>
              </a:rPr>
              <a:t>System.Data.Common.DbDataReader</a:t>
            </a:r>
            <a:r>
              <a:rPr lang="en-US" dirty="0">
                <a:solidFill>
                  <a:srgbClr val="000000"/>
                </a:solidFill>
                <a:latin typeface="inter-regular"/>
              </a:rPr>
              <a:t>, </a:t>
            </a:r>
            <a:r>
              <a:rPr lang="en-US" dirty="0" err="1">
                <a:solidFill>
                  <a:srgbClr val="000000"/>
                </a:solidFill>
                <a:latin typeface="inter-regular"/>
              </a:rPr>
              <a:t>IDisposable</a:t>
            </a:r>
            <a:r>
              <a:rPr lang="en-US" dirty="0">
                <a:solidFill>
                  <a:srgbClr val="000000"/>
                </a:solidFill>
                <a:latin typeface="inter-regular"/>
              </a:rPr>
              <a:t>  </a:t>
            </a:r>
          </a:p>
        </p:txBody>
      </p:sp>
      <p:sp>
        <p:nvSpPr>
          <p:cNvPr id="5" name="Rectangle 4"/>
          <p:cNvSpPr/>
          <p:nvPr/>
        </p:nvSpPr>
        <p:spPr>
          <a:xfrm>
            <a:off x="92927" y="2690336"/>
            <a:ext cx="11470888" cy="923330"/>
          </a:xfrm>
          <a:prstGeom prst="rect">
            <a:avLst/>
          </a:prstGeom>
        </p:spPr>
        <p:txBody>
          <a:bodyPr wrap="square">
            <a:spAutoFit/>
          </a:bodyPr>
          <a:lstStyle/>
          <a:p>
            <a:pPr algn="just"/>
            <a:r>
              <a:rPr lang="en-US" dirty="0">
                <a:solidFill>
                  <a:srgbClr val="610B38"/>
                </a:solidFill>
                <a:latin typeface="erdana"/>
              </a:rPr>
              <a:t>Example</a:t>
            </a:r>
          </a:p>
          <a:p>
            <a:pPr algn="just"/>
            <a:r>
              <a:rPr lang="en-US" dirty="0">
                <a:solidFill>
                  <a:srgbClr val="333333"/>
                </a:solidFill>
                <a:latin typeface="inter-regular"/>
              </a:rPr>
              <a:t>In the following program, we are using </a:t>
            </a:r>
            <a:r>
              <a:rPr lang="en-US" dirty="0" err="1">
                <a:solidFill>
                  <a:srgbClr val="333333"/>
                </a:solidFill>
                <a:latin typeface="inter-regular"/>
              </a:rPr>
              <a:t>SqlDataReader</a:t>
            </a:r>
            <a:r>
              <a:rPr lang="en-US" dirty="0">
                <a:solidFill>
                  <a:srgbClr val="333333"/>
                </a:solidFill>
                <a:latin typeface="inter-regular"/>
              </a:rPr>
              <a:t> to get data from the SQL Server. A C# code is given below</a:t>
            </a:r>
            <a:r>
              <a:rPr lang="en-US" dirty="0" smtClean="0">
                <a:solidFill>
                  <a:srgbClr val="333333"/>
                </a:solidFill>
                <a:latin typeface="inter-regular"/>
              </a:rPr>
              <a:t>.</a:t>
            </a:r>
            <a:endParaRPr lang="en-US" dirty="0">
              <a:solidFill>
                <a:srgbClr val="333333"/>
              </a:solidFill>
              <a:latin typeface="inter-regular"/>
            </a:endParaRPr>
          </a:p>
        </p:txBody>
      </p:sp>
    </p:spTree>
    <p:extLst>
      <p:ext uri="{BB962C8B-B14F-4D97-AF65-F5344CB8AC3E}">
        <p14:creationId xmlns:p14="http://schemas.microsoft.com/office/powerpoint/2010/main" val="1415461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00" y="110841"/>
            <a:ext cx="1454244" cy="369332"/>
          </a:xfrm>
          <a:prstGeom prst="rect">
            <a:avLst/>
          </a:prstGeom>
        </p:spPr>
        <p:txBody>
          <a:bodyPr wrap="none">
            <a:spAutoFit/>
          </a:bodyPr>
          <a:lstStyle/>
          <a:p>
            <a:r>
              <a:rPr lang="en-US" b="1" dirty="0" err="1">
                <a:solidFill>
                  <a:srgbClr val="333333"/>
                </a:solidFill>
                <a:latin typeface="inter-bold"/>
              </a:rPr>
              <a:t>Program.cs</a:t>
            </a:r>
            <a:endParaRPr lang="en-US" dirty="0"/>
          </a:p>
        </p:txBody>
      </p:sp>
      <p:sp>
        <p:nvSpPr>
          <p:cNvPr id="3" name="Rectangle 2"/>
          <p:cNvSpPr/>
          <p:nvPr/>
        </p:nvSpPr>
        <p:spPr>
          <a:xfrm>
            <a:off x="906965" y="407692"/>
            <a:ext cx="11285035" cy="6463308"/>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System.Data.SqlClient</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AdoNetConsoleApplication</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Program().</a:t>
            </a:r>
            <a:r>
              <a:rPr lang="en-US" dirty="0" err="1">
                <a:solidFill>
                  <a:srgbClr val="000000"/>
                </a:solidFill>
                <a:latin typeface="inter-regular"/>
              </a:rPr>
              <a:t>GetData</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GetData</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 con = </a:t>
            </a:r>
            <a:r>
              <a:rPr lang="en-US" b="1" dirty="0">
                <a:solidFill>
                  <a:srgbClr val="006699"/>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Creating Connection</a:t>
            </a:r>
            <a:r>
              <a:rPr lang="en-US" dirty="0">
                <a:solidFill>
                  <a:srgbClr val="000000"/>
                </a:solidFill>
                <a:latin typeface="inter-regular"/>
              </a:rPr>
              <a:t>  </a:t>
            </a:r>
          </a:p>
          <a:p>
            <a:pPr algn="just"/>
            <a:r>
              <a:rPr lang="en-US" dirty="0">
                <a:solidFill>
                  <a:srgbClr val="000000"/>
                </a:solidFill>
                <a:latin typeface="inter-regular"/>
              </a:rPr>
              <a:t>                con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a:t>
            </a:r>
            <a:r>
              <a:rPr lang="en-US" dirty="0">
                <a:solidFill>
                  <a:srgbClr val="0000FF"/>
                </a:solidFill>
                <a:latin typeface="inter-regular"/>
              </a:rPr>
              <a:t>"data source=.; database=student; integrated security=SSPI"</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writing </a:t>
            </a:r>
            <a:r>
              <a:rPr lang="en-US" dirty="0" err="1">
                <a:solidFill>
                  <a:srgbClr val="008200"/>
                </a:solidFill>
                <a:latin typeface="inter-regular"/>
              </a:rPr>
              <a:t>sql</a:t>
            </a:r>
            <a:r>
              <a:rPr lang="en-US" dirty="0">
                <a:solidFill>
                  <a:srgbClr val="008200"/>
                </a:solidFill>
                <a:latin typeface="inter-regular"/>
              </a:rPr>
              <a:t> query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SqlCommand</a:t>
            </a:r>
            <a:r>
              <a:rPr lang="en-US" dirty="0">
                <a:solidFill>
                  <a:srgbClr val="000000"/>
                </a:solidFill>
                <a:latin typeface="inter-regular"/>
              </a:rPr>
              <a:t> cm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SqlCommand</a:t>
            </a:r>
            <a:r>
              <a:rPr lang="en-US" dirty="0">
                <a:solidFill>
                  <a:srgbClr val="000000"/>
                </a:solidFill>
                <a:latin typeface="inter-regular"/>
              </a:rPr>
              <a:t>(</a:t>
            </a:r>
            <a:r>
              <a:rPr lang="en-US" dirty="0">
                <a:solidFill>
                  <a:srgbClr val="0000FF"/>
                </a:solidFill>
                <a:latin typeface="inter-regular"/>
              </a:rPr>
              <a:t>"select * from student"</a:t>
            </a:r>
            <a:r>
              <a:rPr lang="en-US" dirty="0">
                <a:solidFill>
                  <a:srgbClr val="000000"/>
                </a:solidFill>
                <a:latin typeface="inter-regular"/>
              </a:rPr>
              <a:t>, con);  </a:t>
            </a:r>
          </a:p>
          <a:p>
            <a:pPr algn="just"/>
            <a:r>
              <a:rPr lang="en-US" dirty="0">
                <a:solidFill>
                  <a:srgbClr val="000000"/>
                </a:solidFill>
                <a:latin typeface="inter-regular"/>
              </a:rPr>
              <a:t>                </a:t>
            </a:r>
            <a:r>
              <a:rPr lang="en-US" dirty="0">
                <a:solidFill>
                  <a:srgbClr val="008200"/>
                </a:solidFill>
                <a:latin typeface="inter-regular"/>
              </a:rPr>
              <a:t>// Opening Connection</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con.Open</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Executing the SQL query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SqlDataReader</a:t>
            </a:r>
            <a:r>
              <a:rPr lang="en-US" dirty="0">
                <a:solidFill>
                  <a:srgbClr val="000000"/>
                </a:solidFill>
                <a:latin typeface="inter-regular"/>
              </a:rPr>
              <a:t> </a:t>
            </a:r>
            <a:r>
              <a:rPr lang="en-US" dirty="0" err="1">
                <a:solidFill>
                  <a:srgbClr val="000000"/>
                </a:solidFill>
                <a:latin typeface="inter-regular"/>
              </a:rPr>
              <a:t>sdr</a:t>
            </a:r>
            <a:r>
              <a:rPr lang="en-US" dirty="0">
                <a:solidFill>
                  <a:srgbClr val="000000"/>
                </a:solidFill>
                <a:latin typeface="inter-regular"/>
              </a:rPr>
              <a:t> = </a:t>
            </a:r>
            <a:r>
              <a:rPr lang="en-US" dirty="0" err="1">
                <a:solidFill>
                  <a:srgbClr val="000000"/>
                </a:solidFill>
                <a:latin typeface="inter-regular"/>
              </a:rPr>
              <a:t>cm.ExecuteReader</a:t>
            </a:r>
            <a:r>
              <a:rPr lang="en-US" dirty="0">
                <a:solidFill>
                  <a:srgbClr val="000000"/>
                </a:solidFill>
                <a:latin typeface="inter-regular"/>
              </a:rPr>
              <a:t>();  </a:t>
            </a:r>
          </a:p>
        </p:txBody>
      </p:sp>
    </p:spTree>
    <p:extLst>
      <p:ext uri="{BB962C8B-B14F-4D97-AF65-F5344CB8AC3E}">
        <p14:creationId xmlns:p14="http://schemas.microsoft.com/office/powerpoint/2010/main" val="388436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12" y="99959"/>
            <a:ext cx="9369779" cy="1754326"/>
          </a:xfrm>
          <a:prstGeom prst="rect">
            <a:avLst/>
          </a:prstGeom>
        </p:spPr>
        <p:txBody>
          <a:bodyPr wrap="square">
            <a:spAutoFit/>
          </a:bodyPr>
          <a:lstStyle/>
          <a:p>
            <a:pPr algn="just"/>
            <a:r>
              <a:rPr lang="en-US" dirty="0">
                <a:solidFill>
                  <a:srgbClr val="610B38"/>
                </a:solidFill>
                <a:latin typeface="erdana"/>
              </a:rPr>
              <a:t>C# Multidimensional </a:t>
            </a:r>
            <a:r>
              <a:rPr lang="en-US" dirty="0" smtClean="0">
                <a:solidFill>
                  <a:srgbClr val="610B38"/>
                </a:solidFill>
                <a:latin typeface="erdana"/>
              </a:rPr>
              <a:t>Arrays</a:t>
            </a:r>
          </a:p>
          <a:p>
            <a:pPr marL="285750" indent="-285750" algn="just">
              <a:buFont typeface="Arial" panose="020B0604020202020204" pitchFamily="34" charset="0"/>
              <a:buChar char="•"/>
            </a:pPr>
            <a:r>
              <a:rPr lang="en-US" dirty="0"/>
              <a:t>The multidimensional array is also known as rectangular arrays in C</a:t>
            </a:r>
            <a:r>
              <a:rPr lang="en-US" dirty="0" smtClean="0"/>
              <a:t>#.</a:t>
            </a:r>
          </a:p>
          <a:p>
            <a:pPr marL="285750" indent="-285750" algn="just">
              <a:buFont typeface="Arial" panose="020B0604020202020204" pitchFamily="34" charset="0"/>
              <a:buChar char="•"/>
            </a:pPr>
            <a:r>
              <a:rPr lang="en-US" dirty="0"/>
              <a:t>It can be two dimensional or three dimensional</a:t>
            </a:r>
            <a:r>
              <a:rPr lang="en-US" dirty="0" smtClean="0"/>
              <a:t>.</a:t>
            </a:r>
          </a:p>
          <a:p>
            <a:pPr marL="285750" indent="-285750">
              <a:buFont typeface="Arial" panose="020B0604020202020204" pitchFamily="34" charset="0"/>
              <a:buChar char="•"/>
            </a:pPr>
            <a:r>
              <a:rPr lang="en-US" dirty="0"/>
              <a:t>The data is stored in tabular form (row * column) which is also known as matrix.</a:t>
            </a:r>
          </a:p>
          <a:p>
            <a:r>
              <a:rPr lang="en-US" b="1" dirty="0" err="1"/>
              <a:t>int</a:t>
            </a:r>
            <a:r>
              <a:rPr lang="en-US" dirty="0"/>
              <a:t>[,] </a:t>
            </a:r>
            <a:r>
              <a:rPr lang="en-US" dirty="0" err="1"/>
              <a:t>arr</a:t>
            </a:r>
            <a:r>
              <a:rPr lang="en-US" dirty="0"/>
              <a:t>=</a:t>
            </a:r>
            <a:r>
              <a:rPr lang="en-US" b="1" dirty="0"/>
              <a:t>new</a:t>
            </a:r>
            <a:r>
              <a:rPr lang="en-US" dirty="0"/>
              <a:t> </a:t>
            </a:r>
            <a:r>
              <a:rPr lang="en-US" b="1" dirty="0" err="1"/>
              <a:t>int</a:t>
            </a:r>
            <a:r>
              <a:rPr lang="en-US" dirty="0"/>
              <a:t>[3,3</a:t>
            </a:r>
            <a:r>
              <a:rPr lang="en-US" dirty="0" smtClean="0"/>
              <a:t>];</a:t>
            </a:r>
          </a:p>
          <a:p>
            <a:r>
              <a:rPr lang="en-US" b="1" dirty="0" err="1"/>
              <a:t>int</a:t>
            </a:r>
            <a:r>
              <a:rPr lang="en-US" dirty="0"/>
              <a:t>[,,] </a:t>
            </a:r>
            <a:r>
              <a:rPr lang="en-US" dirty="0" err="1"/>
              <a:t>arr</a:t>
            </a:r>
            <a:r>
              <a:rPr lang="en-US" dirty="0"/>
              <a:t>=</a:t>
            </a:r>
            <a:r>
              <a:rPr lang="en-US" b="1" dirty="0"/>
              <a:t>new</a:t>
            </a:r>
            <a:r>
              <a:rPr lang="en-US" dirty="0"/>
              <a:t> </a:t>
            </a:r>
            <a:r>
              <a:rPr lang="en-US" b="1" dirty="0" err="1"/>
              <a:t>int</a:t>
            </a:r>
            <a:r>
              <a:rPr lang="en-US" dirty="0"/>
              <a:t>[3,3,3];</a:t>
            </a:r>
            <a:endParaRPr lang="en-US" dirty="0">
              <a:solidFill>
                <a:srgbClr val="610B38"/>
              </a:solidFill>
              <a:latin typeface="erdana"/>
            </a:endParaRPr>
          </a:p>
        </p:txBody>
      </p:sp>
      <p:sp>
        <p:nvSpPr>
          <p:cNvPr id="3" name="Rectangle 2"/>
          <p:cNvSpPr/>
          <p:nvPr/>
        </p:nvSpPr>
        <p:spPr>
          <a:xfrm>
            <a:off x="90312" y="1854283"/>
            <a:ext cx="8895645" cy="1477328"/>
          </a:xfrm>
          <a:prstGeom prst="rect">
            <a:avLst/>
          </a:prstGeom>
        </p:spPr>
        <p:txBody>
          <a:bodyPr wrap="square">
            <a:spAutoFit/>
          </a:bodyPr>
          <a:lstStyle/>
          <a:p>
            <a:pPr algn="just"/>
            <a:r>
              <a:rPr lang="en-US" dirty="0">
                <a:solidFill>
                  <a:srgbClr val="610B38"/>
                </a:solidFill>
                <a:latin typeface="erdana"/>
              </a:rPr>
              <a:t>C# Jagged </a:t>
            </a:r>
            <a:r>
              <a:rPr lang="en-US" dirty="0" smtClean="0">
                <a:solidFill>
                  <a:srgbClr val="610B38"/>
                </a:solidFill>
                <a:latin typeface="erdana"/>
              </a:rPr>
              <a:t>Arrays</a:t>
            </a:r>
          </a:p>
          <a:p>
            <a:pPr marL="285750" indent="-285750" algn="just">
              <a:buFont typeface="Arial" panose="020B0604020202020204" pitchFamily="34" charset="0"/>
              <a:buChar char="•"/>
            </a:pPr>
            <a:r>
              <a:rPr lang="en-US" dirty="0"/>
              <a:t>In C#, jagged array is also known as "array of arrays" because its elements are </a:t>
            </a:r>
            <a:r>
              <a:rPr lang="en-US" dirty="0" smtClean="0"/>
              <a:t>arrays.</a:t>
            </a:r>
          </a:p>
          <a:p>
            <a:pPr marL="285750" indent="-285750" algn="just">
              <a:buFont typeface="Arial" panose="020B0604020202020204" pitchFamily="34" charset="0"/>
              <a:buChar char="•"/>
            </a:pPr>
            <a:r>
              <a:rPr lang="en-US" dirty="0"/>
              <a:t>The element size of jagged array can be different</a:t>
            </a:r>
            <a:r>
              <a:rPr lang="en-US" dirty="0" smtClean="0"/>
              <a:t>.</a:t>
            </a:r>
          </a:p>
          <a:p>
            <a:r>
              <a:rPr lang="en-US" dirty="0"/>
              <a:t>Declaration of Jagged array</a:t>
            </a:r>
          </a:p>
          <a:p>
            <a:r>
              <a:rPr lang="en-US" b="1" dirty="0" err="1"/>
              <a:t>int</a:t>
            </a:r>
            <a:r>
              <a:rPr lang="en-US" dirty="0"/>
              <a:t>[][] </a:t>
            </a:r>
            <a:r>
              <a:rPr lang="en-US" dirty="0" err="1"/>
              <a:t>arr</a:t>
            </a:r>
            <a:r>
              <a:rPr lang="en-US" dirty="0"/>
              <a:t> = </a:t>
            </a:r>
            <a:r>
              <a:rPr lang="en-US" b="1" dirty="0"/>
              <a:t>new</a:t>
            </a:r>
            <a:r>
              <a:rPr lang="en-US" dirty="0"/>
              <a:t> </a:t>
            </a:r>
            <a:r>
              <a:rPr lang="en-US" b="1" dirty="0" err="1"/>
              <a:t>int</a:t>
            </a:r>
            <a:r>
              <a:rPr lang="en-US" dirty="0"/>
              <a:t>[2][];  </a:t>
            </a:r>
          </a:p>
        </p:txBody>
      </p:sp>
      <p:sp>
        <p:nvSpPr>
          <p:cNvPr id="4" name="Rectangle 3"/>
          <p:cNvSpPr/>
          <p:nvPr/>
        </p:nvSpPr>
        <p:spPr>
          <a:xfrm>
            <a:off x="169335" y="3331611"/>
            <a:ext cx="10013247" cy="2308324"/>
          </a:xfrm>
          <a:prstGeom prst="rect">
            <a:avLst/>
          </a:prstGeom>
        </p:spPr>
        <p:txBody>
          <a:bodyPr wrap="square">
            <a:spAutoFit/>
          </a:bodyPr>
          <a:lstStyle/>
          <a:p>
            <a:pPr algn="just"/>
            <a:r>
              <a:rPr lang="en-US" dirty="0" smtClean="0">
                <a:solidFill>
                  <a:srgbClr val="610B38"/>
                </a:solidFill>
                <a:latin typeface="erdana"/>
              </a:rPr>
              <a:t>Methods and Parameters</a:t>
            </a:r>
          </a:p>
          <a:p>
            <a:pPr marL="285750" indent="-285750" algn="just">
              <a:buFont typeface="Arial" panose="020B0604020202020204" pitchFamily="34" charset="0"/>
              <a:buChar char="•"/>
            </a:pPr>
            <a:r>
              <a:rPr lang="en-US" dirty="0"/>
              <a:t>Function is a block of code that has a signature. </a:t>
            </a:r>
            <a:endParaRPr lang="en-US" dirty="0" smtClean="0"/>
          </a:p>
          <a:p>
            <a:pPr marL="285750" indent="-285750" algn="just">
              <a:buFont typeface="Arial" panose="020B0604020202020204" pitchFamily="34" charset="0"/>
              <a:buChar char="•"/>
            </a:pPr>
            <a:r>
              <a:rPr lang="en-US" dirty="0"/>
              <a:t>Function is used to execute statements specified in the code block</a:t>
            </a:r>
            <a:r>
              <a:rPr lang="en-US" dirty="0" smtClean="0"/>
              <a:t>.</a:t>
            </a:r>
          </a:p>
          <a:p>
            <a:pPr marL="285750" indent="-285750">
              <a:buFont typeface="Arial" panose="020B0604020202020204" pitchFamily="34" charset="0"/>
              <a:buChar char="•"/>
            </a:pPr>
            <a:r>
              <a:rPr lang="en-US" b="1" dirty="0"/>
              <a:t>Function name:</a:t>
            </a:r>
            <a:r>
              <a:rPr lang="en-US" dirty="0"/>
              <a:t> It is a unique name that is used to make Function call.</a:t>
            </a:r>
          </a:p>
          <a:p>
            <a:pPr marL="285750" indent="-285750">
              <a:buFont typeface="Arial" panose="020B0604020202020204" pitchFamily="34" charset="0"/>
              <a:buChar char="•"/>
            </a:pPr>
            <a:r>
              <a:rPr lang="en-US" b="1" dirty="0"/>
              <a:t>Return type:</a:t>
            </a:r>
            <a:r>
              <a:rPr lang="en-US" dirty="0"/>
              <a:t> It is used to specify the data type of function return value.</a:t>
            </a:r>
          </a:p>
          <a:p>
            <a:pPr marL="285750" indent="-285750">
              <a:buFont typeface="Arial" panose="020B0604020202020204" pitchFamily="34" charset="0"/>
              <a:buChar char="•"/>
            </a:pPr>
            <a:r>
              <a:rPr lang="en-US" b="1" dirty="0"/>
              <a:t>Body:</a:t>
            </a:r>
            <a:r>
              <a:rPr lang="en-US" dirty="0"/>
              <a:t> It is a block that contains executable statements.</a:t>
            </a:r>
            <a:br>
              <a:rPr lang="en-US" dirty="0"/>
            </a:br>
            <a:r>
              <a:rPr lang="en-US" b="1" dirty="0"/>
              <a:t>Access specifier:</a:t>
            </a:r>
            <a:r>
              <a:rPr lang="en-US" dirty="0"/>
              <a:t> It is used to specify function accessibility in the application</a:t>
            </a:r>
            <a:r>
              <a:rPr lang="en-US" dirty="0" smtClean="0"/>
              <a:t>.</a:t>
            </a:r>
            <a:r>
              <a:rPr lang="en-US" dirty="0"/>
              <a:t/>
            </a:r>
            <a:br>
              <a:rPr lang="en-US" dirty="0"/>
            </a:br>
            <a:r>
              <a:rPr lang="en-US" b="1" dirty="0"/>
              <a:t>Parameters:</a:t>
            </a:r>
            <a:r>
              <a:rPr lang="en-US" dirty="0"/>
              <a:t> It is a list of arguments that we can pass to the function during call</a:t>
            </a:r>
            <a:r>
              <a:rPr lang="en-US" dirty="0" smtClean="0"/>
              <a:t>.</a:t>
            </a:r>
            <a:endParaRPr lang="en-US" dirty="0"/>
          </a:p>
        </p:txBody>
      </p:sp>
    </p:spTree>
    <p:extLst>
      <p:ext uri="{BB962C8B-B14F-4D97-AF65-F5344CB8AC3E}">
        <p14:creationId xmlns:p14="http://schemas.microsoft.com/office/powerpoint/2010/main" val="23525333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066" y="598134"/>
            <a:ext cx="10080703" cy="4247317"/>
          </a:xfrm>
          <a:prstGeom prst="rect">
            <a:avLst/>
          </a:prstGeom>
        </p:spPr>
        <p:txBody>
          <a:bodyPr wrap="square">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catch</a:t>
            </a:r>
            <a:r>
              <a:rPr lang="en-US" dirty="0">
                <a:solidFill>
                  <a:srgbClr val="000000"/>
                </a:solidFill>
                <a:latin typeface="inter-regular"/>
              </a:rPr>
              <a:t> (Exception 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"OOPs, something went wrong."</a:t>
            </a:r>
            <a:r>
              <a:rPr lang="en-US" dirty="0">
                <a:solidFill>
                  <a:srgbClr val="000000"/>
                </a:solidFill>
                <a:latin typeface="inter-regular"/>
              </a:rPr>
              <a:t> + 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Closing the connection</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finally</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con.Close</a:t>
            </a:r>
            <a:r>
              <a:rPr lang="en-US" dirty="0">
                <a:solidFill>
                  <a:srgbClr val="000000"/>
                </a:solidFill>
                <a:latin typeface="inter-regular"/>
              </a:rPr>
              <a:t>();  </a:t>
            </a:r>
            <a:endParaRPr lang="en-US" dirty="0" smtClean="0">
              <a:solidFill>
                <a:srgbClr val="000000"/>
              </a:solidFill>
              <a:latin typeface="inter-regular"/>
            </a:endParaRP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4280442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330" y="144295"/>
            <a:ext cx="5166799" cy="369332"/>
          </a:xfrm>
          <a:prstGeom prst="rect">
            <a:avLst/>
          </a:prstGeom>
        </p:spPr>
        <p:txBody>
          <a:bodyPr wrap="none">
            <a:spAutoFit/>
          </a:bodyPr>
          <a:lstStyle/>
          <a:p>
            <a:r>
              <a:rPr lang="en-US" dirty="0">
                <a:solidFill>
                  <a:srgbClr val="333333"/>
                </a:solidFill>
                <a:latin typeface="inter-regular"/>
              </a:rPr>
              <a:t>Execute this program by combination of </a:t>
            </a:r>
            <a:r>
              <a:rPr lang="en-US" b="1" dirty="0">
                <a:solidFill>
                  <a:srgbClr val="333333"/>
                </a:solidFill>
                <a:latin typeface="inter-bold"/>
              </a:rPr>
              <a:t>Ctrl+F5</a:t>
            </a:r>
            <a:r>
              <a:rPr lang="en-US" dirty="0">
                <a:solidFill>
                  <a:srgbClr val="333333"/>
                </a:solidFill>
                <a:latin typeface="inter-regular"/>
              </a:rPr>
              <a:t> </a:t>
            </a:r>
            <a:endParaRPr lang="en-US" dirty="0"/>
          </a:p>
        </p:txBody>
      </p:sp>
      <p:sp>
        <p:nvSpPr>
          <p:cNvPr id="3" name="Rectangle 2"/>
          <p:cNvSpPr/>
          <p:nvPr/>
        </p:nvSpPr>
        <p:spPr>
          <a:xfrm>
            <a:off x="100327" y="424857"/>
            <a:ext cx="6096000" cy="369332"/>
          </a:xfrm>
          <a:prstGeom prst="rect">
            <a:avLst/>
          </a:prstGeom>
        </p:spPr>
        <p:txBody>
          <a:bodyPr>
            <a:spAutoFit/>
          </a:bodyPr>
          <a:lstStyle/>
          <a:p>
            <a:pPr algn="just"/>
            <a:r>
              <a:rPr lang="en-US" dirty="0">
                <a:solidFill>
                  <a:srgbClr val="610B38"/>
                </a:solidFill>
                <a:latin typeface="erdana"/>
              </a:rPr>
              <a:t>ADO.NET </a:t>
            </a:r>
            <a:r>
              <a:rPr lang="en-US" dirty="0" err="1" smtClean="0">
                <a:solidFill>
                  <a:srgbClr val="610B38"/>
                </a:solidFill>
                <a:latin typeface="erdana"/>
              </a:rPr>
              <a:t>DataSet</a:t>
            </a:r>
            <a:endParaRPr lang="en-US" dirty="0">
              <a:solidFill>
                <a:srgbClr val="610B38"/>
              </a:solidFill>
              <a:latin typeface="erdana"/>
            </a:endParaRPr>
          </a:p>
        </p:txBody>
      </p:sp>
      <p:sp>
        <p:nvSpPr>
          <p:cNvPr id="4" name="Rectangle 3"/>
          <p:cNvSpPr/>
          <p:nvPr/>
        </p:nvSpPr>
        <p:spPr>
          <a:xfrm>
            <a:off x="100328" y="794189"/>
            <a:ext cx="11653059" cy="1754326"/>
          </a:xfrm>
          <a:prstGeom prst="rect">
            <a:avLst/>
          </a:prstGeom>
        </p:spPr>
        <p:txBody>
          <a:bodyPr wrap="square">
            <a:spAutoFit/>
          </a:bodyPr>
          <a:lstStyle/>
          <a:p>
            <a:pPr marL="285750" indent="-285750">
              <a:buFont typeface="Arial" panose="020B0604020202020204" pitchFamily="34" charset="0"/>
              <a:buChar char="•"/>
            </a:pPr>
            <a:r>
              <a:rPr lang="en-US" dirty="0">
                <a:solidFill>
                  <a:srgbClr val="333333"/>
                </a:solidFill>
                <a:latin typeface="inter-regular"/>
              </a:rPr>
              <a:t>It is a collection of data tables that contain the data. </a:t>
            </a:r>
            <a:endParaRPr lang="en-US" dirty="0" smtClean="0">
              <a:solidFill>
                <a:srgbClr val="333333"/>
              </a:solidFill>
              <a:latin typeface="inter-regular"/>
            </a:endParaRPr>
          </a:p>
          <a:p>
            <a:pPr marL="285750" indent="-285750">
              <a:buFont typeface="Arial" panose="020B0604020202020204" pitchFamily="34" charset="0"/>
              <a:buChar char="•"/>
            </a:pPr>
            <a:r>
              <a:rPr lang="en-US" dirty="0" smtClean="0">
                <a:solidFill>
                  <a:srgbClr val="333333"/>
                </a:solidFill>
                <a:latin typeface="inter-regular"/>
              </a:rPr>
              <a:t>It </a:t>
            </a:r>
            <a:r>
              <a:rPr lang="en-US" dirty="0">
                <a:solidFill>
                  <a:srgbClr val="333333"/>
                </a:solidFill>
                <a:latin typeface="inter-regular"/>
              </a:rPr>
              <a:t>is used to fetch data without interacting with a Data Source that's why, it also </a:t>
            </a:r>
            <a:r>
              <a:rPr lang="en-US" dirty="0" smtClean="0">
                <a:solidFill>
                  <a:srgbClr val="333333"/>
                </a:solidFill>
                <a:latin typeface="inter-regular"/>
              </a:rPr>
              <a:t>known as</a:t>
            </a:r>
            <a:r>
              <a:rPr lang="en-US" dirty="0">
                <a:solidFill>
                  <a:srgbClr val="333333"/>
                </a:solidFill>
                <a:latin typeface="inter-regular"/>
              </a:rPr>
              <a:t> </a:t>
            </a:r>
            <a:r>
              <a:rPr lang="en-US" b="1" dirty="0">
                <a:solidFill>
                  <a:srgbClr val="333333"/>
                </a:solidFill>
                <a:latin typeface="inter-bold"/>
              </a:rPr>
              <a:t>disconnected</a:t>
            </a:r>
            <a:r>
              <a:rPr lang="en-US" dirty="0">
                <a:solidFill>
                  <a:srgbClr val="333333"/>
                </a:solidFill>
                <a:latin typeface="inter-regular"/>
              </a:rPr>
              <a:t> data access method. </a:t>
            </a:r>
            <a:endParaRPr lang="en-US" dirty="0" smtClean="0">
              <a:solidFill>
                <a:srgbClr val="333333"/>
              </a:solidFill>
              <a:latin typeface="inter-regular"/>
            </a:endParaRPr>
          </a:p>
          <a:p>
            <a:pPr marL="285750" indent="-285750">
              <a:buFont typeface="Arial" panose="020B0604020202020204" pitchFamily="34" charset="0"/>
              <a:buChar char="•"/>
            </a:pPr>
            <a:r>
              <a:rPr lang="en-US" dirty="0"/>
              <a:t>It is an in-memory data store that can hold more than one table at the same time. </a:t>
            </a:r>
            <a:endParaRPr lang="en-US" dirty="0" smtClean="0"/>
          </a:p>
          <a:p>
            <a:endParaRPr lang="en-US" dirty="0" smtClean="0"/>
          </a:p>
          <a:p>
            <a:r>
              <a:rPr lang="en-US" dirty="0"/>
              <a:t> </a:t>
            </a:r>
            <a:r>
              <a:rPr lang="en-US" dirty="0" smtClean="0"/>
              <a:t>   The </a:t>
            </a:r>
            <a:r>
              <a:rPr lang="en-US" dirty="0" err="1"/>
              <a:t>DataSet</a:t>
            </a:r>
            <a:r>
              <a:rPr lang="en-US" dirty="0"/>
              <a:t> can also be used to read and write data as XML document</a:t>
            </a:r>
            <a:r>
              <a:rPr lang="en-US" dirty="0" smtClean="0"/>
              <a:t>.</a:t>
            </a:r>
            <a:endParaRPr lang="en-US" dirty="0"/>
          </a:p>
        </p:txBody>
      </p:sp>
      <p:sp>
        <p:nvSpPr>
          <p:cNvPr id="5" name="Rectangle 4"/>
          <p:cNvSpPr/>
          <p:nvPr/>
        </p:nvSpPr>
        <p:spPr>
          <a:xfrm>
            <a:off x="100327" y="2644411"/>
            <a:ext cx="6096000" cy="369332"/>
          </a:xfrm>
          <a:prstGeom prst="rect">
            <a:avLst/>
          </a:prstGeom>
        </p:spPr>
        <p:txBody>
          <a:bodyPr>
            <a:spAutoFit/>
          </a:bodyPr>
          <a:lstStyle/>
          <a:p>
            <a:r>
              <a:rPr lang="en-US" dirty="0" err="1">
                <a:solidFill>
                  <a:srgbClr val="610B38"/>
                </a:solidFill>
                <a:latin typeface="erdana"/>
              </a:rPr>
              <a:t>DataSet</a:t>
            </a:r>
            <a:r>
              <a:rPr lang="en-US" dirty="0">
                <a:solidFill>
                  <a:srgbClr val="610B38"/>
                </a:solidFill>
                <a:latin typeface="erdana"/>
              </a:rPr>
              <a:t> Class </a:t>
            </a:r>
            <a:r>
              <a:rPr lang="en-US" dirty="0" smtClean="0">
                <a:solidFill>
                  <a:srgbClr val="610B38"/>
                </a:solidFill>
                <a:latin typeface="erdana"/>
              </a:rPr>
              <a:t>Signature</a:t>
            </a:r>
            <a:endParaRPr lang="en-US" dirty="0">
              <a:solidFill>
                <a:srgbClr val="610B38"/>
              </a:solidFill>
              <a:latin typeface="erdana"/>
            </a:endParaRPr>
          </a:p>
        </p:txBody>
      </p:sp>
      <p:sp>
        <p:nvSpPr>
          <p:cNvPr id="6" name="Rectangle 5"/>
          <p:cNvSpPr/>
          <p:nvPr/>
        </p:nvSpPr>
        <p:spPr>
          <a:xfrm>
            <a:off x="3" y="3109641"/>
            <a:ext cx="12191999" cy="1477328"/>
          </a:xfrm>
          <a:prstGeom prst="rect">
            <a:avLst/>
          </a:prstGeom>
        </p:spPr>
        <p:txBody>
          <a:bodyPr wrap="square">
            <a:spAutoFit/>
          </a:bodyPr>
          <a:lstStyle/>
          <a:p>
            <a:pPr algn="just"/>
            <a:r>
              <a:rPr lang="en-US" dirty="0">
                <a:solidFill>
                  <a:srgbClr val="000000"/>
                </a:solidFill>
                <a:latin typeface="inter-regular"/>
              </a:rPr>
              <a:t>public class </a:t>
            </a:r>
            <a:r>
              <a:rPr lang="en-US" dirty="0" err="1">
                <a:solidFill>
                  <a:srgbClr val="000000"/>
                </a:solidFill>
                <a:latin typeface="inter-regular"/>
              </a:rPr>
              <a:t>DataSet</a:t>
            </a:r>
            <a:r>
              <a:rPr lang="en-US" dirty="0">
                <a:solidFill>
                  <a:srgbClr val="000000"/>
                </a:solidFill>
                <a:latin typeface="inter-regular"/>
              </a:rPr>
              <a:t> : </a:t>
            </a:r>
            <a:r>
              <a:rPr lang="en-US" dirty="0" err="1">
                <a:solidFill>
                  <a:srgbClr val="000000"/>
                </a:solidFill>
                <a:latin typeface="inter-regular"/>
              </a:rPr>
              <a:t>System.ComponentModel.MarshalByValueComponent</a:t>
            </a:r>
            <a:r>
              <a:rPr lang="en-US" dirty="0">
                <a:solidFill>
                  <a:srgbClr val="000000"/>
                </a:solidFill>
                <a:latin typeface="inter-regular"/>
              </a:rPr>
              <a:t>, </a:t>
            </a:r>
            <a:r>
              <a:rPr lang="en-US" dirty="0" err="1">
                <a:solidFill>
                  <a:srgbClr val="000000"/>
                </a:solidFill>
                <a:latin typeface="inter-regular"/>
              </a:rPr>
              <a:t>System.ComponentModel.IListSource</a:t>
            </a:r>
            <a:r>
              <a:rPr lang="en-US" dirty="0">
                <a:solidFill>
                  <a:srgbClr val="000000"/>
                </a:solidFill>
                <a:latin typeface="inter-regular"/>
              </a:rPr>
              <a:t>,   </a:t>
            </a:r>
          </a:p>
          <a:p>
            <a:pPr algn="just"/>
            <a:r>
              <a:rPr lang="en-US" dirty="0" err="1">
                <a:solidFill>
                  <a:srgbClr val="000000"/>
                </a:solidFill>
                <a:latin typeface="inter-regular"/>
              </a:rPr>
              <a:t>System.ComponentModel.ISupportInitializeNotification</a:t>
            </a:r>
            <a:r>
              <a:rPr lang="en-US" dirty="0">
                <a:solidFill>
                  <a:srgbClr val="000000"/>
                </a:solidFill>
                <a:latin typeface="inter-regular"/>
              </a:rPr>
              <a:t>, </a:t>
            </a:r>
            <a:r>
              <a:rPr lang="en-US" dirty="0" err="1">
                <a:solidFill>
                  <a:srgbClr val="000000"/>
                </a:solidFill>
                <a:latin typeface="inter-regular"/>
              </a:rPr>
              <a:t>System.Runtime.Serialization.ISerializable</a:t>
            </a:r>
            <a:r>
              <a:rPr lang="en-US" dirty="0">
                <a:solidFill>
                  <a:srgbClr val="000000"/>
                </a:solidFill>
                <a:latin typeface="inter-regular"/>
              </a:rPr>
              <a:t>,   </a:t>
            </a:r>
          </a:p>
          <a:p>
            <a:pPr algn="just"/>
            <a:r>
              <a:rPr lang="en-US" dirty="0" err="1">
                <a:solidFill>
                  <a:srgbClr val="000000"/>
                </a:solidFill>
                <a:latin typeface="inter-regular"/>
              </a:rPr>
              <a:t>System.Xml.Serialization.IXmlSerializable</a:t>
            </a: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3118563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
            <a:ext cx="10972800" cy="923330"/>
          </a:xfrm>
          <a:prstGeom prst="rect">
            <a:avLst/>
          </a:prstGeom>
        </p:spPr>
        <p:txBody>
          <a:bodyPr wrap="square">
            <a:spAutoFit/>
          </a:bodyPr>
          <a:lstStyle/>
          <a:p>
            <a:r>
              <a:rPr lang="en-US" dirty="0">
                <a:solidFill>
                  <a:srgbClr val="610B38"/>
                </a:solidFill>
                <a:latin typeface="erdana"/>
              </a:rPr>
              <a:t>Example:</a:t>
            </a:r>
          </a:p>
          <a:p>
            <a:r>
              <a:rPr lang="en-US" dirty="0">
                <a:solidFill>
                  <a:srgbClr val="333333"/>
                </a:solidFill>
                <a:latin typeface="inter-regular"/>
              </a:rPr>
              <a:t>Here, in this example, we are implementing </a:t>
            </a:r>
            <a:r>
              <a:rPr lang="en-US" b="1" dirty="0" err="1">
                <a:solidFill>
                  <a:srgbClr val="333333"/>
                </a:solidFill>
                <a:latin typeface="inter-bold"/>
              </a:rPr>
              <a:t>DataSet</a:t>
            </a:r>
            <a:r>
              <a:rPr lang="en-US" dirty="0">
                <a:solidFill>
                  <a:srgbClr val="333333"/>
                </a:solidFill>
                <a:latin typeface="inter-regular"/>
              </a:rPr>
              <a:t> and displaying data into a </a:t>
            </a:r>
            <a:r>
              <a:rPr lang="en-US" dirty="0" err="1">
                <a:solidFill>
                  <a:srgbClr val="333333"/>
                </a:solidFill>
                <a:latin typeface="inter-regular"/>
              </a:rPr>
              <a:t>gridview</a:t>
            </a:r>
            <a:r>
              <a:rPr lang="en-US" dirty="0">
                <a:solidFill>
                  <a:srgbClr val="333333"/>
                </a:solidFill>
                <a:latin typeface="inter-regular"/>
              </a:rPr>
              <a:t>. Create a web form and drag a </a:t>
            </a:r>
            <a:r>
              <a:rPr lang="en-US" dirty="0" err="1">
                <a:solidFill>
                  <a:srgbClr val="333333"/>
                </a:solidFill>
                <a:latin typeface="inter-regular"/>
              </a:rPr>
              <a:t>gridview</a:t>
            </a:r>
            <a:r>
              <a:rPr lang="en-US" dirty="0">
                <a:solidFill>
                  <a:srgbClr val="333333"/>
                </a:solidFill>
                <a:latin typeface="inter-regular"/>
              </a:rPr>
              <a:t> from the </a:t>
            </a:r>
            <a:r>
              <a:rPr lang="en-US" b="1" dirty="0">
                <a:solidFill>
                  <a:srgbClr val="333333"/>
                </a:solidFill>
                <a:latin typeface="inter-bold"/>
              </a:rPr>
              <a:t>toolbox</a:t>
            </a:r>
            <a:r>
              <a:rPr lang="en-US" dirty="0">
                <a:solidFill>
                  <a:srgbClr val="333333"/>
                </a:solidFill>
                <a:latin typeface="inter-regular"/>
              </a:rPr>
              <a:t> to the form. We can find it inside the data category</a:t>
            </a:r>
            <a:r>
              <a:rPr lang="en-US" dirty="0" smtClean="0">
                <a:solidFill>
                  <a:srgbClr val="333333"/>
                </a:solidFill>
                <a:latin typeface="inter-regular"/>
              </a:rPr>
              <a:t>.</a:t>
            </a:r>
            <a:endParaRPr lang="en-US" dirty="0"/>
          </a:p>
        </p:txBody>
      </p:sp>
      <p:sp>
        <p:nvSpPr>
          <p:cNvPr id="3" name="Rectangle 2"/>
          <p:cNvSpPr/>
          <p:nvPr/>
        </p:nvSpPr>
        <p:spPr>
          <a:xfrm>
            <a:off x="0" y="923330"/>
            <a:ext cx="2274982" cy="369332"/>
          </a:xfrm>
          <a:prstGeom prst="rect">
            <a:avLst/>
          </a:prstGeom>
        </p:spPr>
        <p:txBody>
          <a:bodyPr wrap="none">
            <a:spAutoFit/>
          </a:bodyPr>
          <a:lstStyle/>
          <a:p>
            <a:r>
              <a:rPr lang="en-US" b="1" dirty="0">
                <a:solidFill>
                  <a:srgbClr val="333333"/>
                </a:solidFill>
                <a:latin typeface="inter-bold"/>
              </a:rPr>
              <a:t>DataSetDemo.aspx</a:t>
            </a:r>
            <a:endParaRPr lang="en-US" dirty="0"/>
          </a:p>
        </p:txBody>
      </p:sp>
      <p:sp>
        <p:nvSpPr>
          <p:cNvPr id="5" name="Rectangle 4"/>
          <p:cNvSpPr/>
          <p:nvPr/>
        </p:nvSpPr>
        <p:spPr>
          <a:xfrm>
            <a:off x="557563" y="1292662"/>
            <a:ext cx="11898351" cy="5355312"/>
          </a:xfrm>
          <a:prstGeom prst="rect">
            <a:avLst/>
          </a:prstGeom>
        </p:spPr>
        <p:txBody>
          <a:bodyPr wrap="square">
            <a:spAutoFit/>
          </a:bodyPr>
          <a:lstStyle/>
          <a:p>
            <a:pPr algn="just"/>
            <a:r>
              <a:rPr lang="en-US" b="1" dirty="0">
                <a:solidFill>
                  <a:srgbClr val="006699"/>
                </a:solidFill>
                <a:latin typeface="inter-regular"/>
              </a:rPr>
              <a:t>&lt;</a:t>
            </a:r>
            <a:r>
              <a:rPr lang="en-US" dirty="0">
                <a:solidFill>
                  <a:srgbClr val="000000"/>
                </a:solidFill>
                <a:latin typeface="inter-regular"/>
              </a:rPr>
              <a:t>%@ Page </a:t>
            </a:r>
            <a:r>
              <a:rPr lang="en-US" dirty="0">
                <a:solidFill>
                  <a:srgbClr val="FF0000"/>
                </a:solidFill>
                <a:latin typeface="inter-regular"/>
              </a:rPr>
              <a:t>Language</a:t>
            </a:r>
            <a:r>
              <a:rPr lang="en-US" dirty="0">
                <a:solidFill>
                  <a:srgbClr val="000000"/>
                </a:solidFill>
                <a:latin typeface="inter-regular"/>
              </a:rPr>
              <a:t>=</a:t>
            </a:r>
            <a:r>
              <a:rPr lang="en-US" dirty="0">
                <a:solidFill>
                  <a:srgbClr val="0000FF"/>
                </a:solidFill>
                <a:latin typeface="inter-regular"/>
              </a:rPr>
              <a:t>"C#"</a:t>
            </a:r>
            <a:r>
              <a:rPr lang="en-US" dirty="0">
                <a:solidFill>
                  <a:srgbClr val="000000"/>
                </a:solidFill>
                <a:latin typeface="inter-regular"/>
              </a:rPr>
              <a:t> </a:t>
            </a:r>
            <a:r>
              <a:rPr lang="en-US" dirty="0" err="1">
                <a:solidFill>
                  <a:srgbClr val="FF0000"/>
                </a:solidFill>
                <a:latin typeface="inter-regular"/>
              </a:rPr>
              <a:t>AutoEventWireup</a:t>
            </a:r>
            <a:r>
              <a:rPr lang="en-US" dirty="0">
                <a:solidFill>
                  <a:srgbClr val="000000"/>
                </a:solidFill>
                <a:latin typeface="inter-regular"/>
              </a:rPr>
              <a:t>=</a:t>
            </a:r>
            <a:r>
              <a:rPr lang="en-US" dirty="0">
                <a:solidFill>
                  <a:srgbClr val="0000FF"/>
                </a:solidFill>
                <a:latin typeface="inter-regular"/>
              </a:rPr>
              <a:t>"true"</a:t>
            </a:r>
            <a:r>
              <a:rPr lang="en-US" dirty="0">
                <a:solidFill>
                  <a:srgbClr val="000000"/>
                </a:solidFill>
                <a:latin typeface="inter-regular"/>
              </a:rPr>
              <a:t> </a:t>
            </a:r>
            <a:r>
              <a:rPr lang="en-US" dirty="0" err="1">
                <a:solidFill>
                  <a:srgbClr val="FF0000"/>
                </a:solidFill>
                <a:latin typeface="inter-regular"/>
              </a:rPr>
              <a:t>CodeBehind</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DataSetDemo.aspx.cs</a:t>
            </a:r>
            <a:r>
              <a:rPr lang="en-US" dirty="0">
                <a:solidFill>
                  <a:srgbClr val="0000FF"/>
                </a:solidFill>
                <a:latin typeface="inter-regular"/>
              </a:rPr>
              <a:t>"</a:t>
            </a:r>
            <a:r>
              <a:rPr lang="en-US" dirty="0">
                <a:solidFill>
                  <a:srgbClr val="000000"/>
                </a:solidFill>
                <a:latin typeface="inter-regular"/>
              </a:rPr>
              <a:t>   </a:t>
            </a:r>
          </a:p>
          <a:p>
            <a:pPr algn="just"/>
            <a:r>
              <a:rPr lang="en-US" dirty="0">
                <a:solidFill>
                  <a:srgbClr val="FF0000"/>
                </a:solidFill>
                <a:latin typeface="inter-regular"/>
              </a:rPr>
              <a:t>Inherits</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DataSetExample.DataSetDemo</a:t>
            </a:r>
            <a:r>
              <a:rPr lang="en-US" dirty="0">
                <a:solidFill>
                  <a:srgbClr val="0000FF"/>
                </a:solidFill>
                <a:latin typeface="inter-regular"/>
              </a:rPr>
              <a:t>"</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a:t>
            </a:r>
            <a:r>
              <a:rPr lang="en-US" dirty="0">
                <a:solidFill>
                  <a:srgbClr val="000000"/>
                </a:solidFill>
                <a:latin typeface="inter-regular"/>
              </a:rPr>
              <a:t> </a:t>
            </a:r>
            <a:r>
              <a:rPr lang="en-US" dirty="0" err="1">
                <a:solidFill>
                  <a:srgbClr val="FF0000"/>
                </a:solidFill>
                <a:latin typeface="inter-regular"/>
              </a:rPr>
              <a:t>xmlns</a:t>
            </a:r>
            <a:r>
              <a:rPr lang="en-US" dirty="0">
                <a:solidFill>
                  <a:srgbClr val="000000"/>
                </a:solidFill>
                <a:latin typeface="inter-regular"/>
              </a:rPr>
              <a:t>=</a:t>
            </a:r>
            <a:r>
              <a:rPr lang="en-US" dirty="0">
                <a:solidFill>
                  <a:srgbClr val="0000FF"/>
                </a:solidFill>
                <a:latin typeface="inter-regular"/>
              </a:rPr>
              <a:t>"http://www.w3.org/1999/xhtml"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&lt;head</a:t>
            </a:r>
            <a:r>
              <a:rPr lang="en-US" dirty="0">
                <a:solidFill>
                  <a:srgbClr val="000000"/>
                </a:solidFill>
                <a:latin typeface="inter-regular"/>
              </a:rPr>
              <a:t> </a:t>
            </a:r>
            <a:r>
              <a:rPr lang="en-US" dirty="0" err="1">
                <a:solidFill>
                  <a:srgbClr val="FF0000"/>
                </a:solidFill>
                <a:latin typeface="inter-regular"/>
              </a:rPr>
              <a:t>runat</a:t>
            </a:r>
            <a:r>
              <a:rPr lang="en-US" dirty="0">
                <a:solidFill>
                  <a:srgbClr val="000000"/>
                </a:solidFill>
                <a:latin typeface="inter-regular"/>
              </a:rPr>
              <a:t>=</a:t>
            </a:r>
            <a:r>
              <a:rPr lang="en-US" dirty="0">
                <a:solidFill>
                  <a:srgbClr val="0000FF"/>
                </a:solidFill>
                <a:latin typeface="inter-regular"/>
              </a:rPr>
              <a:t>"server"</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&lt;form</a:t>
            </a:r>
            <a:r>
              <a:rPr lang="en-US" dirty="0">
                <a:solidFill>
                  <a:srgbClr val="000000"/>
                </a:solidFill>
                <a:latin typeface="inter-regular"/>
              </a:rPr>
              <a:t> </a:t>
            </a:r>
            <a:r>
              <a:rPr lang="en-US" dirty="0">
                <a:solidFill>
                  <a:srgbClr val="FF0000"/>
                </a:solidFill>
                <a:latin typeface="inter-regular"/>
              </a:rPr>
              <a:t>id</a:t>
            </a:r>
            <a:r>
              <a:rPr lang="en-US" dirty="0">
                <a:solidFill>
                  <a:srgbClr val="000000"/>
                </a:solidFill>
                <a:latin typeface="inter-regular"/>
              </a:rPr>
              <a:t>=</a:t>
            </a:r>
            <a:r>
              <a:rPr lang="en-US" dirty="0">
                <a:solidFill>
                  <a:srgbClr val="0000FF"/>
                </a:solidFill>
                <a:latin typeface="inter-regular"/>
              </a:rPr>
              <a:t>"form1"</a:t>
            </a:r>
            <a:r>
              <a:rPr lang="en-US" dirty="0">
                <a:solidFill>
                  <a:srgbClr val="000000"/>
                </a:solidFill>
                <a:latin typeface="inter-regular"/>
              </a:rPr>
              <a:t> </a:t>
            </a:r>
            <a:r>
              <a:rPr lang="en-US" dirty="0" err="1">
                <a:solidFill>
                  <a:srgbClr val="FF0000"/>
                </a:solidFill>
                <a:latin typeface="inter-regular"/>
              </a:rPr>
              <a:t>runat</a:t>
            </a:r>
            <a:r>
              <a:rPr lang="en-US" dirty="0">
                <a:solidFill>
                  <a:srgbClr val="000000"/>
                </a:solidFill>
                <a:latin typeface="inter-regular"/>
              </a:rPr>
              <a:t>=</a:t>
            </a:r>
            <a:r>
              <a:rPr lang="en-US" dirty="0">
                <a:solidFill>
                  <a:srgbClr val="0000FF"/>
                </a:solidFill>
                <a:latin typeface="inter-regular"/>
              </a:rPr>
              <a:t>"server"</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asp:GridView</a:t>
            </a:r>
            <a:r>
              <a:rPr lang="en-US" dirty="0">
                <a:solidFill>
                  <a:srgbClr val="000000"/>
                </a:solidFill>
                <a:latin typeface="inter-regular"/>
              </a:rPr>
              <a:t> </a:t>
            </a:r>
            <a:r>
              <a:rPr lang="en-US" dirty="0">
                <a:solidFill>
                  <a:srgbClr val="FF0000"/>
                </a:solidFill>
                <a:latin typeface="inter-regular"/>
              </a:rPr>
              <a:t>ID</a:t>
            </a:r>
            <a:r>
              <a:rPr lang="en-US" dirty="0">
                <a:solidFill>
                  <a:srgbClr val="000000"/>
                </a:solidFill>
                <a:latin typeface="inter-regular"/>
              </a:rPr>
              <a:t>=</a:t>
            </a:r>
            <a:r>
              <a:rPr lang="en-US" dirty="0">
                <a:solidFill>
                  <a:srgbClr val="0000FF"/>
                </a:solidFill>
                <a:latin typeface="inter-regular"/>
              </a:rPr>
              <a:t>"GridView1"</a:t>
            </a:r>
            <a:r>
              <a:rPr lang="en-US" dirty="0">
                <a:solidFill>
                  <a:srgbClr val="000000"/>
                </a:solidFill>
                <a:latin typeface="inter-regular"/>
              </a:rPr>
              <a:t> </a:t>
            </a:r>
            <a:r>
              <a:rPr lang="en-US" dirty="0" err="1">
                <a:solidFill>
                  <a:srgbClr val="FF0000"/>
                </a:solidFill>
                <a:latin typeface="inter-regular"/>
              </a:rPr>
              <a:t>runat</a:t>
            </a:r>
            <a:r>
              <a:rPr lang="en-US" dirty="0">
                <a:solidFill>
                  <a:srgbClr val="000000"/>
                </a:solidFill>
                <a:latin typeface="inter-regular"/>
              </a:rPr>
              <a:t>=</a:t>
            </a:r>
            <a:r>
              <a:rPr lang="en-US" dirty="0">
                <a:solidFill>
                  <a:srgbClr val="0000FF"/>
                </a:solidFill>
                <a:latin typeface="inter-regular"/>
              </a:rPr>
              <a:t>"server"</a:t>
            </a:r>
            <a:r>
              <a:rPr lang="en-US" dirty="0">
                <a:solidFill>
                  <a:srgbClr val="000000"/>
                </a:solidFill>
                <a:latin typeface="inter-regular"/>
              </a:rPr>
              <a:t> </a:t>
            </a:r>
            <a:r>
              <a:rPr lang="en-US" dirty="0" err="1">
                <a:solidFill>
                  <a:srgbClr val="FF0000"/>
                </a:solidFill>
                <a:latin typeface="inter-regular"/>
              </a:rPr>
              <a:t>CellPadding</a:t>
            </a:r>
            <a:r>
              <a:rPr lang="en-US" dirty="0">
                <a:solidFill>
                  <a:srgbClr val="000000"/>
                </a:solidFill>
                <a:latin typeface="inter-regular"/>
              </a:rPr>
              <a:t>=</a:t>
            </a:r>
            <a:r>
              <a:rPr lang="en-US" dirty="0">
                <a:solidFill>
                  <a:srgbClr val="0000FF"/>
                </a:solidFill>
                <a:latin typeface="inter-regular"/>
              </a:rPr>
              <a:t>"4"</a:t>
            </a:r>
            <a:r>
              <a:rPr lang="en-US" dirty="0">
                <a:solidFill>
                  <a:srgbClr val="000000"/>
                </a:solidFill>
                <a:latin typeface="inter-regular"/>
              </a:rPr>
              <a:t> </a:t>
            </a:r>
            <a:r>
              <a:rPr lang="en-US" dirty="0" err="1">
                <a:solidFill>
                  <a:srgbClr val="FF0000"/>
                </a:solidFill>
                <a:latin typeface="inter-regular"/>
              </a:rPr>
              <a:t>ForeColor</a:t>
            </a:r>
            <a:r>
              <a:rPr lang="en-US" dirty="0">
                <a:solidFill>
                  <a:srgbClr val="000000"/>
                </a:solidFill>
                <a:latin typeface="inter-regular"/>
              </a:rPr>
              <a:t>=</a:t>
            </a:r>
            <a:r>
              <a:rPr lang="en-US" dirty="0">
                <a:solidFill>
                  <a:srgbClr val="0000FF"/>
                </a:solidFill>
                <a:latin typeface="inter-regular"/>
              </a:rPr>
              <a:t>"#333333"</a:t>
            </a:r>
            <a:r>
              <a:rPr lang="en-US" dirty="0">
                <a:solidFill>
                  <a:srgbClr val="000000"/>
                </a:solidFill>
                <a:latin typeface="inter-regular"/>
              </a:rPr>
              <a:t> </a:t>
            </a:r>
            <a:r>
              <a:rPr lang="en-US" dirty="0" err="1">
                <a:solidFill>
                  <a:srgbClr val="FF0000"/>
                </a:solidFill>
                <a:latin typeface="inter-regular"/>
              </a:rPr>
              <a:t>GridLines</a:t>
            </a:r>
            <a:r>
              <a:rPr lang="en-US" dirty="0">
                <a:solidFill>
                  <a:srgbClr val="000000"/>
                </a:solidFill>
                <a:latin typeface="inter-regular"/>
              </a:rPr>
              <a:t>=</a:t>
            </a:r>
            <a:r>
              <a:rPr lang="en-US" dirty="0">
                <a:solidFill>
                  <a:srgbClr val="0000FF"/>
                </a:solidFill>
                <a:latin typeface="inter-regular"/>
              </a:rPr>
              <a:t>"None"</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AlternatingRowStyle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"White"</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EditRowStyle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"#2461BF"</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FooterStyle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"#507CD1"</a:t>
            </a:r>
            <a:r>
              <a:rPr lang="en-US" dirty="0">
                <a:solidFill>
                  <a:srgbClr val="000000"/>
                </a:solidFill>
                <a:latin typeface="inter-regular"/>
              </a:rPr>
              <a:t> </a:t>
            </a:r>
            <a:r>
              <a:rPr lang="en-US" dirty="0">
                <a:solidFill>
                  <a:srgbClr val="FF0000"/>
                </a:solidFill>
                <a:latin typeface="inter-regular"/>
              </a:rPr>
              <a:t>Font-Bold</a:t>
            </a:r>
            <a:r>
              <a:rPr lang="en-US" dirty="0">
                <a:solidFill>
                  <a:srgbClr val="000000"/>
                </a:solidFill>
                <a:latin typeface="inter-regular"/>
              </a:rPr>
              <a:t>=</a:t>
            </a:r>
            <a:r>
              <a:rPr lang="en-US" dirty="0">
                <a:solidFill>
                  <a:srgbClr val="0000FF"/>
                </a:solidFill>
                <a:latin typeface="inter-regular"/>
              </a:rPr>
              <a:t>"True"</a:t>
            </a:r>
            <a:r>
              <a:rPr lang="en-US" dirty="0">
                <a:solidFill>
                  <a:srgbClr val="000000"/>
                </a:solidFill>
                <a:latin typeface="inter-regular"/>
              </a:rPr>
              <a:t> </a:t>
            </a:r>
            <a:r>
              <a:rPr lang="en-US" dirty="0" err="1">
                <a:solidFill>
                  <a:srgbClr val="FF0000"/>
                </a:solidFill>
                <a:latin typeface="inter-regular"/>
              </a:rPr>
              <a:t>ForeColor</a:t>
            </a:r>
            <a:r>
              <a:rPr lang="en-US" dirty="0">
                <a:solidFill>
                  <a:srgbClr val="000000"/>
                </a:solidFill>
                <a:latin typeface="inter-regular"/>
              </a:rPr>
              <a:t>=</a:t>
            </a:r>
            <a:r>
              <a:rPr lang="en-US" dirty="0">
                <a:solidFill>
                  <a:srgbClr val="0000FF"/>
                </a:solidFill>
                <a:latin typeface="inter-regular"/>
              </a:rPr>
              <a:t>"White"</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HeaderStyle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"#507CD1"</a:t>
            </a:r>
            <a:r>
              <a:rPr lang="en-US" dirty="0">
                <a:solidFill>
                  <a:srgbClr val="000000"/>
                </a:solidFill>
                <a:latin typeface="inter-regular"/>
              </a:rPr>
              <a:t> </a:t>
            </a:r>
            <a:r>
              <a:rPr lang="en-US" dirty="0">
                <a:solidFill>
                  <a:srgbClr val="FF0000"/>
                </a:solidFill>
                <a:latin typeface="inter-regular"/>
              </a:rPr>
              <a:t>Font-Bold</a:t>
            </a:r>
            <a:r>
              <a:rPr lang="en-US" dirty="0">
                <a:solidFill>
                  <a:srgbClr val="000000"/>
                </a:solidFill>
                <a:latin typeface="inter-regular"/>
              </a:rPr>
              <a:t>=</a:t>
            </a:r>
            <a:r>
              <a:rPr lang="en-US" dirty="0">
                <a:solidFill>
                  <a:srgbClr val="0000FF"/>
                </a:solidFill>
                <a:latin typeface="inter-regular"/>
              </a:rPr>
              <a:t>"True"</a:t>
            </a:r>
            <a:r>
              <a:rPr lang="en-US" dirty="0">
                <a:solidFill>
                  <a:srgbClr val="000000"/>
                </a:solidFill>
                <a:latin typeface="inter-regular"/>
              </a:rPr>
              <a:t> </a:t>
            </a:r>
            <a:r>
              <a:rPr lang="en-US" dirty="0" err="1">
                <a:solidFill>
                  <a:srgbClr val="FF0000"/>
                </a:solidFill>
                <a:latin typeface="inter-regular"/>
              </a:rPr>
              <a:t>ForeColor</a:t>
            </a:r>
            <a:r>
              <a:rPr lang="en-US" dirty="0">
                <a:solidFill>
                  <a:srgbClr val="000000"/>
                </a:solidFill>
                <a:latin typeface="inter-regular"/>
              </a:rPr>
              <a:t>=</a:t>
            </a:r>
            <a:r>
              <a:rPr lang="en-US" dirty="0">
                <a:solidFill>
                  <a:srgbClr val="0000FF"/>
                </a:solidFill>
                <a:latin typeface="inter-regular"/>
              </a:rPr>
              <a:t>"White"</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PagerStyle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"#2461BF"</a:t>
            </a:r>
            <a:r>
              <a:rPr lang="en-US" dirty="0">
                <a:solidFill>
                  <a:srgbClr val="000000"/>
                </a:solidFill>
                <a:latin typeface="inter-regular"/>
              </a:rPr>
              <a:t> </a:t>
            </a:r>
            <a:r>
              <a:rPr lang="en-US" dirty="0" err="1">
                <a:solidFill>
                  <a:srgbClr val="FF0000"/>
                </a:solidFill>
                <a:latin typeface="inter-regular"/>
              </a:rPr>
              <a:t>ForeColor</a:t>
            </a:r>
            <a:r>
              <a:rPr lang="en-US" dirty="0">
                <a:solidFill>
                  <a:srgbClr val="000000"/>
                </a:solidFill>
                <a:latin typeface="inter-regular"/>
              </a:rPr>
              <a:t>=</a:t>
            </a:r>
            <a:r>
              <a:rPr lang="en-US" dirty="0">
                <a:solidFill>
                  <a:srgbClr val="0000FF"/>
                </a:solidFill>
                <a:latin typeface="inter-regular"/>
              </a:rPr>
              <a:t>"White"</a:t>
            </a:r>
            <a:r>
              <a:rPr lang="en-US" dirty="0">
                <a:solidFill>
                  <a:srgbClr val="000000"/>
                </a:solidFill>
                <a:latin typeface="inter-regular"/>
              </a:rPr>
              <a:t> </a:t>
            </a:r>
            <a:r>
              <a:rPr lang="en-US" dirty="0" err="1">
                <a:solidFill>
                  <a:srgbClr val="FF0000"/>
                </a:solidFill>
                <a:latin typeface="inter-regular"/>
              </a:rPr>
              <a:t>HorizontalAlign</a:t>
            </a:r>
            <a:r>
              <a:rPr lang="en-US" dirty="0">
                <a:solidFill>
                  <a:srgbClr val="000000"/>
                </a:solidFill>
                <a:latin typeface="inter-regular"/>
              </a:rPr>
              <a:t>=</a:t>
            </a:r>
            <a:r>
              <a:rPr lang="en-US" dirty="0">
                <a:solidFill>
                  <a:srgbClr val="0000FF"/>
                </a:solidFill>
                <a:latin typeface="inter-regular"/>
              </a:rPr>
              <a:t>"Center"</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RowStyle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"#EFF3FB"</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0899830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713" y="172604"/>
            <a:ext cx="10939347" cy="2585323"/>
          </a:xfrm>
          <a:prstGeom prst="rect">
            <a:avLst/>
          </a:prstGeom>
        </p:spPr>
        <p:txBody>
          <a:bodyPr wrap="square">
            <a:spAutoFit/>
          </a:bodyPr>
          <a:lstStyle/>
          <a:p>
            <a:pPr algn="just"/>
            <a:r>
              <a:rPr lang="en-US" b="1" dirty="0">
                <a:solidFill>
                  <a:srgbClr val="006699"/>
                </a:solidFill>
                <a:latin typeface="inter-regular"/>
              </a:rPr>
              <a:t>&lt;</a:t>
            </a:r>
            <a:r>
              <a:rPr lang="en-US" b="1" dirty="0" err="1">
                <a:solidFill>
                  <a:srgbClr val="006699"/>
                </a:solidFill>
                <a:latin typeface="inter-regular"/>
              </a:rPr>
              <a:t>SelectedRowStyle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"#D1DDF1"</a:t>
            </a:r>
            <a:r>
              <a:rPr lang="en-US" dirty="0">
                <a:solidFill>
                  <a:srgbClr val="000000"/>
                </a:solidFill>
                <a:latin typeface="inter-regular"/>
              </a:rPr>
              <a:t> </a:t>
            </a:r>
            <a:r>
              <a:rPr lang="en-US" dirty="0">
                <a:solidFill>
                  <a:srgbClr val="FF0000"/>
                </a:solidFill>
                <a:latin typeface="inter-regular"/>
              </a:rPr>
              <a:t>Font-Bold</a:t>
            </a:r>
            <a:r>
              <a:rPr lang="en-US" dirty="0">
                <a:solidFill>
                  <a:srgbClr val="000000"/>
                </a:solidFill>
                <a:latin typeface="inter-regular"/>
              </a:rPr>
              <a:t>=</a:t>
            </a:r>
            <a:r>
              <a:rPr lang="en-US" dirty="0">
                <a:solidFill>
                  <a:srgbClr val="0000FF"/>
                </a:solidFill>
                <a:latin typeface="inter-regular"/>
              </a:rPr>
              <a:t>"True"</a:t>
            </a:r>
            <a:r>
              <a:rPr lang="en-US" dirty="0">
                <a:solidFill>
                  <a:srgbClr val="000000"/>
                </a:solidFill>
                <a:latin typeface="inter-regular"/>
              </a:rPr>
              <a:t> </a:t>
            </a:r>
            <a:r>
              <a:rPr lang="en-US" dirty="0" err="1">
                <a:solidFill>
                  <a:srgbClr val="FF0000"/>
                </a:solidFill>
                <a:latin typeface="inter-regular"/>
              </a:rPr>
              <a:t>ForeColor</a:t>
            </a:r>
            <a:r>
              <a:rPr lang="en-US" dirty="0">
                <a:solidFill>
                  <a:srgbClr val="000000"/>
                </a:solidFill>
                <a:latin typeface="inter-regular"/>
              </a:rPr>
              <a:t>=</a:t>
            </a:r>
            <a:r>
              <a:rPr lang="en-US" dirty="0">
                <a:solidFill>
                  <a:srgbClr val="0000FF"/>
                </a:solidFill>
                <a:latin typeface="inter-regular"/>
              </a:rPr>
              <a:t>"#333333"</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SortedAscendingCellStyle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"#F5F7FB"</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SortedAscendingHeaderStyle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"#6D95E1"</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SortedDescendingCellStyle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"#E9EBEF"</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SortedDescendingHeaderStyle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"#4870BE"</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asp:GridView</a:t>
            </a:r>
            <a:r>
              <a:rPr lang="en-US" b="1" dirty="0">
                <a:solidFill>
                  <a:srgbClr val="006699"/>
                </a:solidFill>
                <a:latin typeface="inter-regular"/>
              </a:rPr>
              <a:t>&gt;</a:t>
            </a:r>
            <a:r>
              <a:rPr lang="en-US" dirty="0">
                <a:solidFill>
                  <a:srgbClr val="000000"/>
                </a:solidFill>
                <a:latin typeface="inter-regular"/>
              </a:rPr>
              <a:t>  </a:t>
            </a:r>
            <a:endParaRPr lang="en-US" dirty="0" smtClean="0">
              <a:solidFill>
                <a:srgbClr val="000000"/>
              </a:solidFill>
              <a:latin typeface="inter-regular"/>
            </a:endParaRPr>
          </a:p>
          <a:p>
            <a:pPr algn="just"/>
            <a:r>
              <a:rPr lang="en-US" dirty="0">
                <a:solidFill>
                  <a:srgbClr val="000000"/>
                </a:solidFill>
                <a:latin typeface="inter-regular"/>
              </a:rPr>
              <a:t>    </a:t>
            </a:r>
            <a:r>
              <a:rPr lang="en-US" b="1" dirty="0">
                <a:solidFill>
                  <a:srgbClr val="006699"/>
                </a:solidFill>
                <a:latin typeface="inter-regular"/>
              </a:rPr>
              <a:t>&lt;/form&gt;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p:txBody>
      </p:sp>
      <p:sp>
        <p:nvSpPr>
          <p:cNvPr id="3" name="Rectangle 2"/>
          <p:cNvSpPr/>
          <p:nvPr/>
        </p:nvSpPr>
        <p:spPr>
          <a:xfrm>
            <a:off x="272766" y="2954403"/>
            <a:ext cx="2480166" cy="369332"/>
          </a:xfrm>
          <a:prstGeom prst="rect">
            <a:avLst/>
          </a:prstGeom>
        </p:spPr>
        <p:txBody>
          <a:bodyPr wrap="none">
            <a:spAutoFit/>
          </a:bodyPr>
          <a:lstStyle/>
          <a:p>
            <a:pPr algn="just"/>
            <a:r>
              <a:rPr lang="en-US" dirty="0" err="1">
                <a:solidFill>
                  <a:srgbClr val="610B4B"/>
                </a:solidFill>
                <a:latin typeface="erdana"/>
              </a:rPr>
              <a:t>DataSetDemo.aspx.cs</a:t>
            </a:r>
            <a:endParaRPr lang="en-US" b="0" i="0" dirty="0">
              <a:solidFill>
                <a:srgbClr val="610B4B"/>
              </a:solidFill>
              <a:effectLst/>
              <a:latin typeface="erdana"/>
            </a:endParaRPr>
          </a:p>
        </p:txBody>
      </p:sp>
      <p:sp>
        <p:nvSpPr>
          <p:cNvPr id="4" name="Rectangle 3"/>
          <p:cNvSpPr/>
          <p:nvPr/>
        </p:nvSpPr>
        <p:spPr>
          <a:xfrm>
            <a:off x="1903355" y="3520213"/>
            <a:ext cx="11413712" cy="2862322"/>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System.Data.SqlClient</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DataSetExample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partial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DataSetDemo</a:t>
            </a:r>
            <a:r>
              <a:rPr lang="en-US" dirty="0">
                <a:solidFill>
                  <a:srgbClr val="000000"/>
                </a:solidFill>
                <a:latin typeface="inter-regular"/>
              </a:rPr>
              <a:t> : </a:t>
            </a:r>
            <a:r>
              <a:rPr lang="en-US" dirty="0" err="1">
                <a:solidFill>
                  <a:srgbClr val="000000"/>
                </a:solidFill>
                <a:latin typeface="inter-regular"/>
              </a:rPr>
              <a:t>System.Web.UI.Page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protected</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Page_Load</a:t>
            </a:r>
            <a:r>
              <a:rPr lang="en-US" dirty="0">
                <a:solidFill>
                  <a:srgbClr val="000000"/>
                </a:solidFill>
                <a:latin typeface="inter-regular"/>
              </a:rPr>
              <a:t>(</a:t>
            </a:r>
            <a:r>
              <a:rPr lang="en-US" b="1" dirty="0">
                <a:solidFill>
                  <a:srgbClr val="006699"/>
                </a:solidFill>
                <a:latin typeface="inter-regular"/>
              </a:rPr>
              <a:t>object</a:t>
            </a:r>
            <a:r>
              <a:rPr lang="en-US" dirty="0">
                <a:solidFill>
                  <a:srgbClr val="000000"/>
                </a:solidFill>
                <a:latin typeface="inter-regular"/>
              </a:rPr>
              <a:t> sender, </a:t>
            </a:r>
            <a:r>
              <a:rPr lang="en-US" dirty="0" err="1">
                <a:solidFill>
                  <a:srgbClr val="000000"/>
                </a:solidFill>
                <a:latin typeface="inter-regular"/>
              </a:rPr>
              <a:t>EventArgs</a:t>
            </a:r>
            <a:r>
              <a:rPr lang="en-US" dirty="0">
                <a:solidFill>
                  <a:srgbClr val="000000"/>
                </a:solidFill>
                <a:latin typeface="inter-regular"/>
              </a:rPr>
              <a:t> e)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979520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723" y="389159"/>
            <a:ext cx="11797991" cy="2862322"/>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 con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a:t>
            </a:r>
            <a:r>
              <a:rPr lang="en-US" dirty="0">
                <a:solidFill>
                  <a:srgbClr val="0000FF"/>
                </a:solidFill>
                <a:latin typeface="inter-regular"/>
              </a:rPr>
              <a:t>"data source=.; database=student; integrated security=SSPI"</a:t>
            </a:r>
            <a:r>
              <a:rPr lang="en-US" dirty="0">
                <a:solidFill>
                  <a:srgbClr val="000000"/>
                </a:solidFill>
                <a:latin typeface="inter-regular"/>
              </a:rPr>
              <a:t>))  </a:t>
            </a:r>
          </a:p>
          <a:p>
            <a:pPr algn="just"/>
            <a:r>
              <a:rPr lang="en-US" dirty="0">
                <a:solidFill>
                  <a:srgbClr val="000000"/>
                </a:solidFill>
                <a:latin typeface="inter-regular"/>
              </a:rPr>
              <a:t>            {  </a:t>
            </a:r>
          </a:p>
          <a:p>
            <a:pPr algn="just"/>
            <a:r>
              <a:rPr lang="en-US" b="1" dirty="0">
                <a:solidFill>
                  <a:srgbClr val="FF0000"/>
                </a:solidFill>
                <a:latin typeface="inter-regular"/>
              </a:rPr>
              <a:t>                </a:t>
            </a:r>
            <a:r>
              <a:rPr lang="en-US" b="1" dirty="0" err="1">
                <a:solidFill>
                  <a:srgbClr val="FF0000"/>
                </a:solidFill>
                <a:latin typeface="inter-regular"/>
              </a:rPr>
              <a:t>SqlDataAdapter</a:t>
            </a:r>
            <a:r>
              <a:rPr lang="en-US" b="1" dirty="0">
                <a:solidFill>
                  <a:srgbClr val="FF0000"/>
                </a:solidFill>
                <a:latin typeface="inter-regular"/>
              </a:rPr>
              <a:t> </a:t>
            </a:r>
            <a:r>
              <a:rPr lang="en-US" b="1" dirty="0" err="1">
                <a:solidFill>
                  <a:srgbClr val="FF0000"/>
                </a:solidFill>
                <a:latin typeface="inter-regular"/>
              </a:rPr>
              <a:t>sde</a:t>
            </a:r>
            <a:r>
              <a:rPr lang="en-US" b="1" dirty="0">
                <a:solidFill>
                  <a:srgbClr val="FF0000"/>
                </a:solidFill>
                <a:latin typeface="inter-regular"/>
              </a:rPr>
              <a:t> = new </a:t>
            </a:r>
            <a:r>
              <a:rPr lang="en-US" b="1" dirty="0" err="1">
                <a:solidFill>
                  <a:srgbClr val="FF0000"/>
                </a:solidFill>
                <a:latin typeface="inter-regular"/>
              </a:rPr>
              <a:t>SqlDataAdapter</a:t>
            </a:r>
            <a:r>
              <a:rPr lang="en-US" b="1" dirty="0">
                <a:solidFill>
                  <a:srgbClr val="FF0000"/>
                </a:solidFill>
                <a:latin typeface="inter-regular"/>
              </a:rPr>
              <a:t>("Select * from student", con);  </a:t>
            </a:r>
          </a:p>
          <a:p>
            <a:pPr algn="just"/>
            <a:r>
              <a:rPr lang="en-US" dirty="0">
                <a:solidFill>
                  <a:srgbClr val="000000"/>
                </a:solidFill>
                <a:latin typeface="inter-regular"/>
              </a:rPr>
              <a:t>                </a:t>
            </a:r>
            <a:r>
              <a:rPr lang="en-US" dirty="0" err="1">
                <a:solidFill>
                  <a:srgbClr val="000000"/>
                </a:solidFill>
                <a:latin typeface="inter-regular"/>
              </a:rPr>
              <a:t>DataSet</a:t>
            </a:r>
            <a:r>
              <a:rPr lang="en-US" dirty="0">
                <a:solidFill>
                  <a:srgbClr val="000000"/>
                </a:solidFill>
                <a:latin typeface="inter-regular"/>
              </a:rPr>
              <a:t> ds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DataSet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sde.Fill</a:t>
            </a:r>
            <a:r>
              <a:rPr lang="en-US" dirty="0">
                <a:solidFill>
                  <a:srgbClr val="000000"/>
                </a:solidFill>
                <a:latin typeface="inter-regular"/>
              </a:rPr>
              <a:t>(ds);  </a:t>
            </a:r>
          </a:p>
          <a:p>
            <a:pPr algn="just"/>
            <a:r>
              <a:rPr lang="en-US" dirty="0">
                <a:solidFill>
                  <a:srgbClr val="000000"/>
                </a:solidFill>
                <a:latin typeface="inter-regular"/>
              </a:rPr>
              <a:t>                GridView1.DataSource = ds;  </a:t>
            </a:r>
          </a:p>
          <a:p>
            <a:pPr algn="just"/>
            <a:r>
              <a:rPr lang="en-US" dirty="0">
                <a:solidFill>
                  <a:srgbClr val="000000"/>
                </a:solidFill>
                <a:latin typeface="inter-regular"/>
              </a:rPr>
              <a:t>                GridView1.DataBind();  </a:t>
            </a:r>
          </a:p>
          <a:p>
            <a:pPr algn="just"/>
            <a:r>
              <a:rPr lang="en-US" dirty="0">
                <a:solidFill>
                  <a:srgbClr val="000000"/>
                </a:solidFill>
                <a:latin typeface="inter-regular"/>
              </a:rPr>
              <a:t>            }  </a:t>
            </a:r>
          </a:p>
          <a:p>
            <a:pPr algn="just"/>
            <a:r>
              <a:rPr lang="en-US" dirty="0">
                <a:solidFill>
                  <a:srgbClr val="000000"/>
                </a:solidFill>
                <a:latin typeface="inter-regular"/>
              </a:rPr>
              <a:t>        }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408380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173"/>
            <a:ext cx="12192000" cy="1200329"/>
          </a:xfrm>
          <a:prstGeom prst="rect">
            <a:avLst/>
          </a:prstGeom>
        </p:spPr>
        <p:txBody>
          <a:bodyPr wrap="square">
            <a:spAutoFit/>
          </a:bodyPr>
          <a:lstStyle/>
          <a:p>
            <a:pPr algn="just"/>
            <a:r>
              <a:rPr lang="en-US" dirty="0">
                <a:solidFill>
                  <a:srgbClr val="610B38"/>
                </a:solidFill>
                <a:latin typeface="erdana"/>
              </a:rPr>
              <a:t>ADO.NET </a:t>
            </a:r>
            <a:r>
              <a:rPr lang="en-US" dirty="0" err="1" smtClean="0">
                <a:solidFill>
                  <a:srgbClr val="610B38"/>
                </a:solidFill>
                <a:latin typeface="erdana"/>
              </a:rPr>
              <a:t>DataAdapter</a:t>
            </a:r>
            <a:endParaRPr lang="en-US" dirty="0" smtClean="0">
              <a:solidFill>
                <a:srgbClr val="610B38"/>
              </a:solidFill>
              <a:latin typeface="erdana"/>
            </a:endParaRPr>
          </a:p>
          <a:p>
            <a:pPr algn="just"/>
            <a:r>
              <a:rPr lang="en-US" dirty="0"/>
              <a:t>The </a:t>
            </a:r>
            <a:r>
              <a:rPr lang="en-US" dirty="0" err="1"/>
              <a:t>DataAdapter</a:t>
            </a:r>
            <a:r>
              <a:rPr lang="en-US" dirty="0"/>
              <a:t> works as a bridge between a </a:t>
            </a:r>
            <a:r>
              <a:rPr lang="en-US" dirty="0" err="1"/>
              <a:t>DataSet</a:t>
            </a:r>
            <a:r>
              <a:rPr lang="en-US" dirty="0"/>
              <a:t> and a data source to retrieve data</a:t>
            </a:r>
            <a:r>
              <a:rPr lang="en-US" dirty="0" smtClean="0"/>
              <a:t>.</a:t>
            </a:r>
          </a:p>
          <a:p>
            <a:r>
              <a:rPr lang="en-US" dirty="0"/>
              <a:t> </a:t>
            </a:r>
            <a:r>
              <a:rPr lang="en-US" dirty="0" err="1"/>
              <a:t>DataAdapter</a:t>
            </a:r>
            <a:r>
              <a:rPr lang="en-US" dirty="0"/>
              <a:t> is a class that represents a set of SQL commands and a database connection. It can be used to fill the </a:t>
            </a:r>
            <a:r>
              <a:rPr lang="en-US" dirty="0" err="1"/>
              <a:t>DataSet</a:t>
            </a:r>
            <a:r>
              <a:rPr lang="en-US" dirty="0"/>
              <a:t> and update the data source</a:t>
            </a:r>
            <a:r>
              <a:rPr lang="en-US" dirty="0" smtClean="0"/>
              <a:t>.</a:t>
            </a:r>
            <a:endParaRPr lang="en-US" dirty="0"/>
          </a:p>
        </p:txBody>
      </p:sp>
      <p:sp>
        <p:nvSpPr>
          <p:cNvPr id="3" name="Rectangle 2"/>
          <p:cNvSpPr/>
          <p:nvPr/>
        </p:nvSpPr>
        <p:spPr>
          <a:xfrm>
            <a:off x="0" y="1265457"/>
            <a:ext cx="10946781" cy="646331"/>
          </a:xfrm>
          <a:prstGeom prst="rect">
            <a:avLst/>
          </a:prstGeom>
        </p:spPr>
        <p:txBody>
          <a:bodyPr wrap="square">
            <a:spAutoFit/>
          </a:bodyPr>
          <a:lstStyle/>
          <a:p>
            <a:r>
              <a:rPr lang="en-US" dirty="0" err="1">
                <a:solidFill>
                  <a:srgbClr val="610B38"/>
                </a:solidFill>
                <a:latin typeface="erdana"/>
              </a:rPr>
              <a:t>DataAdapter</a:t>
            </a:r>
            <a:r>
              <a:rPr lang="en-US" dirty="0">
                <a:solidFill>
                  <a:srgbClr val="610B38"/>
                </a:solidFill>
                <a:latin typeface="erdana"/>
              </a:rPr>
              <a:t> Class </a:t>
            </a:r>
            <a:r>
              <a:rPr lang="en-US" dirty="0" smtClean="0">
                <a:solidFill>
                  <a:srgbClr val="610B38"/>
                </a:solidFill>
                <a:latin typeface="erdana"/>
              </a:rPr>
              <a:t>Signature</a:t>
            </a:r>
          </a:p>
          <a:p>
            <a:r>
              <a:rPr lang="en-US" dirty="0"/>
              <a:t>public class </a:t>
            </a:r>
            <a:r>
              <a:rPr lang="en-US" dirty="0" err="1"/>
              <a:t>DataAdapter</a:t>
            </a:r>
            <a:r>
              <a:rPr lang="en-US" dirty="0"/>
              <a:t> : </a:t>
            </a:r>
            <a:r>
              <a:rPr lang="en-US" dirty="0" err="1"/>
              <a:t>System.ComponentModel.Component</a:t>
            </a:r>
            <a:r>
              <a:rPr lang="en-US" dirty="0"/>
              <a:t>, </a:t>
            </a:r>
            <a:r>
              <a:rPr lang="en-US" dirty="0" err="1"/>
              <a:t>System.Data.IDataAdapter</a:t>
            </a:r>
            <a:r>
              <a:rPr lang="en-US" dirty="0"/>
              <a:t>  </a:t>
            </a:r>
          </a:p>
        </p:txBody>
      </p:sp>
      <p:sp>
        <p:nvSpPr>
          <p:cNvPr id="4" name="Rectangle 3"/>
          <p:cNvSpPr/>
          <p:nvPr/>
        </p:nvSpPr>
        <p:spPr>
          <a:xfrm>
            <a:off x="0" y="1911786"/>
            <a:ext cx="2274982" cy="369332"/>
          </a:xfrm>
          <a:prstGeom prst="rect">
            <a:avLst/>
          </a:prstGeom>
        </p:spPr>
        <p:txBody>
          <a:bodyPr wrap="none">
            <a:spAutoFit/>
          </a:bodyPr>
          <a:lstStyle/>
          <a:p>
            <a:r>
              <a:rPr lang="en-US" b="1" dirty="0">
                <a:solidFill>
                  <a:srgbClr val="333333"/>
                </a:solidFill>
                <a:latin typeface="inter-bold"/>
              </a:rPr>
              <a:t>DataSetDemo.aspx</a:t>
            </a:r>
            <a:endParaRPr lang="en-US" dirty="0"/>
          </a:p>
        </p:txBody>
      </p:sp>
      <p:sp>
        <p:nvSpPr>
          <p:cNvPr id="5" name="Rectangle 4"/>
          <p:cNvSpPr/>
          <p:nvPr/>
        </p:nvSpPr>
        <p:spPr>
          <a:xfrm>
            <a:off x="535257" y="2465786"/>
            <a:ext cx="11073163" cy="3416320"/>
          </a:xfrm>
          <a:prstGeom prst="rect">
            <a:avLst/>
          </a:prstGeom>
        </p:spPr>
        <p:txBody>
          <a:bodyPr wrap="square">
            <a:spAutoFit/>
          </a:bodyPr>
          <a:lstStyle/>
          <a:p>
            <a:pPr algn="just"/>
            <a:r>
              <a:rPr lang="en-US" b="1" dirty="0">
                <a:solidFill>
                  <a:srgbClr val="006699"/>
                </a:solidFill>
                <a:latin typeface="inter-regular"/>
              </a:rPr>
              <a:t>&lt;</a:t>
            </a:r>
            <a:r>
              <a:rPr lang="en-US" dirty="0">
                <a:solidFill>
                  <a:srgbClr val="000000"/>
                </a:solidFill>
                <a:latin typeface="inter-regular"/>
              </a:rPr>
              <a:t>%@ Page </a:t>
            </a:r>
            <a:r>
              <a:rPr lang="en-US" dirty="0">
                <a:solidFill>
                  <a:srgbClr val="FF0000"/>
                </a:solidFill>
                <a:latin typeface="inter-regular"/>
              </a:rPr>
              <a:t>Language</a:t>
            </a:r>
            <a:r>
              <a:rPr lang="en-US" dirty="0">
                <a:solidFill>
                  <a:srgbClr val="000000"/>
                </a:solidFill>
                <a:latin typeface="inter-regular"/>
              </a:rPr>
              <a:t>=</a:t>
            </a:r>
            <a:r>
              <a:rPr lang="en-US" dirty="0">
                <a:solidFill>
                  <a:srgbClr val="0000FF"/>
                </a:solidFill>
                <a:latin typeface="inter-regular"/>
              </a:rPr>
              <a:t>"C#"</a:t>
            </a:r>
            <a:r>
              <a:rPr lang="en-US" dirty="0">
                <a:solidFill>
                  <a:srgbClr val="000000"/>
                </a:solidFill>
                <a:latin typeface="inter-regular"/>
              </a:rPr>
              <a:t> </a:t>
            </a:r>
            <a:r>
              <a:rPr lang="en-US" dirty="0" err="1">
                <a:solidFill>
                  <a:srgbClr val="FF0000"/>
                </a:solidFill>
                <a:latin typeface="inter-regular"/>
              </a:rPr>
              <a:t>AutoEventWireup</a:t>
            </a:r>
            <a:r>
              <a:rPr lang="en-US" dirty="0">
                <a:solidFill>
                  <a:srgbClr val="000000"/>
                </a:solidFill>
                <a:latin typeface="inter-regular"/>
              </a:rPr>
              <a:t>=</a:t>
            </a:r>
            <a:r>
              <a:rPr lang="en-US" dirty="0">
                <a:solidFill>
                  <a:srgbClr val="0000FF"/>
                </a:solidFill>
                <a:latin typeface="inter-regular"/>
              </a:rPr>
              <a:t>"true"</a:t>
            </a:r>
            <a:r>
              <a:rPr lang="en-US" dirty="0">
                <a:solidFill>
                  <a:srgbClr val="000000"/>
                </a:solidFill>
                <a:latin typeface="inter-regular"/>
              </a:rPr>
              <a:t> </a:t>
            </a:r>
            <a:r>
              <a:rPr lang="en-US" dirty="0" err="1">
                <a:solidFill>
                  <a:srgbClr val="FF0000"/>
                </a:solidFill>
                <a:latin typeface="inter-regular"/>
              </a:rPr>
              <a:t>CodeBehind</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DataSetDemo.aspx.cs</a:t>
            </a:r>
            <a:r>
              <a:rPr lang="en-US" dirty="0">
                <a:solidFill>
                  <a:srgbClr val="0000FF"/>
                </a:solidFill>
                <a:latin typeface="inter-regular"/>
              </a:rPr>
              <a:t>"</a:t>
            </a:r>
            <a:r>
              <a:rPr lang="en-US" dirty="0">
                <a:solidFill>
                  <a:srgbClr val="000000"/>
                </a:solidFill>
                <a:latin typeface="inter-regular"/>
              </a:rPr>
              <a:t>   </a:t>
            </a:r>
          </a:p>
          <a:p>
            <a:pPr algn="just"/>
            <a:r>
              <a:rPr lang="en-US" dirty="0">
                <a:solidFill>
                  <a:srgbClr val="FF0000"/>
                </a:solidFill>
                <a:latin typeface="inter-regular"/>
              </a:rPr>
              <a:t>Inherits</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DataSetExample.DataSetDemo</a:t>
            </a:r>
            <a:r>
              <a:rPr lang="en-US" dirty="0">
                <a:solidFill>
                  <a:srgbClr val="0000FF"/>
                </a:solidFill>
                <a:latin typeface="inter-regular"/>
              </a:rPr>
              <a:t>"</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&lt;html</a:t>
            </a:r>
            <a:r>
              <a:rPr lang="en-US" dirty="0">
                <a:solidFill>
                  <a:srgbClr val="000000"/>
                </a:solidFill>
                <a:latin typeface="inter-regular"/>
              </a:rPr>
              <a:t> </a:t>
            </a:r>
            <a:r>
              <a:rPr lang="en-US" dirty="0" err="1">
                <a:solidFill>
                  <a:srgbClr val="FF0000"/>
                </a:solidFill>
                <a:latin typeface="inter-regular"/>
              </a:rPr>
              <a:t>xmlns</a:t>
            </a:r>
            <a:r>
              <a:rPr lang="en-US" dirty="0">
                <a:solidFill>
                  <a:srgbClr val="000000"/>
                </a:solidFill>
                <a:latin typeface="inter-regular"/>
              </a:rPr>
              <a:t>=</a:t>
            </a:r>
            <a:r>
              <a:rPr lang="en-US" dirty="0">
                <a:solidFill>
                  <a:srgbClr val="0000FF"/>
                </a:solidFill>
                <a:latin typeface="inter-regular"/>
              </a:rPr>
              <a:t>"http://www.w3.org/1999/xhtml"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&lt;head</a:t>
            </a:r>
            <a:r>
              <a:rPr lang="en-US" dirty="0">
                <a:solidFill>
                  <a:srgbClr val="000000"/>
                </a:solidFill>
                <a:latin typeface="inter-regular"/>
              </a:rPr>
              <a:t> </a:t>
            </a:r>
            <a:r>
              <a:rPr lang="en-US" dirty="0" err="1">
                <a:solidFill>
                  <a:srgbClr val="FF0000"/>
                </a:solidFill>
                <a:latin typeface="inter-regular"/>
              </a:rPr>
              <a:t>runat</a:t>
            </a:r>
            <a:r>
              <a:rPr lang="en-US" dirty="0">
                <a:solidFill>
                  <a:srgbClr val="000000"/>
                </a:solidFill>
                <a:latin typeface="inter-regular"/>
              </a:rPr>
              <a:t>=</a:t>
            </a:r>
            <a:r>
              <a:rPr lang="en-US" dirty="0">
                <a:solidFill>
                  <a:srgbClr val="0000FF"/>
                </a:solidFill>
                <a:latin typeface="inter-regular"/>
              </a:rPr>
              <a:t>"server"</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&lt;form</a:t>
            </a:r>
            <a:r>
              <a:rPr lang="en-US" dirty="0">
                <a:solidFill>
                  <a:srgbClr val="000000"/>
                </a:solidFill>
                <a:latin typeface="inter-regular"/>
              </a:rPr>
              <a:t> </a:t>
            </a:r>
            <a:r>
              <a:rPr lang="en-US" dirty="0">
                <a:solidFill>
                  <a:srgbClr val="FF0000"/>
                </a:solidFill>
                <a:latin typeface="inter-regular"/>
              </a:rPr>
              <a:t>id</a:t>
            </a:r>
            <a:r>
              <a:rPr lang="en-US" dirty="0">
                <a:solidFill>
                  <a:srgbClr val="000000"/>
                </a:solidFill>
                <a:latin typeface="inter-regular"/>
              </a:rPr>
              <a:t>=</a:t>
            </a:r>
            <a:r>
              <a:rPr lang="en-US" dirty="0">
                <a:solidFill>
                  <a:srgbClr val="0000FF"/>
                </a:solidFill>
                <a:latin typeface="inter-regular"/>
              </a:rPr>
              <a:t>"form1"</a:t>
            </a:r>
            <a:r>
              <a:rPr lang="en-US" dirty="0">
                <a:solidFill>
                  <a:srgbClr val="000000"/>
                </a:solidFill>
                <a:latin typeface="inter-regular"/>
              </a:rPr>
              <a:t> </a:t>
            </a:r>
            <a:r>
              <a:rPr lang="en-US" dirty="0" err="1">
                <a:solidFill>
                  <a:srgbClr val="FF0000"/>
                </a:solidFill>
                <a:latin typeface="inter-regular"/>
              </a:rPr>
              <a:t>runat</a:t>
            </a:r>
            <a:r>
              <a:rPr lang="en-US" dirty="0">
                <a:solidFill>
                  <a:srgbClr val="000000"/>
                </a:solidFill>
                <a:latin typeface="inter-regular"/>
              </a:rPr>
              <a:t>=</a:t>
            </a:r>
            <a:r>
              <a:rPr lang="en-US" dirty="0">
                <a:solidFill>
                  <a:srgbClr val="0000FF"/>
                </a:solidFill>
                <a:latin typeface="inter-regular"/>
              </a:rPr>
              <a:t>"server"</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5739862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143" y="457392"/>
            <a:ext cx="11151220" cy="4524315"/>
          </a:xfrm>
          <a:prstGeom prst="rect">
            <a:avLst/>
          </a:prstGeom>
        </p:spPr>
        <p:txBody>
          <a:bodyPr wrap="square">
            <a:spAutoFit/>
          </a:bodyPr>
          <a:lstStyle/>
          <a:p>
            <a:pPr algn="just"/>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asp:GridView</a:t>
            </a:r>
            <a:r>
              <a:rPr lang="en-US" dirty="0">
                <a:solidFill>
                  <a:srgbClr val="000000"/>
                </a:solidFill>
                <a:latin typeface="inter-regular"/>
              </a:rPr>
              <a:t> </a:t>
            </a:r>
            <a:r>
              <a:rPr lang="en-US" dirty="0">
                <a:solidFill>
                  <a:srgbClr val="FF0000"/>
                </a:solidFill>
                <a:latin typeface="inter-regular"/>
              </a:rPr>
              <a:t>ID</a:t>
            </a:r>
            <a:r>
              <a:rPr lang="en-US" dirty="0">
                <a:solidFill>
                  <a:srgbClr val="000000"/>
                </a:solidFill>
                <a:latin typeface="inter-regular"/>
              </a:rPr>
              <a:t>=</a:t>
            </a:r>
            <a:r>
              <a:rPr lang="en-US" dirty="0">
                <a:solidFill>
                  <a:srgbClr val="0000FF"/>
                </a:solidFill>
                <a:latin typeface="inter-regular"/>
              </a:rPr>
              <a:t>"GridView1"</a:t>
            </a:r>
            <a:r>
              <a:rPr lang="en-US" dirty="0">
                <a:solidFill>
                  <a:srgbClr val="000000"/>
                </a:solidFill>
                <a:latin typeface="inter-regular"/>
              </a:rPr>
              <a:t> </a:t>
            </a:r>
            <a:r>
              <a:rPr lang="en-US" dirty="0" err="1">
                <a:solidFill>
                  <a:srgbClr val="FF0000"/>
                </a:solidFill>
                <a:latin typeface="inter-regular"/>
              </a:rPr>
              <a:t>runat</a:t>
            </a:r>
            <a:r>
              <a:rPr lang="en-US" dirty="0">
                <a:solidFill>
                  <a:srgbClr val="000000"/>
                </a:solidFill>
                <a:latin typeface="inter-regular"/>
              </a:rPr>
              <a:t>=</a:t>
            </a:r>
            <a:r>
              <a:rPr lang="en-US" dirty="0">
                <a:solidFill>
                  <a:srgbClr val="0000FF"/>
                </a:solidFill>
                <a:latin typeface="inter-regular"/>
              </a:rPr>
              <a:t>"server"</a:t>
            </a:r>
            <a:r>
              <a:rPr lang="en-US" dirty="0">
                <a:solidFill>
                  <a:srgbClr val="000000"/>
                </a:solidFill>
                <a:latin typeface="inter-regular"/>
              </a:rPr>
              <a:t> </a:t>
            </a:r>
            <a:r>
              <a:rPr lang="en-US" dirty="0" err="1">
                <a:solidFill>
                  <a:srgbClr val="FF0000"/>
                </a:solidFill>
                <a:latin typeface="inter-regular"/>
              </a:rPr>
              <a:t>CellPadding</a:t>
            </a:r>
            <a:r>
              <a:rPr lang="en-US" dirty="0">
                <a:solidFill>
                  <a:srgbClr val="000000"/>
                </a:solidFill>
                <a:latin typeface="inter-regular"/>
              </a:rPr>
              <a:t>=</a:t>
            </a:r>
            <a:r>
              <a:rPr lang="en-US" dirty="0">
                <a:solidFill>
                  <a:srgbClr val="0000FF"/>
                </a:solidFill>
                <a:latin typeface="inter-regular"/>
              </a:rPr>
              <a:t>"3"</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"#DEBA84"</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FF0000"/>
                </a:solidFill>
                <a:latin typeface="inter-regular"/>
              </a:rPr>
              <a:t>BorderColor</a:t>
            </a:r>
            <a:r>
              <a:rPr lang="en-US" dirty="0">
                <a:solidFill>
                  <a:srgbClr val="000000"/>
                </a:solidFill>
                <a:latin typeface="inter-regular"/>
              </a:rPr>
              <a:t>=</a:t>
            </a:r>
            <a:r>
              <a:rPr lang="en-US" dirty="0">
                <a:solidFill>
                  <a:srgbClr val="0000FF"/>
                </a:solidFill>
                <a:latin typeface="inter-regular"/>
              </a:rPr>
              <a:t>"#DEBA84"</a:t>
            </a:r>
            <a:r>
              <a:rPr lang="en-US" dirty="0">
                <a:solidFill>
                  <a:srgbClr val="000000"/>
                </a:solidFill>
                <a:latin typeface="inter-regular"/>
              </a:rPr>
              <a:t> </a:t>
            </a:r>
            <a:r>
              <a:rPr lang="en-US" dirty="0" err="1">
                <a:solidFill>
                  <a:srgbClr val="FF0000"/>
                </a:solidFill>
                <a:latin typeface="inter-regular"/>
              </a:rPr>
              <a:t>BorderStyle</a:t>
            </a:r>
            <a:r>
              <a:rPr lang="en-US" dirty="0">
                <a:solidFill>
                  <a:srgbClr val="000000"/>
                </a:solidFill>
                <a:latin typeface="inter-regular"/>
              </a:rPr>
              <a:t>=</a:t>
            </a:r>
            <a:r>
              <a:rPr lang="en-US" dirty="0">
                <a:solidFill>
                  <a:srgbClr val="0000FF"/>
                </a:solidFill>
                <a:latin typeface="inter-regular"/>
              </a:rPr>
              <a:t>"None"</a:t>
            </a:r>
            <a:r>
              <a:rPr lang="en-US" dirty="0">
                <a:solidFill>
                  <a:srgbClr val="000000"/>
                </a:solidFill>
                <a:latin typeface="inter-regular"/>
              </a:rPr>
              <a:t> </a:t>
            </a:r>
            <a:r>
              <a:rPr lang="en-US" dirty="0" err="1">
                <a:solidFill>
                  <a:srgbClr val="FF0000"/>
                </a:solidFill>
                <a:latin typeface="inter-regular"/>
              </a:rPr>
              <a:t>BorderWidth</a:t>
            </a:r>
            <a:r>
              <a:rPr lang="en-US" dirty="0">
                <a:solidFill>
                  <a:srgbClr val="000000"/>
                </a:solidFill>
                <a:latin typeface="inter-regular"/>
              </a:rPr>
              <a:t>=</a:t>
            </a:r>
            <a:r>
              <a:rPr lang="en-US" dirty="0">
                <a:solidFill>
                  <a:srgbClr val="0000FF"/>
                </a:solidFill>
                <a:latin typeface="inter-regular"/>
              </a:rPr>
              <a:t>"1px"</a:t>
            </a:r>
            <a:r>
              <a:rPr lang="en-US" dirty="0">
                <a:solidFill>
                  <a:srgbClr val="000000"/>
                </a:solidFill>
                <a:latin typeface="inter-regular"/>
              </a:rPr>
              <a:t> </a:t>
            </a:r>
            <a:r>
              <a:rPr lang="en-US" dirty="0" err="1">
                <a:solidFill>
                  <a:srgbClr val="FF0000"/>
                </a:solidFill>
                <a:latin typeface="inter-regular"/>
              </a:rPr>
              <a:t>CellSpacing</a:t>
            </a:r>
            <a:r>
              <a:rPr lang="en-US" dirty="0">
                <a:solidFill>
                  <a:srgbClr val="000000"/>
                </a:solidFill>
                <a:latin typeface="inter-regular"/>
              </a:rPr>
              <a:t>=</a:t>
            </a:r>
            <a:r>
              <a:rPr lang="en-US" dirty="0">
                <a:solidFill>
                  <a:srgbClr val="0000FF"/>
                </a:solidFill>
                <a:latin typeface="inter-regular"/>
              </a:rPr>
              <a:t>"2"</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FooterStyle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"#F7DFB5"</a:t>
            </a:r>
            <a:r>
              <a:rPr lang="en-US" dirty="0">
                <a:solidFill>
                  <a:srgbClr val="000000"/>
                </a:solidFill>
                <a:latin typeface="inter-regular"/>
              </a:rPr>
              <a:t> </a:t>
            </a:r>
            <a:r>
              <a:rPr lang="en-US" dirty="0" err="1">
                <a:solidFill>
                  <a:srgbClr val="FF0000"/>
                </a:solidFill>
                <a:latin typeface="inter-regular"/>
              </a:rPr>
              <a:t>ForeColor</a:t>
            </a:r>
            <a:r>
              <a:rPr lang="en-US" dirty="0">
                <a:solidFill>
                  <a:srgbClr val="000000"/>
                </a:solidFill>
                <a:latin typeface="inter-regular"/>
              </a:rPr>
              <a:t>=</a:t>
            </a:r>
            <a:r>
              <a:rPr lang="en-US" dirty="0">
                <a:solidFill>
                  <a:srgbClr val="0000FF"/>
                </a:solidFill>
                <a:latin typeface="inter-regular"/>
              </a:rPr>
              <a:t>"#8C4510"</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HeaderStyle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"#A55129"</a:t>
            </a:r>
            <a:r>
              <a:rPr lang="en-US" dirty="0">
                <a:solidFill>
                  <a:srgbClr val="000000"/>
                </a:solidFill>
                <a:latin typeface="inter-regular"/>
              </a:rPr>
              <a:t> </a:t>
            </a:r>
            <a:r>
              <a:rPr lang="en-US" dirty="0">
                <a:solidFill>
                  <a:srgbClr val="FF0000"/>
                </a:solidFill>
                <a:latin typeface="inter-regular"/>
              </a:rPr>
              <a:t>Font-Bold</a:t>
            </a:r>
            <a:r>
              <a:rPr lang="en-US" dirty="0">
                <a:solidFill>
                  <a:srgbClr val="000000"/>
                </a:solidFill>
                <a:latin typeface="inter-regular"/>
              </a:rPr>
              <a:t>=</a:t>
            </a:r>
            <a:r>
              <a:rPr lang="en-US" dirty="0">
                <a:solidFill>
                  <a:srgbClr val="0000FF"/>
                </a:solidFill>
                <a:latin typeface="inter-regular"/>
              </a:rPr>
              <a:t>"True"</a:t>
            </a:r>
            <a:r>
              <a:rPr lang="en-US" dirty="0">
                <a:solidFill>
                  <a:srgbClr val="000000"/>
                </a:solidFill>
                <a:latin typeface="inter-regular"/>
              </a:rPr>
              <a:t> </a:t>
            </a:r>
            <a:r>
              <a:rPr lang="en-US" dirty="0" err="1">
                <a:solidFill>
                  <a:srgbClr val="FF0000"/>
                </a:solidFill>
                <a:latin typeface="inter-regular"/>
              </a:rPr>
              <a:t>ForeColor</a:t>
            </a:r>
            <a:r>
              <a:rPr lang="en-US" dirty="0">
                <a:solidFill>
                  <a:srgbClr val="000000"/>
                </a:solidFill>
                <a:latin typeface="inter-regular"/>
              </a:rPr>
              <a:t>=</a:t>
            </a:r>
            <a:r>
              <a:rPr lang="en-US" dirty="0">
                <a:solidFill>
                  <a:srgbClr val="0000FF"/>
                </a:solidFill>
                <a:latin typeface="inter-regular"/>
              </a:rPr>
              <a:t>"White"</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PagerStyle</a:t>
            </a:r>
            <a:r>
              <a:rPr lang="en-US" dirty="0">
                <a:solidFill>
                  <a:srgbClr val="000000"/>
                </a:solidFill>
                <a:latin typeface="inter-regular"/>
              </a:rPr>
              <a:t> </a:t>
            </a:r>
            <a:r>
              <a:rPr lang="en-US" dirty="0" err="1">
                <a:solidFill>
                  <a:srgbClr val="FF0000"/>
                </a:solidFill>
                <a:latin typeface="inter-regular"/>
              </a:rPr>
              <a:t>ForeColor</a:t>
            </a:r>
            <a:r>
              <a:rPr lang="en-US" dirty="0">
                <a:solidFill>
                  <a:srgbClr val="000000"/>
                </a:solidFill>
                <a:latin typeface="inter-regular"/>
              </a:rPr>
              <a:t>=</a:t>
            </a:r>
            <a:r>
              <a:rPr lang="en-US" dirty="0">
                <a:solidFill>
                  <a:srgbClr val="0000FF"/>
                </a:solidFill>
                <a:latin typeface="inter-regular"/>
              </a:rPr>
              <a:t>"#8C4510"</a:t>
            </a:r>
            <a:r>
              <a:rPr lang="en-US" dirty="0">
                <a:solidFill>
                  <a:srgbClr val="000000"/>
                </a:solidFill>
                <a:latin typeface="inter-regular"/>
              </a:rPr>
              <a:t> </a:t>
            </a:r>
            <a:r>
              <a:rPr lang="en-US" dirty="0" err="1">
                <a:solidFill>
                  <a:srgbClr val="FF0000"/>
                </a:solidFill>
                <a:latin typeface="inter-regular"/>
              </a:rPr>
              <a:t>HorizontalAlign</a:t>
            </a:r>
            <a:r>
              <a:rPr lang="en-US" dirty="0">
                <a:solidFill>
                  <a:srgbClr val="000000"/>
                </a:solidFill>
                <a:latin typeface="inter-regular"/>
              </a:rPr>
              <a:t>=</a:t>
            </a:r>
            <a:r>
              <a:rPr lang="en-US" dirty="0">
                <a:solidFill>
                  <a:srgbClr val="0000FF"/>
                </a:solidFill>
                <a:latin typeface="inter-regular"/>
              </a:rPr>
              <a:t>"Center"</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RowStyle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"#FFF7E7"</a:t>
            </a:r>
            <a:r>
              <a:rPr lang="en-US" dirty="0">
                <a:solidFill>
                  <a:srgbClr val="000000"/>
                </a:solidFill>
                <a:latin typeface="inter-regular"/>
              </a:rPr>
              <a:t> </a:t>
            </a:r>
            <a:r>
              <a:rPr lang="en-US" dirty="0" err="1">
                <a:solidFill>
                  <a:srgbClr val="FF0000"/>
                </a:solidFill>
                <a:latin typeface="inter-regular"/>
              </a:rPr>
              <a:t>ForeColor</a:t>
            </a:r>
            <a:r>
              <a:rPr lang="en-US" dirty="0">
                <a:solidFill>
                  <a:srgbClr val="000000"/>
                </a:solidFill>
                <a:latin typeface="inter-regular"/>
              </a:rPr>
              <a:t>=</a:t>
            </a:r>
            <a:r>
              <a:rPr lang="en-US" dirty="0">
                <a:solidFill>
                  <a:srgbClr val="0000FF"/>
                </a:solidFill>
                <a:latin typeface="inter-regular"/>
              </a:rPr>
              <a:t>"#8C4510"</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SelectedRowStyle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"#738A9C"</a:t>
            </a:r>
            <a:r>
              <a:rPr lang="en-US" dirty="0">
                <a:solidFill>
                  <a:srgbClr val="000000"/>
                </a:solidFill>
                <a:latin typeface="inter-regular"/>
              </a:rPr>
              <a:t> </a:t>
            </a:r>
            <a:r>
              <a:rPr lang="en-US" dirty="0">
                <a:solidFill>
                  <a:srgbClr val="FF0000"/>
                </a:solidFill>
                <a:latin typeface="inter-regular"/>
              </a:rPr>
              <a:t>Font-Bold</a:t>
            </a:r>
            <a:r>
              <a:rPr lang="en-US" dirty="0">
                <a:solidFill>
                  <a:srgbClr val="000000"/>
                </a:solidFill>
                <a:latin typeface="inter-regular"/>
              </a:rPr>
              <a:t>=</a:t>
            </a:r>
            <a:r>
              <a:rPr lang="en-US" dirty="0">
                <a:solidFill>
                  <a:srgbClr val="0000FF"/>
                </a:solidFill>
                <a:latin typeface="inter-regular"/>
              </a:rPr>
              <a:t>"True"</a:t>
            </a:r>
            <a:r>
              <a:rPr lang="en-US" dirty="0">
                <a:solidFill>
                  <a:srgbClr val="000000"/>
                </a:solidFill>
                <a:latin typeface="inter-regular"/>
              </a:rPr>
              <a:t> </a:t>
            </a:r>
            <a:r>
              <a:rPr lang="en-US" dirty="0" err="1">
                <a:solidFill>
                  <a:srgbClr val="FF0000"/>
                </a:solidFill>
                <a:latin typeface="inter-regular"/>
              </a:rPr>
              <a:t>ForeColor</a:t>
            </a:r>
            <a:r>
              <a:rPr lang="en-US" dirty="0">
                <a:solidFill>
                  <a:srgbClr val="000000"/>
                </a:solidFill>
                <a:latin typeface="inter-regular"/>
              </a:rPr>
              <a:t>=</a:t>
            </a:r>
            <a:r>
              <a:rPr lang="en-US" dirty="0">
                <a:solidFill>
                  <a:srgbClr val="0000FF"/>
                </a:solidFill>
                <a:latin typeface="inter-regular"/>
              </a:rPr>
              <a:t>"White"</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SortedAscendingCellStyle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"#FFF1D4"</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SortedAscendingHeaderStyle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"#B95C30"</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SortedDescendingCellStyle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"#F1E5CE"</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SortedDescendingHeaderStyle</a:t>
            </a:r>
            <a:r>
              <a:rPr lang="en-US" dirty="0">
                <a:solidFill>
                  <a:srgbClr val="000000"/>
                </a:solidFill>
                <a:latin typeface="inter-regular"/>
              </a:rPr>
              <a:t> </a:t>
            </a:r>
            <a:r>
              <a:rPr lang="en-US" dirty="0" err="1">
                <a:solidFill>
                  <a:srgbClr val="FF0000"/>
                </a:solidFill>
                <a:latin typeface="inter-regular"/>
              </a:rPr>
              <a:t>BackColor</a:t>
            </a:r>
            <a:r>
              <a:rPr lang="en-US" dirty="0">
                <a:solidFill>
                  <a:srgbClr val="000000"/>
                </a:solidFill>
                <a:latin typeface="inter-regular"/>
              </a:rPr>
              <a:t>=</a:t>
            </a:r>
            <a:r>
              <a:rPr lang="en-US" dirty="0">
                <a:solidFill>
                  <a:srgbClr val="0000FF"/>
                </a:solidFill>
                <a:latin typeface="inter-regular"/>
              </a:rPr>
              <a:t>"#93451F"</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asp:GridView</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&lt;/form&gt;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724550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 y="94546"/>
            <a:ext cx="12478215" cy="6463308"/>
          </a:xfrm>
          <a:prstGeom prst="rect">
            <a:avLst/>
          </a:prstGeom>
        </p:spPr>
        <p:txBody>
          <a:bodyPr wrap="square">
            <a:spAutoFit/>
          </a:bodyPr>
          <a:lstStyle/>
          <a:p>
            <a:pPr algn="just"/>
            <a:r>
              <a:rPr lang="en-US" dirty="0">
                <a:solidFill>
                  <a:srgbClr val="000000"/>
                </a:solidFill>
                <a:latin typeface="inter-regular"/>
              </a:rPr>
              <a:t>using System;  </a:t>
            </a:r>
          </a:p>
          <a:p>
            <a:pPr algn="just"/>
            <a:r>
              <a:rPr lang="en-US" dirty="0">
                <a:solidFill>
                  <a:srgbClr val="000000"/>
                </a:solidFill>
                <a:latin typeface="inter-regular"/>
              </a:rPr>
              <a:t>using </a:t>
            </a:r>
            <a:r>
              <a:rPr lang="en-US" dirty="0" err="1">
                <a:solidFill>
                  <a:srgbClr val="000000"/>
                </a:solidFill>
                <a:latin typeface="inter-regular"/>
              </a:rPr>
              <a:t>System.Data.SqlClient</a:t>
            </a:r>
            <a:r>
              <a:rPr lang="en-US" dirty="0">
                <a:solidFill>
                  <a:srgbClr val="000000"/>
                </a:solidFill>
                <a:latin typeface="inter-regular"/>
              </a:rPr>
              <a:t>;  </a:t>
            </a:r>
          </a:p>
          <a:p>
            <a:pPr algn="just"/>
            <a:r>
              <a:rPr lang="en-US" dirty="0">
                <a:solidFill>
                  <a:srgbClr val="000000"/>
                </a:solidFill>
                <a:latin typeface="inter-regular"/>
              </a:rPr>
              <a:t>using </a:t>
            </a:r>
            <a:r>
              <a:rPr lang="en-US" dirty="0" err="1">
                <a:solidFill>
                  <a:srgbClr val="000000"/>
                </a:solidFill>
                <a:latin typeface="inter-regular"/>
              </a:rPr>
              <a:t>System.Data</a:t>
            </a:r>
            <a:r>
              <a:rPr lang="en-US" dirty="0">
                <a:solidFill>
                  <a:srgbClr val="000000"/>
                </a:solidFill>
                <a:latin typeface="inter-regular"/>
              </a:rPr>
              <a:t>;  </a:t>
            </a:r>
          </a:p>
          <a:p>
            <a:pPr algn="just"/>
            <a:r>
              <a:rPr lang="en-US" dirty="0">
                <a:solidFill>
                  <a:srgbClr val="000000"/>
                </a:solidFill>
                <a:latin typeface="inter-regular"/>
              </a:rPr>
              <a:t>namespace </a:t>
            </a:r>
            <a:r>
              <a:rPr lang="en-US" dirty="0" err="1">
                <a:solidFill>
                  <a:srgbClr val="000000"/>
                </a:solidFill>
                <a:latin typeface="inter-regular"/>
              </a:rPr>
              <a:t>DataSetExample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partial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DataSetDemo</a:t>
            </a:r>
            <a:r>
              <a:rPr lang="en-US" dirty="0">
                <a:solidFill>
                  <a:srgbClr val="000000"/>
                </a:solidFill>
                <a:latin typeface="inter-regular"/>
              </a:rPr>
              <a:t> : </a:t>
            </a:r>
            <a:r>
              <a:rPr lang="en-US" dirty="0" err="1">
                <a:solidFill>
                  <a:srgbClr val="000000"/>
                </a:solidFill>
                <a:latin typeface="inter-regular"/>
              </a:rPr>
              <a:t>System.Web.UI.Page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protected</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Page_Load</a:t>
            </a:r>
            <a:r>
              <a:rPr lang="en-US" dirty="0">
                <a:solidFill>
                  <a:srgbClr val="000000"/>
                </a:solidFill>
                <a:latin typeface="inter-regular"/>
              </a:rPr>
              <a:t>(object sender, </a:t>
            </a:r>
            <a:r>
              <a:rPr lang="en-US" dirty="0" err="1">
                <a:solidFill>
                  <a:srgbClr val="000000"/>
                </a:solidFill>
                <a:latin typeface="inter-regular"/>
              </a:rPr>
              <a:t>EventArgs</a:t>
            </a:r>
            <a:r>
              <a:rPr lang="en-US" dirty="0">
                <a:solidFill>
                  <a:srgbClr val="000000"/>
                </a:solidFill>
                <a:latin typeface="inter-regular"/>
              </a:rPr>
              <a:t> e)  </a:t>
            </a:r>
          </a:p>
          <a:p>
            <a:pPr algn="just"/>
            <a:r>
              <a:rPr lang="en-US" dirty="0">
                <a:solidFill>
                  <a:srgbClr val="000000"/>
                </a:solidFill>
                <a:latin typeface="inter-regular"/>
              </a:rPr>
              <a:t>       {  </a:t>
            </a:r>
            <a:endParaRPr lang="en-US" dirty="0" smtClean="0">
              <a:solidFill>
                <a:srgbClr val="000000"/>
              </a:solidFill>
              <a:latin typeface="inter-regular"/>
            </a:endParaRPr>
          </a:p>
          <a:p>
            <a:pPr algn="just"/>
            <a:r>
              <a:rPr lang="en-US" dirty="0" smtClean="0">
                <a:solidFill>
                  <a:srgbClr val="000000"/>
                </a:solidFill>
                <a:latin typeface="inter-regular"/>
              </a:rPr>
              <a:t>using</a:t>
            </a:r>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 con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SqlConnection</a:t>
            </a:r>
            <a:r>
              <a:rPr lang="en-US" dirty="0">
                <a:solidFill>
                  <a:srgbClr val="000000"/>
                </a:solidFill>
                <a:latin typeface="inter-regular"/>
              </a:rPr>
              <a:t>(</a:t>
            </a:r>
            <a:r>
              <a:rPr lang="en-US" dirty="0">
                <a:solidFill>
                  <a:srgbClr val="0000FF"/>
                </a:solidFill>
                <a:latin typeface="inter-regular"/>
              </a:rPr>
              <a:t>"data source=.; database=student; integrated security=SSPI</a:t>
            </a:r>
            <a:r>
              <a:rPr lang="en-US" dirty="0" smtClean="0">
                <a:solidFill>
                  <a:srgbClr val="0000FF"/>
                </a:solidFill>
                <a:latin typeface="inter-regular"/>
              </a:rPr>
              <a:t>"</a:t>
            </a:r>
            <a:r>
              <a:rPr lang="en-US" dirty="0" smtClean="0">
                <a:solidFill>
                  <a:srgbClr val="000000"/>
                </a:solidFill>
                <a:latin typeface="inter-regular"/>
              </a:rPr>
              <a:t>)</a:t>
            </a:r>
          </a:p>
          <a:p>
            <a:pPr algn="just"/>
            <a:endParaRPr lang="en-US" b="0" i="0" dirty="0">
              <a:solidFill>
                <a:srgbClr val="000000"/>
              </a:solidFill>
              <a:effectLst/>
              <a:latin typeface="inter-regular"/>
            </a:endParaRPr>
          </a:p>
          <a:p>
            <a:r>
              <a:rPr lang="en-US" dirty="0"/>
              <a:t>{  </a:t>
            </a:r>
          </a:p>
          <a:p>
            <a:r>
              <a:rPr lang="en-US" dirty="0"/>
              <a:t>                </a:t>
            </a:r>
            <a:r>
              <a:rPr lang="en-US" dirty="0" err="1"/>
              <a:t>SqlDataAdapter</a:t>
            </a:r>
            <a:r>
              <a:rPr lang="en-US" dirty="0"/>
              <a:t> </a:t>
            </a:r>
            <a:r>
              <a:rPr lang="en-US" dirty="0" err="1"/>
              <a:t>sde</a:t>
            </a:r>
            <a:r>
              <a:rPr lang="en-US" dirty="0"/>
              <a:t> = </a:t>
            </a:r>
            <a:r>
              <a:rPr lang="en-US" b="1" dirty="0"/>
              <a:t>new</a:t>
            </a:r>
            <a:r>
              <a:rPr lang="en-US" dirty="0"/>
              <a:t> </a:t>
            </a:r>
            <a:r>
              <a:rPr lang="en-US" dirty="0" err="1"/>
              <a:t>SqlDataAdapter</a:t>
            </a:r>
            <a:r>
              <a:rPr lang="en-US" dirty="0"/>
              <a:t>("Select * from student", con);  </a:t>
            </a:r>
          </a:p>
          <a:p>
            <a:r>
              <a:rPr lang="en-US" dirty="0"/>
              <a:t>                </a:t>
            </a:r>
            <a:r>
              <a:rPr lang="en-US" dirty="0" err="1"/>
              <a:t>DataSet</a:t>
            </a:r>
            <a:r>
              <a:rPr lang="en-US" dirty="0"/>
              <a:t> ds = </a:t>
            </a:r>
            <a:r>
              <a:rPr lang="en-US" b="1" dirty="0"/>
              <a:t>new</a:t>
            </a:r>
            <a:r>
              <a:rPr lang="en-US" dirty="0"/>
              <a:t> </a:t>
            </a:r>
            <a:r>
              <a:rPr lang="en-US" dirty="0" err="1"/>
              <a:t>DataSet</a:t>
            </a:r>
            <a:r>
              <a:rPr lang="en-US" dirty="0"/>
              <a:t>();  </a:t>
            </a:r>
          </a:p>
          <a:p>
            <a:r>
              <a:rPr lang="en-US" dirty="0"/>
              <a:t>                </a:t>
            </a:r>
            <a:r>
              <a:rPr lang="en-US" dirty="0" err="1"/>
              <a:t>sde.Fill</a:t>
            </a:r>
            <a:r>
              <a:rPr lang="en-US" dirty="0"/>
              <a:t>(ds);  </a:t>
            </a:r>
          </a:p>
          <a:p>
            <a:r>
              <a:rPr lang="en-US" dirty="0"/>
              <a:t>                GridView1.DataSource = ds;  </a:t>
            </a:r>
          </a:p>
          <a:p>
            <a:r>
              <a:rPr lang="en-US" dirty="0"/>
              <a:t>                GridView1.DataBind();  </a:t>
            </a:r>
          </a:p>
          <a:p>
            <a:r>
              <a:rPr lang="en-US" dirty="0"/>
              <a:t>            }  </a:t>
            </a:r>
          </a:p>
          <a:p>
            <a:r>
              <a:rPr lang="en-US" dirty="0"/>
              <a:t>        }  </a:t>
            </a:r>
          </a:p>
          <a:p>
            <a:r>
              <a:rPr lang="en-US" dirty="0"/>
              <a:t>    }  </a:t>
            </a:r>
          </a:p>
          <a:p>
            <a:r>
              <a:rPr lang="en-US" dirty="0"/>
              <a:t>}  </a:t>
            </a:r>
          </a:p>
          <a:p>
            <a:r>
              <a:rPr lang="en-US" dirty="0"/>
              <a:t/>
            </a:r>
            <a:br>
              <a:rPr lang="en-US" dirty="0"/>
            </a:br>
            <a:endParaRPr lang="en-US" b="0" i="0" dirty="0">
              <a:solidFill>
                <a:srgbClr val="000000"/>
              </a:solidFill>
              <a:effectLst/>
              <a:latin typeface="inter-regular"/>
            </a:endParaRPr>
          </a:p>
        </p:txBody>
      </p:sp>
    </p:spTree>
    <p:extLst>
      <p:ext uri="{BB962C8B-B14F-4D97-AF65-F5344CB8AC3E}">
        <p14:creationId xmlns:p14="http://schemas.microsoft.com/office/powerpoint/2010/main" val="9411116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531" y="112622"/>
            <a:ext cx="6096000" cy="369332"/>
          </a:xfrm>
          <a:prstGeom prst="rect">
            <a:avLst/>
          </a:prstGeom>
        </p:spPr>
        <p:txBody>
          <a:bodyPr>
            <a:spAutoFit/>
          </a:bodyPr>
          <a:lstStyle/>
          <a:p>
            <a:pPr algn="just"/>
            <a:r>
              <a:rPr lang="en-US" dirty="0">
                <a:solidFill>
                  <a:srgbClr val="610B38"/>
                </a:solidFill>
                <a:latin typeface="erdana"/>
              </a:rPr>
              <a:t>ADO.NET </a:t>
            </a:r>
            <a:r>
              <a:rPr lang="en-US" dirty="0" err="1" smtClean="0">
                <a:solidFill>
                  <a:srgbClr val="610B38"/>
                </a:solidFill>
                <a:latin typeface="erdana"/>
              </a:rPr>
              <a:t>DataTable</a:t>
            </a:r>
            <a:endParaRPr lang="en-US" dirty="0">
              <a:solidFill>
                <a:srgbClr val="610B38"/>
              </a:solidFill>
              <a:latin typeface="erdana"/>
            </a:endParaRPr>
          </a:p>
        </p:txBody>
      </p:sp>
      <p:sp>
        <p:nvSpPr>
          <p:cNvPr id="3" name="Rectangle 2"/>
          <p:cNvSpPr/>
          <p:nvPr/>
        </p:nvSpPr>
        <p:spPr>
          <a:xfrm>
            <a:off x="1" y="481954"/>
            <a:ext cx="12087923" cy="1477328"/>
          </a:xfrm>
          <a:prstGeom prst="rect">
            <a:avLst/>
          </a:prstGeom>
        </p:spPr>
        <p:txBody>
          <a:bodyPr wrap="square">
            <a:spAutoFit/>
          </a:bodyPr>
          <a:lstStyle/>
          <a:p>
            <a:pPr algn="just"/>
            <a:r>
              <a:rPr lang="en-US" dirty="0" err="1">
                <a:solidFill>
                  <a:srgbClr val="333333"/>
                </a:solidFill>
                <a:latin typeface="inter-regular"/>
              </a:rPr>
              <a:t>DataTable</a:t>
            </a:r>
            <a:r>
              <a:rPr lang="en-US" dirty="0">
                <a:solidFill>
                  <a:srgbClr val="333333"/>
                </a:solidFill>
                <a:latin typeface="inter-regular"/>
              </a:rPr>
              <a:t> represents relational data into tabular form. </a:t>
            </a:r>
            <a:endParaRPr lang="en-US" dirty="0" smtClean="0">
              <a:solidFill>
                <a:srgbClr val="333333"/>
              </a:solidFill>
              <a:latin typeface="inter-regular"/>
            </a:endParaRPr>
          </a:p>
          <a:p>
            <a:pPr algn="just"/>
            <a:r>
              <a:rPr lang="en-US" dirty="0" smtClean="0">
                <a:solidFill>
                  <a:srgbClr val="333333"/>
                </a:solidFill>
                <a:latin typeface="inter-regular"/>
              </a:rPr>
              <a:t>ADO.NET </a:t>
            </a:r>
            <a:r>
              <a:rPr lang="en-US" dirty="0">
                <a:solidFill>
                  <a:srgbClr val="333333"/>
                </a:solidFill>
                <a:latin typeface="inter-regular"/>
              </a:rPr>
              <a:t>provides a </a:t>
            </a:r>
            <a:r>
              <a:rPr lang="en-US" dirty="0" err="1">
                <a:solidFill>
                  <a:srgbClr val="333333"/>
                </a:solidFill>
                <a:latin typeface="inter-regular"/>
              </a:rPr>
              <a:t>DataTable</a:t>
            </a:r>
            <a:r>
              <a:rPr lang="en-US" dirty="0">
                <a:solidFill>
                  <a:srgbClr val="333333"/>
                </a:solidFill>
                <a:latin typeface="inter-regular"/>
              </a:rPr>
              <a:t> class to create and use data table independently. </a:t>
            </a:r>
            <a:endParaRPr lang="en-US" dirty="0" smtClean="0">
              <a:solidFill>
                <a:srgbClr val="333333"/>
              </a:solidFill>
              <a:latin typeface="inter-regular"/>
            </a:endParaRPr>
          </a:p>
          <a:p>
            <a:pPr algn="just"/>
            <a:r>
              <a:rPr lang="en-US" dirty="0" smtClean="0">
                <a:solidFill>
                  <a:srgbClr val="333333"/>
                </a:solidFill>
                <a:latin typeface="inter-regular"/>
              </a:rPr>
              <a:t>It </a:t>
            </a:r>
            <a:r>
              <a:rPr lang="en-US" dirty="0">
                <a:solidFill>
                  <a:srgbClr val="333333"/>
                </a:solidFill>
                <a:latin typeface="inter-regular"/>
              </a:rPr>
              <a:t>can also be used with </a:t>
            </a:r>
            <a:r>
              <a:rPr lang="en-US" dirty="0" err="1">
                <a:solidFill>
                  <a:srgbClr val="333333"/>
                </a:solidFill>
                <a:latin typeface="inter-regular"/>
              </a:rPr>
              <a:t>DataSet</a:t>
            </a:r>
            <a:r>
              <a:rPr lang="en-US" dirty="0">
                <a:solidFill>
                  <a:srgbClr val="333333"/>
                </a:solidFill>
                <a:latin typeface="inter-regular"/>
              </a:rPr>
              <a:t> also. Initially, when we create </a:t>
            </a:r>
            <a:r>
              <a:rPr lang="en-US" dirty="0" err="1">
                <a:solidFill>
                  <a:srgbClr val="333333"/>
                </a:solidFill>
                <a:latin typeface="inter-regular"/>
              </a:rPr>
              <a:t>DataTable</a:t>
            </a:r>
            <a:r>
              <a:rPr lang="en-US" dirty="0">
                <a:solidFill>
                  <a:srgbClr val="333333"/>
                </a:solidFill>
                <a:latin typeface="inter-regular"/>
              </a:rPr>
              <a:t>, it does not have table schema. </a:t>
            </a:r>
            <a:endParaRPr lang="en-US" dirty="0" smtClean="0">
              <a:solidFill>
                <a:srgbClr val="333333"/>
              </a:solidFill>
              <a:latin typeface="inter-regular"/>
            </a:endParaRPr>
          </a:p>
          <a:p>
            <a:pPr algn="just"/>
            <a:r>
              <a:rPr lang="en-US" dirty="0" smtClean="0">
                <a:solidFill>
                  <a:srgbClr val="333333"/>
                </a:solidFill>
                <a:latin typeface="inter-regular"/>
              </a:rPr>
              <a:t>We </a:t>
            </a:r>
            <a:r>
              <a:rPr lang="en-US" dirty="0">
                <a:solidFill>
                  <a:srgbClr val="333333"/>
                </a:solidFill>
                <a:latin typeface="inter-regular"/>
              </a:rPr>
              <a:t>can create table schema by adding columns and constraints to the table. After defining table schema, we can add rows to the table</a:t>
            </a:r>
            <a:r>
              <a:rPr lang="en-US" dirty="0" smtClean="0">
                <a:solidFill>
                  <a:srgbClr val="333333"/>
                </a:solidFill>
                <a:latin typeface="inter-regular"/>
              </a:rPr>
              <a:t>.</a:t>
            </a:r>
            <a:endParaRPr lang="en-US" dirty="0">
              <a:solidFill>
                <a:srgbClr val="333333"/>
              </a:solidFill>
              <a:latin typeface="inter-regular"/>
            </a:endParaRPr>
          </a:p>
        </p:txBody>
      </p:sp>
      <p:sp>
        <p:nvSpPr>
          <p:cNvPr id="4" name="Rectangle 3"/>
          <p:cNvSpPr/>
          <p:nvPr/>
        </p:nvSpPr>
        <p:spPr>
          <a:xfrm>
            <a:off x="2" y="1959284"/>
            <a:ext cx="11574967" cy="1477328"/>
          </a:xfrm>
          <a:prstGeom prst="rect">
            <a:avLst/>
          </a:prstGeom>
        </p:spPr>
        <p:txBody>
          <a:bodyPr wrap="square">
            <a:spAutoFit/>
          </a:bodyPr>
          <a:lstStyle/>
          <a:p>
            <a:r>
              <a:rPr lang="en-US" dirty="0" err="1">
                <a:solidFill>
                  <a:srgbClr val="610B38"/>
                </a:solidFill>
                <a:latin typeface="erdana"/>
              </a:rPr>
              <a:t>DataTable</a:t>
            </a:r>
            <a:r>
              <a:rPr lang="en-US" dirty="0">
                <a:solidFill>
                  <a:srgbClr val="610B38"/>
                </a:solidFill>
                <a:latin typeface="erdana"/>
              </a:rPr>
              <a:t> Class </a:t>
            </a:r>
            <a:r>
              <a:rPr lang="en-US" dirty="0" smtClean="0">
                <a:solidFill>
                  <a:srgbClr val="610B38"/>
                </a:solidFill>
                <a:latin typeface="erdana"/>
              </a:rPr>
              <a:t>Signature</a:t>
            </a:r>
          </a:p>
          <a:p>
            <a:endParaRPr lang="en-US" dirty="0">
              <a:solidFill>
                <a:srgbClr val="610B38"/>
              </a:solidFill>
              <a:latin typeface="erdana"/>
            </a:endParaRPr>
          </a:p>
          <a:p>
            <a:r>
              <a:rPr lang="en-US" dirty="0"/>
              <a:t>public class </a:t>
            </a:r>
            <a:r>
              <a:rPr lang="en-US" dirty="0" err="1"/>
              <a:t>DaSystem.ComponentModel.ISupportInitializeNotification</a:t>
            </a:r>
            <a:r>
              <a:rPr lang="en-US" dirty="0"/>
              <a:t>, </a:t>
            </a:r>
            <a:r>
              <a:rPr lang="en-US" dirty="0" err="1"/>
              <a:t>System.Runtime.Serialization.ISerializable</a:t>
            </a:r>
            <a:r>
              <a:rPr lang="en-US" dirty="0"/>
              <a:t>,  </a:t>
            </a:r>
          </a:p>
          <a:p>
            <a:r>
              <a:rPr lang="en-US" dirty="0" err="1" smtClean="0"/>
              <a:t>taTable</a:t>
            </a:r>
            <a:r>
              <a:rPr lang="en-US" dirty="0"/>
              <a:t> : </a:t>
            </a:r>
            <a:r>
              <a:rPr lang="en-US" dirty="0" err="1"/>
              <a:t>System.ComponentModel.MarshalByValueComponent</a:t>
            </a:r>
            <a:r>
              <a:rPr lang="en-US" dirty="0"/>
              <a:t>, </a:t>
            </a:r>
            <a:r>
              <a:rPr lang="en-US" dirty="0" err="1"/>
              <a:t>System.ComponentModel.IListSource</a:t>
            </a:r>
            <a:r>
              <a:rPr lang="en-US" dirty="0"/>
              <a:t>,  </a:t>
            </a:r>
          </a:p>
          <a:p>
            <a:r>
              <a:rPr lang="en-US" dirty="0" err="1" smtClean="0"/>
              <a:t>System.Xml.Serialization.IXmlSerializable</a:t>
            </a:r>
            <a:r>
              <a:rPr lang="en-US" dirty="0"/>
              <a:t>  </a:t>
            </a:r>
          </a:p>
        </p:txBody>
      </p:sp>
      <p:sp>
        <p:nvSpPr>
          <p:cNvPr id="5" name="Rectangle 4"/>
          <p:cNvSpPr/>
          <p:nvPr/>
        </p:nvSpPr>
        <p:spPr>
          <a:xfrm>
            <a:off x="0" y="3547198"/>
            <a:ext cx="6096000" cy="923330"/>
          </a:xfrm>
          <a:prstGeom prst="rect">
            <a:avLst/>
          </a:prstGeom>
        </p:spPr>
        <p:txBody>
          <a:bodyPr>
            <a:spAutoFit/>
          </a:bodyPr>
          <a:lstStyle/>
          <a:p>
            <a:r>
              <a:rPr lang="en-US" b="1" dirty="0">
                <a:latin typeface="inter-bold"/>
              </a:rPr>
              <a:t>DataTableForm.aspx</a:t>
            </a:r>
            <a:endParaRPr lang="en-US" dirty="0"/>
          </a:p>
          <a:p>
            <a:r>
              <a:rPr lang="en-US" dirty="0">
                <a:solidFill>
                  <a:srgbClr val="333333"/>
                </a:solidFill>
                <a:latin typeface="inter-regular"/>
              </a:rPr>
              <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37498230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3611" y="595229"/>
            <a:ext cx="10694020" cy="5078313"/>
          </a:xfrm>
          <a:prstGeom prst="rect">
            <a:avLst/>
          </a:prstGeom>
        </p:spPr>
        <p:txBody>
          <a:bodyPr wrap="square">
            <a:spAutoFit/>
          </a:bodyPr>
          <a:lstStyle/>
          <a:p>
            <a:pPr algn="just"/>
            <a:r>
              <a:rPr lang="en-US" b="1" dirty="0">
                <a:solidFill>
                  <a:srgbClr val="006699"/>
                </a:solidFill>
                <a:latin typeface="inter-regular"/>
              </a:rPr>
              <a:t>&lt;</a:t>
            </a:r>
            <a:r>
              <a:rPr lang="en-US" dirty="0">
                <a:solidFill>
                  <a:srgbClr val="000000"/>
                </a:solidFill>
                <a:latin typeface="inter-regular"/>
              </a:rPr>
              <a:t>%@ Page </a:t>
            </a:r>
            <a:r>
              <a:rPr lang="en-US" dirty="0">
                <a:solidFill>
                  <a:srgbClr val="FF0000"/>
                </a:solidFill>
                <a:latin typeface="inter-regular"/>
              </a:rPr>
              <a:t>Language</a:t>
            </a:r>
            <a:r>
              <a:rPr lang="en-US" dirty="0">
                <a:solidFill>
                  <a:srgbClr val="000000"/>
                </a:solidFill>
                <a:latin typeface="inter-regular"/>
              </a:rPr>
              <a:t>=</a:t>
            </a:r>
            <a:r>
              <a:rPr lang="en-US" dirty="0">
                <a:solidFill>
                  <a:srgbClr val="0000FF"/>
                </a:solidFill>
                <a:latin typeface="inter-regular"/>
              </a:rPr>
              <a:t>"C#"</a:t>
            </a:r>
            <a:r>
              <a:rPr lang="en-US" dirty="0">
                <a:solidFill>
                  <a:srgbClr val="000000"/>
                </a:solidFill>
                <a:latin typeface="inter-regular"/>
              </a:rPr>
              <a:t> </a:t>
            </a:r>
            <a:r>
              <a:rPr lang="en-US" dirty="0" err="1">
                <a:solidFill>
                  <a:srgbClr val="FF0000"/>
                </a:solidFill>
                <a:latin typeface="inter-regular"/>
              </a:rPr>
              <a:t>AutoEventWireup</a:t>
            </a:r>
            <a:r>
              <a:rPr lang="en-US" dirty="0">
                <a:solidFill>
                  <a:srgbClr val="000000"/>
                </a:solidFill>
                <a:latin typeface="inter-regular"/>
              </a:rPr>
              <a:t>=</a:t>
            </a:r>
            <a:r>
              <a:rPr lang="en-US" dirty="0">
                <a:solidFill>
                  <a:srgbClr val="0000FF"/>
                </a:solidFill>
                <a:latin typeface="inter-regular"/>
              </a:rPr>
              <a:t>"true"</a:t>
            </a:r>
            <a:r>
              <a:rPr lang="en-US" dirty="0">
                <a:solidFill>
                  <a:srgbClr val="000000"/>
                </a:solidFill>
                <a:latin typeface="inter-regular"/>
              </a:rPr>
              <a:t> </a:t>
            </a:r>
            <a:r>
              <a:rPr lang="en-US" dirty="0" err="1">
                <a:solidFill>
                  <a:srgbClr val="FF0000"/>
                </a:solidFill>
                <a:latin typeface="inter-regular"/>
              </a:rPr>
              <a:t>CodeBehind</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DataTableForm.aspx.cs</a:t>
            </a:r>
            <a:r>
              <a:rPr lang="en-US" dirty="0">
                <a:solidFill>
                  <a:srgbClr val="0000FF"/>
                </a:solidFill>
                <a:latin typeface="inter-regular"/>
              </a:rPr>
              <a:t>"</a:t>
            </a:r>
            <a:r>
              <a:rPr lang="en-US" dirty="0">
                <a:solidFill>
                  <a:srgbClr val="000000"/>
                </a:solidFill>
                <a:latin typeface="inter-regular"/>
              </a:rPr>
              <a:t>   </a:t>
            </a:r>
          </a:p>
          <a:p>
            <a:pPr algn="just"/>
            <a:r>
              <a:rPr lang="en-US" dirty="0">
                <a:solidFill>
                  <a:srgbClr val="FF0000"/>
                </a:solidFill>
                <a:latin typeface="inter-regular"/>
              </a:rPr>
              <a:t>Inherits</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DataTableDemo.DataTableForm</a:t>
            </a:r>
            <a:r>
              <a:rPr lang="en-US" dirty="0">
                <a:solidFill>
                  <a:srgbClr val="0000FF"/>
                </a:solidFill>
                <a:latin typeface="inter-regular"/>
              </a:rPr>
              <a:t>"</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&lt;!DOCTYPE 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&lt;html</a:t>
            </a:r>
            <a:r>
              <a:rPr lang="en-US" dirty="0">
                <a:solidFill>
                  <a:srgbClr val="000000"/>
                </a:solidFill>
                <a:latin typeface="inter-regular"/>
              </a:rPr>
              <a:t> </a:t>
            </a:r>
            <a:r>
              <a:rPr lang="en-US" dirty="0" err="1">
                <a:solidFill>
                  <a:srgbClr val="FF0000"/>
                </a:solidFill>
                <a:latin typeface="inter-regular"/>
              </a:rPr>
              <a:t>xmlns</a:t>
            </a:r>
            <a:r>
              <a:rPr lang="en-US" dirty="0">
                <a:solidFill>
                  <a:srgbClr val="000000"/>
                </a:solidFill>
                <a:latin typeface="inter-regular"/>
              </a:rPr>
              <a:t>=</a:t>
            </a:r>
            <a:r>
              <a:rPr lang="en-US" dirty="0">
                <a:solidFill>
                  <a:srgbClr val="0000FF"/>
                </a:solidFill>
                <a:latin typeface="inter-regular"/>
              </a:rPr>
              <a:t>"http://www.w3.org/1999/xhtml"</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&lt;head</a:t>
            </a:r>
            <a:r>
              <a:rPr lang="en-US" dirty="0">
                <a:solidFill>
                  <a:srgbClr val="000000"/>
                </a:solidFill>
                <a:latin typeface="inter-regular"/>
              </a:rPr>
              <a:t> </a:t>
            </a:r>
            <a:r>
              <a:rPr lang="en-US" dirty="0" err="1">
                <a:solidFill>
                  <a:srgbClr val="FF0000"/>
                </a:solidFill>
                <a:latin typeface="inter-regular"/>
              </a:rPr>
              <a:t>runat</a:t>
            </a:r>
            <a:r>
              <a:rPr lang="en-US" dirty="0">
                <a:solidFill>
                  <a:srgbClr val="000000"/>
                </a:solidFill>
                <a:latin typeface="inter-regular"/>
              </a:rPr>
              <a:t>=</a:t>
            </a:r>
            <a:r>
              <a:rPr lang="en-US" dirty="0">
                <a:solidFill>
                  <a:srgbClr val="0000FF"/>
                </a:solidFill>
                <a:latin typeface="inter-regular"/>
              </a:rPr>
              <a:t>"server"</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&lt;title&gt;&lt;/title&gt;</a:t>
            </a:r>
            <a:r>
              <a:rPr lang="en-US" dirty="0">
                <a:solidFill>
                  <a:srgbClr val="000000"/>
                </a:solidFill>
                <a:latin typeface="inter-regular"/>
              </a:rPr>
              <a:t>  </a:t>
            </a:r>
          </a:p>
          <a:p>
            <a:pPr algn="just"/>
            <a:r>
              <a:rPr lang="en-US" b="1" dirty="0">
                <a:solidFill>
                  <a:srgbClr val="006699"/>
                </a:solidFill>
                <a:latin typeface="inter-regular"/>
              </a:rPr>
              <a:t>&lt;/head&gt;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&lt;form</a:t>
            </a:r>
            <a:r>
              <a:rPr lang="en-US" dirty="0">
                <a:solidFill>
                  <a:srgbClr val="000000"/>
                </a:solidFill>
                <a:latin typeface="inter-regular"/>
              </a:rPr>
              <a:t> </a:t>
            </a:r>
            <a:r>
              <a:rPr lang="en-US" dirty="0">
                <a:solidFill>
                  <a:srgbClr val="FF0000"/>
                </a:solidFill>
                <a:latin typeface="inter-regular"/>
              </a:rPr>
              <a:t>id</a:t>
            </a:r>
            <a:r>
              <a:rPr lang="en-US" dirty="0">
                <a:solidFill>
                  <a:srgbClr val="000000"/>
                </a:solidFill>
                <a:latin typeface="inter-regular"/>
              </a:rPr>
              <a:t>=</a:t>
            </a:r>
            <a:r>
              <a:rPr lang="en-US" dirty="0">
                <a:solidFill>
                  <a:srgbClr val="0000FF"/>
                </a:solidFill>
                <a:latin typeface="inter-regular"/>
              </a:rPr>
              <a:t>"form1"</a:t>
            </a:r>
            <a:r>
              <a:rPr lang="en-US" dirty="0">
                <a:solidFill>
                  <a:srgbClr val="000000"/>
                </a:solidFill>
                <a:latin typeface="inter-regular"/>
              </a:rPr>
              <a:t> </a:t>
            </a:r>
            <a:r>
              <a:rPr lang="en-US" dirty="0" err="1">
                <a:solidFill>
                  <a:srgbClr val="FF0000"/>
                </a:solidFill>
                <a:latin typeface="inter-regular"/>
              </a:rPr>
              <a:t>runat</a:t>
            </a:r>
            <a:r>
              <a:rPr lang="en-US" dirty="0">
                <a:solidFill>
                  <a:srgbClr val="000000"/>
                </a:solidFill>
                <a:latin typeface="inter-regular"/>
              </a:rPr>
              <a:t>=</a:t>
            </a:r>
            <a:r>
              <a:rPr lang="en-US" dirty="0">
                <a:solidFill>
                  <a:srgbClr val="0000FF"/>
                </a:solidFill>
                <a:latin typeface="inter-regular"/>
              </a:rPr>
              <a:t>"server"</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asp:GridView</a:t>
            </a:r>
            <a:r>
              <a:rPr lang="en-US" dirty="0">
                <a:solidFill>
                  <a:srgbClr val="000000"/>
                </a:solidFill>
                <a:latin typeface="inter-regular"/>
              </a:rPr>
              <a:t> </a:t>
            </a:r>
            <a:r>
              <a:rPr lang="en-US" dirty="0">
                <a:solidFill>
                  <a:srgbClr val="FF0000"/>
                </a:solidFill>
                <a:latin typeface="inter-regular"/>
              </a:rPr>
              <a:t>ID</a:t>
            </a:r>
            <a:r>
              <a:rPr lang="en-US" dirty="0">
                <a:solidFill>
                  <a:srgbClr val="000000"/>
                </a:solidFill>
                <a:latin typeface="inter-regular"/>
              </a:rPr>
              <a:t>=</a:t>
            </a:r>
            <a:r>
              <a:rPr lang="en-US" dirty="0">
                <a:solidFill>
                  <a:srgbClr val="0000FF"/>
                </a:solidFill>
                <a:latin typeface="inter-regular"/>
              </a:rPr>
              <a:t>"GridView1"</a:t>
            </a:r>
            <a:r>
              <a:rPr lang="en-US" dirty="0">
                <a:solidFill>
                  <a:srgbClr val="000000"/>
                </a:solidFill>
                <a:latin typeface="inter-regular"/>
              </a:rPr>
              <a:t> </a:t>
            </a:r>
            <a:r>
              <a:rPr lang="en-US" dirty="0" err="1">
                <a:solidFill>
                  <a:srgbClr val="FF0000"/>
                </a:solidFill>
                <a:latin typeface="inter-regular"/>
              </a:rPr>
              <a:t>runat</a:t>
            </a:r>
            <a:r>
              <a:rPr lang="en-US" dirty="0">
                <a:solidFill>
                  <a:srgbClr val="000000"/>
                </a:solidFill>
                <a:latin typeface="inter-regular"/>
              </a:rPr>
              <a:t>=</a:t>
            </a:r>
            <a:r>
              <a:rPr lang="en-US" dirty="0">
                <a:solidFill>
                  <a:srgbClr val="0000FF"/>
                </a:solidFill>
                <a:latin typeface="inter-regular"/>
              </a:rPr>
              <a:t>"server"</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asp:GridView</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&lt;/form&gt;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79159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753" y="90734"/>
            <a:ext cx="10182579" cy="1200329"/>
          </a:xfrm>
          <a:prstGeom prst="rect">
            <a:avLst/>
          </a:prstGeom>
        </p:spPr>
        <p:txBody>
          <a:bodyPr wrap="square">
            <a:spAutoFit/>
          </a:bodyPr>
          <a:lstStyle/>
          <a:p>
            <a:pPr lvl="1" algn="just"/>
            <a:r>
              <a:rPr lang="en-US" dirty="0">
                <a:solidFill>
                  <a:srgbClr val="610B38"/>
                </a:solidFill>
                <a:latin typeface="erdana"/>
              </a:rPr>
              <a:t>C# Call By </a:t>
            </a:r>
            <a:r>
              <a:rPr lang="en-US" dirty="0" smtClean="0">
                <a:solidFill>
                  <a:srgbClr val="610B38"/>
                </a:solidFill>
                <a:latin typeface="erdana"/>
              </a:rPr>
              <a:t>Value</a:t>
            </a:r>
          </a:p>
          <a:p>
            <a:pPr marL="285750" indent="-285750" algn="just">
              <a:buFont typeface="Arial" panose="020B0604020202020204" pitchFamily="34" charset="0"/>
              <a:buChar char="•"/>
            </a:pPr>
            <a:r>
              <a:rPr lang="en-US" dirty="0"/>
              <a:t>In C#, value-type parameters are that pass a copy of original value to the function rather than reference</a:t>
            </a:r>
            <a:r>
              <a:rPr lang="en-US" dirty="0" smtClean="0"/>
              <a:t>.</a:t>
            </a:r>
          </a:p>
          <a:p>
            <a:pPr marL="285750" indent="-285750" algn="just">
              <a:buFont typeface="Arial" panose="020B0604020202020204" pitchFamily="34" charset="0"/>
              <a:buChar char="•"/>
            </a:pPr>
            <a:r>
              <a:rPr lang="en-US" dirty="0"/>
              <a:t>It does not modify the original value</a:t>
            </a:r>
            <a:r>
              <a:rPr lang="en-US" dirty="0" smtClean="0"/>
              <a:t>.</a:t>
            </a:r>
          </a:p>
          <a:p>
            <a:pPr marL="285750" indent="-285750" algn="just">
              <a:buFont typeface="Arial" panose="020B0604020202020204" pitchFamily="34" charset="0"/>
              <a:buChar char="•"/>
            </a:pPr>
            <a:r>
              <a:rPr lang="en-US" dirty="0"/>
              <a:t>A change made in passed value does not alter the actual value.</a:t>
            </a:r>
            <a:endParaRPr lang="en-US" dirty="0">
              <a:solidFill>
                <a:srgbClr val="610B38"/>
              </a:solidFill>
              <a:latin typeface="erdana"/>
            </a:endParaRPr>
          </a:p>
        </p:txBody>
      </p:sp>
      <p:sp>
        <p:nvSpPr>
          <p:cNvPr id="3" name="Rectangle 2"/>
          <p:cNvSpPr/>
          <p:nvPr/>
        </p:nvSpPr>
        <p:spPr>
          <a:xfrm>
            <a:off x="146756" y="1291063"/>
            <a:ext cx="10329333" cy="1200329"/>
          </a:xfrm>
          <a:prstGeom prst="rect">
            <a:avLst/>
          </a:prstGeom>
        </p:spPr>
        <p:txBody>
          <a:bodyPr wrap="square">
            <a:spAutoFit/>
          </a:bodyPr>
          <a:lstStyle/>
          <a:p>
            <a:pPr algn="just"/>
            <a:r>
              <a:rPr lang="en-US" dirty="0">
                <a:solidFill>
                  <a:srgbClr val="610B38"/>
                </a:solidFill>
                <a:latin typeface="erdana"/>
              </a:rPr>
              <a:t>C# Call By </a:t>
            </a:r>
            <a:r>
              <a:rPr lang="en-US" dirty="0" smtClean="0">
                <a:solidFill>
                  <a:srgbClr val="610B38"/>
                </a:solidFill>
                <a:latin typeface="erdana"/>
              </a:rPr>
              <a:t>Reference</a:t>
            </a:r>
          </a:p>
          <a:p>
            <a:pPr marL="285750" indent="-285750" algn="just">
              <a:buFont typeface="Arial" panose="020B0604020202020204" pitchFamily="34" charset="0"/>
              <a:buChar char="•"/>
            </a:pPr>
            <a:r>
              <a:rPr lang="en-US" dirty="0"/>
              <a:t>C# provides a </a:t>
            </a:r>
            <a:r>
              <a:rPr lang="en-US" b="1" dirty="0"/>
              <a:t>ref</a:t>
            </a:r>
            <a:r>
              <a:rPr lang="en-US" dirty="0"/>
              <a:t> keyword to pass argument as reference-type</a:t>
            </a:r>
            <a:r>
              <a:rPr lang="en-US" dirty="0" smtClean="0"/>
              <a:t>.</a:t>
            </a:r>
          </a:p>
          <a:p>
            <a:pPr marL="285750" indent="-285750" algn="just">
              <a:buFont typeface="Arial" panose="020B0604020202020204" pitchFamily="34" charset="0"/>
              <a:buChar char="•"/>
            </a:pPr>
            <a:r>
              <a:rPr lang="en-US" dirty="0"/>
              <a:t>It passes reference of arguments to the function rather than copy of original value</a:t>
            </a:r>
            <a:r>
              <a:rPr lang="en-US" dirty="0" smtClean="0"/>
              <a:t>.</a:t>
            </a:r>
          </a:p>
          <a:p>
            <a:pPr marL="285750" indent="-285750" algn="just">
              <a:buFont typeface="Arial" panose="020B0604020202020204" pitchFamily="34" charset="0"/>
              <a:buChar char="•"/>
            </a:pPr>
            <a:r>
              <a:rPr lang="en-US" dirty="0"/>
              <a:t>The changes in passed values are permanent and </a:t>
            </a:r>
            <a:r>
              <a:rPr lang="en-US" b="1" dirty="0"/>
              <a:t>modify</a:t>
            </a:r>
            <a:r>
              <a:rPr lang="en-US" dirty="0"/>
              <a:t> the original variable value.</a:t>
            </a:r>
            <a:endParaRPr lang="en-US" dirty="0">
              <a:solidFill>
                <a:srgbClr val="610B38"/>
              </a:solidFill>
              <a:latin typeface="erdana"/>
            </a:endParaRPr>
          </a:p>
        </p:txBody>
      </p:sp>
      <p:sp>
        <p:nvSpPr>
          <p:cNvPr id="4" name="Rectangle 3"/>
          <p:cNvSpPr/>
          <p:nvPr/>
        </p:nvSpPr>
        <p:spPr>
          <a:xfrm>
            <a:off x="73379" y="2491392"/>
            <a:ext cx="10329332" cy="1200329"/>
          </a:xfrm>
          <a:prstGeom prst="rect">
            <a:avLst/>
          </a:prstGeom>
        </p:spPr>
        <p:txBody>
          <a:bodyPr wrap="square">
            <a:spAutoFit/>
          </a:bodyPr>
          <a:lstStyle/>
          <a:p>
            <a:pPr algn="just"/>
            <a:r>
              <a:rPr lang="en-US" dirty="0">
                <a:solidFill>
                  <a:srgbClr val="610B38"/>
                </a:solidFill>
                <a:latin typeface="erdana"/>
              </a:rPr>
              <a:t>C# Out Parameter</a:t>
            </a:r>
          </a:p>
          <a:p>
            <a:pPr marL="285750" indent="-285750">
              <a:buFont typeface="Arial" panose="020B0604020202020204" pitchFamily="34" charset="0"/>
              <a:buChar char="•"/>
            </a:pPr>
            <a:r>
              <a:rPr lang="en-US" dirty="0"/>
              <a:t>C# provides </a:t>
            </a:r>
            <a:r>
              <a:rPr lang="en-US" b="1" dirty="0"/>
              <a:t>out</a:t>
            </a:r>
            <a:r>
              <a:rPr lang="en-US" dirty="0"/>
              <a:t> keyword to pass arguments as out-type. </a:t>
            </a:r>
            <a:endParaRPr lang="en-US" dirty="0" smtClean="0"/>
          </a:p>
          <a:p>
            <a:pPr marL="285750" indent="-285750">
              <a:buFont typeface="Arial" panose="020B0604020202020204" pitchFamily="34" charset="0"/>
              <a:buChar char="•"/>
            </a:pPr>
            <a:r>
              <a:rPr lang="en-US" dirty="0"/>
              <a:t>It is like reference-type, except that it does not require variable to initialize before passing.</a:t>
            </a:r>
            <a:endParaRPr lang="en-US" dirty="0" smtClean="0"/>
          </a:p>
          <a:p>
            <a:pPr marL="285750" indent="-285750">
              <a:buFont typeface="Arial" panose="020B0604020202020204" pitchFamily="34" charset="0"/>
              <a:buChar char="•"/>
            </a:pPr>
            <a:r>
              <a:rPr lang="en-US" dirty="0"/>
              <a:t>It is useful when we want a function to return multiple values</a:t>
            </a:r>
            <a:r>
              <a:rPr lang="en-US" dirty="0" smtClean="0"/>
              <a:t>.</a:t>
            </a:r>
            <a:endParaRPr lang="en-US" dirty="0"/>
          </a:p>
        </p:txBody>
      </p:sp>
      <p:sp>
        <p:nvSpPr>
          <p:cNvPr id="5" name="Rectangle 4"/>
          <p:cNvSpPr/>
          <p:nvPr/>
        </p:nvSpPr>
        <p:spPr>
          <a:xfrm>
            <a:off x="0" y="3691719"/>
            <a:ext cx="6096000" cy="369332"/>
          </a:xfrm>
          <a:prstGeom prst="rect">
            <a:avLst/>
          </a:prstGeom>
        </p:spPr>
        <p:txBody>
          <a:bodyPr>
            <a:spAutoFit/>
          </a:bodyPr>
          <a:lstStyle/>
          <a:p>
            <a:pPr algn="just"/>
            <a:r>
              <a:rPr lang="en-US" dirty="0" smtClean="0">
                <a:solidFill>
                  <a:srgbClr val="610B38"/>
                </a:solidFill>
                <a:latin typeface="erdana"/>
              </a:rPr>
              <a:t>DECISION STRUCTURES AND LOOPS</a:t>
            </a:r>
            <a:endParaRPr lang="en-US" dirty="0">
              <a:solidFill>
                <a:srgbClr val="610B38"/>
              </a:solidFill>
              <a:latin typeface="erdana"/>
            </a:endParaRPr>
          </a:p>
        </p:txBody>
      </p:sp>
      <p:sp>
        <p:nvSpPr>
          <p:cNvPr id="6" name="Rectangle 5"/>
          <p:cNvSpPr/>
          <p:nvPr/>
        </p:nvSpPr>
        <p:spPr>
          <a:xfrm>
            <a:off x="45159" y="4061051"/>
            <a:ext cx="10476087" cy="1754326"/>
          </a:xfrm>
          <a:prstGeom prst="rect">
            <a:avLst/>
          </a:prstGeom>
        </p:spPr>
        <p:txBody>
          <a:bodyPr wrap="square">
            <a:spAutoFit/>
          </a:bodyPr>
          <a:lstStyle/>
          <a:p>
            <a:pPr algn="just"/>
            <a:r>
              <a:rPr lang="en-US" dirty="0">
                <a:solidFill>
                  <a:srgbClr val="610B38"/>
                </a:solidFill>
                <a:latin typeface="erdana"/>
              </a:rPr>
              <a:t>C# </a:t>
            </a:r>
            <a:r>
              <a:rPr lang="en-US" dirty="0" smtClean="0">
                <a:solidFill>
                  <a:srgbClr val="610B38"/>
                </a:solidFill>
                <a:latin typeface="erdana"/>
              </a:rPr>
              <a:t>if-else</a:t>
            </a:r>
          </a:p>
          <a:p>
            <a:pPr marL="285750" indent="-285750">
              <a:buFont typeface="Arial" panose="020B0604020202020204" pitchFamily="34" charset="0"/>
              <a:buChar char="•"/>
            </a:pPr>
            <a:r>
              <a:rPr lang="en-US" dirty="0" smtClean="0"/>
              <a:t>In C# programming, the </a:t>
            </a:r>
            <a:r>
              <a:rPr lang="en-US" i="1" dirty="0" smtClean="0"/>
              <a:t>if statement</a:t>
            </a:r>
            <a:r>
              <a:rPr lang="en-US" dirty="0" smtClean="0"/>
              <a:t> is used to test the condition.</a:t>
            </a:r>
          </a:p>
          <a:p>
            <a:pPr marL="285750" indent="-285750">
              <a:buFont typeface="Arial" panose="020B0604020202020204" pitchFamily="34" charset="0"/>
              <a:buChar char="•"/>
            </a:pPr>
            <a:r>
              <a:rPr lang="en-US" dirty="0"/>
              <a:t>if statement</a:t>
            </a:r>
          </a:p>
          <a:p>
            <a:pPr marL="285750" indent="-285750">
              <a:buFont typeface="Arial" panose="020B0604020202020204" pitchFamily="34" charset="0"/>
              <a:buChar char="•"/>
            </a:pPr>
            <a:r>
              <a:rPr lang="en-US" dirty="0"/>
              <a:t>if-else statement</a:t>
            </a:r>
          </a:p>
          <a:p>
            <a:pPr marL="285750" indent="-285750">
              <a:buFont typeface="Arial" panose="020B0604020202020204" pitchFamily="34" charset="0"/>
              <a:buChar char="•"/>
            </a:pPr>
            <a:r>
              <a:rPr lang="en-US" dirty="0"/>
              <a:t>nested if statement</a:t>
            </a:r>
          </a:p>
          <a:p>
            <a:pPr marL="285750" indent="-285750">
              <a:buFont typeface="Arial" panose="020B0604020202020204" pitchFamily="34" charset="0"/>
              <a:buChar char="•"/>
            </a:pPr>
            <a:r>
              <a:rPr lang="en-US" dirty="0"/>
              <a:t>if-else-if </a:t>
            </a:r>
            <a:r>
              <a:rPr lang="en-US" dirty="0" smtClean="0"/>
              <a:t>ladder</a:t>
            </a:r>
            <a:endParaRPr lang="en-US" dirty="0"/>
          </a:p>
        </p:txBody>
      </p:sp>
    </p:spTree>
    <p:extLst>
      <p:ext uri="{BB962C8B-B14F-4D97-AF65-F5344CB8AC3E}">
        <p14:creationId xmlns:p14="http://schemas.microsoft.com/office/powerpoint/2010/main" val="3023470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49" y="99690"/>
            <a:ext cx="2757999" cy="369332"/>
          </a:xfrm>
          <a:prstGeom prst="rect">
            <a:avLst/>
          </a:prstGeom>
        </p:spPr>
        <p:txBody>
          <a:bodyPr wrap="none">
            <a:spAutoFit/>
          </a:bodyPr>
          <a:lstStyle/>
          <a:p>
            <a:r>
              <a:rPr lang="en-US" b="1" dirty="0" err="1">
                <a:solidFill>
                  <a:srgbClr val="333333"/>
                </a:solidFill>
                <a:latin typeface="inter-bold"/>
              </a:rPr>
              <a:t>DataTableForm.aspx.cs</a:t>
            </a:r>
            <a:endParaRPr lang="en-US" dirty="0"/>
          </a:p>
        </p:txBody>
      </p:sp>
      <p:sp>
        <p:nvSpPr>
          <p:cNvPr id="3" name="Rectangle 2"/>
          <p:cNvSpPr/>
          <p:nvPr/>
        </p:nvSpPr>
        <p:spPr>
          <a:xfrm>
            <a:off x="2869547" y="-669"/>
            <a:ext cx="9723863" cy="7294305"/>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System.Web.UI</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System.Web.UI.WebControls</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DataTableDemo</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partial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DataTableForm</a:t>
            </a:r>
            <a:r>
              <a:rPr lang="en-US" dirty="0">
                <a:solidFill>
                  <a:srgbClr val="000000"/>
                </a:solidFill>
                <a:latin typeface="inter-regular"/>
              </a:rPr>
              <a:t> : </a:t>
            </a:r>
            <a:r>
              <a:rPr lang="en-US" dirty="0" err="1">
                <a:solidFill>
                  <a:srgbClr val="000000"/>
                </a:solidFill>
                <a:latin typeface="inter-regular"/>
              </a:rPr>
              <a:t>System.Web.UI.Page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protected</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Page_Load</a:t>
            </a:r>
            <a:r>
              <a:rPr lang="en-US" dirty="0">
                <a:solidFill>
                  <a:srgbClr val="000000"/>
                </a:solidFill>
                <a:latin typeface="inter-regular"/>
              </a:rPr>
              <a:t>(</a:t>
            </a:r>
            <a:r>
              <a:rPr lang="en-US" b="1" dirty="0">
                <a:solidFill>
                  <a:srgbClr val="006699"/>
                </a:solidFill>
                <a:latin typeface="inter-regular"/>
              </a:rPr>
              <a:t>object</a:t>
            </a:r>
            <a:r>
              <a:rPr lang="en-US" dirty="0">
                <a:solidFill>
                  <a:srgbClr val="000000"/>
                </a:solidFill>
                <a:latin typeface="inter-regular"/>
              </a:rPr>
              <a:t> sender, </a:t>
            </a:r>
            <a:r>
              <a:rPr lang="en-US" dirty="0" err="1">
                <a:solidFill>
                  <a:srgbClr val="000000"/>
                </a:solidFill>
                <a:latin typeface="inter-regular"/>
              </a:rPr>
              <a:t>EventArgs</a:t>
            </a:r>
            <a:r>
              <a:rPr lang="en-US" dirty="0">
                <a:solidFill>
                  <a:srgbClr val="000000"/>
                </a:solidFill>
                <a:latin typeface="inter-regular"/>
              </a:rPr>
              <a:t> 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DataTable</a:t>
            </a:r>
            <a:r>
              <a:rPr lang="en-US" dirty="0">
                <a:solidFill>
                  <a:srgbClr val="000000"/>
                </a:solidFill>
                <a:latin typeface="inter-regular"/>
              </a:rPr>
              <a:t> table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DataTable</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table.Columns.Add</a:t>
            </a:r>
            <a:r>
              <a:rPr lang="en-US" dirty="0">
                <a:solidFill>
                  <a:srgbClr val="000000"/>
                </a:solidFill>
                <a:latin typeface="inter-regular"/>
              </a:rPr>
              <a:t>(</a:t>
            </a:r>
            <a:r>
              <a:rPr lang="en-US" dirty="0">
                <a:solidFill>
                  <a:srgbClr val="0000FF"/>
                </a:solidFill>
                <a:latin typeface="inter-regular"/>
              </a:rPr>
              <a:t>"ID"</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table.Columns.Add</a:t>
            </a:r>
            <a:r>
              <a:rPr lang="en-US" dirty="0">
                <a:solidFill>
                  <a:srgbClr val="000000"/>
                </a:solidFill>
                <a:latin typeface="inter-regular"/>
              </a:rPr>
              <a:t>(</a:t>
            </a:r>
            <a:r>
              <a:rPr lang="en-US" dirty="0">
                <a:solidFill>
                  <a:srgbClr val="0000FF"/>
                </a:solidFill>
                <a:latin typeface="inter-regular"/>
              </a:rPr>
              <a:t>"Name"</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table.Columns.Add</a:t>
            </a:r>
            <a:r>
              <a:rPr lang="en-US" dirty="0">
                <a:solidFill>
                  <a:srgbClr val="000000"/>
                </a:solidFill>
                <a:latin typeface="inter-regular"/>
              </a:rPr>
              <a:t>(</a:t>
            </a:r>
            <a:r>
              <a:rPr lang="en-US" dirty="0">
                <a:solidFill>
                  <a:srgbClr val="0000FF"/>
                </a:solidFill>
                <a:latin typeface="inter-regular"/>
              </a:rPr>
              <a:t>"Email"</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table.Rows.Add</a:t>
            </a:r>
            <a:r>
              <a:rPr lang="en-US" dirty="0">
                <a:solidFill>
                  <a:srgbClr val="000000"/>
                </a:solidFill>
                <a:latin typeface="inter-regular"/>
              </a:rPr>
              <a:t>(</a:t>
            </a:r>
            <a:r>
              <a:rPr lang="en-US" dirty="0">
                <a:solidFill>
                  <a:srgbClr val="0000FF"/>
                </a:solidFill>
                <a:latin typeface="inter-regular"/>
              </a:rPr>
              <a:t>"101"</a:t>
            </a:r>
            <a:r>
              <a:rPr lang="en-US" dirty="0">
                <a:solidFill>
                  <a:srgbClr val="000000"/>
                </a:solidFill>
                <a:latin typeface="inter-regular"/>
              </a:rPr>
              <a:t>, </a:t>
            </a:r>
            <a:r>
              <a:rPr lang="en-US" dirty="0">
                <a:solidFill>
                  <a:srgbClr val="0000FF"/>
                </a:solidFill>
                <a:latin typeface="inter-regular"/>
              </a:rPr>
              <a:t>"</a:t>
            </a:r>
            <a:r>
              <a:rPr lang="en-US" dirty="0" err="1">
                <a:solidFill>
                  <a:srgbClr val="0000FF"/>
                </a:solidFill>
                <a:latin typeface="inter-regular"/>
              </a:rPr>
              <a:t>Rameez</a:t>
            </a:r>
            <a:r>
              <a:rPr lang="en-US" dirty="0">
                <a:solidFill>
                  <a:srgbClr val="0000FF"/>
                </a:solidFill>
                <a:latin typeface="inter-regular"/>
              </a:rPr>
              <a:t>"</a:t>
            </a:r>
            <a:r>
              <a:rPr lang="en-US" dirty="0">
                <a:solidFill>
                  <a:srgbClr val="000000"/>
                </a:solidFill>
                <a:latin typeface="inter-regular"/>
              </a:rPr>
              <a:t>,</a:t>
            </a:r>
            <a:r>
              <a:rPr lang="en-US" dirty="0">
                <a:solidFill>
                  <a:srgbClr val="0000FF"/>
                </a:solidFill>
                <a:latin typeface="inter-regular"/>
              </a:rPr>
              <a:t>"rameez@example.com"</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table.Rows.Add</a:t>
            </a:r>
            <a:r>
              <a:rPr lang="en-US" dirty="0">
                <a:solidFill>
                  <a:srgbClr val="000000"/>
                </a:solidFill>
                <a:latin typeface="inter-regular"/>
              </a:rPr>
              <a:t>(</a:t>
            </a:r>
            <a:r>
              <a:rPr lang="en-US" dirty="0">
                <a:solidFill>
                  <a:srgbClr val="0000FF"/>
                </a:solidFill>
                <a:latin typeface="inter-regular"/>
              </a:rPr>
              <a:t>"102"</a:t>
            </a:r>
            <a:r>
              <a:rPr lang="en-US" dirty="0">
                <a:solidFill>
                  <a:srgbClr val="000000"/>
                </a:solidFill>
                <a:latin typeface="inter-regular"/>
              </a:rPr>
              <a:t>, </a:t>
            </a:r>
            <a:r>
              <a:rPr lang="en-US" dirty="0">
                <a:solidFill>
                  <a:srgbClr val="0000FF"/>
                </a:solidFill>
                <a:latin typeface="inter-regular"/>
              </a:rPr>
              <a:t>"Sam </a:t>
            </a:r>
            <a:r>
              <a:rPr lang="en-US" dirty="0" err="1">
                <a:solidFill>
                  <a:srgbClr val="0000FF"/>
                </a:solidFill>
                <a:latin typeface="inter-regular"/>
              </a:rPr>
              <a:t>Nicolus</a:t>
            </a:r>
            <a:r>
              <a:rPr lang="en-US" dirty="0">
                <a:solidFill>
                  <a:srgbClr val="0000FF"/>
                </a:solidFill>
                <a:latin typeface="inter-regular"/>
              </a:rPr>
              <a:t>"</a:t>
            </a:r>
            <a:r>
              <a:rPr lang="en-US" dirty="0">
                <a:solidFill>
                  <a:srgbClr val="000000"/>
                </a:solidFill>
                <a:latin typeface="inter-regular"/>
              </a:rPr>
              <a:t>, </a:t>
            </a:r>
            <a:r>
              <a:rPr lang="en-US" dirty="0">
                <a:solidFill>
                  <a:srgbClr val="0000FF"/>
                </a:solidFill>
                <a:latin typeface="inter-regular"/>
              </a:rPr>
              <a:t>"sam@example.com"</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table.Rows.Add</a:t>
            </a:r>
            <a:r>
              <a:rPr lang="en-US" dirty="0">
                <a:solidFill>
                  <a:srgbClr val="000000"/>
                </a:solidFill>
                <a:latin typeface="inter-regular"/>
              </a:rPr>
              <a:t>(</a:t>
            </a:r>
            <a:r>
              <a:rPr lang="en-US" dirty="0">
                <a:solidFill>
                  <a:srgbClr val="0000FF"/>
                </a:solidFill>
                <a:latin typeface="inter-regular"/>
              </a:rPr>
              <a:t>"103"</a:t>
            </a:r>
            <a:r>
              <a:rPr lang="en-US" dirty="0">
                <a:solidFill>
                  <a:srgbClr val="000000"/>
                </a:solidFill>
                <a:latin typeface="inter-regular"/>
              </a:rPr>
              <a:t>, </a:t>
            </a:r>
            <a:r>
              <a:rPr lang="en-US" dirty="0">
                <a:solidFill>
                  <a:srgbClr val="0000FF"/>
                </a:solidFill>
                <a:latin typeface="inter-regular"/>
              </a:rPr>
              <a:t>"</a:t>
            </a:r>
            <a:r>
              <a:rPr lang="en-US" dirty="0" err="1">
                <a:solidFill>
                  <a:srgbClr val="0000FF"/>
                </a:solidFill>
                <a:latin typeface="inter-regular"/>
              </a:rPr>
              <a:t>Subramanium</a:t>
            </a:r>
            <a:r>
              <a:rPr lang="en-US" dirty="0">
                <a:solidFill>
                  <a:srgbClr val="0000FF"/>
                </a:solidFill>
                <a:latin typeface="inter-regular"/>
              </a:rPr>
              <a:t>"</a:t>
            </a:r>
            <a:r>
              <a:rPr lang="en-US" dirty="0">
                <a:solidFill>
                  <a:srgbClr val="000000"/>
                </a:solidFill>
                <a:latin typeface="inter-regular"/>
              </a:rPr>
              <a:t>, </a:t>
            </a:r>
            <a:r>
              <a:rPr lang="en-US" dirty="0">
                <a:solidFill>
                  <a:srgbClr val="0000FF"/>
                </a:solidFill>
                <a:latin typeface="inter-regular"/>
              </a:rPr>
              <a:t>"subramanium@example.com"</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table.Rows.Add</a:t>
            </a:r>
            <a:r>
              <a:rPr lang="en-US" dirty="0">
                <a:solidFill>
                  <a:srgbClr val="000000"/>
                </a:solidFill>
                <a:latin typeface="inter-regular"/>
              </a:rPr>
              <a:t>(</a:t>
            </a:r>
            <a:r>
              <a:rPr lang="en-US" dirty="0">
                <a:solidFill>
                  <a:srgbClr val="0000FF"/>
                </a:solidFill>
                <a:latin typeface="inter-regular"/>
              </a:rPr>
              <a:t>"104"</a:t>
            </a:r>
            <a:r>
              <a:rPr lang="en-US" dirty="0">
                <a:solidFill>
                  <a:srgbClr val="000000"/>
                </a:solidFill>
                <a:latin typeface="inter-regular"/>
              </a:rPr>
              <a:t>, </a:t>
            </a:r>
            <a:r>
              <a:rPr lang="en-US" dirty="0">
                <a:solidFill>
                  <a:srgbClr val="0000FF"/>
                </a:solidFill>
                <a:latin typeface="inter-regular"/>
              </a:rPr>
              <a:t>"</a:t>
            </a:r>
            <a:r>
              <a:rPr lang="en-US" dirty="0" err="1">
                <a:solidFill>
                  <a:srgbClr val="0000FF"/>
                </a:solidFill>
                <a:latin typeface="inter-regular"/>
              </a:rPr>
              <a:t>Ankur</a:t>
            </a:r>
            <a:r>
              <a:rPr lang="en-US" dirty="0">
                <a:solidFill>
                  <a:srgbClr val="0000FF"/>
                </a:solidFill>
                <a:latin typeface="inter-regular"/>
              </a:rPr>
              <a:t> Kumar"</a:t>
            </a:r>
            <a:r>
              <a:rPr lang="en-US" dirty="0">
                <a:solidFill>
                  <a:srgbClr val="000000"/>
                </a:solidFill>
                <a:latin typeface="inter-regular"/>
              </a:rPr>
              <a:t>, </a:t>
            </a:r>
            <a:r>
              <a:rPr lang="en-US" dirty="0">
                <a:solidFill>
                  <a:srgbClr val="0000FF"/>
                </a:solidFill>
                <a:latin typeface="inter-regular"/>
              </a:rPr>
              <a:t>"ankur@example.com"</a:t>
            </a:r>
            <a:r>
              <a:rPr lang="en-US" dirty="0">
                <a:solidFill>
                  <a:srgbClr val="000000"/>
                </a:solidFill>
                <a:latin typeface="inter-regular"/>
              </a:rPr>
              <a:t>);  </a:t>
            </a:r>
          </a:p>
          <a:p>
            <a:pPr algn="just"/>
            <a:r>
              <a:rPr lang="en-US" dirty="0">
                <a:solidFill>
                  <a:srgbClr val="000000"/>
                </a:solidFill>
                <a:latin typeface="inter-regular"/>
              </a:rPr>
              <a:t>            GridView1.DataSource = table;  </a:t>
            </a:r>
          </a:p>
          <a:p>
            <a:pPr algn="just"/>
            <a:r>
              <a:rPr lang="en-US" dirty="0">
                <a:solidFill>
                  <a:srgbClr val="000000"/>
                </a:solidFill>
                <a:latin typeface="inter-regular"/>
              </a:rPr>
              <a:t>            GridView1.DataBind();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117442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363" y="88539"/>
            <a:ext cx="12195070" cy="3970318"/>
          </a:xfrm>
          <a:prstGeom prst="rect">
            <a:avLst/>
          </a:prstGeom>
        </p:spPr>
        <p:txBody>
          <a:bodyPr wrap="none">
            <a:spAutoFit/>
          </a:bodyPr>
          <a:lstStyle/>
          <a:p>
            <a:r>
              <a:rPr lang="en-US" dirty="0"/>
              <a:t>STATE MANAGEMENT WITH </a:t>
            </a:r>
            <a:r>
              <a:rPr lang="en-US" dirty="0" smtClean="0"/>
              <a:t>ASP.NET</a:t>
            </a:r>
          </a:p>
          <a:p>
            <a:endParaRPr lang="en-US" dirty="0" smtClean="0"/>
          </a:p>
          <a:p>
            <a:r>
              <a:rPr lang="en-US" b="1" dirty="0"/>
              <a:t>View State </a:t>
            </a:r>
            <a:endParaRPr lang="en-US" b="1" dirty="0" smtClean="0"/>
          </a:p>
          <a:p>
            <a:pPr marL="285750" indent="-285750">
              <a:buFont typeface="Arial" panose="020B0604020202020204" pitchFamily="34" charset="0"/>
              <a:buChar char="•"/>
            </a:pPr>
            <a:r>
              <a:rPr lang="en-US" dirty="0"/>
              <a:t>The view state is the state of the page and all its controls. </a:t>
            </a:r>
            <a:endParaRPr lang="en-US" dirty="0" smtClean="0"/>
          </a:p>
          <a:p>
            <a:pPr marL="285750" indent="-285750">
              <a:buFont typeface="Arial" panose="020B0604020202020204" pitchFamily="34" charset="0"/>
              <a:buChar char="•"/>
            </a:pPr>
            <a:r>
              <a:rPr lang="en-US" dirty="0" smtClean="0"/>
              <a:t>It </a:t>
            </a:r>
            <a:r>
              <a:rPr lang="en-US" dirty="0"/>
              <a:t>is automatically maintained across posts by the ASP.NET framework</a:t>
            </a:r>
            <a:r>
              <a:rPr lang="en-US" dirty="0" smtClean="0"/>
              <a:t>.</a:t>
            </a:r>
          </a:p>
          <a:p>
            <a:pPr marL="285750" indent="-285750">
              <a:buFont typeface="Arial" panose="020B0604020202020204" pitchFamily="34" charset="0"/>
              <a:buChar char="•"/>
            </a:pPr>
            <a:r>
              <a:rPr lang="en-US" dirty="0"/>
              <a:t>When a page is sent back to the client, the changes in the properties of the page and its controls are </a:t>
            </a:r>
            <a:r>
              <a:rPr lang="en-US" dirty="0" smtClean="0"/>
              <a:t>determined</a:t>
            </a:r>
          </a:p>
          <a:p>
            <a:pPr marL="285750" indent="-285750">
              <a:buFont typeface="Arial" panose="020B0604020202020204" pitchFamily="34" charset="0"/>
              <a:buChar char="•"/>
            </a:pPr>
            <a:r>
              <a:rPr lang="en-US" dirty="0" smtClean="0"/>
              <a:t>stored </a:t>
            </a:r>
            <a:r>
              <a:rPr lang="en-US" dirty="0"/>
              <a:t>in the value of a hidden input field named _VIEWSTATE</a:t>
            </a:r>
            <a:r>
              <a:rPr lang="en-US" dirty="0" smtClean="0"/>
              <a:t>.</a:t>
            </a:r>
          </a:p>
          <a:p>
            <a:pPr marL="285750" indent="-285750">
              <a:buFont typeface="Arial" panose="020B0604020202020204" pitchFamily="34" charset="0"/>
              <a:buChar char="•"/>
            </a:pPr>
            <a:r>
              <a:rPr lang="en-US" dirty="0"/>
              <a:t>When the page is again posted back, the _VIEWSTATE field is sent to the server with the HTTP request</a:t>
            </a:r>
            <a:r>
              <a:rPr lang="en-US" dirty="0" smtClean="0"/>
              <a:t>.</a:t>
            </a:r>
          </a:p>
          <a:p>
            <a:endParaRPr lang="en-US" dirty="0"/>
          </a:p>
          <a:p>
            <a:r>
              <a:rPr lang="en-US" dirty="0"/>
              <a:t>The view state could be enabled or disabled for:</a:t>
            </a:r>
          </a:p>
          <a:p>
            <a:r>
              <a:rPr lang="en-US" dirty="0"/>
              <a:t/>
            </a:r>
            <a:br>
              <a:rPr lang="en-US" dirty="0"/>
            </a:br>
            <a:r>
              <a:rPr lang="en-US" b="1" dirty="0"/>
              <a:t>The entire application</a:t>
            </a:r>
            <a:r>
              <a:rPr lang="en-US" dirty="0"/>
              <a:t> by setting the </a:t>
            </a:r>
            <a:r>
              <a:rPr lang="en-US" dirty="0" err="1"/>
              <a:t>EnableViewState</a:t>
            </a:r>
            <a:r>
              <a:rPr lang="en-US" dirty="0"/>
              <a:t> property in the &lt;pages&gt; section of </a:t>
            </a:r>
            <a:r>
              <a:rPr lang="en-US" dirty="0" err="1"/>
              <a:t>web.config</a:t>
            </a:r>
            <a:r>
              <a:rPr lang="en-US" dirty="0"/>
              <a:t> file.</a:t>
            </a:r>
          </a:p>
          <a:p>
            <a:r>
              <a:rPr lang="en-US" b="1" dirty="0"/>
              <a:t>A page</a:t>
            </a:r>
            <a:r>
              <a:rPr lang="en-US" dirty="0"/>
              <a:t> by setting the </a:t>
            </a:r>
            <a:r>
              <a:rPr lang="en-US" dirty="0" err="1"/>
              <a:t>EnableViewState</a:t>
            </a:r>
            <a:r>
              <a:rPr lang="en-US" dirty="0"/>
              <a:t> attribute of the Page directive, as &lt;%@ Page Language="C#" </a:t>
            </a:r>
            <a:r>
              <a:rPr lang="en-US" dirty="0" err="1"/>
              <a:t>EnableViewState</a:t>
            </a:r>
            <a:r>
              <a:rPr lang="en-US" dirty="0"/>
              <a:t>="false" %&gt;</a:t>
            </a:r>
          </a:p>
          <a:p>
            <a:r>
              <a:rPr lang="en-US" b="1" dirty="0"/>
              <a:t>A control</a:t>
            </a:r>
            <a:r>
              <a:rPr lang="en-US" dirty="0"/>
              <a:t> by setting the </a:t>
            </a:r>
            <a:r>
              <a:rPr lang="en-US" dirty="0" err="1"/>
              <a:t>Control.EnableViewState</a:t>
            </a:r>
            <a:r>
              <a:rPr lang="en-US" dirty="0"/>
              <a:t> property</a:t>
            </a:r>
            <a:r>
              <a:rPr lang="en-US" dirty="0" smtClean="0"/>
              <a:t>.</a:t>
            </a:r>
            <a:endParaRPr lang="en-US" dirty="0"/>
          </a:p>
        </p:txBody>
      </p:sp>
      <p:sp>
        <p:nvSpPr>
          <p:cNvPr id="4" name="Rectangle 3"/>
          <p:cNvSpPr/>
          <p:nvPr/>
        </p:nvSpPr>
        <p:spPr>
          <a:xfrm>
            <a:off x="92365" y="4058859"/>
            <a:ext cx="11783687" cy="2862322"/>
          </a:xfrm>
          <a:prstGeom prst="rect">
            <a:avLst/>
          </a:prstGeom>
        </p:spPr>
        <p:txBody>
          <a:bodyPr wrap="square">
            <a:spAutoFit/>
          </a:bodyPr>
          <a:lstStyle/>
          <a:p>
            <a:pPr algn="just"/>
            <a:r>
              <a:rPr lang="en-US" dirty="0">
                <a:solidFill>
                  <a:srgbClr val="610B38"/>
                </a:solidFill>
                <a:latin typeface="erdana"/>
              </a:rPr>
              <a:t>ASP.NET </a:t>
            </a:r>
            <a:r>
              <a:rPr lang="en-US" dirty="0" smtClean="0">
                <a:solidFill>
                  <a:srgbClr val="610B38"/>
                </a:solidFill>
                <a:latin typeface="erdana"/>
              </a:rPr>
              <a:t>Cookie</a:t>
            </a:r>
            <a:endParaRPr lang="en-US" dirty="0" smtClean="0"/>
          </a:p>
          <a:p>
            <a:pPr algn="just"/>
            <a:r>
              <a:rPr lang="en-US" dirty="0"/>
              <a:t>ASP.NET Cookie is a small bit of text that is used to store user-specific information</a:t>
            </a:r>
            <a:r>
              <a:rPr lang="en-US" dirty="0" smtClean="0"/>
              <a:t>.</a:t>
            </a:r>
          </a:p>
          <a:p>
            <a:pPr algn="just"/>
            <a:r>
              <a:rPr lang="en-US" dirty="0"/>
              <a:t>This information can be read by the web application whenever user visits the site</a:t>
            </a:r>
            <a:r>
              <a:rPr lang="en-US" dirty="0" smtClean="0"/>
              <a:t>.</a:t>
            </a:r>
          </a:p>
          <a:p>
            <a:pPr algn="just"/>
            <a:r>
              <a:rPr lang="en-US" dirty="0"/>
              <a:t>When a user requests for a web page, web server sends not just a page, but also a cookie containing the date and time</a:t>
            </a:r>
            <a:r>
              <a:rPr lang="en-US" dirty="0" smtClean="0"/>
              <a:t>.</a:t>
            </a:r>
          </a:p>
          <a:p>
            <a:r>
              <a:rPr lang="en-US" dirty="0"/>
              <a:t>This cookie stores in a folder on the user's hard disk.</a:t>
            </a:r>
          </a:p>
          <a:p>
            <a:endParaRPr lang="en-US" dirty="0" smtClean="0"/>
          </a:p>
          <a:p>
            <a:r>
              <a:rPr lang="en-US" dirty="0"/>
              <a:t>There are two ways to store cookies in ASP.NET application.</a:t>
            </a:r>
            <a:br>
              <a:rPr lang="en-US" dirty="0"/>
            </a:br>
            <a:r>
              <a:rPr lang="en-US" dirty="0"/>
              <a:t>Cookies collection</a:t>
            </a:r>
          </a:p>
          <a:p>
            <a:r>
              <a:rPr lang="en-US" dirty="0" err="1"/>
              <a:t>HttpCookie</a:t>
            </a:r>
            <a:endParaRPr lang="en-US" dirty="0"/>
          </a:p>
          <a:p>
            <a:r>
              <a:rPr lang="en-US" dirty="0"/>
              <a:t> </a:t>
            </a:r>
            <a:endParaRPr lang="en-US" dirty="0">
              <a:solidFill>
                <a:srgbClr val="610B38"/>
              </a:solidFill>
              <a:latin typeface="erdana"/>
            </a:endParaRPr>
          </a:p>
        </p:txBody>
      </p:sp>
    </p:spTree>
    <p:extLst>
      <p:ext uri="{BB962C8B-B14F-4D97-AF65-F5344CB8AC3E}">
        <p14:creationId xmlns:p14="http://schemas.microsoft.com/office/powerpoint/2010/main" val="37095729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966" y="110845"/>
            <a:ext cx="12047036" cy="2585323"/>
          </a:xfrm>
          <a:prstGeom prst="rect">
            <a:avLst/>
          </a:prstGeom>
        </p:spPr>
        <p:txBody>
          <a:bodyPr wrap="square">
            <a:spAutoFit/>
          </a:bodyPr>
          <a:lstStyle/>
          <a:p>
            <a:r>
              <a:rPr lang="en-US" dirty="0"/>
              <a:t>ASP.NET Session</a:t>
            </a:r>
          </a:p>
          <a:p>
            <a:endParaRPr lang="en-US" dirty="0" smtClean="0"/>
          </a:p>
          <a:p>
            <a:pPr marL="285750" indent="-285750">
              <a:buFont typeface="Arial" panose="020B0604020202020204" pitchFamily="34" charset="0"/>
              <a:buChar char="•"/>
            </a:pPr>
            <a:r>
              <a:rPr lang="en-US" dirty="0"/>
              <a:t>In ASP.NET session is a state that is used to store and retrieve values of a user.</a:t>
            </a:r>
          </a:p>
          <a:p>
            <a:pPr marL="285750" indent="-285750">
              <a:buFont typeface="Arial" panose="020B0604020202020204" pitchFamily="34" charset="0"/>
              <a:buChar char="•"/>
            </a:pPr>
            <a:r>
              <a:rPr lang="en-US" dirty="0"/>
              <a:t>It helps to identify requests from the same browser during a time period (session</a:t>
            </a:r>
            <a:r>
              <a:rPr lang="en-US" dirty="0" smtClean="0"/>
              <a:t>).</a:t>
            </a:r>
          </a:p>
          <a:p>
            <a:pPr marL="285750" indent="-285750">
              <a:buFont typeface="Arial" panose="020B0604020202020204" pitchFamily="34" charset="0"/>
              <a:buChar char="•"/>
            </a:pPr>
            <a:r>
              <a:rPr lang="en-US" dirty="0"/>
              <a:t>It is used to store value for the particular time session. </a:t>
            </a:r>
            <a:endParaRPr lang="en-US" dirty="0" smtClean="0"/>
          </a:p>
          <a:p>
            <a:pPr marL="285750" indent="-285750">
              <a:buFont typeface="Arial" panose="020B0604020202020204" pitchFamily="34" charset="0"/>
              <a:buChar char="•"/>
            </a:pPr>
            <a:r>
              <a:rPr lang="en-US" dirty="0" smtClean="0"/>
              <a:t>By </a:t>
            </a:r>
            <a:r>
              <a:rPr lang="en-US" dirty="0"/>
              <a:t>default, ASP.NET session state is enabled for all ASP.NET applications.</a:t>
            </a:r>
            <a:br>
              <a:rPr lang="en-US" dirty="0"/>
            </a:br>
            <a:endParaRPr lang="en-US" dirty="0" smtClean="0"/>
          </a:p>
          <a:p>
            <a:r>
              <a:rPr lang="en-US" dirty="0"/>
              <a:t>Each created session is stored in </a:t>
            </a:r>
            <a:r>
              <a:rPr lang="en-US" b="1" dirty="0" err="1"/>
              <a:t>SessionStateItemCollection</a:t>
            </a:r>
            <a:r>
              <a:rPr lang="en-US" dirty="0"/>
              <a:t> object. </a:t>
            </a:r>
            <a:endParaRPr lang="en-US" dirty="0" smtClean="0"/>
          </a:p>
          <a:p>
            <a:r>
              <a:rPr lang="en-US" dirty="0"/>
              <a:t>We can get current session value by using </a:t>
            </a:r>
            <a:r>
              <a:rPr lang="en-US" b="1" dirty="0"/>
              <a:t>Session</a:t>
            </a:r>
            <a:r>
              <a:rPr lang="en-US" dirty="0"/>
              <a:t> property of </a:t>
            </a:r>
            <a:r>
              <a:rPr lang="en-US" b="1" dirty="0"/>
              <a:t>Page</a:t>
            </a:r>
            <a:r>
              <a:rPr lang="en-US" dirty="0"/>
              <a:t> object.</a:t>
            </a:r>
            <a:endParaRPr lang="en-US" b="1" dirty="0"/>
          </a:p>
        </p:txBody>
      </p:sp>
      <p:sp>
        <p:nvSpPr>
          <p:cNvPr id="4" name="Rectangle 3"/>
          <p:cNvSpPr/>
          <p:nvPr/>
        </p:nvSpPr>
        <p:spPr>
          <a:xfrm>
            <a:off x="144966" y="2898649"/>
            <a:ext cx="11708783" cy="1200329"/>
          </a:xfrm>
          <a:prstGeom prst="rect">
            <a:avLst/>
          </a:prstGeom>
        </p:spPr>
        <p:txBody>
          <a:bodyPr wrap="square">
            <a:spAutoFit/>
          </a:bodyPr>
          <a:lstStyle/>
          <a:p>
            <a:r>
              <a:rPr lang="en-US" dirty="0"/>
              <a:t>Application </a:t>
            </a:r>
            <a:r>
              <a:rPr lang="en-US" dirty="0" smtClean="0"/>
              <a:t>Object</a:t>
            </a:r>
          </a:p>
          <a:p>
            <a:pPr marL="285750" indent="-285750">
              <a:buFont typeface="Arial" panose="020B0604020202020204" pitchFamily="34" charset="0"/>
              <a:buChar char="•"/>
            </a:pPr>
            <a:r>
              <a:rPr lang="en-US" dirty="0"/>
              <a:t>The Application object is used to tie these files together. </a:t>
            </a:r>
            <a:endParaRPr lang="en-US" dirty="0" smtClean="0"/>
          </a:p>
          <a:p>
            <a:pPr marL="285750" indent="-285750">
              <a:buFont typeface="Arial" panose="020B0604020202020204" pitchFamily="34" charset="0"/>
              <a:buChar char="•"/>
            </a:pPr>
            <a:r>
              <a:rPr lang="en-US" dirty="0" smtClean="0"/>
              <a:t>The </a:t>
            </a:r>
            <a:r>
              <a:rPr lang="en-US" dirty="0"/>
              <a:t>Application object is </a:t>
            </a:r>
            <a:r>
              <a:rPr lang="en-US" b="1" dirty="0"/>
              <a:t>used to store and access variables from any page</a:t>
            </a:r>
            <a:r>
              <a:rPr lang="en-US" dirty="0"/>
              <a:t>, just like the Session object. </a:t>
            </a:r>
            <a:endParaRPr lang="en-US" dirty="0" smtClean="0"/>
          </a:p>
          <a:p>
            <a:pPr marL="285750" indent="-285750">
              <a:buFont typeface="Arial" panose="020B0604020202020204" pitchFamily="34" charset="0"/>
              <a:buChar char="•"/>
            </a:pPr>
            <a:r>
              <a:rPr lang="en-US" dirty="0" smtClean="0"/>
              <a:t>The </a:t>
            </a:r>
            <a:r>
              <a:rPr lang="en-US" dirty="0"/>
              <a:t>difference is that ALL users share ONE Application object (with Sessions there is ONE Session object for EACH user).</a:t>
            </a:r>
            <a:r>
              <a:rPr lang="en-US" dirty="0" smtClean="0"/>
              <a:t> </a:t>
            </a:r>
            <a:endParaRPr lang="en-US" dirty="0"/>
          </a:p>
        </p:txBody>
      </p:sp>
      <p:sp>
        <p:nvSpPr>
          <p:cNvPr id="5" name="Rectangle 4"/>
          <p:cNvSpPr/>
          <p:nvPr/>
        </p:nvSpPr>
        <p:spPr>
          <a:xfrm>
            <a:off x="144964" y="4098976"/>
            <a:ext cx="7766934" cy="2308324"/>
          </a:xfrm>
          <a:prstGeom prst="rect">
            <a:avLst/>
          </a:prstGeom>
        </p:spPr>
        <p:txBody>
          <a:bodyPr wrap="none">
            <a:spAutoFit/>
          </a:bodyPr>
          <a:lstStyle/>
          <a:p>
            <a:r>
              <a:rPr lang="en-US" dirty="0">
                <a:solidFill>
                  <a:srgbClr val="660033"/>
                </a:solidFill>
              </a:rPr>
              <a:t>Session and Application </a:t>
            </a:r>
            <a:r>
              <a:rPr lang="en-US" dirty="0" smtClean="0">
                <a:solidFill>
                  <a:srgbClr val="660033"/>
                </a:solidFill>
              </a:rPr>
              <a:t>Events</a:t>
            </a:r>
          </a:p>
          <a:p>
            <a:r>
              <a:rPr lang="en-US" dirty="0"/>
              <a:t>The most important application events are:</a:t>
            </a:r>
          </a:p>
          <a:p>
            <a:r>
              <a:rPr lang="en-US" b="1" dirty="0" err="1"/>
              <a:t>Application_Start</a:t>
            </a:r>
            <a:r>
              <a:rPr lang="en-US" dirty="0"/>
              <a:t> - It is raised when the application/website is started.</a:t>
            </a:r>
          </a:p>
          <a:p>
            <a:r>
              <a:rPr lang="en-US" b="1" dirty="0" err="1"/>
              <a:t>Application_End</a:t>
            </a:r>
            <a:r>
              <a:rPr lang="en-US" dirty="0"/>
              <a:t> - It is raised when the application/website is stopped.</a:t>
            </a:r>
          </a:p>
          <a:p>
            <a:r>
              <a:rPr lang="en-US" dirty="0"/>
              <a:t>Similarly, the most used Session events are:</a:t>
            </a:r>
          </a:p>
          <a:p>
            <a:r>
              <a:rPr lang="en-US" b="1" dirty="0" err="1"/>
              <a:t>Session_Start</a:t>
            </a:r>
            <a:r>
              <a:rPr lang="en-US" dirty="0"/>
              <a:t> - It is raised when a user first requests a page from the application.</a:t>
            </a:r>
          </a:p>
          <a:p>
            <a:r>
              <a:rPr lang="en-US" b="1" dirty="0" err="1"/>
              <a:t>Session_End</a:t>
            </a:r>
            <a:r>
              <a:rPr lang="en-US" dirty="0"/>
              <a:t> - It is raised when the session ends.</a:t>
            </a:r>
          </a:p>
          <a:p>
            <a:r>
              <a:rPr lang="en-US" dirty="0" smtClean="0"/>
              <a:t> </a:t>
            </a:r>
            <a:endParaRPr lang="en-US" dirty="0"/>
          </a:p>
        </p:txBody>
      </p:sp>
    </p:spTree>
    <p:extLst>
      <p:ext uri="{BB962C8B-B14F-4D97-AF65-F5344CB8AC3E}">
        <p14:creationId xmlns:p14="http://schemas.microsoft.com/office/powerpoint/2010/main" val="4956360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987" y="111516"/>
            <a:ext cx="12188721" cy="2585323"/>
          </a:xfrm>
          <a:prstGeom prst="rect">
            <a:avLst/>
          </a:prstGeom>
        </p:spPr>
        <p:txBody>
          <a:bodyPr wrap="none">
            <a:spAutoFit/>
          </a:bodyPr>
          <a:lstStyle/>
          <a:p>
            <a:r>
              <a:rPr lang="en-US" b="1" dirty="0" smtClean="0"/>
              <a:t>CACHING</a:t>
            </a:r>
          </a:p>
          <a:p>
            <a:r>
              <a:rPr lang="en-US" dirty="0"/>
              <a:t>Caching is a technique of storing frequently used data/information in memory, so that, when the same data/information is </a:t>
            </a:r>
            <a:endParaRPr lang="en-US" dirty="0" smtClean="0"/>
          </a:p>
          <a:p>
            <a:r>
              <a:rPr lang="en-US" dirty="0" smtClean="0"/>
              <a:t>needed </a:t>
            </a:r>
            <a:r>
              <a:rPr lang="en-US" dirty="0"/>
              <a:t>next time, it could be directly retrieved from the memory instead of being generated by the application.</a:t>
            </a:r>
            <a:r>
              <a:rPr lang="en-US" dirty="0" smtClean="0"/>
              <a:t> </a:t>
            </a:r>
          </a:p>
          <a:p>
            <a:endParaRPr lang="en-US" dirty="0" smtClean="0"/>
          </a:p>
          <a:p>
            <a:r>
              <a:rPr lang="en-US" dirty="0"/>
              <a:t>Caching is extremely important for performance boosting in ASP.NET, as the pages and controls are dynamically generated here. </a:t>
            </a:r>
            <a:endParaRPr lang="en-US" dirty="0" smtClean="0"/>
          </a:p>
          <a:p>
            <a:r>
              <a:rPr lang="en-US" dirty="0" smtClean="0"/>
              <a:t>It </a:t>
            </a:r>
            <a:r>
              <a:rPr lang="en-US" dirty="0"/>
              <a:t>is especially important for data related transactions, as these are expensive in terms of response time</a:t>
            </a:r>
            <a:r>
              <a:rPr lang="en-US" dirty="0" smtClean="0"/>
              <a:t>.</a:t>
            </a:r>
          </a:p>
          <a:p>
            <a:endParaRPr lang="en-US" dirty="0"/>
          </a:p>
          <a:p>
            <a:r>
              <a:rPr lang="en-US" dirty="0"/>
              <a:t>The ASP.NET runtime includes a key-value map of CLR objects called cache</a:t>
            </a:r>
            <a:r>
              <a:rPr lang="en-US" dirty="0" smtClean="0"/>
              <a:t>.</a:t>
            </a:r>
          </a:p>
          <a:p>
            <a:r>
              <a:rPr lang="en-US" dirty="0" smtClean="0"/>
              <a:t>This </a:t>
            </a:r>
            <a:r>
              <a:rPr lang="en-US" dirty="0"/>
              <a:t>resides with the application and is available via the </a:t>
            </a:r>
            <a:r>
              <a:rPr lang="en-US" dirty="0" err="1"/>
              <a:t>HttpContext</a:t>
            </a:r>
            <a:r>
              <a:rPr lang="en-US" dirty="0"/>
              <a:t> and </a:t>
            </a:r>
            <a:r>
              <a:rPr lang="en-US" dirty="0" err="1"/>
              <a:t>System.Web.UI.Page</a:t>
            </a:r>
            <a:r>
              <a:rPr lang="en-US" dirty="0"/>
              <a:t>.</a:t>
            </a:r>
          </a:p>
        </p:txBody>
      </p:sp>
      <p:sp>
        <p:nvSpPr>
          <p:cNvPr id="3" name="Rectangle 2"/>
          <p:cNvSpPr/>
          <p:nvPr/>
        </p:nvSpPr>
        <p:spPr>
          <a:xfrm>
            <a:off x="108985" y="2855823"/>
            <a:ext cx="6096000" cy="1477328"/>
          </a:xfrm>
          <a:prstGeom prst="rect">
            <a:avLst/>
          </a:prstGeom>
        </p:spPr>
        <p:txBody>
          <a:bodyPr>
            <a:spAutoFit/>
          </a:bodyPr>
          <a:lstStyle/>
          <a:p>
            <a:r>
              <a:rPr lang="en-US" dirty="0" smtClean="0">
                <a:solidFill>
                  <a:srgbClr val="202124"/>
                </a:solidFill>
                <a:latin typeface="arial" panose="020B0604020202020204" pitchFamily="34" charset="0"/>
              </a:rPr>
              <a:t>Types </a:t>
            </a:r>
            <a:r>
              <a:rPr lang="en-US" dirty="0">
                <a:solidFill>
                  <a:srgbClr val="202124"/>
                </a:solidFill>
                <a:latin typeface="arial" panose="020B0604020202020204" pitchFamily="34" charset="0"/>
              </a:rPr>
              <a:t>of caching</a:t>
            </a:r>
            <a:endParaRPr lang="en-US" dirty="0" smtClean="0">
              <a:solidFill>
                <a:srgbClr val="202124"/>
              </a:solidFill>
              <a:latin typeface="arial" panose="020B0604020202020204" pitchFamily="34" charset="0"/>
            </a:endParaRPr>
          </a:p>
          <a:p>
            <a:pPr>
              <a:buFont typeface="Arial" panose="020B0604020202020204" pitchFamily="34" charset="0"/>
              <a:buChar char="•"/>
            </a:pPr>
            <a:endParaRPr lang="en-US" dirty="0">
              <a:solidFill>
                <a:srgbClr val="202124"/>
              </a:solidFill>
              <a:latin typeface="arial" panose="020B0604020202020204" pitchFamily="34" charset="0"/>
            </a:endParaRPr>
          </a:p>
          <a:p>
            <a:pPr>
              <a:buFont typeface="Arial" panose="020B0604020202020204" pitchFamily="34" charset="0"/>
              <a:buChar char="•"/>
            </a:pPr>
            <a:r>
              <a:rPr lang="en-US" dirty="0" smtClean="0">
                <a:solidFill>
                  <a:srgbClr val="202124"/>
                </a:solidFill>
                <a:latin typeface="arial" panose="020B0604020202020204" pitchFamily="34" charset="0"/>
              </a:rPr>
              <a:t>Page </a:t>
            </a:r>
            <a:r>
              <a:rPr lang="en-US" dirty="0">
                <a:solidFill>
                  <a:srgbClr val="202124"/>
                </a:solidFill>
                <a:latin typeface="arial" panose="020B0604020202020204" pitchFamily="34" charset="0"/>
              </a:rPr>
              <a:t>Output Caching [Output caching]</a:t>
            </a:r>
          </a:p>
          <a:p>
            <a:pPr>
              <a:buFont typeface="Arial" panose="020B0604020202020204" pitchFamily="34" charset="0"/>
              <a:buChar char="•"/>
            </a:pPr>
            <a:r>
              <a:rPr lang="en-US" dirty="0">
                <a:solidFill>
                  <a:srgbClr val="202124"/>
                </a:solidFill>
                <a:latin typeface="arial" panose="020B0604020202020204" pitchFamily="34" charset="0"/>
              </a:rPr>
              <a:t>Page Fragment Caching [Output caching]</a:t>
            </a:r>
          </a:p>
          <a:p>
            <a:pPr>
              <a:buFont typeface="Arial" panose="020B0604020202020204" pitchFamily="34" charset="0"/>
              <a:buChar char="•"/>
            </a:pPr>
            <a:r>
              <a:rPr lang="en-US" dirty="0">
                <a:solidFill>
                  <a:srgbClr val="202124"/>
                </a:solidFill>
                <a:latin typeface="arial" panose="020B0604020202020204" pitchFamily="34" charset="0"/>
              </a:rPr>
              <a:t>Data Caching.</a:t>
            </a:r>
            <a:endParaRPr lang="en-US" b="0" i="0" dirty="0">
              <a:solidFill>
                <a:srgbClr val="202124"/>
              </a:solidFill>
              <a:effectLst/>
              <a:latin typeface="arial" panose="020B0604020202020204" pitchFamily="34" charset="0"/>
            </a:endParaRPr>
          </a:p>
        </p:txBody>
      </p:sp>
      <p:sp>
        <p:nvSpPr>
          <p:cNvPr id="4" name="Rectangle 3"/>
          <p:cNvSpPr/>
          <p:nvPr/>
        </p:nvSpPr>
        <p:spPr>
          <a:xfrm>
            <a:off x="108985" y="4279157"/>
            <a:ext cx="9926555" cy="2585323"/>
          </a:xfrm>
          <a:prstGeom prst="rect">
            <a:avLst/>
          </a:prstGeom>
        </p:spPr>
        <p:txBody>
          <a:bodyPr wrap="square">
            <a:spAutoFit/>
          </a:bodyPr>
          <a:lstStyle/>
          <a:p>
            <a:r>
              <a:rPr lang="en-US" b="1" dirty="0"/>
              <a:t>Page Caching </a:t>
            </a:r>
            <a:endParaRPr lang="en-US" b="1" dirty="0" smtClean="0"/>
          </a:p>
          <a:p>
            <a:pPr marL="285750" indent="-285750">
              <a:buFont typeface="Arial" panose="020B0604020202020204" pitchFamily="34" charset="0"/>
              <a:buChar char="•"/>
            </a:pPr>
            <a:r>
              <a:rPr lang="en-US" dirty="0"/>
              <a:t>ASP.NET provides caching of web pages through Page Output Caching. </a:t>
            </a:r>
            <a:endParaRPr lang="en-US" dirty="0" smtClean="0"/>
          </a:p>
          <a:p>
            <a:pPr marL="285750" indent="-285750">
              <a:buFont typeface="Arial" panose="020B0604020202020204" pitchFamily="34" charset="0"/>
              <a:buChar char="•"/>
            </a:pPr>
            <a:r>
              <a:rPr lang="en-US" dirty="0" smtClean="0"/>
              <a:t>A </a:t>
            </a:r>
            <a:r>
              <a:rPr lang="en-US" dirty="0"/>
              <a:t>page is enabled for caching using </a:t>
            </a:r>
            <a:r>
              <a:rPr lang="en-US" b="1" dirty="0"/>
              <a:t>the @</a:t>
            </a:r>
            <a:r>
              <a:rPr lang="en-US" b="1" dirty="0" err="1"/>
              <a:t>OutputCache</a:t>
            </a:r>
            <a:r>
              <a:rPr lang="en-US" b="1" dirty="0"/>
              <a:t> directive</a:t>
            </a:r>
            <a:r>
              <a:rPr lang="en-US" dirty="0"/>
              <a:t>. </a:t>
            </a:r>
            <a:endParaRPr lang="en-US" dirty="0" smtClean="0"/>
          </a:p>
          <a:p>
            <a:pPr marL="285750" indent="-285750">
              <a:buFont typeface="Arial" panose="020B0604020202020204" pitchFamily="34" charset="0"/>
              <a:buChar char="•"/>
            </a:pPr>
            <a:r>
              <a:rPr lang="en-US" dirty="0" smtClean="0"/>
              <a:t>This </a:t>
            </a:r>
            <a:r>
              <a:rPr lang="en-US" dirty="0"/>
              <a:t>directive is written at the top of the page which is to be cached. </a:t>
            </a:r>
            <a:endParaRPr lang="en-US" dirty="0" smtClean="0"/>
          </a:p>
          <a:p>
            <a:pPr marL="285750" indent="-285750">
              <a:buFont typeface="Arial" panose="020B0604020202020204" pitchFamily="34" charset="0"/>
              <a:buChar char="•"/>
            </a:pPr>
            <a:r>
              <a:rPr lang="en-US" dirty="0" smtClean="0"/>
              <a:t>The </a:t>
            </a:r>
            <a:r>
              <a:rPr lang="en-US" dirty="0"/>
              <a:t>code below shows the code in the hold to cache a web page for 60 seconds</a:t>
            </a:r>
            <a:r>
              <a:rPr lang="en-US" dirty="0" smtClean="0"/>
              <a:t>.</a:t>
            </a:r>
            <a:endParaRPr lang="en-US" b="1" dirty="0"/>
          </a:p>
          <a:p>
            <a:r>
              <a:rPr lang="en-IN" b="1" dirty="0" smtClean="0"/>
              <a:t>  Normal</a:t>
            </a:r>
            <a:r>
              <a:rPr lang="en-IN" b="1" dirty="0"/>
              <a:t>: </a:t>
            </a:r>
            <a:r>
              <a:rPr lang="en-IN" dirty="0"/>
              <a:t>When freeing the system memory of a ...</a:t>
            </a:r>
          </a:p>
          <a:p>
            <a:r>
              <a:rPr lang="en-IN" b="1" dirty="0" smtClean="0"/>
              <a:t>  </a:t>
            </a:r>
            <a:r>
              <a:rPr lang="en-IN" b="1" dirty="0" err="1" smtClean="0"/>
              <a:t>BelowNormal</a:t>
            </a:r>
            <a:r>
              <a:rPr lang="en-IN" b="1" dirty="0"/>
              <a:t>: </a:t>
            </a:r>
            <a:r>
              <a:rPr lang="en-IN" dirty="0"/>
              <a:t>When freeing the system memory ...</a:t>
            </a:r>
          </a:p>
          <a:p>
            <a:r>
              <a:rPr lang="en-IN" b="1" dirty="0" smtClean="0"/>
              <a:t>  </a:t>
            </a:r>
            <a:r>
              <a:rPr lang="en-IN" b="1" dirty="0" err="1" smtClean="0"/>
              <a:t>NotRemovable</a:t>
            </a:r>
            <a:r>
              <a:rPr lang="en-IN" b="1" dirty="0"/>
              <a:t>: </a:t>
            </a:r>
            <a:r>
              <a:rPr lang="en-IN" dirty="0"/>
              <a:t>When freeing the system mem...</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2561249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055" y="135374"/>
            <a:ext cx="8921225" cy="1477328"/>
          </a:xfrm>
          <a:prstGeom prst="rect">
            <a:avLst/>
          </a:prstGeom>
        </p:spPr>
        <p:txBody>
          <a:bodyPr wrap="none">
            <a:spAutoFit/>
          </a:bodyPr>
          <a:lstStyle/>
          <a:p>
            <a:r>
              <a:rPr lang="en-US" b="1" dirty="0"/>
              <a:t>Data </a:t>
            </a:r>
            <a:r>
              <a:rPr lang="en-US" b="1" dirty="0" smtClean="0"/>
              <a:t>Caching</a:t>
            </a:r>
          </a:p>
          <a:p>
            <a:r>
              <a:rPr lang="en-US" b="1" dirty="0"/>
              <a:t>Data Caching</a:t>
            </a:r>
            <a:r>
              <a:rPr lang="en-US" dirty="0"/>
              <a:t> : Data caching means caching data from a data source. </a:t>
            </a:r>
            <a:endParaRPr lang="en-US" dirty="0" smtClean="0"/>
          </a:p>
          <a:p>
            <a:r>
              <a:rPr lang="en-US" dirty="0" smtClean="0"/>
              <a:t>As </a:t>
            </a:r>
            <a:r>
              <a:rPr lang="en-US" dirty="0"/>
              <a:t>long as the cache is not expired, a request for the data will be fulfilled from the cache. </a:t>
            </a:r>
            <a:endParaRPr lang="en-US" dirty="0" smtClean="0"/>
          </a:p>
          <a:p>
            <a:r>
              <a:rPr lang="en-US" dirty="0" smtClean="0"/>
              <a:t>When </a:t>
            </a:r>
            <a:r>
              <a:rPr lang="en-US" dirty="0"/>
              <a:t>the cache is expired, fresh data is obtained by the data source and the cache is refilled.</a:t>
            </a:r>
          </a:p>
          <a:p>
            <a:r>
              <a:rPr lang="en-US" b="1" dirty="0" smtClean="0"/>
              <a:t> </a:t>
            </a:r>
            <a:endParaRPr lang="en-US" b="1" dirty="0"/>
          </a:p>
        </p:txBody>
      </p:sp>
      <p:sp>
        <p:nvSpPr>
          <p:cNvPr id="3" name="Rectangle 2"/>
          <p:cNvSpPr/>
          <p:nvPr/>
        </p:nvSpPr>
        <p:spPr>
          <a:xfrm>
            <a:off x="152055" y="1428036"/>
            <a:ext cx="9969717" cy="2308324"/>
          </a:xfrm>
          <a:prstGeom prst="rect">
            <a:avLst/>
          </a:prstGeom>
        </p:spPr>
        <p:txBody>
          <a:bodyPr wrap="none">
            <a:spAutoFit/>
          </a:bodyPr>
          <a:lstStyle/>
          <a:p>
            <a:r>
              <a:rPr lang="en-US" b="1" dirty="0" smtClean="0"/>
              <a:t>TRACING</a:t>
            </a:r>
          </a:p>
          <a:p>
            <a:r>
              <a:rPr lang="en-US" dirty="0"/>
              <a:t>Tracing is an activity to follow execution path and display the diagnostic information related to a specific </a:t>
            </a:r>
            <a:endParaRPr lang="en-US" dirty="0" smtClean="0"/>
          </a:p>
          <a:p>
            <a:r>
              <a:rPr lang="en-US" dirty="0" err="1" smtClean="0"/>
              <a:t>Asp.Net</a:t>
            </a:r>
            <a:r>
              <a:rPr lang="en-US" dirty="0" smtClean="0"/>
              <a:t> </a:t>
            </a:r>
            <a:r>
              <a:rPr lang="en-US" dirty="0"/>
              <a:t>web page or application that is being executed on the web server.</a:t>
            </a:r>
            <a:r>
              <a:rPr lang="en-US" b="1" dirty="0" smtClean="0"/>
              <a:t> </a:t>
            </a:r>
          </a:p>
          <a:p>
            <a:endParaRPr lang="en-US" b="1" dirty="0"/>
          </a:p>
          <a:p>
            <a:r>
              <a:rPr lang="en-US" dirty="0"/>
              <a:t>You can enabled tracing in two levels.</a:t>
            </a:r>
          </a:p>
          <a:p>
            <a:r>
              <a:rPr lang="en-US" dirty="0"/>
              <a:t>Page Leve Tracing</a:t>
            </a:r>
          </a:p>
          <a:p>
            <a:r>
              <a:rPr lang="en-US" dirty="0"/>
              <a:t>Application Level Tracing</a:t>
            </a:r>
          </a:p>
          <a:p>
            <a:endParaRPr lang="en-US" b="1" dirty="0"/>
          </a:p>
        </p:txBody>
      </p:sp>
    </p:spTree>
    <p:extLst>
      <p:ext uri="{BB962C8B-B14F-4D97-AF65-F5344CB8AC3E}">
        <p14:creationId xmlns:p14="http://schemas.microsoft.com/office/powerpoint/2010/main" val="6397553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33" y="199214"/>
            <a:ext cx="11924943" cy="1754326"/>
          </a:xfrm>
          <a:prstGeom prst="rect">
            <a:avLst/>
          </a:prstGeom>
        </p:spPr>
        <p:txBody>
          <a:bodyPr wrap="square">
            <a:spAutoFit/>
          </a:bodyPr>
          <a:lstStyle/>
          <a:p>
            <a:pPr algn="just"/>
            <a:r>
              <a:rPr lang="en-US" dirty="0">
                <a:solidFill>
                  <a:srgbClr val="610B38"/>
                </a:solidFill>
                <a:latin typeface="erdana"/>
              </a:rPr>
              <a:t>ASP.NET </a:t>
            </a:r>
            <a:r>
              <a:rPr lang="en-US" dirty="0" smtClean="0">
                <a:solidFill>
                  <a:srgbClr val="610B38"/>
                </a:solidFill>
                <a:latin typeface="erdana"/>
              </a:rPr>
              <a:t>MVC</a:t>
            </a:r>
          </a:p>
          <a:p>
            <a:r>
              <a:rPr lang="en-US" dirty="0"/>
              <a:t>The MVC (Model-View-Controller) is an application development pattern </a:t>
            </a:r>
            <a:r>
              <a:rPr lang="en-US" dirty="0" smtClean="0"/>
              <a:t>or</a:t>
            </a:r>
          </a:p>
          <a:p>
            <a:r>
              <a:rPr lang="en-US" dirty="0" smtClean="0"/>
              <a:t>design </a:t>
            </a:r>
            <a:r>
              <a:rPr lang="en-US" dirty="0"/>
              <a:t>pattern which separates an application into three main components:</a:t>
            </a:r>
          </a:p>
          <a:p>
            <a:r>
              <a:rPr lang="en-US" dirty="0"/>
              <a:t>Model</a:t>
            </a:r>
          </a:p>
          <a:p>
            <a:r>
              <a:rPr lang="en-US" dirty="0"/>
              <a:t>View</a:t>
            </a:r>
          </a:p>
          <a:p>
            <a:r>
              <a:rPr lang="en-US" dirty="0" smtClean="0"/>
              <a:t>Controller</a:t>
            </a:r>
            <a:endParaRPr lang="en-US" dirty="0"/>
          </a:p>
        </p:txBody>
      </p:sp>
      <p:sp>
        <p:nvSpPr>
          <p:cNvPr id="3" name="Rectangle 2"/>
          <p:cNvSpPr/>
          <p:nvPr/>
        </p:nvSpPr>
        <p:spPr>
          <a:xfrm>
            <a:off x="174131" y="2209054"/>
            <a:ext cx="11924943" cy="1200329"/>
          </a:xfrm>
          <a:prstGeom prst="rect">
            <a:avLst/>
          </a:prstGeom>
        </p:spPr>
        <p:txBody>
          <a:bodyPr wrap="square">
            <a:spAutoFit/>
          </a:bodyPr>
          <a:lstStyle/>
          <a:p>
            <a:pPr algn="just"/>
            <a:r>
              <a:rPr lang="en-US" dirty="0">
                <a:solidFill>
                  <a:srgbClr val="610B4B"/>
                </a:solidFill>
                <a:latin typeface="erdana"/>
              </a:rPr>
              <a:t>Model</a:t>
            </a:r>
          </a:p>
          <a:p>
            <a:r>
              <a:rPr lang="en-US" b="1" dirty="0"/>
              <a:t>Model:</a:t>
            </a:r>
            <a:r>
              <a:rPr lang="en-US" dirty="0"/>
              <a:t> Model is a part of the application which implements the logic for the data domain of the application. It is used to retrieve and store model state in a database such as SQL Server database. </a:t>
            </a:r>
            <a:br>
              <a:rPr lang="en-US" dirty="0"/>
            </a:br>
            <a:endParaRPr lang="en-US" dirty="0"/>
          </a:p>
        </p:txBody>
      </p:sp>
      <p:sp>
        <p:nvSpPr>
          <p:cNvPr id="4" name="Rectangle 3"/>
          <p:cNvSpPr/>
          <p:nvPr/>
        </p:nvSpPr>
        <p:spPr>
          <a:xfrm>
            <a:off x="174130" y="3064728"/>
            <a:ext cx="11802281" cy="923330"/>
          </a:xfrm>
          <a:prstGeom prst="rect">
            <a:avLst/>
          </a:prstGeom>
        </p:spPr>
        <p:txBody>
          <a:bodyPr wrap="square">
            <a:spAutoFit/>
          </a:bodyPr>
          <a:lstStyle/>
          <a:p>
            <a:pPr algn="just"/>
            <a:r>
              <a:rPr lang="en-US" dirty="0">
                <a:solidFill>
                  <a:srgbClr val="610B4B"/>
                </a:solidFill>
                <a:latin typeface="erdana"/>
              </a:rPr>
              <a:t>View</a:t>
            </a:r>
          </a:p>
          <a:p>
            <a:pPr algn="just"/>
            <a:r>
              <a:rPr lang="en-US" b="1" dirty="0">
                <a:solidFill>
                  <a:srgbClr val="333333"/>
                </a:solidFill>
                <a:latin typeface="inter-bold"/>
              </a:rPr>
              <a:t>View:</a:t>
            </a:r>
            <a:r>
              <a:rPr lang="en-US" dirty="0">
                <a:solidFill>
                  <a:srgbClr val="333333"/>
                </a:solidFill>
                <a:latin typeface="inter-regular"/>
              </a:rPr>
              <a:t> View is a component that forms the application's user interface. It is uses to create web pages for the application.</a:t>
            </a:r>
            <a:endParaRPr lang="en-US" b="0" i="0" dirty="0">
              <a:solidFill>
                <a:srgbClr val="333333"/>
              </a:solidFill>
              <a:effectLst/>
              <a:latin typeface="inter-regular"/>
            </a:endParaRPr>
          </a:p>
        </p:txBody>
      </p:sp>
      <p:sp>
        <p:nvSpPr>
          <p:cNvPr id="5" name="Rectangle 4"/>
          <p:cNvSpPr/>
          <p:nvPr/>
        </p:nvSpPr>
        <p:spPr>
          <a:xfrm>
            <a:off x="174128" y="3988058"/>
            <a:ext cx="11802283" cy="923330"/>
          </a:xfrm>
          <a:prstGeom prst="rect">
            <a:avLst/>
          </a:prstGeom>
        </p:spPr>
        <p:txBody>
          <a:bodyPr wrap="square">
            <a:spAutoFit/>
          </a:bodyPr>
          <a:lstStyle/>
          <a:p>
            <a:pPr algn="just"/>
            <a:r>
              <a:rPr lang="en-US" dirty="0">
                <a:solidFill>
                  <a:srgbClr val="610B4B"/>
                </a:solidFill>
                <a:latin typeface="erdana"/>
              </a:rPr>
              <a:t>Controller</a:t>
            </a:r>
          </a:p>
          <a:p>
            <a:pPr algn="just"/>
            <a:r>
              <a:rPr lang="en-US" b="1" dirty="0">
                <a:solidFill>
                  <a:srgbClr val="333333"/>
                </a:solidFill>
                <a:latin typeface="inter-bold"/>
              </a:rPr>
              <a:t>Controller:</a:t>
            </a:r>
            <a:r>
              <a:rPr lang="en-US" dirty="0">
                <a:solidFill>
                  <a:srgbClr val="333333"/>
                </a:solidFill>
                <a:latin typeface="inter-regular"/>
              </a:rPr>
              <a:t> Controller is the component which handles user interaction. It works with the model and selects the view to render the web page. In an MVC application,</a:t>
            </a:r>
            <a:endParaRPr lang="en-US" b="0" i="0" dirty="0">
              <a:solidFill>
                <a:srgbClr val="333333"/>
              </a:solidFill>
              <a:effectLst/>
              <a:latin typeface="inter-regular"/>
            </a:endParaRPr>
          </a:p>
        </p:txBody>
      </p:sp>
      <p:sp>
        <p:nvSpPr>
          <p:cNvPr id="6" name="Rectangle 5"/>
          <p:cNvSpPr/>
          <p:nvPr/>
        </p:nvSpPr>
        <p:spPr>
          <a:xfrm>
            <a:off x="174127" y="4982234"/>
            <a:ext cx="6096000" cy="369332"/>
          </a:xfrm>
          <a:prstGeom prst="rect">
            <a:avLst/>
          </a:prstGeom>
        </p:spPr>
        <p:txBody>
          <a:bodyPr>
            <a:spAutoFit/>
          </a:bodyPr>
          <a:lstStyle/>
          <a:p>
            <a:pPr algn="just"/>
            <a:r>
              <a:rPr lang="en-US" dirty="0">
                <a:solidFill>
                  <a:srgbClr val="610B38"/>
                </a:solidFill>
                <a:latin typeface="erdana"/>
              </a:rPr>
              <a:t>Advantages of ASP.NET MVC </a:t>
            </a:r>
            <a:r>
              <a:rPr lang="en-US" dirty="0" smtClean="0">
                <a:solidFill>
                  <a:srgbClr val="610B38"/>
                </a:solidFill>
                <a:latin typeface="erdana"/>
              </a:rPr>
              <a:t>Framework</a:t>
            </a:r>
            <a:endParaRPr lang="en-US" dirty="0">
              <a:solidFill>
                <a:srgbClr val="610B38"/>
              </a:solidFill>
              <a:latin typeface="erdana"/>
            </a:endParaRPr>
          </a:p>
        </p:txBody>
      </p:sp>
    </p:spTree>
    <p:extLst>
      <p:ext uri="{BB962C8B-B14F-4D97-AF65-F5344CB8AC3E}">
        <p14:creationId xmlns:p14="http://schemas.microsoft.com/office/powerpoint/2010/main" val="246133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197" y="123776"/>
            <a:ext cx="10991385" cy="2308324"/>
          </a:xfrm>
          <a:prstGeom prst="rect">
            <a:avLst/>
          </a:prstGeom>
        </p:spPr>
        <p:txBody>
          <a:bodyPr wrap="square">
            <a:spAutoFit/>
          </a:bodyPr>
          <a:lstStyle/>
          <a:p>
            <a:pPr algn="just"/>
            <a:r>
              <a:rPr lang="en-US" dirty="0">
                <a:solidFill>
                  <a:srgbClr val="333333"/>
                </a:solidFill>
                <a:latin typeface="inter-regular"/>
              </a:rPr>
              <a:t>This approach provides the following advantages</a:t>
            </a:r>
            <a:r>
              <a:rPr lang="en-US" dirty="0" smtClean="0">
                <a:solidFill>
                  <a:srgbClr val="333333"/>
                </a:solidFill>
                <a:latin typeface="inter-regular"/>
              </a:rPr>
              <a:t>.</a:t>
            </a:r>
            <a:endParaRPr lang="en-US" dirty="0" smtClean="0"/>
          </a:p>
          <a:p>
            <a:pPr algn="just"/>
            <a:endParaRPr lang="en-US" dirty="0" smtClean="0">
              <a:solidFill>
                <a:srgbClr val="333333"/>
              </a:solidFill>
              <a:latin typeface="inter-regular"/>
            </a:endParaRPr>
          </a:p>
          <a:p>
            <a:pPr marL="285750" indent="-285750">
              <a:buFont typeface="Arial" panose="020B0604020202020204" pitchFamily="34" charset="0"/>
              <a:buChar char="•"/>
            </a:pPr>
            <a:r>
              <a:rPr lang="en-US" dirty="0"/>
              <a:t>It manages application complexity by dividing an application into the model, view and controller.</a:t>
            </a:r>
          </a:p>
          <a:p>
            <a:pPr marL="285750" indent="-285750">
              <a:buFont typeface="Arial" panose="020B0604020202020204" pitchFamily="34" charset="0"/>
              <a:buChar char="•"/>
            </a:pPr>
            <a:r>
              <a:rPr lang="en-US" dirty="0"/>
              <a:t>It does not use view state or server-based forms. This makes the MVC framework ideal for developers who want full control over the behavior of an application.</a:t>
            </a:r>
          </a:p>
          <a:p>
            <a:pPr marL="285750" indent="-285750">
              <a:buFont typeface="Arial" panose="020B0604020202020204" pitchFamily="34" charset="0"/>
              <a:buChar char="•"/>
            </a:pPr>
            <a:r>
              <a:rPr lang="en-US" dirty="0"/>
              <a:t>It provides better support for test-driven development.</a:t>
            </a:r>
          </a:p>
          <a:p>
            <a:pPr marL="285750" indent="-285750">
              <a:buFont typeface="Arial" panose="020B0604020202020204" pitchFamily="34" charset="0"/>
              <a:buChar char="•"/>
            </a:pPr>
            <a:r>
              <a:rPr lang="en-US" dirty="0"/>
              <a:t>It is suitable for large scale developer team and web applications.</a:t>
            </a:r>
          </a:p>
          <a:p>
            <a:pPr marL="285750" indent="-285750">
              <a:buFont typeface="Arial" panose="020B0604020202020204" pitchFamily="34" charset="0"/>
              <a:buChar char="•"/>
            </a:pPr>
            <a:r>
              <a:rPr lang="en-US" dirty="0"/>
              <a:t>It provides high degree of control to the developer over the application behavior</a:t>
            </a:r>
            <a:r>
              <a:rPr lang="en-US" dirty="0" smtClean="0"/>
              <a:t>.</a:t>
            </a:r>
            <a:endParaRPr lang="en-US" dirty="0"/>
          </a:p>
        </p:txBody>
      </p:sp>
      <p:sp>
        <p:nvSpPr>
          <p:cNvPr id="3" name="Rectangle 2"/>
          <p:cNvSpPr/>
          <p:nvPr/>
        </p:nvSpPr>
        <p:spPr>
          <a:xfrm>
            <a:off x="126380" y="2554740"/>
            <a:ext cx="6096000" cy="369332"/>
          </a:xfrm>
          <a:prstGeom prst="rect">
            <a:avLst/>
          </a:prstGeom>
        </p:spPr>
        <p:txBody>
          <a:bodyPr>
            <a:spAutoFit/>
          </a:bodyPr>
          <a:lstStyle/>
          <a:p>
            <a:pPr algn="just"/>
            <a:r>
              <a:rPr lang="en-US" dirty="0">
                <a:solidFill>
                  <a:srgbClr val="610B38"/>
                </a:solidFill>
                <a:latin typeface="erdana"/>
              </a:rPr>
              <a:t>ASP.NET MVC </a:t>
            </a:r>
            <a:r>
              <a:rPr lang="en-US" dirty="0" smtClean="0">
                <a:solidFill>
                  <a:srgbClr val="610B38"/>
                </a:solidFill>
                <a:latin typeface="erdana"/>
              </a:rPr>
              <a:t>Project</a:t>
            </a:r>
            <a:endParaRPr lang="en-US" dirty="0">
              <a:solidFill>
                <a:srgbClr val="610B38"/>
              </a:solidFill>
              <a:latin typeface="erdana"/>
            </a:endParaRPr>
          </a:p>
        </p:txBody>
      </p:sp>
    </p:spTree>
    <p:extLst>
      <p:ext uri="{BB962C8B-B14F-4D97-AF65-F5344CB8AC3E}">
        <p14:creationId xmlns:p14="http://schemas.microsoft.com/office/powerpoint/2010/main" val="31449810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591" y="168383"/>
            <a:ext cx="11749669" cy="3693319"/>
          </a:xfrm>
          <a:prstGeom prst="rect">
            <a:avLst/>
          </a:prstGeom>
        </p:spPr>
        <p:txBody>
          <a:bodyPr wrap="square">
            <a:spAutoFit/>
          </a:bodyPr>
          <a:lstStyle/>
          <a:p>
            <a:pPr algn="just"/>
            <a:r>
              <a:rPr lang="en-US" dirty="0">
                <a:solidFill>
                  <a:srgbClr val="610B38"/>
                </a:solidFill>
                <a:latin typeface="erdana"/>
              </a:rPr>
              <a:t>ASP.NET MVC </a:t>
            </a:r>
            <a:r>
              <a:rPr lang="en-US" dirty="0" smtClean="0">
                <a:solidFill>
                  <a:srgbClr val="610B38"/>
                </a:solidFill>
                <a:latin typeface="erdana"/>
              </a:rPr>
              <a:t>Controller</a:t>
            </a:r>
          </a:p>
          <a:p>
            <a:pPr algn="just"/>
            <a:r>
              <a:rPr lang="en-US" dirty="0"/>
              <a:t>Controller is a class that handles user requests. </a:t>
            </a:r>
            <a:endParaRPr lang="en-US" dirty="0" smtClean="0"/>
          </a:p>
          <a:p>
            <a:pPr algn="just"/>
            <a:r>
              <a:rPr lang="en-US" dirty="0" smtClean="0"/>
              <a:t>It </a:t>
            </a:r>
            <a:r>
              <a:rPr lang="en-US" dirty="0"/>
              <a:t>retrieves data from the Model and renders view as response</a:t>
            </a:r>
            <a:r>
              <a:rPr lang="en-US" dirty="0" smtClean="0"/>
              <a:t>.</a:t>
            </a:r>
          </a:p>
          <a:p>
            <a:pPr algn="just"/>
            <a:endParaRPr lang="en-US" dirty="0" smtClean="0">
              <a:solidFill>
                <a:srgbClr val="610B38"/>
              </a:solidFill>
              <a:latin typeface="erdana"/>
            </a:endParaRPr>
          </a:p>
          <a:p>
            <a:pPr algn="just"/>
            <a:r>
              <a:rPr lang="en-US" dirty="0"/>
              <a:t>The ASP.NET MVC framework maps requested URLs to the classes that are referred to as controllers</a:t>
            </a:r>
            <a:r>
              <a:rPr lang="en-US" dirty="0" smtClean="0"/>
              <a:t>.</a:t>
            </a:r>
          </a:p>
          <a:p>
            <a:pPr algn="just"/>
            <a:r>
              <a:rPr lang="en-US" dirty="0" smtClean="0"/>
              <a:t>Controller </a:t>
            </a:r>
            <a:r>
              <a:rPr lang="en-US" dirty="0"/>
              <a:t>processes incoming requests, handle user input and interactions and executes appropriate business logic</a:t>
            </a:r>
            <a:r>
              <a:rPr lang="en-US" dirty="0" smtClean="0"/>
              <a:t>.</a:t>
            </a:r>
          </a:p>
          <a:p>
            <a:pPr algn="just"/>
            <a:endParaRPr lang="en-US" dirty="0" smtClean="0">
              <a:solidFill>
                <a:srgbClr val="610B38"/>
              </a:solidFill>
              <a:latin typeface="erdana"/>
            </a:endParaRPr>
          </a:p>
          <a:p>
            <a:r>
              <a:rPr lang="en-US" dirty="0"/>
              <a:t>The </a:t>
            </a:r>
            <a:r>
              <a:rPr lang="en-US" b="1" dirty="0" err="1"/>
              <a:t>ControllerBase</a:t>
            </a:r>
            <a:r>
              <a:rPr lang="en-US" dirty="0"/>
              <a:t> class is a base class for all controller classes. It provides general MVC handling. </a:t>
            </a:r>
            <a:endParaRPr lang="en-US" dirty="0" smtClean="0"/>
          </a:p>
          <a:p>
            <a:r>
              <a:rPr lang="en-US" dirty="0" smtClean="0"/>
              <a:t>A </a:t>
            </a:r>
            <a:r>
              <a:rPr lang="en-US" dirty="0"/>
              <a:t>controller mainly performs the following tasks.</a:t>
            </a:r>
          </a:p>
          <a:p>
            <a:r>
              <a:rPr lang="en-US" dirty="0"/>
              <a:t>It locates for the appropriate action method to call and validate.</a:t>
            </a:r>
          </a:p>
          <a:p>
            <a:r>
              <a:rPr lang="en-US" dirty="0"/>
              <a:t>It gets the values to use as the action method's arguments.</a:t>
            </a:r>
          </a:p>
          <a:p>
            <a:r>
              <a:rPr lang="en-US" dirty="0"/>
              <a:t>It handles all errors that might occur during execution of the action.</a:t>
            </a:r>
          </a:p>
          <a:p>
            <a:r>
              <a:rPr lang="en-US" dirty="0"/>
              <a:t>It uses the </a:t>
            </a:r>
            <a:r>
              <a:rPr lang="en-US" dirty="0" err="1"/>
              <a:t>WebFormViewEngine</a:t>
            </a:r>
            <a:r>
              <a:rPr lang="en-US" dirty="0"/>
              <a:t> class for rendering ASP.NET page</a:t>
            </a:r>
            <a:r>
              <a:rPr lang="en-US" dirty="0" smtClean="0"/>
              <a:t>.</a:t>
            </a:r>
            <a:endParaRPr lang="en-US" dirty="0"/>
          </a:p>
        </p:txBody>
      </p:sp>
      <p:sp>
        <p:nvSpPr>
          <p:cNvPr id="3" name="Rectangle 2"/>
          <p:cNvSpPr/>
          <p:nvPr/>
        </p:nvSpPr>
        <p:spPr>
          <a:xfrm>
            <a:off x="215590" y="3983560"/>
            <a:ext cx="11123558" cy="2031325"/>
          </a:xfrm>
          <a:prstGeom prst="rect">
            <a:avLst/>
          </a:prstGeom>
        </p:spPr>
        <p:txBody>
          <a:bodyPr wrap="none">
            <a:spAutoFit/>
          </a:bodyPr>
          <a:lstStyle/>
          <a:p>
            <a:pPr algn="just"/>
            <a:r>
              <a:rPr lang="en-US" dirty="0">
                <a:solidFill>
                  <a:srgbClr val="610B38"/>
                </a:solidFill>
                <a:latin typeface="erdana"/>
              </a:rPr>
              <a:t>ASP.NET Controller Actions and </a:t>
            </a:r>
            <a:r>
              <a:rPr lang="en-US" dirty="0" smtClean="0">
                <a:solidFill>
                  <a:srgbClr val="610B38"/>
                </a:solidFill>
                <a:latin typeface="erdana"/>
              </a:rPr>
              <a:t>Parameters</a:t>
            </a:r>
          </a:p>
          <a:p>
            <a:pPr algn="just"/>
            <a:r>
              <a:rPr lang="en-US" dirty="0"/>
              <a:t>In ASP.NET MVC application, the controller defines action methods that are used to handle user requests and render </a:t>
            </a:r>
            <a:endParaRPr lang="en-US" dirty="0" smtClean="0"/>
          </a:p>
          <a:p>
            <a:pPr algn="just"/>
            <a:r>
              <a:rPr lang="en-US" dirty="0" smtClean="0"/>
              <a:t>view </a:t>
            </a:r>
            <a:r>
              <a:rPr lang="en-US" dirty="0"/>
              <a:t>as the response</a:t>
            </a:r>
            <a:r>
              <a:rPr lang="en-US" dirty="0" smtClean="0"/>
              <a:t>.</a:t>
            </a:r>
          </a:p>
          <a:p>
            <a:pPr algn="just"/>
            <a:r>
              <a:rPr lang="en-US" dirty="0" smtClean="0"/>
              <a:t>A </a:t>
            </a:r>
            <a:r>
              <a:rPr lang="en-US" dirty="0"/>
              <a:t>controller can have any number of actions</a:t>
            </a:r>
            <a:r>
              <a:rPr lang="en-US" dirty="0" smtClean="0"/>
              <a:t>.</a:t>
            </a:r>
          </a:p>
          <a:p>
            <a:pPr algn="just"/>
            <a:endParaRPr lang="en-US" b="0" i="0" dirty="0">
              <a:solidFill>
                <a:srgbClr val="610B38"/>
              </a:solidFill>
              <a:effectLst/>
              <a:latin typeface="erdana"/>
            </a:endParaRPr>
          </a:p>
          <a:p>
            <a:r>
              <a:rPr lang="en-US" dirty="0"/>
              <a:t>A user request can be any of like: entering URL into the browser, clicking a link or submitting a form</a:t>
            </a:r>
            <a:r>
              <a:rPr lang="en-US" dirty="0" smtClean="0"/>
              <a:t>.</a:t>
            </a:r>
            <a:endParaRPr lang="en-US" dirty="0" smtClean="0">
              <a:solidFill>
                <a:srgbClr val="610B38"/>
              </a:solidFill>
              <a:latin typeface="erdana"/>
            </a:endParaRPr>
          </a:p>
          <a:p>
            <a:r>
              <a:rPr lang="en-US" dirty="0"/>
              <a:t>The MVC application uses the routing rules that are defined in the </a:t>
            </a:r>
            <a:r>
              <a:rPr lang="en-US" b="1" dirty="0" err="1"/>
              <a:t>Global.asax.cs</a:t>
            </a:r>
            <a:r>
              <a:rPr lang="en-US" dirty="0"/>
              <a:t> file.</a:t>
            </a:r>
          </a:p>
        </p:txBody>
      </p:sp>
    </p:spTree>
    <p:extLst>
      <p:ext uri="{BB962C8B-B14F-4D97-AF65-F5344CB8AC3E}">
        <p14:creationId xmlns:p14="http://schemas.microsoft.com/office/powerpoint/2010/main" val="15934991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684" y="174349"/>
            <a:ext cx="10589941" cy="1200329"/>
          </a:xfrm>
          <a:prstGeom prst="rect">
            <a:avLst/>
          </a:prstGeom>
        </p:spPr>
        <p:txBody>
          <a:bodyPr wrap="square">
            <a:spAutoFit/>
          </a:bodyPr>
          <a:lstStyle/>
          <a:p>
            <a:pPr algn="just"/>
            <a:r>
              <a:rPr lang="en-US" dirty="0" err="1">
                <a:solidFill>
                  <a:srgbClr val="610B38"/>
                </a:solidFill>
                <a:latin typeface="erdana"/>
              </a:rPr>
              <a:t>ActionResult</a:t>
            </a:r>
            <a:r>
              <a:rPr lang="en-US" dirty="0">
                <a:solidFill>
                  <a:srgbClr val="610B38"/>
                </a:solidFill>
                <a:latin typeface="erdana"/>
              </a:rPr>
              <a:t> Return Type</a:t>
            </a:r>
          </a:p>
          <a:p>
            <a:r>
              <a:rPr lang="en-US" dirty="0"/>
              <a:t>The </a:t>
            </a:r>
            <a:r>
              <a:rPr lang="en-US" dirty="0" err="1"/>
              <a:t>ActionResult</a:t>
            </a:r>
            <a:r>
              <a:rPr lang="en-US" dirty="0"/>
              <a:t> class is the base class for all action results. </a:t>
            </a:r>
            <a:endParaRPr lang="en-US" dirty="0" smtClean="0"/>
          </a:p>
          <a:p>
            <a:r>
              <a:rPr lang="en-US" dirty="0"/>
              <a:t>Action methods return an instance of this class. </a:t>
            </a:r>
            <a:endParaRPr lang="en-US" dirty="0" smtClean="0"/>
          </a:p>
          <a:p>
            <a:r>
              <a:rPr lang="en-US" dirty="0"/>
              <a:t>There can be different action result types depending on the task that the action is implementing</a:t>
            </a:r>
            <a:r>
              <a:rPr lang="en-US" dirty="0" smtClean="0"/>
              <a:t>.</a:t>
            </a:r>
            <a:endParaRPr lang="en-US" dirty="0"/>
          </a:p>
        </p:txBody>
      </p:sp>
      <p:sp>
        <p:nvSpPr>
          <p:cNvPr id="3" name="Rectangle 2"/>
          <p:cNvSpPr/>
          <p:nvPr/>
        </p:nvSpPr>
        <p:spPr>
          <a:xfrm>
            <a:off x="148683" y="1413315"/>
            <a:ext cx="10500732" cy="646331"/>
          </a:xfrm>
          <a:prstGeom prst="rect">
            <a:avLst/>
          </a:prstGeom>
        </p:spPr>
        <p:txBody>
          <a:bodyPr wrap="square">
            <a:spAutoFit/>
          </a:bodyPr>
          <a:lstStyle/>
          <a:p>
            <a:pPr algn="just"/>
            <a:r>
              <a:rPr lang="en-US" dirty="0">
                <a:solidFill>
                  <a:srgbClr val="610B38"/>
                </a:solidFill>
                <a:latin typeface="erdana"/>
              </a:rPr>
              <a:t>Adding an Action </a:t>
            </a:r>
            <a:r>
              <a:rPr lang="en-US" dirty="0" smtClean="0">
                <a:solidFill>
                  <a:srgbClr val="610B38"/>
                </a:solidFill>
                <a:latin typeface="erdana"/>
              </a:rPr>
              <a:t>method</a:t>
            </a:r>
          </a:p>
          <a:p>
            <a:pPr algn="just"/>
            <a:r>
              <a:rPr lang="en-US" dirty="0"/>
              <a:t>To add action to the existing controller, we need to define a public method to our controller.</a:t>
            </a:r>
            <a:endParaRPr lang="en-US" dirty="0">
              <a:solidFill>
                <a:srgbClr val="610B38"/>
              </a:solidFill>
              <a:latin typeface="erdana"/>
            </a:endParaRPr>
          </a:p>
        </p:txBody>
      </p:sp>
      <p:sp>
        <p:nvSpPr>
          <p:cNvPr id="5" name="Rectangle 4"/>
          <p:cNvSpPr/>
          <p:nvPr/>
        </p:nvSpPr>
        <p:spPr>
          <a:xfrm>
            <a:off x="148685" y="2059644"/>
            <a:ext cx="2621295" cy="369332"/>
          </a:xfrm>
          <a:prstGeom prst="rect">
            <a:avLst/>
          </a:prstGeom>
        </p:spPr>
        <p:txBody>
          <a:bodyPr wrap="none">
            <a:spAutoFit/>
          </a:bodyPr>
          <a:lstStyle/>
          <a:p>
            <a:pPr algn="just"/>
            <a:r>
              <a:rPr lang="en-US" dirty="0" err="1">
                <a:solidFill>
                  <a:srgbClr val="610B4B"/>
                </a:solidFill>
                <a:latin typeface="erdana"/>
              </a:rPr>
              <a:t>MusicStoreController.cs</a:t>
            </a:r>
            <a:endParaRPr lang="en-US" b="0" i="0" dirty="0">
              <a:solidFill>
                <a:srgbClr val="610B4B"/>
              </a:solidFill>
              <a:effectLst/>
              <a:latin typeface="erdana"/>
            </a:endParaRPr>
          </a:p>
        </p:txBody>
      </p:sp>
    </p:spTree>
    <p:extLst>
      <p:ext uri="{BB962C8B-B14F-4D97-AF65-F5344CB8AC3E}">
        <p14:creationId xmlns:p14="http://schemas.microsoft.com/office/powerpoint/2010/main" val="30807800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6195" y="88194"/>
            <a:ext cx="6096000" cy="5632311"/>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System.Web.Mvc</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MvcApplicationDemo.Controllers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MusicStoreController</a:t>
            </a:r>
            <a:r>
              <a:rPr lang="en-US" dirty="0">
                <a:solidFill>
                  <a:srgbClr val="000000"/>
                </a:solidFill>
                <a:latin typeface="inter-regular"/>
              </a:rPr>
              <a:t> : Controller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GET: </a:t>
            </a:r>
            <a:r>
              <a:rPr lang="en-US" dirty="0" err="1">
                <a:solidFill>
                  <a:srgbClr val="008200"/>
                </a:solidFill>
                <a:latin typeface="inter-regular"/>
              </a:rPr>
              <a:t>MusicStrore</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Index()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Welcome()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a:t>
            </a:r>
            <a:r>
              <a:rPr lang="en-US" dirty="0">
                <a:solidFill>
                  <a:srgbClr val="0000FF"/>
                </a:solidFill>
                <a:latin typeface="inter-regular"/>
              </a:rPr>
              <a:t>"Hello, this is welcome action message"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
        <p:nvSpPr>
          <p:cNvPr id="3" name="Rectangle 2"/>
          <p:cNvSpPr/>
          <p:nvPr/>
        </p:nvSpPr>
        <p:spPr>
          <a:xfrm>
            <a:off x="282499" y="5531697"/>
            <a:ext cx="6096000" cy="923330"/>
          </a:xfrm>
          <a:prstGeom prst="rect">
            <a:avLst/>
          </a:prstGeom>
        </p:spPr>
        <p:txBody>
          <a:bodyPr>
            <a:spAutoFit/>
          </a:bodyPr>
          <a:lstStyle/>
          <a:p>
            <a:pPr algn="just"/>
            <a:r>
              <a:rPr lang="en-US" smtClean="0">
                <a:solidFill>
                  <a:srgbClr val="333333"/>
                </a:solidFill>
                <a:latin typeface="inter-regular"/>
              </a:rPr>
              <a:t>Output:</a:t>
            </a:r>
          </a:p>
          <a:p>
            <a:r>
              <a:rPr lang="en-US" smtClean="0"/>
              <a:t/>
            </a:r>
            <a:br>
              <a:rPr lang="en-US" smtClean="0"/>
            </a:br>
            <a:endParaRPr lang="en-US" dirty="0"/>
          </a:p>
        </p:txBody>
      </p:sp>
      <p:sp>
        <p:nvSpPr>
          <p:cNvPr id="4" name="Rectangle 3"/>
          <p:cNvSpPr/>
          <p:nvPr/>
        </p:nvSpPr>
        <p:spPr>
          <a:xfrm>
            <a:off x="282499" y="5909314"/>
            <a:ext cx="11058292" cy="646331"/>
          </a:xfrm>
          <a:prstGeom prst="rect">
            <a:avLst/>
          </a:prstGeom>
        </p:spPr>
        <p:txBody>
          <a:bodyPr wrap="square">
            <a:spAutoFit/>
          </a:bodyPr>
          <a:lstStyle/>
          <a:p>
            <a:r>
              <a:rPr lang="en-US" dirty="0">
                <a:solidFill>
                  <a:srgbClr val="333333"/>
                </a:solidFill>
                <a:latin typeface="inter-regular"/>
              </a:rPr>
              <a:t>To access the welcome action method, execute the application then access it by using </a:t>
            </a:r>
            <a:r>
              <a:rPr lang="en-US" b="1" dirty="0" err="1">
                <a:solidFill>
                  <a:srgbClr val="333333"/>
                </a:solidFill>
                <a:latin typeface="inter-bold"/>
              </a:rPr>
              <a:t>MusicStore</a:t>
            </a:r>
            <a:r>
              <a:rPr lang="en-US" b="1" dirty="0">
                <a:solidFill>
                  <a:srgbClr val="333333"/>
                </a:solidFill>
                <a:latin typeface="inter-bold"/>
              </a:rPr>
              <a:t>/Welcome</a:t>
            </a:r>
            <a:r>
              <a:rPr lang="en-US" dirty="0">
                <a:solidFill>
                  <a:srgbClr val="333333"/>
                </a:solidFill>
                <a:latin typeface="inter-regular"/>
              </a:rPr>
              <a:t> URL. </a:t>
            </a:r>
            <a:endParaRPr lang="en-US" dirty="0"/>
          </a:p>
        </p:txBody>
      </p:sp>
    </p:spTree>
    <p:extLst>
      <p:ext uri="{BB962C8B-B14F-4D97-AF65-F5344CB8AC3E}">
        <p14:creationId xmlns:p14="http://schemas.microsoft.com/office/powerpoint/2010/main" val="19417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046" y="156402"/>
            <a:ext cx="11830756" cy="646331"/>
          </a:xfrm>
          <a:prstGeom prst="rect">
            <a:avLst/>
          </a:prstGeom>
        </p:spPr>
        <p:txBody>
          <a:bodyPr wrap="square">
            <a:spAutoFit/>
          </a:bodyPr>
          <a:lstStyle/>
          <a:p>
            <a:pPr algn="just"/>
            <a:r>
              <a:rPr lang="en-US" dirty="0">
                <a:solidFill>
                  <a:srgbClr val="610B38"/>
                </a:solidFill>
                <a:latin typeface="erdana"/>
              </a:rPr>
              <a:t>C# switch</a:t>
            </a:r>
          </a:p>
          <a:p>
            <a:pPr marL="285750" indent="-285750">
              <a:buFont typeface="Arial" panose="020B0604020202020204" pitchFamily="34" charset="0"/>
              <a:buChar char="•"/>
            </a:pPr>
            <a:r>
              <a:rPr lang="en-US" dirty="0"/>
              <a:t>The C# </a:t>
            </a:r>
            <a:r>
              <a:rPr lang="en-US" i="1" dirty="0"/>
              <a:t>switch statement</a:t>
            </a:r>
            <a:r>
              <a:rPr lang="en-US" dirty="0"/>
              <a:t> executes one statement from multiple conditions. It is like if-else-if ladder statement in C</a:t>
            </a:r>
            <a:r>
              <a:rPr lang="en-US" dirty="0" smtClean="0"/>
              <a:t>#.</a:t>
            </a:r>
            <a:endParaRPr lang="en-US" dirty="0"/>
          </a:p>
        </p:txBody>
      </p:sp>
      <p:sp>
        <p:nvSpPr>
          <p:cNvPr id="3" name="Rectangle 2"/>
          <p:cNvSpPr/>
          <p:nvPr/>
        </p:nvSpPr>
        <p:spPr>
          <a:xfrm>
            <a:off x="2412243" y="1059376"/>
            <a:ext cx="6096000" cy="4801314"/>
          </a:xfrm>
          <a:prstGeom prst="rect">
            <a:avLst/>
          </a:prstGeom>
        </p:spPr>
        <p:txBody>
          <a:bodyPr>
            <a:spAutoFit/>
          </a:bodyPr>
          <a:lstStyle/>
          <a:p>
            <a:r>
              <a:rPr lang="en-US" b="1" dirty="0">
                <a:latin typeface="inter-bold"/>
              </a:rPr>
              <a:t>Syntax:</a:t>
            </a:r>
            <a:endParaRPr lang="en-US" dirty="0"/>
          </a:p>
          <a:p>
            <a:r>
              <a:rPr lang="en-US" b="1" dirty="0"/>
              <a:t>switch</a:t>
            </a:r>
            <a:r>
              <a:rPr lang="en-US" dirty="0"/>
              <a:t>(expression){    </a:t>
            </a:r>
          </a:p>
          <a:p>
            <a:r>
              <a:rPr lang="en-US" b="1" dirty="0"/>
              <a:t>case</a:t>
            </a:r>
            <a:r>
              <a:rPr lang="en-US" dirty="0"/>
              <a:t> value1:    </a:t>
            </a:r>
          </a:p>
          <a:p>
            <a:r>
              <a:rPr lang="en-US" dirty="0"/>
              <a:t> //code to be executed;    </a:t>
            </a:r>
          </a:p>
          <a:p>
            <a:r>
              <a:rPr lang="en-US" dirty="0"/>
              <a:t> </a:t>
            </a:r>
            <a:r>
              <a:rPr lang="en-US" b="1" dirty="0"/>
              <a:t>break</a:t>
            </a:r>
            <a:r>
              <a:rPr lang="en-US" dirty="0"/>
              <a:t>;  </a:t>
            </a:r>
          </a:p>
          <a:p>
            <a:r>
              <a:rPr lang="en-US" b="1" dirty="0"/>
              <a:t>case</a:t>
            </a:r>
            <a:r>
              <a:rPr lang="en-US" dirty="0"/>
              <a:t> value2:    </a:t>
            </a:r>
          </a:p>
          <a:p>
            <a:r>
              <a:rPr lang="en-US" dirty="0"/>
              <a:t> //code to be executed;    </a:t>
            </a:r>
          </a:p>
          <a:p>
            <a:r>
              <a:rPr lang="en-US" dirty="0"/>
              <a:t> </a:t>
            </a:r>
            <a:r>
              <a:rPr lang="en-US" b="1" dirty="0"/>
              <a:t>break</a:t>
            </a:r>
            <a:r>
              <a:rPr lang="en-US" dirty="0"/>
              <a:t>;  </a:t>
            </a:r>
          </a:p>
          <a:p>
            <a:r>
              <a:rPr lang="en-US" dirty="0"/>
              <a:t>......    </a:t>
            </a:r>
          </a:p>
          <a:p>
            <a:r>
              <a:rPr lang="en-US" dirty="0"/>
              <a:t>    </a:t>
            </a:r>
          </a:p>
          <a:p>
            <a:r>
              <a:rPr lang="en-US" b="1" dirty="0"/>
              <a:t>default</a:t>
            </a:r>
            <a:r>
              <a:rPr lang="en-US" dirty="0"/>
              <a:t>:     </a:t>
            </a:r>
          </a:p>
          <a:p>
            <a:r>
              <a:rPr lang="en-US" dirty="0"/>
              <a:t> //code to be executed if all cases are not matched;    </a:t>
            </a:r>
          </a:p>
          <a:p>
            <a:r>
              <a:rPr lang="en-US" dirty="0"/>
              <a:t> </a:t>
            </a:r>
            <a:r>
              <a:rPr lang="en-US" b="1" dirty="0"/>
              <a:t>break</a:t>
            </a:r>
            <a:r>
              <a:rPr lang="en-US" dirty="0"/>
              <a:t>;  </a:t>
            </a:r>
          </a:p>
          <a:p>
            <a:r>
              <a:rPr lang="en-US" dirty="0"/>
              <a:t>}    </a:t>
            </a:r>
          </a:p>
          <a:p>
            <a:r>
              <a:rPr lang="en-US" dirty="0"/>
              <a:t/>
            </a:r>
            <a:br>
              <a:rPr lang="en-US" dirty="0"/>
            </a:br>
            <a:r>
              <a:rPr lang="en-US" dirty="0">
                <a:solidFill>
                  <a:srgbClr val="333333"/>
                </a:solidFill>
                <a:latin typeface="inter-regular"/>
              </a:rPr>
              <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3340208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290" y="168381"/>
            <a:ext cx="9887415" cy="1200329"/>
          </a:xfrm>
          <a:prstGeom prst="rect">
            <a:avLst/>
          </a:prstGeom>
        </p:spPr>
        <p:txBody>
          <a:bodyPr wrap="square">
            <a:spAutoFit/>
          </a:bodyPr>
          <a:lstStyle/>
          <a:p>
            <a:pPr algn="just"/>
            <a:r>
              <a:rPr lang="en-US" dirty="0">
                <a:solidFill>
                  <a:srgbClr val="610B38"/>
                </a:solidFill>
                <a:latin typeface="erdana"/>
              </a:rPr>
              <a:t>Action Method Parameters</a:t>
            </a:r>
          </a:p>
          <a:p>
            <a:pPr marL="285750" indent="-285750">
              <a:buFont typeface="Arial" panose="020B0604020202020204" pitchFamily="34" charset="0"/>
              <a:buChar char="•"/>
            </a:pPr>
            <a:r>
              <a:rPr lang="en-US" dirty="0"/>
              <a:t/>
            </a:r>
            <a:br>
              <a:rPr lang="en-US" dirty="0"/>
            </a:br>
            <a:r>
              <a:rPr lang="en-US" dirty="0"/>
              <a:t>Action parameters are the variables that are used to retrieve user requested values from the URL</a:t>
            </a:r>
            <a:r>
              <a:rPr lang="en-US" dirty="0" smtClean="0"/>
              <a:t>.</a:t>
            </a:r>
            <a:r>
              <a:rPr lang="en-US" dirty="0"/>
              <a:t/>
            </a:r>
            <a:br>
              <a:rPr lang="en-US" dirty="0"/>
            </a:br>
            <a:r>
              <a:rPr lang="en-US" dirty="0"/>
              <a:t>The parameters are retrieved from the request's data collection. </a:t>
            </a:r>
            <a:endParaRPr lang="en-US" dirty="0" smtClean="0"/>
          </a:p>
        </p:txBody>
      </p:sp>
      <p:sp>
        <p:nvSpPr>
          <p:cNvPr id="3" name="Rectangle 2"/>
          <p:cNvSpPr/>
          <p:nvPr/>
        </p:nvSpPr>
        <p:spPr>
          <a:xfrm>
            <a:off x="1" y="1368710"/>
            <a:ext cx="11519211" cy="369332"/>
          </a:xfrm>
          <a:prstGeom prst="rect">
            <a:avLst/>
          </a:prstGeom>
        </p:spPr>
        <p:txBody>
          <a:bodyPr wrap="square">
            <a:spAutoFit/>
          </a:bodyPr>
          <a:lstStyle/>
          <a:p>
            <a:r>
              <a:rPr lang="en-US" dirty="0">
                <a:solidFill>
                  <a:srgbClr val="333333"/>
                </a:solidFill>
                <a:latin typeface="inter-regular"/>
              </a:rPr>
              <a:t>we are creating an action method in the controller. This action method has a parameter.</a:t>
            </a:r>
            <a:endParaRPr lang="en-US" dirty="0"/>
          </a:p>
        </p:txBody>
      </p:sp>
      <p:sp>
        <p:nvSpPr>
          <p:cNvPr id="4" name="Rectangle 3"/>
          <p:cNvSpPr/>
          <p:nvPr/>
        </p:nvSpPr>
        <p:spPr>
          <a:xfrm>
            <a:off x="1" y="1738040"/>
            <a:ext cx="2621295" cy="369332"/>
          </a:xfrm>
          <a:prstGeom prst="rect">
            <a:avLst/>
          </a:prstGeom>
        </p:spPr>
        <p:txBody>
          <a:bodyPr wrap="none">
            <a:spAutoFit/>
          </a:bodyPr>
          <a:lstStyle/>
          <a:p>
            <a:pPr algn="just"/>
            <a:r>
              <a:rPr lang="en-US" dirty="0" err="1">
                <a:solidFill>
                  <a:srgbClr val="610B4B"/>
                </a:solidFill>
                <a:latin typeface="erdana"/>
              </a:rPr>
              <a:t>MusicStoreController.cs</a:t>
            </a:r>
            <a:endParaRPr lang="en-US" b="0" i="0" dirty="0">
              <a:solidFill>
                <a:srgbClr val="610B4B"/>
              </a:solidFill>
              <a:effectLst/>
              <a:latin typeface="erdana"/>
            </a:endParaRPr>
          </a:p>
        </p:txBody>
      </p:sp>
    </p:spTree>
    <p:extLst>
      <p:ext uri="{BB962C8B-B14F-4D97-AF65-F5344CB8AC3E}">
        <p14:creationId xmlns:p14="http://schemas.microsoft.com/office/powerpoint/2010/main" val="23543636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8"/>
            <a:ext cx="6096000" cy="5632311"/>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System.Web.Mvc</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MvcApplicationDemo.Controllers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MusicStoreController</a:t>
            </a:r>
            <a:r>
              <a:rPr lang="en-US" dirty="0">
                <a:solidFill>
                  <a:srgbClr val="000000"/>
                </a:solidFill>
                <a:latin typeface="inter-regular"/>
              </a:rPr>
              <a:t> : Controller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GET: </a:t>
            </a:r>
            <a:r>
              <a:rPr lang="en-US" dirty="0" err="1">
                <a:solidFill>
                  <a:srgbClr val="008200"/>
                </a:solidFill>
                <a:latin typeface="inter-regular"/>
              </a:rPr>
              <a:t>MusicStrore</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Index()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ShowMusic</a:t>
            </a:r>
            <a:r>
              <a:rPr lang="en-US" dirty="0">
                <a:solidFill>
                  <a:srgbClr val="000000"/>
                </a:solidFill>
                <a:latin typeface="inter-regular"/>
              </a:rPr>
              <a:t>(</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MusicTitle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a:t>
            </a:r>
            <a:r>
              <a:rPr lang="en-US" dirty="0">
                <a:solidFill>
                  <a:srgbClr val="0000FF"/>
                </a:solidFill>
                <a:latin typeface="inter-regular"/>
              </a:rPr>
              <a:t>"You selected "</a:t>
            </a:r>
            <a:r>
              <a:rPr lang="en-US" dirty="0">
                <a:solidFill>
                  <a:srgbClr val="000000"/>
                </a:solidFill>
                <a:latin typeface="inter-regular"/>
              </a:rPr>
              <a:t> + </a:t>
            </a:r>
            <a:r>
              <a:rPr lang="en-US" dirty="0" err="1">
                <a:solidFill>
                  <a:srgbClr val="000000"/>
                </a:solidFill>
                <a:latin typeface="inter-regular"/>
              </a:rPr>
              <a:t>MusicTitle</a:t>
            </a:r>
            <a:r>
              <a:rPr lang="en-US" dirty="0">
                <a:solidFill>
                  <a:srgbClr val="000000"/>
                </a:solidFill>
                <a:latin typeface="inter-regular"/>
              </a:rPr>
              <a:t> + </a:t>
            </a:r>
            <a:r>
              <a:rPr lang="en-US" dirty="0">
                <a:solidFill>
                  <a:srgbClr val="0000FF"/>
                </a:solidFill>
                <a:latin typeface="inter-regular"/>
              </a:rPr>
              <a:t>" Music"</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6299492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05" y="121993"/>
            <a:ext cx="941283" cy="369332"/>
          </a:xfrm>
          <a:prstGeom prst="rect">
            <a:avLst/>
          </a:prstGeom>
        </p:spPr>
        <p:txBody>
          <a:bodyPr wrap="none">
            <a:spAutoFit/>
          </a:bodyPr>
          <a:lstStyle/>
          <a:p>
            <a:r>
              <a:rPr lang="en-US" dirty="0">
                <a:solidFill>
                  <a:srgbClr val="333333"/>
                </a:solidFill>
                <a:latin typeface="inter-regular"/>
              </a:rPr>
              <a:t>Output:</a:t>
            </a:r>
            <a:endParaRPr lang="en-US" dirty="0"/>
          </a:p>
        </p:txBody>
      </p:sp>
      <p:sp>
        <p:nvSpPr>
          <p:cNvPr id="3" name="Rectangle 2"/>
          <p:cNvSpPr/>
          <p:nvPr/>
        </p:nvSpPr>
        <p:spPr>
          <a:xfrm>
            <a:off x="83203" y="491329"/>
            <a:ext cx="11937812" cy="646331"/>
          </a:xfrm>
          <a:prstGeom prst="rect">
            <a:avLst/>
          </a:prstGeom>
        </p:spPr>
        <p:txBody>
          <a:bodyPr wrap="square">
            <a:spAutoFit/>
          </a:bodyPr>
          <a:lstStyle/>
          <a:p>
            <a:r>
              <a:rPr lang="en-US" dirty="0">
                <a:solidFill>
                  <a:srgbClr val="333333"/>
                </a:solidFill>
                <a:latin typeface="inter-regular"/>
              </a:rPr>
              <a:t>In URL, we have to pass the parameter value. So, we are doing it by this URL </a:t>
            </a:r>
            <a:r>
              <a:rPr lang="en-US" b="1" dirty="0" err="1">
                <a:solidFill>
                  <a:srgbClr val="333333"/>
                </a:solidFill>
                <a:latin typeface="inter-bold"/>
              </a:rPr>
              <a:t>localhost:port-no</a:t>
            </a:r>
            <a:r>
              <a:rPr lang="en-US" b="1" dirty="0">
                <a:solidFill>
                  <a:srgbClr val="333333"/>
                </a:solidFill>
                <a:latin typeface="inter-bold"/>
              </a:rPr>
              <a:t>/</a:t>
            </a:r>
            <a:r>
              <a:rPr lang="en-US" b="1" dirty="0" err="1">
                <a:solidFill>
                  <a:srgbClr val="333333"/>
                </a:solidFill>
                <a:latin typeface="inter-bold"/>
              </a:rPr>
              <a:t>MusicStore</a:t>
            </a:r>
            <a:r>
              <a:rPr lang="en-US" b="1" dirty="0">
                <a:solidFill>
                  <a:srgbClr val="333333"/>
                </a:solidFill>
                <a:latin typeface="inter-bold"/>
              </a:rPr>
              <a:t>/</a:t>
            </a:r>
            <a:r>
              <a:rPr lang="en-US" b="1" dirty="0" err="1">
                <a:solidFill>
                  <a:srgbClr val="333333"/>
                </a:solidFill>
                <a:latin typeface="inter-bold"/>
              </a:rPr>
              <a:t>ShowMusic?MusicTitle</a:t>
            </a:r>
            <a:r>
              <a:rPr lang="en-US" b="1" dirty="0">
                <a:solidFill>
                  <a:srgbClr val="333333"/>
                </a:solidFill>
                <a:latin typeface="inter-bold"/>
              </a:rPr>
              <a:t>=Classic</a:t>
            </a:r>
            <a:r>
              <a:rPr lang="en-US" dirty="0">
                <a:solidFill>
                  <a:srgbClr val="333333"/>
                </a:solidFill>
                <a:latin typeface="inter-regular"/>
              </a:rPr>
              <a:t>. </a:t>
            </a:r>
            <a:endParaRPr lang="en-US" dirty="0"/>
          </a:p>
        </p:txBody>
      </p:sp>
      <p:sp>
        <p:nvSpPr>
          <p:cNvPr id="4" name="Rectangle 3"/>
          <p:cNvSpPr/>
          <p:nvPr/>
        </p:nvSpPr>
        <p:spPr>
          <a:xfrm>
            <a:off x="83203" y="1428467"/>
            <a:ext cx="10800388" cy="1477328"/>
          </a:xfrm>
          <a:prstGeom prst="rect">
            <a:avLst/>
          </a:prstGeom>
        </p:spPr>
        <p:txBody>
          <a:bodyPr wrap="square">
            <a:spAutoFit/>
          </a:bodyPr>
          <a:lstStyle/>
          <a:p>
            <a:pPr algn="just"/>
            <a:r>
              <a:rPr lang="en-US" dirty="0">
                <a:solidFill>
                  <a:srgbClr val="610B38"/>
                </a:solidFill>
                <a:latin typeface="erdana"/>
              </a:rPr>
              <a:t>ASP.NET MVC Action Selectors</a:t>
            </a:r>
          </a:p>
          <a:p>
            <a:r>
              <a:rPr lang="en-US" dirty="0"/>
              <a:t>Action selectors are attributes that are applied on action methods of a controller</a:t>
            </a:r>
            <a:r>
              <a:rPr lang="en-US" dirty="0" smtClean="0"/>
              <a:t>.</a:t>
            </a:r>
          </a:p>
          <a:p>
            <a:r>
              <a:rPr lang="en-US" dirty="0" smtClean="0"/>
              <a:t>It </a:t>
            </a:r>
            <a:r>
              <a:rPr lang="en-US" dirty="0"/>
              <a:t>is used to select correct action method to call as per the request.</a:t>
            </a:r>
            <a:br>
              <a:rPr lang="en-US" dirty="0"/>
            </a:br>
            <a:r>
              <a:rPr lang="en-US" dirty="0" err="1"/>
              <a:t>ActionName</a:t>
            </a:r>
            <a:endParaRPr lang="en-US" dirty="0"/>
          </a:p>
          <a:p>
            <a:r>
              <a:rPr lang="en-US" dirty="0" err="1" smtClean="0"/>
              <a:t>ActionVerbs</a:t>
            </a:r>
            <a:endParaRPr lang="en-US" dirty="0"/>
          </a:p>
        </p:txBody>
      </p:sp>
      <p:sp>
        <p:nvSpPr>
          <p:cNvPr id="5" name="Rectangle 4"/>
          <p:cNvSpPr/>
          <p:nvPr/>
        </p:nvSpPr>
        <p:spPr>
          <a:xfrm>
            <a:off x="83203" y="2905795"/>
            <a:ext cx="11001111" cy="923330"/>
          </a:xfrm>
          <a:prstGeom prst="rect">
            <a:avLst/>
          </a:prstGeom>
        </p:spPr>
        <p:txBody>
          <a:bodyPr wrap="square">
            <a:spAutoFit/>
          </a:bodyPr>
          <a:lstStyle/>
          <a:p>
            <a:r>
              <a:rPr lang="en-US" dirty="0" err="1" smtClean="0">
                <a:solidFill>
                  <a:srgbClr val="610B38"/>
                </a:solidFill>
                <a:latin typeface="erdana"/>
              </a:rPr>
              <a:t>ActionName</a:t>
            </a:r>
            <a:r>
              <a:rPr lang="en-US" dirty="0"/>
              <a:t/>
            </a:r>
            <a:br>
              <a:rPr lang="en-US" dirty="0"/>
            </a:br>
            <a:r>
              <a:rPr lang="en-US" dirty="0"/>
              <a:t>This attribute allows us to specify a different name for the action method</a:t>
            </a:r>
            <a:r>
              <a:rPr lang="en-US" dirty="0" smtClean="0"/>
              <a:t>.</a:t>
            </a:r>
          </a:p>
          <a:p>
            <a:r>
              <a:rPr lang="en-US" dirty="0" smtClean="0"/>
              <a:t> </a:t>
            </a:r>
            <a:r>
              <a:rPr lang="en-US" dirty="0"/>
              <a:t>It is useful when we want to call action by different name</a:t>
            </a:r>
            <a:r>
              <a:rPr lang="en-US" dirty="0" smtClean="0"/>
              <a:t>.</a:t>
            </a:r>
            <a:endParaRPr lang="en-US" dirty="0"/>
          </a:p>
        </p:txBody>
      </p:sp>
      <p:sp>
        <p:nvSpPr>
          <p:cNvPr id="6" name="Rectangle 5"/>
          <p:cNvSpPr/>
          <p:nvPr/>
        </p:nvSpPr>
        <p:spPr>
          <a:xfrm>
            <a:off x="83201" y="3921458"/>
            <a:ext cx="6096000" cy="369332"/>
          </a:xfrm>
          <a:prstGeom prst="rect">
            <a:avLst/>
          </a:prstGeom>
        </p:spPr>
        <p:txBody>
          <a:bodyPr>
            <a:spAutoFit/>
          </a:bodyPr>
          <a:lstStyle/>
          <a:p>
            <a:pPr algn="just"/>
            <a:r>
              <a:rPr lang="en-US" b="1" dirty="0" smtClean="0">
                <a:solidFill>
                  <a:srgbClr val="333333"/>
                </a:solidFill>
                <a:latin typeface="inter-bold"/>
              </a:rPr>
              <a:t>Example</a:t>
            </a:r>
            <a:endParaRPr lang="en-US" dirty="0">
              <a:solidFill>
                <a:srgbClr val="333333"/>
              </a:solidFill>
              <a:latin typeface="inter-regular"/>
            </a:endParaRPr>
          </a:p>
        </p:txBody>
      </p:sp>
      <p:sp>
        <p:nvSpPr>
          <p:cNvPr id="7" name="Rectangle 6"/>
          <p:cNvSpPr/>
          <p:nvPr/>
        </p:nvSpPr>
        <p:spPr>
          <a:xfrm>
            <a:off x="0" y="4212269"/>
            <a:ext cx="6096000" cy="369332"/>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MusicStoreController.cs</a:t>
            </a:r>
            <a:endParaRPr lang="en-US" dirty="0">
              <a:solidFill>
                <a:srgbClr val="610B4B"/>
              </a:solidFill>
              <a:latin typeface="erdana"/>
            </a:endParaRPr>
          </a:p>
        </p:txBody>
      </p:sp>
    </p:spTree>
    <p:extLst>
      <p:ext uri="{BB962C8B-B14F-4D97-AF65-F5344CB8AC3E}">
        <p14:creationId xmlns:p14="http://schemas.microsoft.com/office/powerpoint/2010/main" val="42522636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2604" y="787705"/>
            <a:ext cx="6096000" cy="4524315"/>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System.Web.Mvc</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MvcApplicationDemo.Controllers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MusicStoreController</a:t>
            </a:r>
            <a:r>
              <a:rPr lang="en-US" dirty="0">
                <a:solidFill>
                  <a:srgbClr val="000000"/>
                </a:solidFill>
                <a:latin typeface="inter-regular"/>
              </a:rPr>
              <a:t> : Controller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ActionName</a:t>
            </a:r>
            <a:r>
              <a:rPr lang="en-US" dirty="0">
                <a:solidFill>
                  <a:srgbClr val="000000"/>
                </a:solidFill>
                <a:latin typeface="inter-regular"/>
              </a:rPr>
              <a:t>(</a:t>
            </a:r>
            <a:r>
              <a:rPr lang="en-US" dirty="0">
                <a:solidFill>
                  <a:srgbClr val="0000FF"/>
                </a:solidFill>
                <a:latin typeface="inter-regular"/>
              </a:rPr>
              <a:t>"store"</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Index()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a:t>
            </a:r>
            <a:endParaRPr lang="en-US" b="0" i="0" dirty="0">
              <a:solidFill>
                <a:srgbClr val="000000"/>
              </a:solidFill>
              <a:effectLst/>
              <a:latin typeface="inter-regular"/>
            </a:endParaRPr>
          </a:p>
        </p:txBody>
      </p:sp>
    </p:spTree>
    <p:extLst>
      <p:ext uri="{BB962C8B-B14F-4D97-AF65-F5344CB8AC3E}">
        <p14:creationId xmlns:p14="http://schemas.microsoft.com/office/powerpoint/2010/main" val="4963160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8420"/>
            <a:ext cx="11931805" cy="646331"/>
          </a:xfrm>
          <a:prstGeom prst="rect">
            <a:avLst/>
          </a:prstGeom>
        </p:spPr>
        <p:txBody>
          <a:bodyPr wrap="square">
            <a:spAutoFit/>
          </a:bodyPr>
          <a:lstStyle/>
          <a:p>
            <a:r>
              <a:rPr lang="en-US" dirty="0">
                <a:solidFill>
                  <a:srgbClr val="333333"/>
                </a:solidFill>
                <a:latin typeface="inter-regular"/>
              </a:rPr>
              <a:t>Now, we need to create a view in the </a:t>
            </a:r>
            <a:r>
              <a:rPr lang="en-US" dirty="0" err="1">
                <a:solidFill>
                  <a:srgbClr val="333333"/>
                </a:solidFill>
                <a:latin typeface="inter-regular"/>
              </a:rPr>
              <a:t>MusicStore</a:t>
            </a:r>
            <a:r>
              <a:rPr lang="en-US" dirty="0">
                <a:solidFill>
                  <a:srgbClr val="333333"/>
                </a:solidFill>
                <a:latin typeface="inter-regular"/>
              </a:rPr>
              <a:t> folder as same as the </a:t>
            </a:r>
            <a:r>
              <a:rPr lang="en-US" dirty="0" err="1">
                <a:solidFill>
                  <a:srgbClr val="333333"/>
                </a:solidFill>
                <a:latin typeface="inter-regular"/>
              </a:rPr>
              <a:t>ActionName</a:t>
            </a:r>
            <a:r>
              <a:rPr lang="en-US" dirty="0">
                <a:solidFill>
                  <a:srgbClr val="333333"/>
                </a:solidFill>
                <a:latin typeface="inter-regular"/>
              </a:rPr>
              <a:t>. So, we have created a </a:t>
            </a:r>
            <a:r>
              <a:rPr lang="en-US" b="1" dirty="0" err="1">
                <a:solidFill>
                  <a:srgbClr val="333333"/>
                </a:solidFill>
                <a:latin typeface="inter-bold"/>
              </a:rPr>
              <a:t>store.cshtml</a:t>
            </a:r>
            <a:r>
              <a:rPr lang="en-US" dirty="0">
                <a:solidFill>
                  <a:srgbClr val="333333"/>
                </a:solidFill>
                <a:latin typeface="inter-regular"/>
              </a:rPr>
              <a:t> file that has following code.</a:t>
            </a:r>
            <a:endParaRPr lang="en-US" dirty="0"/>
          </a:p>
        </p:txBody>
      </p:sp>
      <p:sp>
        <p:nvSpPr>
          <p:cNvPr id="3" name="Rectangle 2"/>
          <p:cNvSpPr/>
          <p:nvPr/>
        </p:nvSpPr>
        <p:spPr>
          <a:xfrm>
            <a:off x="0" y="824751"/>
            <a:ext cx="6096000" cy="369332"/>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store.cshtml</a:t>
            </a:r>
            <a:endParaRPr lang="en-US" dirty="0">
              <a:solidFill>
                <a:srgbClr val="610B4B"/>
              </a:solidFill>
              <a:latin typeface="erdana"/>
            </a:endParaRPr>
          </a:p>
        </p:txBody>
      </p:sp>
      <p:sp>
        <p:nvSpPr>
          <p:cNvPr id="4" name="Rectangle 3"/>
          <p:cNvSpPr/>
          <p:nvPr/>
        </p:nvSpPr>
        <p:spPr>
          <a:xfrm>
            <a:off x="1676400" y="1100401"/>
            <a:ext cx="6096000" cy="1200329"/>
          </a:xfrm>
          <a:prstGeom prst="rect">
            <a:avLst/>
          </a:prstGeom>
        </p:spPr>
        <p:txBody>
          <a:bodyPr>
            <a:spAutoFit/>
          </a:bodyPr>
          <a:lstStyle/>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FF0000"/>
                </a:solidFill>
                <a:latin typeface="inter-regular"/>
              </a:rPr>
              <a:t>ViewBag.Title</a:t>
            </a:r>
            <a:r>
              <a:rPr lang="en-US" dirty="0">
                <a:solidFill>
                  <a:srgbClr val="000000"/>
                </a:solidFill>
                <a:latin typeface="inter-regular"/>
              </a:rPr>
              <a:t> = </a:t>
            </a:r>
            <a:r>
              <a:rPr lang="en-US" dirty="0">
                <a:solidFill>
                  <a:srgbClr val="0000FF"/>
                </a:solidFill>
                <a:latin typeface="inter-regular"/>
              </a:rPr>
              <a:t>"store"</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&lt;h2&gt;</a:t>
            </a:r>
            <a:r>
              <a:rPr lang="en-US" dirty="0">
                <a:solidFill>
                  <a:srgbClr val="000000"/>
                </a:solidFill>
                <a:latin typeface="inter-regular"/>
              </a:rPr>
              <a:t>Hello, This is Music store.</a:t>
            </a:r>
            <a:r>
              <a:rPr lang="en-US" b="1" dirty="0">
                <a:solidFill>
                  <a:srgbClr val="006699"/>
                </a:solidFill>
                <a:latin typeface="inter-regular"/>
              </a:rPr>
              <a:t>&lt;/h2&gt;</a:t>
            </a:r>
            <a:r>
              <a:rPr lang="en-US" dirty="0">
                <a:solidFill>
                  <a:srgbClr val="000000"/>
                </a:solidFill>
                <a:latin typeface="inter-regular"/>
              </a:rPr>
              <a:t>  </a:t>
            </a:r>
            <a:endParaRPr lang="en-US" b="0" i="0" dirty="0">
              <a:solidFill>
                <a:srgbClr val="000000"/>
              </a:solidFill>
              <a:effectLst/>
              <a:latin typeface="inter-regular"/>
            </a:endParaRPr>
          </a:p>
        </p:txBody>
      </p:sp>
      <p:sp>
        <p:nvSpPr>
          <p:cNvPr id="5" name="Rectangle 4"/>
          <p:cNvSpPr/>
          <p:nvPr/>
        </p:nvSpPr>
        <p:spPr>
          <a:xfrm>
            <a:off x="115229" y="2300728"/>
            <a:ext cx="11816576" cy="3139321"/>
          </a:xfrm>
          <a:prstGeom prst="rect">
            <a:avLst/>
          </a:prstGeom>
        </p:spPr>
        <p:txBody>
          <a:bodyPr wrap="square">
            <a:spAutoFit/>
          </a:bodyPr>
          <a:lstStyle/>
          <a:p>
            <a:pPr algn="just"/>
            <a:r>
              <a:rPr lang="en-US" dirty="0" err="1">
                <a:solidFill>
                  <a:srgbClr val="610B38"/>
                </a:solidFill>
                <a:latin typeface="erdana"/>
              </a:rPr>
              <a:t>ActionVerbs</a:t>
            </a:r>
            <a:endParaRPr lang="en-US" dirty="0">
              <a:solidFill>
                <a:srgbClr val="610B38"/>
              </a:solidFill>
              <a:latin typeface="erdana"/>
            </a:endParaRPr>
          </a:p>
          <a:p>
            <a:pPr algn="just"/>
            <a:r>
              <a:rPr lang="en-US" dirty="0">
                <a:solidFill>
                  <a:srgbClr val="333333"/>
                </a:solidFill>
                <a:latin typeface="inter-regular"/>
              </a:rPr>
              <a:t>ASP.NET MVC provides action verbs that are applied on the action methods and works for </a:t>
            </a:r>
            <a:r>
              <a:rPr lang="en-US" dirty="0" err="1">
                <a:solidFill>
                  <a:srgbClr val="333333"/>
                </a:solidFill>
                <a:latin typeface="inter-regular"/>
              </a:rPr>
              <a:t>HttpRequest</a:t>
            </a:r>
            <a:r>
              <a:rPr lang="en-US" dirty="0">
                <a:solidFill>
                  <a:srgbClr val="333333"/>
                </a:solidFill>
                <a:latin typeface="inter-regular"/>
              </a:rPr>
              <a:t> methods. There are various </a:t>
            </a:r>
            <a:r>
              <a:rPr lang="en-US" dirty="0" err="1">
                <a:solidFill>
                  <a:srgbClr val="333333"/>
                </a:solidFill>
                <a:latin typeface="inter-regular"/>
              </a:rPr>
              <a:t>ActionVerbs</a:t>
            </a:r>
            <a:r>
              <a:rPr lang="en-US" dirty="0">
                <a:solidFill>
                  <a:srgbClr val="333333"/>
                </a:solidFill>
                <a:latin typeface="inter-regular"/>
              </a:rPr>
              <a:t> and listed below.</a:t>
            </a:r>
          </a:p>
          <a:p>
            <a:pPr algn="just">
              <a:buFont typeface="Arial" panose="020B0604020202020204" pitchFamily="34" charset="0"/>
              <a:buChar char="•"/>
            </a:pPr>
            <a:r>
              <a:rPr lang="en-US" dirty="0" err="1">
                <a:solidFill>
                  <a:srgbClr val="000000"/>
                </a:solidFill>
                <a:latin typeface="inter-regular"/>
              </a:rPr>
              <a:t>HttpPost</a:t>
            </a:r>
            <a:endParaRPr lang="en-US" dirty="0">
              <a:solidFill>
                <a:srgbClr val="000000"/>
              </a:solidFill>
              <a:latin typeface="inter-regular"/>
            </a:endParaRPr>
          </a:p>
          <a:p>
            <a:pPr algn="just">
              <a:buFont typeface="Arial" panose="020B0604020202020204" pitchFamily="34" charset="0"/>
              <a:buChar char="•"/>
            </a:pPr>
            <a:r>
              <a:rPr lang="en-US" dirty="0" err="1">
                <a:solidFill>
                  <a:srgbClr val="000000"/>
                </a:solidFill>
                <a:latin typeface="inter-regular"/>
              </a:rPr>
              <a:t>HttpGet</a:t>
            </a:r>
            <a:endParaRPr lang="en-US" dirty="0">
              <a:solidFill>
                <a:srgbClr val="000000"/>
              </a:solidFill>
              <a:latin typeface="inter-regular"/>
            </a:endParaRPr>
          </a:p>
          <a:p>
            <a:pPr algn="just">
              <a:buFont typeface="Arial" panose="020B0604020202020204" pitchFamily="34" charset="0"/>
              <a:buChar char="•"/>
            </a:pPr>
            <a:r>
              <a:rPr lang="en-US" dirty="0" err="1">
                <a:solidFill>
                  <a:srgbClr val="000000"/>
                </a:solidFill>
                <a:latin typeface="inter-regular"/>
              </a:rPr>
              <a:t>HttpPut</a:t>
            </a:r>
            <a:endParaRPr lang="en-US" dirty="0">
              <a:solidFill>
                <a:srgbClr val="000000"/>
              </a:solidFill>
              <a:latin typeface="inter-regular"/>
            </a:endParaRPr>
          </a:p>
          <a:p>
            <a:pPr algn="just">
              <a:buFont typeface="Arial" panose="020B0604020202020204" pitchFamily="34" charset="0"/>
              <a:buChar char="•"/>
            </a:pPr>
            <a:r>
              <a:rPr lang="en-US" dirty="0" err="1">
                <a:solidFill>
                  <a:srgbClr val="000000"/>
                </a:solidFill>
                <a:latin typeface="inter-regular"/>
              </a:rPr>
              <a:t>HttpDelete</a:t>
            </a:r>
            <a:endParaRPr lang="en-US" dirty="0">
              <a:solidFill>
                <a:srgbClr val="000000"/>
              </a:solidFill>
              <a:latin typeface="inter-regular"/>
            </a:endParaRPr>
          </a:p>
          <a:p>
            <a:pPr algn="just">
              <a:buFont typeface="Arial" panose="020B0604020202020204" pitchFamily="34" charset="0"/>
              <a:buChar char="•"/>
            </a:pPr>
            <a:r>
              <a:rPr lang="en-US" dirty="0" err="1">
                <a:solidFill>
                  <a:srgbClr val="000000"/>
                </a:solidFill>
                <a:latin typeface="inter-regular"/>
              </a:rPr>
              <a:t>HttpOptions</a:t>
            </a:r>
            <a:endParaRPr lang="en-US" dirty="0">
              <a:solidFill>
                <a:srgbClr val="000000"/>
              </a:solidFill>
              <a:latin typeface="inter-regular"/>
            </a:endParaRPr>
          </a:p>
          <a:p>
            <a:pPr algn="just">
              <a:buFont typeface="Arial" panose="020B0604020202020204" pitchFamily="34" charset="0"/>
              <a:buChar char="•"/>
            </a:pPr>
            <a:r>
              <a:rPr lang="en-US" dirty="0" err="1" smtClean="0">
                <a:solidFill>
                  <a:srgbClr val="000000"/>
                </a:solidFill>
                <a:latin typeface="inter-regular"/>
              </a:rPr>
              <a:t>HttpPatch</a:t>
            </a:r>
            <a:endParaRPr lang="en-US" dirty="0" smtClean="0">
              <a:solidFill>
                <a:srgbClr val="000000"/>
              </a:solidFill>
              <a:latin typeface="inter-regular"/>
            </a:endParaRPr>
          </a:p>
          <a:p>
            <a:pPr algn="just"/>
            <a:endParaRPr lang="en-US" dirty="0">
              <a:solidFill>
                <a:srgbClr val="000000"/>
              </a:solidFill>
              <a:latin typeface="inter-regular"/>
            </a:endParaRPr>
          </a:p>
          <a:p>
            <a:r>
              <a:rPr lang="en-US" dirty="0" err="1"/>
              <a:t>ActionVerbs</a:t>
            </a:r>
            <a:r>
              <a:rPr lang="en-US" dirty="0"/>
              <a:t> are name of the http requests that a controller handle. We can use it for selection among the action methods</a:t>
            </a:r>
            <a:r>
              <a:rPr lang="en-US" dirty="0" smtClean="0"/>
              <a:t>.</a:t>
            </a:r>
            <a:endParaRPr lang="en-US" dirty="0"/>
          </a:p>
        </p:txBody>
      </p:sp>
      <p:sp>
        <p:nvSpPr>
          <p:cNvPr id="6" name="Rectangle 5"/>
          <p:cNvSpPr/>
          <p:nvPr/>
        </p:nvSpPr>
        <p:spPr>
          <a:xfrm>
            <a:off x="115229" y="5623360"/>
            <a:ext cx="6096000" cy="369332"/>
          </a:xfrm>
          <a:prstGeom prst="rect">
            <a:avLst/>
          </a:prstGeom>
        </p:spPr>
        <p:txBody>
          <a:bodyPr>
            <a:spAutoFit/>
          </a:bodyPr>
          <a:lstStyle/>
          <a:p>
            <a:pPr algn="just"/>
            <a:r>
              <a:rPr lang="en-US" b="1" dirty="0" smtClean="0">
                <a:solidFill>
                  <a:srgbClr val="333333"/>
                </a:solidFill>
                <a:latin typeface="inter-bold"/>
              </a:rPr>
              <a:t>Example</a:t>
            </a:r>
            <a:endParaRPr lang="en-US" dirty="0">
              <a:solidFill>
                <a:srgbClr val="333333"/>
              </a:solidFill>
              <a:latin typeface="inter-regular"/>
            </a:endParaRPr>
          </a:p>
        </p:txBody>
      </p:sp>
    </p:spTree>
    <p:extLst>
      <p:ext uri="{BB962C8B-B14F-4D97-AF65-F5344CB8AC3E}">
        <p14:creationId xmlns:p14="http://schemas.microsoft.com/office/powerpoint/2010/main" val="5246497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776" y="101471"/>
            <a:ext cx="6096000" cy="369332"/>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MusicStoreController.cs</a:t>
            </a:r>
            <a:endParaRPr lang="en-US" dirty="0">
              <a:solidFill>
                <a:srgbClr val="610B4B"/>
              </a:solidFill>
              <a:latin typeface="erdana"/>
            </a:endParaRPr>
          </a:p>
        </p:txBody>
      </p:sp>
      <p:sp>
        <p:nvSpPr>
          <p:cNvPr id="3" name="Rectangle 2"/>
          <p:cNvSpPr/>
          <p:nvPr/>
        </p:nvSpPr>
        <p:spPr>
          <a:xfrm>
            <a:off x="3048000" y="197346"/>
            <a:ext cx="6096000" cy="6463308"/>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System.Web.Mvc</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MvcApplicationDemo.Controllers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MusicStoreController</a:t>
            </a:r>
            <a:r>
              <a:rPr lang="en-US" dirty="0">
                <a:solidFill>
                  <a:srgbClr val="000000"/>
                </a:solidFill>
                <a:latin typeface="inter-regular"/>
              </a:rPr>
              <a:t> : Controller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HttpGet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Index()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HttpPost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Welcome()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40300451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775" y="117310"/>
            <a:ext cx="6096000" cy="369332"/>
          </a:xfrm>
          <a:prstGeom prst="rect">
            <a:avLst/>
          </a:prstGeom>
        </p:spPr>
        <p:txBody>
          <a:bodyPr>
            <a:spAutoFit/>
          </a:bodyPr>
          <a:lstStyle/>
          <a:p>
            <a:r>
              <a:rPr lang="en-US" dirty="0">
                <a:solidFill>
                  <a:srgbClr val="333333"/>
                </a:solidFill>
                <a:latin typeface="inter-regular"/>
              </a:rPr>
              <a:t>Following is the Index file for </a:t>
            </a:r>
            <a:r>
              <a:rPr lang="en-US" dirty="0" err="1">
                <a:solidFill>
                  <a:srgbClr val="333333"/>
                </a:solidFill>
                <a:latin typeface="inter-regular"/>
              </a:rPr>
              <a:t>MusicStoreController</a:t>
            </a:r>
            <a:r>
              <a:rPr lang="en-US" dirty="0" smtClean="0">
                <a:solidFill>
                  <a:srgbClr val="333333"/>
                </a:solidFill>
                <a:latin typeface="inter-regular"/>
              </a:rPr>
              <a:t>.</a:t>
            </a:r>
            <a:endParaRPr lang="en-US" dirty="0"/>
          </a:p>
        </p:txBody>
      </p:sp>
      <p:sp>
        <p:nvSpPr>
          <p:cNvPr id="3" name="Rectangle 2"/>
          <p:cNvSpPr/>
          <p:nvPr/>
        </p:nvSpPr>
        <p:spPr>
          <a:xfrm>
            <a:off x="81775" y="486640"/>
            <a:ext cx="6096000" cy="1754326"/>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index.cshtml</a:t>
            </a:r>
            <a:endParaRPr lang="en-US" dirty="0" smtClean="0">
              <a:solidFill>
                <a:srgbClr val="610B4B"/>
              </a:solidFill>
              <a:latin typeface="erdana"/>
            </a:endParaRPr>
          </a:p>
          <a:p>
            <a:endParaRPr lang="en-US" dirty="0">
              <a:solidFill>
                <a:srgbClr val="610B4B"/>
              </a:solidFill>
              <a:latin typeface="erdana"/>
            </a:endParaRPr>
          </a:p>
          <a:p>
            <a:r>
              <a:rPr lang="en-US" b="1" dirty="0"/>
              <a:t>&lt;div</a:t>
            </a:r>
            <a:r>
              <a:rPr lang="en-US" dirty="0"/>
              <a:t> class="</a:t>
            </a:r>
            <a:r>
              <a:rPr lang="en-US" dirty="0" err="1"/>
              <a:t>jumbotron</a:t>
            </a:r>
            <a:r>
              <a:rPr lang="en-US" dirty="0"/>
              <a:t>"</a:t>
            </a:r>
            <a:r>
              <a:rPr lang="en-US" b="1" dirty="0"/>
              <a:t>&gt;</a:t>
            </a:r>
            <a:r>
              <a:rPr lang="en-US" dirty="0"/>
              <a:t>  </a:t>
            </a:r>
          </a:p>
          <a:p>
            <a:r>
              <a:rPr lang="en-US" dirty="0"/>
              <a:t>    </a:t>
            </a:r>
            <a:r>
              <a:rPr lang="en-US" b="1" dirty="0"/>
              <a:t>&lt;h2&gt;</a:t>
            </a:r>
            <a:r>
              <a:rPr lang="en-US" dirty="0"/>
              <a:t>Welcome to the music store.</a:t>
            </a:r>
            <a:r>
              <a:rPr lang="en-US" b="1" dirty="0"/>
              <a:t>&lt;/h2&gt;</a:t>
            </a:r>
            <a:r>
              <a:rPr lang="en-US" dirty="0"/>
              <a:t>  </a:t>
            </a:r>
          </a:p>
          <a:p>
            <a:r>
              <a:rPr lang="en-US" b="1" dirty="0"/>
              <a:t>&lt;/div&gt;</a:t>
            </a:r>
            <a:r>
              <a:rPr lang="en-US" dirty="0"/>
              <a:t> </a:t>
            </a:r>
          </a:p>
          <a:p>
            <a:endParaRPr lang="en-US" dirty="0">
              <a:solidFill>
                <a:srgbClr val="610B4B"/>
              </a:solidFill>
              <a:latin typeface="erdana"/>
            </a:endParaRPr>
          </a:p>
        </p:txBody>
      </p:sp>
      <p:sp>
        <p:nvSpPr>
          <p:cNvPr id="4" name="Rectangle 3"/>
          <p:cNvSpPr/>
          <p:nvPr/>
        </p:nvSpPr>
        <p:spPr>
          <a:xfrm>
            <a:off x="2" y="2148635"/>
            <a:ext cx="9288967" cy="2308324"/>
          </a:xfrm>
          <a:prstGeom prst="rect">
            <a:avLst/>
          </a:prstGeom>
        </p:spPr>
        <p:txBody>
          <a:bodyPr wrap="square">
            <a:spAutoFit/>
          </a:bodyPr>
          <a:lstStyle/>
          <a:p>
            <a:pPr algn="just"/>
            <a:r>
              <a:rPr lang="en-US" dirty="0">
                <a:solidFill>
                  <a:srgbClr val="610B38"/>
                </a:solidFill>
                <a:latin typeface="erdana"/>
              </a:rPr>
              <a:t>ASP.NET MVC Action </a:t>
            </a:r>
            <a:r>
              <a:rPr lang="en-US" dirty="0" smtClean="0">
                <a:solidFill>
                  <a:srgbClr val="610B38"/>
                </a:solidFill>
                <a:latin typeface="erdana"/>
              </a:rPr>
              <a:t>Filters</a:t>
            </a:r>
          </a:p>
          <a:p>
            <a:r>
              <a:rPr lang="en-US" dirty="0" smtClean="0"/>
              <a:t>The MVC framework provides the filter attribute so that we can filter the user requests.</a:t>
            </a:r>
          </a:p>
          <a:p>
            <a:r>
              <a:rPr lang="en-US" dirty="0"/>
              <a:t>The ASP.NET MVC Framework provides the following action filters.</a:t>
            </a:r>
          </a:p>
          <a:p>
            <a:r>
              <a:rPr lang="en-US" dirty="0"/>
              <a:t/>
            </a:r>
            <a:br>
              <a:rPr lang="en-US" dirty="0"/>
            </a:br>
            <a:r>
              <a:rPr lang="en-US" b="1" dirty="0" err="1"/>
              <a:t>OutputCache</a:t>
            </a:r>
            <a:r>
              <a:rPr lang="en-US" b="1" dirty="0"/>
              <a:t>:</a:t>
            </a:r>
            <a:r>
              <a:rPr lang="en-US" dirty="0"/>
              <a:t> it makes controller's action output cacheable for the specified time.</a:t>
            </a:r>
          </a:p>
          <a:p>
            <a:r>
              <a:rPr lang="en-US" b="1" dirty="0" err="1"/>
              <a:t>HandleError</a:t>
            </a:r>
            <a:r>
              <a:rPr lang="en-US" b="1" dirty="0"/>
              <a:t>:</a:t>
            </a:r>
            <a:r>
              <a:rPr lang="en-US" dirty="0"/>
              <a:t> It is used to handle error raised when a controller action executes.</a:t>
            </a:r>
            <a:br>
              <a:rPr lang="en-US" dirty="0"/>
            </a:br>
            <a:endParaRPr lang="en-US" dirty="0" smtClean="0"/>
          </a:p>
          <a:p>
            <a:r>
              <a:rPr lang="en-US" b="1" dirty="0"/>
              <a:t>Authorize:</a:t>
            </a:r>
            <a:r>
              <a:rPr lang="en-US" dirty="0"/>
              <a:t> It allows only authorize user to access resources</a:t>
            </a:r>
            <a:r>
              <a:rPr lang="en-US" dirty="0" smtClean="0"/>
              <a:t>.</a:t>
            </a:r>
            <a:endParaRPr lang="en-US" dirty="0"/>
          </a:p>
        </p:txBody>
      </p:sp>
      <p:sp>
        <p:nvSpPr>
          <p:cNvPr id="5" name="Rectangle 4"/>
          <p:cNvSpPr/>
          <p:nvPr/>
        </p:nvSpPr>
        <p:spPr>
          <a:xfrm>
            <a:off x="0" y="4539657"/>
            <a:ext cx="6096000" cy="923330"/>
          </a:xfrm>
          <a:prstGeom prst="rect">
            <a:avLst/>
          </a:prstGeom>
        </p:spPr>
        <p:txBody>
          <a:bodyPr>
            <a:spAutoFit/>
          </a:bodyPr>
          <a:lstStyle/>
          <a:p>
            <a:pPr algn="just"/>
            <a:r>
              <a:rPr lang="en-US" dirty="0" err="1">
                <a:solidFill>
                  <a:srgbClr val="610B38"/>
                </a:solidFill>
                <a:latin typeface="erdana"/>
              </a:rPr>
              <a:t>OutputCache</a:t>
            </a:r>
            <a:r>
              <a:rPr lang="en-US" dirty="0">
                <a:solidFill>
                  <a:srgbClr val="610B38"/>
                </a:solidFill>
                <a:latin typeface="erdana"/>
              </a:rPr>
              <a:t> Example</a:t>
            </a:r>
          </a:p>
          <a:p>
            <a:r>
              <a:rPr lang="en-US" dirty="0"/>
              <a:t/>
            </a:r>
            <a:br>
              <a:rPr lang="en-US" dirty="0"/>
            </a:br>
            <a:endParaRPr lang="en-US" dirty="0"/>
          </a:p>
        </p:txBody>
      </p:sp>
      <p:sp>
        <p:nvSpPr>
          <p:cNvPr id="6" name="Rectangle 5"/>
          <p:cNvSpPr/>
          <p:nvPr/>
        </p:nvSpPr>
        <p:spPr>
          <a:xfrm>
            <a:off x="81777" y="4899358"/>
            <a:ext cx="11381679" cy="369332"/>
          </a:xfrm>
          <a:prstGeom prst="rect">
            <a:avLst/>
          </a:prstGeom>
        </p:spPr>
        <p:txBody>
          <a:bodyPr wrap="square">
            <a:spAutoFit/>
          </a:bodyPr>
          <a:lstStyle/>
          <a:p>
            <a:r>
              <a:rPr lang="en-US" dirty="0">
                <a:solidFill>
                  <a:srgbClr val="333333"/>
                </a:solidFill>
                <a:latin typeface="inter-regular"/>
              </a:rPr>
              <a:t>we are implementing </a:t>
            </a:r>
            <a:r>
              <a:rPr lang="en-US" b="1" dirty="0" err="1">
                <a:solidFill>
                  <a:srgbClr val="333333"/>
                </a:solidFill>
                <a:latin typeface="inter-bold"/>
              </a:rPr>
              <a:t>OutputCache</a:t>
            </a:r>
            <a:r>
              <a:rPr lang="en-US" dirty="0">
                <a:solidFill>
                  <a:srgbClr val="333333"/>
                </a:solidFill>
                <a:latin typeface="inter-regular"/>
              </a:rPr>
              <a:t> that will cache the action method output for the specified time. </a:t>
            </a:r>
            <a:endParaRPr lang="en-US" dirty="0"/>
          </a:p>
        </p:txBody>
      </p:sp>
    </p:spTree>
    <p:extLst>
      <p:ext uri="{BB962C8B-B14F-4D97-AF65-F5344CB8AC3E}">
        <p14:creationId xmlns:p14="http://schemas.microsoft.com/office/powerpoint/2010/main" val="384424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683" y="0"/>
            <a:ext cx="6096000" cy="369332"/>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MusicStoreController.cs</a:t>
            </a:r>
            <a:endParaRPr lang="en-US" dirty="0">
              <a:solidFill>
                <a:srgbClr val="610B4B"/>
              </a:solidFill>
              <a:latin typeface="erdana"/>
            </a:endParaRPr>
          </a:p>
        </p:txBody>
      </p:sp>
      <p:sp>
        <p:nvSpPr>
          <p:cNvPr id="3" name="Rectangle 2"/>
          <p:cNvSpPr/>
          <p:nvPr/>
        </p:nvSpPr>
        <p:spPr>
          <a:xfrm>
            <a:off x="2735767" y="369336"/>
            <a:ext cx="6096000" cy="5078313"/>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System.Web.Mvc</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MvcApplicationDemo.Controllers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MusicStoreController</a:t>
            </a:r>
            <a:r>
              <a:rPr lang="en-US" dirty="0">
                <a:solidFill>
                  <a:srgbClr val="000000"/>
                </a:solidFill>
                <a:latin typeface="inter-regular"/>
              </a:rPr>
              <a:t> : Controller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OutputCache</a:t>
            </a:r>
            <a:r>
              <a:rPr lang="en-US" dirty="0">
                <a:solidFill>
                  <a:srgbClr val="000000"/>
                </a:solidFill>
                <a:latin typeface="inter-regular"/>
              </a:rPr>
              <a:t>(Duration =10)]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Index()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
        <p:nvSpPr>
          <p:cNvPr id="4" name="Rectangle 3"/>
          <p:cNvSpPr/>
          <p:nvPr/>
        </p:nvSpPr>
        <p:spPr>
          <a:xfrm>
            <a:off x="148683" y="4796137"/>
            <a:ext cx="6096000" cy="369332"/>
          </a:xfrm>
          <a:prstGeom prst="rect">
            <a:avLst/>
          </a:prstGeom>
        </p:spPr>
        <p:txBody>
          <a:bodyPr>
            <a:spAutoFit/>
          </a:bodyPr>
          <a:lstStyle/>
          <a:p>
            <a:pPr algn="just"/>
            <a:r>
              <a:rPr lang="en-US" dirty="0">
                <a:solidFill>
                  <a:srgbClr val="333333"/>
                </a:solidFill>
                <a:latin typeface="inter-regular"/>
              </a:rPr>
              <a:t>It renders an index file that has the following code</a:t>
            </a:r>
            <a:r>
              <a:rPr lang="en-US" dirty="0" smtClean="0">
                <a:solidFill>
                  <a:srgbClr val="333333"/>
                </a:solidFill>
                <a:latin typeface="inter-regular"/>
              </a:rPr>
              <a:t>.</a:t>
            </a:r>
            <a:endParaRPr lang="en-US" dirty="0">
              <a:solidFill>
                <a:srgbClr val="333333"/>
              </a:solidFill>
              <a:latin typeface="inter-regular"/>
            </a:endParaRPr>
          </a:p>
        </p:txBody>
      </p:sp>
      <p:sp>
        <p:nvSpPr>
          <p:cNvPr id="5" name="Rectangle 4"/>
          <p:cNvSpPr/>
          <p:nvPr/>
        </p:nvSpPr>
        <p:spPr>
          <a:xfrm>
            <a:off x="148683" y="5145619"/>
            <a:ext cx="6096000" cy="2031325"/>
          </a:xfrm>
          <a:prstGeom prst="rect">
            <a:avLst/>
          </a:prstGeom>
        </p:spPr>
        <p:txBody>
          <a:bodyPr>
            <a:spAutoFit/>
          </a:bodyPr>
          <a:lstStyle/>
          <a:p>
            <a:r>
              <a:rPr lang="en-US" dirty="0">
                <a:solidFill>
                  <a:srgbClr val="610B4B"/>
                </a:solidFill>
                <a:latin typeface="erdana"/>
              </a:rPr>
              <a:t>// </a:t>
            </a:r>
            <a:r>
              <a:rPr lang="en-US" dirty="0" err="1">
                <a:solidFill>
                  <a:srgbClr val="610B4B"/>
                </a:solidFill>
                <a:latin typeface="erdana"/>
              </a:rPr>
              <a:t>index.cshtml</a:t>
            </a:r>
            <a:endParaRPr lang="en-US" dirty="0">
              <a:solidFill>
                <a:srgbClr val="610B4B"/>
              </a:solidFill>
              <a:latin typeface="erdana"/>
            </a:endParaRPr>
          </a:p>
          <a:p>
            <a:r>
              <a:rPr lang="en-US" b="1" dirty="0" smtClean="0"/>
              <a:t>&lt;h4&gt;</a:t>
            </a:r>
            <a:r>
              <a:rPr lang="en-US" dirty="0" smtClean="0"/>
              <a:t>  </a:t>
            </a:r>
          </a:p>
          <a:p>
            <a:r>
              <a:rPr lang="en-US" dirty="0"/>
              <a:t>    @{   </a:t>
            </a:r>
          </a:p>
          <a:p>
            <a:r>
              <a:rPr lang="en-US" dirty="0" smtClean="0"/>
              <a:t>        </a:t>
            </a:r>
            <a:r>
              <a:rPr lang="en-US" dirty="0" err="1" smtClean="0"/>
              <a:t>Response.Write</a:t>
            </a:r>
            <a:r>
              <a:rPr lang="en-US" dirty="0" smtClean="0"/>
              <a:t>( </a:t>
            </a:r>
            <a:r>
              <a:rPr lang="en-US" dirty="0" err="1" smtClean="0"/>
              <a:t>DateTime.Now.ToString</a:t>
            </a:r>
            <a:r>
              <a:rPr lang="en-US" dirty="0" smtClean="0"/>
              <a:t>("T"));  </a:t>
            </a:r>
          </a:p>
          <a:p>
            <a:r>
              <a:rPr lang="en-US" dirty="0"/>
              <a:t>     }  </a:t>
            </a:r>
          </a:p>
          <a:p>
            <a:r>
              <a:rPr lang="en-US" b="1" dirty="0"/>
              <a:t>&lt;/h4&gt;</a:t>
            </a:r>
            <a:endParaRPr lang="en-US" dirty="0"/>
          </a:p>
          <a:p>
            <a:endParaRPr lang="en-US" dirty="0"/>
          </a:p>
        </p:txBody>
      </p:sp>
    </p:spTree>
    <p:extLst>
      <p:ext uri="{BB962C8B-B14F-4D97-AF65-F5344CB8AC3E}">
        <p14:creationId xmlns:p14="http://schemas.microsoft.com/office/powerpoint/2010/main" val="2290245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2664"/>
            <a:ext cx="11195824" cy="923330"/>
          </a:xfrm>
          <a:prstGeom prst="rect">
            <a:avLst/>
          </a:prstGeom>
        </p:spPr>
        <p:txBody>
          <a:bodyPr wrap="square">
            <a:spAutoFit/>
          </a:bodyPr>
          <a:lstStyle/>
          <a:p>
            <a:pPr algn="just"/>
            <a:r>
              <a:rPr lang="en-US" dirty="0">
                <a:solidFill>
                  <a:srgbClr val="333333"/>
                </a:solidFill>
                <a:latin typeface="inter-regular"/>
              </a:rPr>
              <a:t>Output:</a:t>
            </a:r>
          </a:p>
          <a:p>
            <a:pPr algn="just"/>
            <a:r>
              <a:rPr lang="en-US" dirty="0">
                <a:solidFill>
                  <a:srgbClr val="333333"/>
                </a:solidFill>
                <a:latin typeface="inter-regular"/>
              </a:rPr>
              <a:t>It produces the following output and cache that for 10 seconds. It will not change before 10 seconds even we refresh the web page again and again.</a:t>
            </a:r>
            <a:endParaRPr lang="en-US" b="0" i="0" dirty="0">
              <a:solidFill>
                <a:srgbClr val="333333"/>
              </a:solidFill>
              <a:effectLst/>
              <a:latin typeface="inter-regular"/>
            </a:endParaRPr>
          </a:p>
        </p:txBody>
      </p:sp>
      <p:sp>
        <p:nvSpPr>
          <p:cNvPr id="3" name="Rectangle 2"/>
          <p:cNvSpPr/>
          <p:nvPr/>
        </p:nvSpPr>
        <p:spPr>
          <a:xfrm>
            <a:off x="111512" y="1183142"/>
            <a:ext cx="6096000" cy="646331"/>
          </a:xfrm>
          <a:prstGeom prst="rect">
            <a:avLst/>
          </a:prstGeom>
        </p:spPr>
        <p:txBody>
          <a:bodyPr>
            <a:spAutoFit/>
          </a:bodyPr>
          <a:lstStyle/>
          <a:p>
            <a:pPr algn="just"/>
            <a:r>
              <a:rPr lang="en-US" dirty="0">
                <a:solidFill>
                  <a:srgbClr val="610B38"/>
                </a:solidFill>
                <a:latin typeface="erdana"/>
              </a:rPr>
              <a:t>Authorize Example</a:t>
            </a:r>
          </a:p>
          <a:p>
            <a:r>
              <a:rPr lang="en-US" dirty="0"/>
              <a:t>Now, we are applying authorize attribute to the action </a:t>
            </a:r>
            <a:r>
              <a:rPr lang="en-US" dirty="0" smtClean="0"/>
              <a:t>method</a:t>
            </a:r>
            <a:r>
              <a:rPr lang="en-US" dirty="0"/>
              <a:t>.</a:t>
            </a:r>
          </a:p>
        </p:txBody>
      </p:sp>
      <p:sp>
        <p:nvSpPr>
          <p:cNvPr id="4" name="Rectangle 3"/>
          <p:cNvSpPr/>
          <p:nvPr/>
        </p:nvSpPr>
        <p:spPr>
          <a:xfrm>
            <a:off x="0" y="1829471"/>
            <a:ext cx="6096000" cy="369332"/>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MusicStoreController.cs</a:t>
            </a:r>
            <a:endParaRPr lang="en-US" dirty="0">
              <a:solidFill>
                <a:srgbClr val="610B4B"/>
              </a:solidFill>
              <a:latin typeface="erdana"/>
            </a:endParaRPr>
          </a:p>
        </p:txBody>
      </p:sp>
      <p:sp>
        <p:nvSpPr>
          <p:cNvPr id="5" name="Rectangle 4"/>
          <p:cNvSpPr/>
          <p:nvPr/>
        </p:nvSpPr>
        <p:spPr>
          <a:xfrm>
            <a:off x="3103756" y="1966621"/>
            <a:ext cx="6096000" cy="5078313"/>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System.Web.Mvc</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MvcApplicationDemo.Controllers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MusicStoreController</a:t>
            </a:r>
            <a:r>
              <a:rPr lang="en-US" dirty="0">
                <a:solidFill>
                  <a:srgbClr val="000000"/>
                </a:solidFill>
                <a:latin typeface="inter-regular"/>
              </a:rPr>
              <a:t> : Controller  </a:t>
            </a:r>
          </a:p>
          <a:p>
            <a:pPr algn="just"/>
            <a:r>
              <a:rPr lang="en-US" dirty="0">
                <a:solidFill>
                  <a:srgbClr val="000000"/>
                </a:solidFill>
                <a:latin typeface="inter-regular"/>
              </a:rPr>
              <a:t>    {  </a:t>
            </a:r>
          </a:p>
          <a:p>
            <a:pPr algn="just"/>
            <a:r>
              <a:rPr lang="en-US" dirty="0">
                <a:solidFill>
                  <a:srgbClr val="000000"/>
                </a:solidFill>
                <a:latin typeface="inter-regular"/>
              </a:rPr>
              <a:t>        [Authorize]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Index()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3977089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288" y="225918"/>
            <a:ext cx="11638157" cy="646331"/>
          </a:xfrm>
          <a:prstGeom prst="rect">
            <a:avLst/>
          </a:prstGeom>
        </p:spPr>
        <p:txBody>
          <a:bodyPr wrap="square">
            <a:spAutoFit/>
          </a:bodyPr>
          <a:lstStyle/>
          <a:p>
            <a:r>
              <a:rPr lang="en-US" dirty="0"/>
              <a:t>Output:</a:t>
            </a:r>
          </a:p>
          <a:p>
            <a:r>
              <a:rPr lang="en-US" dirty="0">
                <a:solidFill>
                  <a:srgbClr val="333333"/>
                </a:solidFill>
                <a:latin typeface="inter-regular"/>
              </a:rPr>
              <a:t>This attribute will restrict unauthorized user access. The application redirects to the login page for </a:t>
            </a:r>
            <a:r>
              <a:rPr lang="en-US" dirty="0" smtClean="0">
                <a:solidFill>
                  <a:srgbClr val="333333"/>
                </a:solidFill>
                <a:latin typeface="inter-regular"/>
              </a:rPr>
              <a:t>authentication</a:t>
            </a:r>
            <a:endParaRPr lang="en-US" dirty="0"/>
          </a:p>
        </p:txBody>
      </p:sp>
      <p:sp>
        <p:nvSpPr>
          <p:cNvPr id="3" name="Rectangle 2"/>
          <p:cNvSpPr/>
          <p:nvPr/>
        </p:nvSpPr>
        <p:spPr>
          <a:xfrm>
            <a:off x="100361" y="1015873"/>
            <a:ext cx="11731083" cy="1200329"/>
          </a:xfrm>
          <a:prstGeom prst="rect">
            <a:avLst/>
          </a:prstGeom>
        </p:spPr>
        <p:txBody>
          <a:bodyPr wrap="square">
            <a:spAutoFit/>
          </a:bodyPr>
          <a:lstStyle/>
          <a:p>
            <a:pPr algn="just"/>
            <a:r>
              <a:rPr lang="en-US" dirty="0">
                <a:solidFill>
                  <a:srgbClr val="610B38"/>
                </a:solidFill>
                <a:latin typeface="erdana"/>
              </a:rPr>
              <a:t>ASP.NET MVC </a:t>
            </a:r>
            <a:r>
              <a:rPr lang="en-US" dirty="0" smtClean="0">
                <a:solidFill>
                  <a:srgbClr val="610B38"/>
                </a:solidFill>
                <a:latin typeface="erdana"/>
              </a:rPr>
              <a:t>Model</a:t>
            </a:r>
          </a:p>
          <a:p>
            <a:pPr marL="285750" indent="-285750" algn="just">
              <a:buFont typeface="Arial" panose="020B0604020202020204" pitchFamily="34" charset="0"/>
              <a:buChar char="•"/>
            </a:pPr>
            <a:r>
              <a:rPr lang="en-US" dirty="0"/>
              <a:t>A model is a class that contains the business logic of the application. </a:t>
            </a:r>
            <a:endParaRPr lang="en-US" dirty="0" smtClean="0"/>
          </a:p>
          <a:p>
            <a:pPr marL="285750" indent="-285750" algn="just">
              <a:buFont typeface="Arial" panose="020B0604020202020204" pitchFamily="34" charset="0"/>
              <a:buChar char="•"/>
            </a:pPr>
            <a:r>
              <a:rPr lang="en-US" dirty="0" smtClean="0"/>
              <a:t>It </a:t>
            </a:r>
            <a:r>
              <a:rPr lang="en-US" dirty="0"/>
              <a:t>also used for accessing data from the database. </a:t>
            </a:r>
            <a:endParaRPr lang="en-US" dirty="0" smtClean="0"/>
          </a:p>
          <a:p>
            <a:pPr marL="285750" indent="-285750" algn="just">
              <a:buFont typeface="Arial" panose="020B0604020202020204" pitchFamily="34" charset="0"/>
              <a:buChar char="•"/>
            </a:pPr>
            <a:r>
              <a:rPr lang="en-US" dirty="0" smtClean="0"/>
              <a:t>The </a:t>
            </a:r>
            <a:r>
              <a:rPr lang="en-US" dirty="0"/>
              <a:t>model class does not handle directly input from the browser. It does not contain any HTML code as well.</a:t>
            </a:r>
            <a:endParaRPr lang="en-US" dirty="0">
              <a:solidFill>
                <a:srgbClr val="610B38"/>
              </a:solidFill>
              <a:latin typeface="erdana"/>
            </a:endParaRPr>
          </a:p>
        </p:txBody>
      </p:sp>
      <p:sp>
        <p:nvSpPr>
          <p:cNvPr id="4" name="Rectangle 3"/>
          <p:cNvSpPr/>
          <p:nvPr/>
        </p:nvSpPr>
        <p:spPr>
          <a:xfrm>
            <a:off x="1" y="2359826"/>
            <a:ext cx="11831443" cy="923330"/>
          </a:xfrm>
          <a:prstGeom prst="rect">
            <a:avLst/>
          </a:prstGeom>
        </p:spPr>
        <p:txBody>
          <a:bodyPr wrap="square">
            <a:spAutoFit/>
          </a:bodyPr>
          <a:lstStyle/>
          <a:p>
            <a:pPr algn="just"/>
            <a:r>
              <a:rPr lang="en-US" dirty="0">
                <a:solidFill>
                  <a:srgbClr val="610B38"/>
                </a:solidFill>
                <a:latin typeface="erdana"/>
              </a:rPr>
              <a:t>Creating a </a:t>
            </a:r>
            <a:r>
              <a:rPr lang="en-US" dirty="0" smtClean="0">
                <a:solidFill>
                  <a:srgbClr val="610B38"/>
                </a:solidFill>
                <a:latin typeface="erdana"/>
              </a:rPr>
              <a:t>Model</a:t>
            </a:r>
          </a:p>
          <a:p>
            <a:pPr algn="just"/>
            <a:r>
              <a:rPr lang="en-US" dirty="0"/>
              <a:t>Model contains setter and getter for its properties. To add the model, just right click on the </a:t>
            </a:r>
            <a:r>
              <a:rPr lang="en-US" b="1" dirty="0"/>
              <a:t>Model</a:t>
            </a:r>
            <a:r>
              <a:rPr lang="en-US" dirty="0"/>
              <a:t> folder of the project and then follow this sequence </a:t>
            </a:r>
            <a:r>
              <a:rPr lang="en-US" b="1" dirty="0"/>
              <a:t>Model-&gt;Add-&gt;New Item-&gt;Visual C#-&gt;Code-&gt;Class.</a:t>
            </a:r>
            <a:endParaRPr lang="en-US" dirty="0">
              <a:solidFill>
                <a:srgbClr val="610B38"/>
              </a:solidFill>
              <a:latin typeface="erdana"/>
            </a:endParaRPr>
          </a:p>
        </p:txBody>
      </p:sp>
      <p:sp>
        <p:nvSpPr>
          <p:cNvPr id="5" name="Rectangle 4"/>
          <p:cNvSpPr/>
          <p:nvPr/>
        </p:nvSpPr>
        <p:spPr>
          <a:xfrm>
            <a:off x="-1" y="3205098"/>
            <a:ext cx="6096000" cy="646331"/>
          </a:xfrm>
          <a:prstGeom prst="rect">
            <a:avLst/>
          </a:prstGeom>
        </p:spPr>
        <p:txBody>
          <a:bodyPr>
            <a:spAutoFit/>
          </a:bodyPr>
          <a:lstStyle/>
          <a:p>
            <a:r>
              <a:rPr lang="en-US" dirty="0">
                <a:solidFill>
                  <a:srgbClr val="333333"/>
                </a:solidFill>
                <a:latin typeface="inter-regular"/>
              </a:rPr>
              <a:t>It contains some default code as given below.</a:t>
            </a:r>
            <a:r>
              <a:rPr lang="en-US" dirty="0">
                <a:solidFill>
                  <a:srgbClr val="333333"/>
                </a:solidFill>
                <a:latin typeface="Poppins"/>
              </a:rPr>
              <a:t/>
            </a:r>
            <a:br>
              <a:rPr lang="en-US" dirty="0">
                <a:solidFill>
                  <a:srgbClr val="333333"/>
                </a:solidFill>
                <a:latin typeface="Poppins"/>
              </a:rPr>
            </a:br>
            <a:endParaRPr lang="en-US" dirty="0"/>
          </a:p>
        </p:txBody>
      </p:sp>
      <p:sp>
        <p:nvSpPr>
          <p:cNvPr id="6" name="Rectangle 5"/>
          <p:cNvSpPr/>
          <p:nvPr/>
        </p:nvSpPr>
        <p:spPr>
          <a:xfrm>
            <a:off x="-1" y="3773371"/>
            <a:ext cx="6096000" cy="923330"/>
          </a:xfrm>
          <a:prstGeom prst="rect">
            <a:avLst/>
          </a:prstGeom>
        </p:spPr>
        <p:txBody>
          <a:bodyPr>
            <a:spAutoFit/>
          </a:bodyPr>
          <a:lstStyle/>
          <a:p>
            <a:r>
              <a:rPr lang="en-US" dirty="0">
                <a:solidFill>
                  <a:srgbClr val="610B4B"/>
                </a:solidFill>
                <a:latin typeface="erdana"/>
              </a:rPr>
              <a:t>// </a:t>
            </a:r>
            <a:r>
              <a:rPr lang="en-US" dirty="0" err="1">
                <a:solidFill>
                  <a:srgbClr val="610B4B"/>
                </a:solidFill>
                <a:latin typeface="erdana"/>
              </a:rPr>
              <a:t>ClassicalMusic.cs</a:t>
            </a:r>
            <a:endParaRPr lang="en-US" dirty="0">
              <a:solidFill>
                <a:srgbClr val="610B4B"/>
              </a:solidFill>
              <a:latin typeface="erdana"/>
            </a:endParaRPr>
          </a:p>
          <a:p>
            <a:r>
              <a:rPr lang="en-US" dirty="0">
                <a:solidFill>
                  <a:srgbClr val="333333"/>
                </a:solidFill>
                <a:latin typeface="inter-regular"/>
              </a:rPr>
              <a:t/>
            </a:r>
            <a:br>
              <a:rPr lang="en-US" dirty="0">
                <a:solidFill>
                  <a:srgbClr val="333333"/>
                </a:solidFill>
                <a:latin typeface="inter-regular"/>
              </a:rPr>
            </a:br>
            <a:endParaRPr lang="en-US" dirty="0"/>
          </a:p>
        </p:txBody>
      </p:sp>
      <p:sp>
        <p:nvSpPr>
          <p:cNvPr id="7" name="Rectangle 6"/>
          <p:cNvSpPr/>
          <p:nvPr/>
        </p:nvSpPr>
        <p:spPr>
          <a:xfrm>
            <a:off x="2657708" y="3773371"/>
            <a:ext cx="6096000" cy="3416320"/>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MvcApplicationDemo.Models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ClassicalMusic</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288496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12" y="135469"/>
            <a:ext cx="11300179" cy="1754326"/>
          </a:xfrm>
          <a:prstGeom prst="rect">
            <a:avLst/>
          </a:prstGeom>
        </p:spPr>
        <p:txBody>
          <a:bodyPr wrap="square">
            <a:spAutoFit/>
          </a:bodyPr>
          <a:lstStyle/>
          <a:p>
            <a:pPr algn="just"/>
            <a:r>
              <a:rPr lang="en-US" dirty="0">
                <a:solidFill>
                  <a:srgbClr val="610B38"/>
                </a:solidFill>
                <a:latin typeface="erdana"/>
              </a:rPr>
              <a:t>C# For </a:t>
            </a:r>
            <a:r>
              <a:rPr lang="en-US" dirty="0" smtClean="0">
                <a:solidFill>
                  <a:srgbClr val="610B38"/>
                </a:solidFill>
                <a:latin typeface="erdana"/>
              </a:rPr>
              <a:t>Loop</a:t>
            </a:r>
          </a:p>
          <a:p>
            <a:pPr marL="285750" indent="-285750">
              <a:buFont typeface="Arial" panose="020B0604020202020204" pitchFamily="34" charset="0"/>
              <a:buChar char="•"/>
            </a:pPr>
            <a:r>
              <a:rPr lang="en-US" dirty="0" smtClean="0"/>
              <a:t>The C# </a:t>
            </a:r>
            <a:r>
              <a:rPr lang="en-US" i="1" dirty="0" smtClean="0"/>
              <a:t>for loop</a:t>
            </a:r>
            <a:r>
              <a:rPr lang="en-US" dirty="0" smtClean="0"/>
              <a:t> is used to iterate a part of the program several times. If the number of iteration is fixed.</a:t>
            </a:r>
          </a:p>
          <a:p>
            <a:r>
              <a:rPr lang="en-US" b="1" dirty="0"/>
              <a:t>Syntax</a:t>
            </a:r>
            <a:r>
              <a:rPr lang="en-US" b="1" dirty="0" smtClean="0"/>
              <a:t>:</a:t>
            </a:r>
            <a:r>
              <a:rPr lang="en-US" dirty="0"/>
              <a:t/>
            </a:r>
            <a:br>
              <a:rPr lang="en-US" dirty="0"/>
            </a:br>
            <a:r>
              <a:rPr lang="en-US" b="1" dirty="0"/>
              <a:t>for</a:t>
            </a:r>
            <a:r>
              <a:rPr lang="en-US" dirty="0"/>
              <a:t>(initialization; condition; </a:t>
            </a:r>
            <a:r>
              <a:rPr lang="en-US" dirty="0" err="1"/>
              <a:t>incr</a:t>
            </a:r>
            <a:r>
              <a:rPr lang="en-US" dirty="0"/>
              <a:t>/</a:t>
            </a:r>
            <a:r>
              <a:rPr lang="en-US" dirty="0" err="1"/>
              <a:t>decr</a:t>
            </a:r>
            <a:r>
              <a:rPr lang="en-US" dirty="0"/>
              <a:t>){  </a:t>
            </a:r>
          </a:p>
          <a:p>
            <a:r>
              <a:rPr lang="en-US" dirty="0"/>
              <a:t>//code to be executed  </a:t>
            </a:r>
          </a:p>
          <a:p>
            <a:r>
              <a:rPr lang="en-US" dirty="0" smtClean="0"/>
              <a:t>}</a:t>
            </a:r>
          </a:p>
        </p:txBody>
      </p:sp>
      <p:sp>
        <p:nvSpPr>
          <p:cNvPr id="3" name="Rectangle 2"/>
          <p:cNvSpPr/>
          <p:nvPr/>
        </p:nvSpPr>
        <p:spPr>
          <a:xfrm>
            <a:off x="90314" y="1889793"/>
            <a:ext cx="8853449" cy="2308324"/>
          </a:xfrm>
          <a:prstGeom prst="rect">
            <a:avLst/>
          </a:prstGeom>
        </p:spPr>
        <p:txBody>
          <a:bodyPr wrap="none">
            <a:spAutoFit/>
          </a:bodyPr>
          <a:lstStyle/>
          <a:p>
            <a:pPr algn="just"/>
            <a:r>
              <a:rPr lang="en-US" dirty="0">
                <a:solidFill>
                  <a:srgbClr val="610B38"/>
                </a:solidFill>
                <a:latin typeface="erdana"/>
              </a:rPr>
              <a:t>C# While </a:t>
            </a:r>
            <a:r>
              <a:rPr lang="en-US" dirty="0" smtClean="0">
                <a:solidFill>
                  <a:srgbClr val="610B38"/>
                </a:solidFill>
                <a:latin typeface="erdana"/>
              </a:rPr>
              <a:t>Loop</a:t>
            </a:r>
          </a:p>
          <a:p>
            <a:pPr marL="285750" indent="-285750">
              <a:buFont typeface="Arial" panose="020B0604020202020204" pitchFamily="34" charset="0"/>
              <a:buChar char="•"/>
            </a:pPr>
            <a:r>
              <a:rPr lang="en-US" dirty="0"/>
              <a:t>In C#, </a:t>
            </a:r>
            <a:r>
              <a:rPr lang="en-US" i="1" dirty="0"/>
              <a:t>while loop</a:t>
            </a:r>
            <a:r>
              <a:rPr lang="en-US" dirty="0"/>
              <a:t> is used to iterate a part of the program several times</a:t>
            </a:r>
            <a:r>
              <a:rPr lang="en-US" dirty="0" smtClean="0"/>
              <a:t>.</a:t>
            </a:r>
          </a:p>
          <a:p>
            <a:pPr marL="285750" indent="-285750">
              <a:buFont typeface="Arial" panose="020B0604020202020204" pitchFamily="34" charset="0"/>
              <a:buChar char="•"/>
            </a:pPr>
            <a:r>
              <a:rPr lang="en-US" dirty="0" smtClean="0"/>
              <a:t> </a:t>
            </a:r>
            <a:r>
              <a:rPr lang="en-US" dirty="0"/>
              <a:t>If the number of iteration is not fixed, it is recommended to use while loop than for loop.</a:t>
            </a:r>
          </a:p>
          <a:p>
            <a:r>
              <a:rPr lang="en-US" b="1" dirty="0"/>
              <a:t>Syntax:</a:t>
            </a:r>
            <a:endParaRPr lang="en-US" dirty="0"/>
          </a:p>
          <a:p>
            <a:r>
              <a:rPr lang="en-US" dirty="0"/>
              <a:t/>
            </a:r>
            <a:br>
              <a:rPr lang="en-US" dirty="0"/>
            </a:br>
            <a:r>
              <a:rPr lang="en-US" b="1" dirty="0"/>
              <a:t>while</a:t>
            </a:r>
            <a:r>
              <a:rPr lang="en-US" dirty="0"/>
              <a:t>(condition){  </a:t>
            </a:r>
          </a:p>
          <a:p>
            <a:r>
              <a:rPr lang="en-US" dirty="0"/>
              <a:t>//code to be executed  </a:t>
            </a:r>
          </a:p>
          <a:p>
            <a:r>
              <a:rPr lang="en-US" dirty="0" smtClean="0"/>
              <a:t>}</a:t>
            </a:r>
            <a:endParaRPr lang="en-US" dirty="0"/>
          </a:p>
        </p:txBody>
      </p:sp>
      <p:sp>
        <p:nvSpPr>
          <p:cNvPr id="4" name="Rectangle 3"/>
          <p:cNvSpPr/>
          <p:nvPr/>
        </p:nvSpPr>
        <p:spPr>
          <a:xfrm>
            <a:off x="-1" y="4198119"/>
            <a:ext cx="11593689" cy="923330"/>
          </a:xfrm>
          <a:prstGeom prst="rect">
            <a:avLst/>
          </a:prstGeom>
        </p:spPr>
        <p:txBody>
          <a:bodyPr wrap="square">
            <a:spAutoFit/>
          </a:bodyPr>
          <a:lstStyle/>
          <a:p>
            <a:pPr algn="just"/>
            <a:r>
              <a:rPr lang="en-US" dirty="0">
                <a:solidFill>
                  <a:srgbClr val="610B38"/>
                </a:solidFill>
                <a:latin typeface="erdana"/>
              </a:rPr>
              <a:t>C# Do-While Loop</a:t>
            </a:r>
          </a:p>
          <a:p>
            <a:pPr marL="285750" indent="-285750">
              <a:buFont typeface="Arial" panose="020B0604020202020204" pitchFamily="34" charset="0"/>
              <a:buChar char="•"/>
            </a:pPr>
            <a:r>
              <a:rPr lang="en-US" dirty="0"/>
              <a:t>The C# </a:t>
            </a:r>
            <a:r>
              <a:rPr lang="en-US" i="1" dirty="0"/>
              <a:t>do-while loop</a:t>
            </a:r>
            <a:r>
              <a:rPr lang="en-US" dirty="0"/>
              <a:t> is used to iterate a part of the program several times</a:t>
            </a:r>
            <a:r>
              <a:rPr lang="en-US" dirty="0" smtClean="0"/>
              <a:t>.</a:t>
            </a:r>
          </a:p>
          <a:p>
            <a:pPr marL="285750" indent="-285750">
              <a:buFont typeface="Arial" panose="020B0604020202020204" pitchFamily="34" charset="0"/>
              <a:buChar char="•"/>
            </a:pPr>
            <a:r>
              <a:rPr lang="en-US" dirty="0"/>
              <a:t>If the number of iteration is not fixed and you must have to execute the loop at least once, </a:t>
            </a:r>
          </a:p>
        </p:txBody>
      </p:sp>
    </p:spTree>
    <p:extLst>
      <p:ext uri="{BB962C8B-B14F-4D97-AF65-F5344CB8AC3E}">
        <p14:creationId xmlns:p14="http://schemas.microsoft.com/office/powerpoint/2010/main" val="31437442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98571"/>
            <a:ext cx="11697628" cy="646331"/>
          </a:xfrm>
          <a:prstGeom prst="rect">
            <a:avLst/>
          </a:prstGeom>
        </p:spPr>
        <p:txBody>
          <a:bodyPr wrap="square">
            <a:spAutoFit/>
          </a:bodyPr>
          <a:lstStyle/>
          <a:p>
            <a:pPr algn="just"/>
            <a:r>
              <a:rPr lang="en-US" dirty="0">
                <a:solidFill>
                  <a:srgbClr val="333333"/>
                </a:solidFill>
                <a:latin typeface="inter-regular"/>
              </a:rPr>
              <a:t>Now, we can add any number of properties and methods in the model. These are helpful to make MVC a clean framework approach. As here, we are creating some properties and a method</a:t>
            </a:r>
            <a:r>
              <a:rPr lang="en-US" dirty="0" smtClean="0">
                <a:solidFill>
                  <a:srgbClr val="333333"/>
                </a:solidFill>
                <a:latin typeface="inter-regular"/>
              </a:rPr>
              <a:t>.</a:t>
            </a:r>
            <a:endParaRPr lang="en-US" dirty="0">
              <a:solidFill>
                <a:srgbClr val="333333"/>
              </a:solidFill>
              <a:latin typeface="inter-regular"/>
            </a:endParaRPr>
          </a:p>
        </p:txBody>
      </p:sp>
      <p:sp>
        <p:nvSpPr>
          <p:cNvPr id="3" name="Rectangle 2"/>
          <p:cNvSpPr/>
          <p:nvPr/>
        </p:nvSpPr>
        <p:spPr>
          <a:xfrm>
            <a:off x="0" y="744900"/>
            <a:ext cx="6096000" cy="369332"/>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ClassicalMusic.cs</a:t>
            </a:r>
            <a:endParaRPr lang="en-US" dirty="0">
              <a:solidFill>
                <a:srgbClr val="610B4B"/>
              </a:solidFill>
              <a:latin typeface="erdana"/>
            </a:endParaRPr>
          </a:p>
        </p:txBody>
      </p:sp>
      <p:sp>
        <p:nvSpPr>
          <p:cNvPr id="4" name="Rectangle 3"/>
          <p:cNvSpPr/>
          <p:nvPr/>
        </p:nvSpPr>
        <p:spPr>
          <a:xfrm>
            <a:off x="3048000" y="1025442"/>
            <a:ext cx="6096000" cy="5632311"/>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MvcApplicationDemo.Models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ClassicalMusic</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Title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DateTime</a:t>
            </a:r>
            <a:r>
              <a:rPr lang="en-US" dirty="0">
                <a:solidFill>
                  <a:srgbClr val="000000"/>
                </a:solidFill>
                <a:latin typeface="inter-regular"/>
              </a:rPr>
              <a:t> </a:t>
            </a:r>
            <a:r>
              <a:rPr lang="en-US" dirty="0" err="1">
                <a:solidFill>
                  <a:srgbClr val="000000"/>
                </a:solidFill>
                <a:latin typeface="inter-regular"/>
              </a:rPr>
              <a:t>ReleaseDate</a:t>
            </a:r>
            <a:r>
              <a:rPr lang="en-US" dirty="0">
                <a:solidFill>
                  <a:srgbClr val="000000"/>
                </a:solidFill>
                <a:latin typeface="inter-regular"/>
              </a:rPr>
              <a:t>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Genre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GetDateTime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a:t>
            </a:r>
            <a:r>
              <a:rPr lang="en-US" dirty="0" err="1">
                <a:solidFill>
                  <a:srgbClr val="000000"/>
                </a:solidFill>
                <a:latin typeface="inter-regular"/>
              </a:rPr>
              <a:t>DateTime.Now.ToString</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3666953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837" y="168379"/>
            <a:ext cx="11928087" cy="1477328"/>
          </a:xfrm>
          <a:prstGeom prst="rect">
            <a:avLst/>
          </a:prstGeom>
        </p:spPr>
        <p:txBody>
          <a:bodyPr wrap="square">
            <a:spAutoFit/>
          </a:bodyPr>
          <a:lstStyle/>
          <a:p>
            <a:pPr algn="just"/>
            <a:r>
              <a:rPr lang="en-US" dirty="0">
                <a:solidFill>
                  <a:srgbClr val="610B38"/>
                </a:solidFill>
                <a:latin typeface="erdana"/>
              </a:rPr>
              <a:t>ASP.NET MVC Model </a:t>
            </a:r>
            <a:r>
              <a:rPr lang="en-US" dirty="0" smtClean="0">
                <a:solidFill>
                  <a:srgbClr val="610B38"/>
                </a:solidFill>
                <a:latin typeface="erdana"/>
              </a:rPr>
              <a:t>Binding</a:t>
            </a:r>
          </a:p>
          <a:p>
            <a:pPr marL="285750" indent="-285750">
              <a:buFont typeface="Arial" panose="020B0604020202020204" pitchFamily="34" charset="0"/>
              <a:buChar char="•"/>
            </a:pPr>
            <a:r>
              <a:rPr lang="en-US" dirty="0"/>
              <a:t>Model binding is a process in which we bind a model to controller and view. </a:t>
            </a:r>
            <a:endParaRPr lang="en-US" dirty="0" smtClean="0"/>
          </a:p>
          <a:p>
            <a:pPr marL="285750" indent="-285750">
              <a:buFont typeface="Arial" panose="020B0604020202020204" pitchFamily="34" charset="0"/>
              <a:buChar char="•"/>
            </a:pPr>
            <a:r>
              <a:rPr lang="en-US" dirty="0" smtClean="0"/>
              <a:t>It </a:t>
            </a:r>
            <a:r>
              <a:rPr lang="en-US" dirty="0"/>
              <a:t>is a simple way to map posted form values to a .NET Framework type and pass the type to an action method as a parameter</a:t>
            </a:r>
            <a:r>
              <a:rPr lang="en-US" dirty="0" smtClean="0"/>
              <a:t>.</a:t>
            </a:r>
          </a:p>
          <a:p>
            <a:pPr marL="285750" indent="-285750">
              <a:buFont typeface="Arial" panose="020B0604020202020204" pitchFamily="34" charset="0"/>
              <a:buChar char="•"/>
            </a:pPr>
            <a:r>
              <a:rPr lang="en-US" dirty="0" smtClean="0"/>
              <a:t>It </a:t>
            </a:r>
            <a:r>
              <a:rPr lang="en-US" dirty="0"/>
              <a:t>acts as a converter because it can convert HTTP requests into objects that are passed to an action method</a:t>
            </a:r>
            <a:r>
              <a:rPr lang="en-US" dirty="0" smtClean="0"/>
              <a:t>.</a:t>
            </a:r>
            <a:endParaRPr lang="en-US" dirty="0"/>
          </a:p>
        </p:txBody>
      </p:sp>
      <p:sp>
        <p:nvSpPr>
          <p:cNvPr id="3" name="Rectangle 2"/>
          <p:cNvSpPr/>
          <p:nvPr/>
        </p:nvSpPr>
        <p:spPr>
          <a:xfrm>
            <a:off x="27879" y="1645709"/>
            <a:ext cx="11591695" cy="923330"/>
          </a:xfrm>
          <a:prstGeom prst="rect">
            <a:avLst/>
          </a:prstGeom>
        </p:spPr>
        <p:txBody>
          <a:bodyPr wrap="square">
            <a:spAutoFit/>
          </a:bodyPr>
          <a:lstStyle/>
          <a:p>
            <a:pPr algn="just"/>
            <a:r>
              <a:rPr lang="en-US" b="1" dirty="0" smtClean="0">
                <a:solidFill>
                  <a:srgbClr val="333333"/>
                </a:solidFill>
                <a:latin typeface="inter-bold"/>
              </a:rPr>
              <a:t>Example</a:t>
            </a:r>
          </a:p>
          <a:p>
            <a:r>
              <a:rPr lang="en-US" dirty="0"/>
              <a:t>Here, we are creating an example, in which a simple model is binding with the view and controller. We are creating a Student model that has some properties. These properties will be used to create form fields</a:t>
            </a:r>
            <a:r>
              <a:rPr lang="en-US" dirty="0" smtClean="0"/>
              <a:t>.</a:t>
            </a:r>
            <a:endParaRPr lang="en-US" dirty="0"/>
          </a:p>
        </p:txBody>
      </p:sp>
      <p:sp>
        <p:nvSpPr>
          <p:cNvPr id="4" name="Rectangle 3"/>
          <p:cNvSpPr/>
          <p:nvPr/>
        </p:nvSpPr>
        <p:spPr>
          <a:xfrm>
            <a:off x="27877" y="2569037"/>
            <a:ext cx="6096000" cy="369332"/>
          </a:xfrm>
          <a:prstGeom prst="rect">
            <a:avLst/>
          </a:prstGeom>
        </p:spPr>
        <p:txBody>
          <a:bodyPr>
            <a:spAutoFit/>
          </a:bodyPr>
          <a:lstStyle/>
          <a:p>
            <a:pPr algn="just"/>
            <a:r>
              <a:rPr lang="en-US" dirty="0">
                <a:solidFill>
                  <a:srgbClr val="610B38"/>
                </a:solidFill>
                <a:latin typeface="erdana"/>
              </a:rPr>
              <a:t>Create a </a:t>
            </a:r>
            <a:r>
              <a:rPr lang="en-US" dirty="0" smtClean="0">
                <a:solidFill>
                  <a:srgbClr val="610B38"/>
                </a:solidFill>
                <a:latin typeface="erdana"/>
              </a:rPr>
              <a:t>Model</a:t>
            </a:r>
            <a:endParaRPr lang="en-US" dirty="0">
              <a:solidFill>
                <a:srgbClr val="610B38"/>
              </a:solidFill>
              <a:latin typeface="erdana"/>
            </a:endParaRPr>
          </a:p>
        </p:txBody>
      </p:sp>
      <p:sp>
        <p:nvSpPr>
          <p:cNvPr id="5" name="Rectangle 4"/>
          <p:cNvSpPr/>
          <p:nvPr/>
        </p:nvSpPr>
        <p:spPr>
          <a:xfrm>
            <a:off x="27879" y="2938371"/>
            <a:ext cx="10654991" cy="646331"/>
          </a:xfrm>
          <a:prstGeom prst="rect">
            <a:avLst/>
          </a:prstGeom>
        </p:spPr>
        <p:txBody>
          <a:bodyPr wrap="square">
            <a:spAutoFit/>
          </a:bodyPr>
          <a:lstStyle/>
          <a:p>
            <a:r>
              <a:rPr lang="en-US" dirty="0">
                <a:solidFill>
                  <a:srgbClr val="333333"/>
                </a:solidFill>
                <a:latin typeface="inter-regular"/>
              </a:rPr>
              <a:t>Right click on the </a:t>
            </a:r>
            <a:r>
              <a:rPr lang="en-US" b="1" dirty="0">
                <a:solidFill>
                  <a:srgbClr val="333333"/>
                </a:solidFill>
                <a:latin typeface="inter-bold"/>
              </a:rPr>
              <a:t>Model</a:t>
            </a:r>
            <a:r>
              <a:rPr lang="en-US" dirty="0">
                <a:solidFill>
                  <a:srgbClr val="333333"/>
                </a:solidFill>
                <a:latin typeface="inter-regular"/>
              </a:rPr>
              <a:t> folder and add a class to create new model</a:t>
            </a:r>
            <a:r>
              <a:rPr lang="en-US" dirty="0" smtClean="0">
                <a:solidFill>
                  <a:srgbClr val="333333"/>
                </a:solidFill>
                <a:latin typeface="inter-regular"/>
              </a:rPr>
              <a:t>.</a:t>
            </a:r>
          </a:p>
          <a:p>
            <a:r>
              <a:rPr lang="en-US" dirty="0"/>
              <a:t>This file contains some default code, but we have added some properties to it. Model looks like this</a:t>
            </a:r>
            <a:r>
              <a:rPr lang="en-US" dirty="0" smtClean="0"/>
              <a:t>:</a:t>
            </a:r>
            <a:endParaRPr lang="en-US" dirty="0"/>
          </a:p>
        </p:txBody>
      </p:sp>
      <p:sp>
        <p:nvSpPr>
          <p:cNvPr id="6" name="Rectangle 5"/>
          <p:cNvSpPr/>
          <p:nvPr/>
        </p:nvSpPr>
        <p:spPr>
          <a:xfrm>
            <a:off x="27877" y="3623312"/>
            <a:ext cx="6096000" cy="923330"/>
          </a:xfrm>
          <a:prstGeom prst="rect">
            <a:avLst/>
          </a:prstGeom>
        </p:spPr>
        <p:txBody>
          <a:bodyPr>
            <a:spAutoFit/>
          </a:bodyPr>
          <a:lstStyle/>
          <a:p>
            <a:r>
              <a:rPr lang="en-US" dirty="0">
                <a:solidFill>
                  <a:srgbClr val="610B4B"/>
                </a:solidFill>
                <a:latin typeface="erdana"/>
              </a:rPr>
              <a:t>// </a:t>
            </a:r>
            <a:r>
              <a:rPr lang="en-US" dirty="0" err="1">
                <a:solidFill>
                  <a:srgbClr val="610B4B"/>
                </a:solidFill>
                <a:latin typeface="erdana"/>
              </a:rPr>
              <a:t>Student.cs</a:t>
            </a:r>
            <a:endParaRPr lang="en-US" dirty="0">
              <a:solidFill>
                <a:srgbClr val="610B4B"/>
              </a:solidFill>
              <a:latin typeface="erdana"/>
            </a:endParaRPr>
          </a:p>
          <a:p>
            <a:r>
              <a:rPr lang="en-US" dirty="0">
                <a:solidFill>
                  <a:srgbClr val="333333"/>
                </a:solidFill>
                <a:latin typeface="inter-regular"/>
              </a:rPr>
              <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13687583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6488" y="899218"/>
            <a:ext cx="6096000" cy="4524315"/>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MvcApplicationDemo.Models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Student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Email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Contact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27189537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229" y="100361"/>
            <a:ext cx="6096000" cy="369332"/>
          </a:xfrm>
          <a:prstGeom prst="rect">
            <a:avLst/>
          </a:prstGeom>
        </p:spPr>
        <p:txBody>
          <a:bodyPr>
            <a:spAutoFit/>
          </a:bodyPr>
          <a:lstStyle/>
          <a:p>
            <a:pPr algn="just"/>
            <a:r>
              <a:rPr lang="en-US" dirty="0">
                <a:solidFill>
                  <a:srgbClr val="610B38"/>
                </a:solidFill>
                <a:latin typeface="erdana"/>
              </a:rPr>
              <a:t>Create a </a:t>
            </a:r>
            <a:r>
              <a:rPr lang="en-US" dirty="0" smtClean="0">
                <a:solidFill>
                  <a:srgbClr val="610B38"/>
                </a:solidFill>
                <a:latin typeface="erdana"/>
              </a:rPr>
              <a:t>Controller</a:t>
            </a:r>
            <a:endParaRPr lang="en-US" dirty="0">
              <a:solidFill>
                <a:srgbClr val="610B38"/>
              </a:solidFill>
              <a:latin typeface="erdana"/>
            </a:endParaRPr>
          </a:p>
        </p:txBody>
      </p:sp>
      <p:sp>
        <p:nvSpPr>
          <p:cNvPr id="3" name="Rectangle 2"/>
          <p:cNvSpPr/>
          <p:nvPr/>
        </p:nvSpPr>
        <p:spPr>
          <a:xfrm>
            <a:off x="115231" y="469697"/>
            <a:ext cx="11240429" cy="646331"/>
          </a:xfrm>
          <a:prstGeom prst="rect">
            <a:avLst/>
          </a:prstGeom>
        </p:spPr>
        <p:txBody>
          <a:bodyPr wrap="square">
            <a:spAutoFit/>
          </a:bodyPr>
          <a:lstStyle/>
          <a:p>
            <a:pPr algn="just"/>
            <a:r>
              <a:rPr lang="en-US" dirty="0">
                <a:solidFill>
                  <a:srgbClr val="333333"/>
                </a:solidFill>
                <a:latin typeface="inter-regular"/>
              </a:rPr>
              <a:t>After creating model, now let's create a controller for this class. Right click on the </a:t>
            </a:r>
            <a:r>
              <a:rPr lang="en-US" b="1" dirty="0">
                <a:solidFill>
                  <a:srgbClr val="333333"/>
                </a:solidFill>
                <a:latin typeface="inter-bold"/>
              </a:rPr>
              <a:t>Controller</a:t>
            </a:r>
            <a:r>
              <a:rPr lang="en-US" dirty="0">
                <a:solidFill>
                  <a:srgbClr val="333333"/>
                </a:solidFill>
                <a:latin typeface="inter-regular"/>
              </a:rPr>
              <a:t> folder and add the controller class</a:t>
            </a:r>
            <a:r>
              <a:rPr lang="en-US" dirty="0" smtClean="0">
                <a:solidFill>
                  <a:srgbClr val="333333"/>
                </a:solidFill>
                <a:latin typeface="inter-regular"/>
              </a:rPr>
              <a:t>.</a:t>
            </a:r>
            <a:endParaRPr lang="en-US" dirty="0">
              <a:solidFill>
                <a:srgbClr val="333333"/>
              </a:solidFill>
              <a:latin typeface="inter-regular"/>
            </a:endParaRPr>
          </a:p>
        </p:txBody>
      </p:sp>
      <p:sp>
        <p:nvSpPr>
          <p:cNvPr id="4" name="Rectangle 3"/>
          <p:cNvSpPr/>
          <p:nvPr/>
        </p:nvSpPr>
        <p:spPr>
          <a:xfrm>
            <a:off x="115229" y="1116026"/>
            <a:ext cx="6096000" cy="369332"/>
          </a:xfrm>
          <a:prstGeom prst="rect">
            <a:avLst/>
          </a:prstGeom>
        </p:spPr>
        <p:txBody>
          <a:bodyPr>
            <a:spAutoFit/>
          </a:bodyPr>
          <a:lstStyle/>
          <a:p>
            <a:pPr algn="just"/>
            <a:r>
              <a:rPr lang="en-US" dirty="0">
                <a:solidFill>
                  <a:srgbClr val="333333"/>
                </a:solidFill>
                <a:latin typeface="inter-regular"/>
              </a:rPr>
              <a:t>After adding, it provides the following predefined code</a:t>
            </a:r>
            <a:r>
              <a:rPr lang="en-US" dirty="0" smtClean="0">
                <a:solidFill>
                  <a:srgbClr val="333333"/>
                </a:solidFill>
                <a:latin typeface="inter-regular"/>
              </a:rPr>
              <a:t>.</a:t>
            </a:r>
            <a:endParaRPr lang="en-US" dirty="0">
              <a:solidFill>
                <a:srgbClr val="333333"/>
              </a:solidFill>
              <a:latin typeface="inter-regular"/>
            </a:endParaRPr>
          </a:p>
        </p:txBody>
      </p:sp>
      <p:sp>
        <p:nvSpPr>
          <p:cNvPr id="5" name="Rectangle 4"/>
          <p:cNvSpPr/>
          <p:nvPr/>
        </p:nvSpPr>
        <p:spPr>
          <a:xfrm>
            <a:off x="115229" y="1577689"/>
            <a:ext cx="6096000" cy="369332"/>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StudentsController.cs</a:t>
            </a:r>
            <a:endParaRPr lang="en-US" dirty="0">
              <a:solidFill>
                <a:srgbClr val="610B4B"/>
              </a:solidFill>
              <a:latin typeface="erdana"/>
            </a:endParaRPr>
          </a:p>
        </p:txBody>
      </p:sp>
      <p:sp>
        <p:nvSpPr>
          <p:cNvPr id="6" name="Rectangle 5"/>
          <p:cNvSpPr/>
          <p:nvPr/>
        </p:nvSpPr>
        <p:spPr>
          <a:xfrm>
            <a:off x="3081455" y="1762359"/>
            <a:ext cx="6096000" cy="5078313"/>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endParaRPr lang="en-US" dirty="0" smtClean="0">
              <a:solidFill>
                <a:srgbClr val="000000"/>
              </a:solidFill>
              <a:latin typeface="inter-regular"/>
            </a:endParaRPr>
          </a:p>
          <a:p>
            <a:pPr algn="just"/>
            <a:r>
              <a:rPr lang="en-US" b="1" dirty="0" smtClean="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System.Web.Mvc</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MvcApplicationDemo.Controllers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StudentsController</a:t>
            </a:r>
            <a:r>
              <a:rPr lang="en-US" dirty="0">
                <a:solidFill>
                  <a:srgbClr val="000000"/>
                </a:solidFill>
                <a:latin typeface="inter-regular"/>
              </a:rPr>
              <a:t> : Controller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GET: Students</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Index()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019946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079" y="90321"/>
            <a:ext cx="6096000" cy="369332"/>
          </a:xfrm>
          <a:prstGeom prst="rect">
            <a:avLst/>
          </a:prstGeom>
        </p:spPr>
        <p:txBody>
          <a:bodyPr>
            <a:spAutoFit/>
          </a:bodyPr>
          <a:lstStyle/>
          <a:p>
            <a:pPr algn="just"/>
            <a:r>
              <a:rPr lang="en-US" dirty="0">
                <a:solidFill>
                  <a:srgbClr val="610B38"/>
                </a:solidFill>
                <a:latin typeface="erdana"/>
              </a:rPr>
              <a:t>Creating a </a:t>
            </a:r>
            <a:r>
              <a:rPr lang="en-US" dirty="0" smtClean="0">
                <a:solidFill>
                  <a:srgbClr val="610B38"/>
                </a:solidFill>
                <a:latin typeface="erdana"/>
              </a:rPr>
              <a:t>View</a:t>
            </a:r>
            <a:endParaRPr lang="en-US" dirty="0">
              <a:solidFill>
                <a:srgbClr val="610B38"/>
              </a:solidFill>
              <a:latin typeface="erdana"/>
            </a:endParaRPr>
          </a:p>
        </p:txBody>
      </p:sp>
      <p:sp>
        <p:nvSpPr>
          <p:cNvPr id="3" name="Rectangle 2"/>
          <p:cNvSpPr/>
          <p:nvPr/>
        </p:nvSpPr>
        <p:spPr>
          <a:xfrm>
            <a:off x="0" y="439806"/>
            <a:ext cx="11013688" cy="646331"/>
          </a:xfrm>
          <a:prstGeom prst="rect">
            <a:avLst/>
          </a:prstGeom>
        </p:spPr>
        <p:txBody>
          <a:bodyPr wrap="square">
            <a:spAutoFit/>
          </a:bodyPr>
          <a:lstStyle/>
          <a:p>
            <a:r>
              <a:rPr lang="en-US" dirty="0">
                <a:solidFill>
                  <a:srgbClr val="333333"/>
                </a:solidFill>
                <a:latin typeface="inter-regular"/>
              </a:rPr>
              <a:t>To create view right click within the body of </a:t>
            </a:r>
            <a:r>
              <a:rPr lang="en-US" b="1" dirty="0">
                <a:solidFill>
                  <a:srgbClr val="333333"/>
                </a:solidFill>
                <a:latin typeface="inter-bold"/>
              </a:rPr>
              <a:t>Index</a:t>
            </a:r>
            <a:r>
              <a:rPr lang="en-US" dirty="0">
                <a:solidFill>
                  <a:srgbClr val="333333"/>
                </a:solidFill>
                <a:latin typeface="inter-regular"/>
              </a:rPr>
              <a:t> action method and select </a:t>
            </a:r>
            <a:r>
              <a:rPr lang="en-US" b="1" dirty="0">
                <a:solidFill>
                  <a:srgbClr val="333333"/>
                </a:solidFill>
                <a:latin typeface="inter-bold"/>
              </a:rPr>
              <a:t>Add View</a:t>
            </a:r>
            <a:r>
              <a:rPr lang="en-US" dirty="0">
                <a:solidFill>
                  <a:srgbClr val="333333"/>
                </a:solidFill>
                <a:latin typeface="inter-regular"/>
              </a:rPr>
              <a:t> option, it will pop up for the name of the view and Model to attach with the view.</a:t>
            </a:r>
            <a:endParaRPr lang="en-US" dirty="0"/>
          </a:p>
        </p:txBody>
      </p:sp>
      <p:sp>
        <p:nvSpPr>
          <p:cNvPr id="4" name="Rectangle 3"/>
          <p:cNvSpPr/>
          <p:nvPr/>
        </p:nvSpPr>
        <p:spPr>
          <a:xfrm>
            <a:off x="1" y="1086137"/>
            <a:ext cx="10705171" cy="369332"/>
          </a:xfrm>
          <a:prstGeom prst="rect">
            <a:avLst/>
          </a:prstGeom>
        </p:spPr>
        <p:txBody>
          <a:bodyPr wrap="square">
            <a:spAutoFit/>
          </a:bodyPr>
          <a:lstStyle/>
          <a:p>
            <a:pPr algn="just"/>
            <a:r>
              <a:rPr lang="en-US" dirty="0">
                <a:solidFill>
                  <a:srgbClr val="333333"/>
                </a:solidFill>
                <a:latin typeface="inter-regular"/>
              </a:rPr>
              <a:t>After adding, it generates an index file within the Students folder that contains the following code</a:t>
            </a:r>
            <a:r>
              <a:rPr lang="en-US" dirty="0" smtClean="0">
                <a:solidFill>
                  <a:srgbClr val="333333"/>
                </a:solidFill>
                <a:latin typeface="inter-regular"/>
              </a:rPr>
              <a:t>.</a:t>
            </a:r>
            <a:endParaRPr lang="en-US" dirty="0">
              <a:solidFill>
                <a:srgbClr val="333333"/>
              </a:solidFill>
              <a:latin typeface="inter-regular"/>
            </a:endParaRPr>
          </a:p>
        </p:txBody>
      </p:sp>
      <p:sp>
        <p:nvSpPr>
          <p:cNvPr id="5" name="Rectangle 4"/>
          <p:cNvSpPr/>
          <p:nvPr/>
        </p:nvSpPr>
        <p:spPr>
          <a:xfrm>
            <a:off x="0" y="1547800"/>
            <a:ext cx="6096000" cy="369332"/>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Index.cshtml</a:t>
            </a:r>
            <a:endParaRPr lang="en-US" dirty="0">
              <a:solidFill>
                <a:srgbClr val="610B4B"/>
              </a:solidFill>
              <a:latin typeface="erdana"/>
            </a:endParaRPr>
          </a:p>
        </p:txBody>
      </p:sp>
      <p:sp>
        <p:nvSpPr>
          <p:cNvPr id="6" name="Rectangle 5"/>
          <p:cNvSpPr/>
          <p:nvPr/>
        </p:nvSpPr>
        <p:spPr>
          <a:xfrm>
            <a:off x="104082" y="1834610"/>
            <a:ext cx="12087921" cy="4524315"/>
          </a:xfrm>
          <a:prstGeom prst="rect">
            <a:avLst/>
          </a:prstGeom>
        </p:spPr>
        <p:txBody>
          <a:bodyPr wrap="square">
            <a:spAutoFit/>
          </a:bodyPr>
          <a:lstStyle/>
          <a:p>
            <a:pPr algn="just"/>
            <a:r>
              <a:rPr lang="en-US" dirty="0">
                <a:solidFill>
                  <a:srgbClr val="000000"/>
                </a:solidFill>
                <a:latin typeface="inter-regular"/>
              </a:rPr>
              <a:t>@model </a:t>
            </a:r>
            <a:r>
              <a:rPr lang="en-US" dirty="0" err="1">
                <a:solidFill>
                  <a:srgbClr val="000000"/>
                </a:solidFill>
                <a:latin typeface="inter-regular"/>
              </a:rPr>
              <a:t>MvcApplicationDemo.Models.Student</a:t>
            </a:r>
            <a:r>
              <a:rPr lang="en-US" dirty="0">
                <a:solidFill>
                  <a:srgbClr val="000000"/>
                </a:solidFill>
                <a:latin typeface="inter-regular"/>
              </a:rPr>
              <a:t>  </a:t>
            </a:r>
            <a:endParaRPr lang="en-US" dirty="0" smtClean="0">
              <a:solidFill>
                <a:srgbClr val="000000"/>
              </a:solidFill>
              <a:latin typeface="inter-regular"/>
            </a:endParaRPr>
          </a:p>
          <a:p>
            <a:pPr algn="just"/>
            <a:r>
              <a:rPr lang="en-US" dirty="0" smtClean="0">
                <a:solidFill>
                  <a:srgbClr val="000000"/>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FF0000"/>
                </a:solidFill>
                <a:latin typeface="inter-regular"/>
              </a:rPr>
              <a:t>ViewBag.Title</a:t>
            </a:r>
            <a:r>
              <a:rPr lang="en-US" dirty="0">
                <a:solidFill>
                  <a:srgbClr val="000000"/>
                </a:solidFill>
                <a:latin typeface="inter-regular"/>
              </a:rPr>
              <a:t> = </a:t>
            </a:r>
            <a:r>
              <a:rPr lang="en-US" dirty="0">
                <a:solidFill>
                  <a:srgbClr val="0000FF"/>
                </a:solidFill>
                <a:latin typeface="inter-regular"/>
              </a:rPr>
              <a:t>"Index"</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&lt;h2&gt;</a:t>
            </a:r>
            <a:r>
              <a:rPr lang="en-US" dirty="0">
                <a:solidFill>
                  <a:srgbClr val="000000"/>
                </a:solidFill>
                <a:latin typeface="inter-regular"/>
              </a:rPr>
              <a:t>Index</a:t>
            </a:r>
            <a:r>
              <a:rPr lang="en-US" b="1" dirty="0">
                <a:solidFill>
                  <a:srgbClr val="006699"/>
                </a:solidFill>
                <a:latin typeface="inter-regular"/>
              </a:rPr>
              <a:t>&lt;/h2&gt;</a:t>
            </a:r>
            <a:r>
              <a:rPr lang="en-US" dirty="0">
                <a:solidFill>
                  <a:srgbClr val="000000"/>
                </a:solidFill>
                <a:latin typeface="inter-regular"/>
              </a:rPr>
              <a:t>  </a:t>
            </a:r>
          </a:p>
          <a:p>
            <a:pPr algn="just"/>
            <a:r>
              <a:rPr lang="en-US" dirty="0">
                <a:solidFill>
                  <a:srgbClr val="000000"/>
                </a:solidFill>
                <a:latin typeface="inter-regular"/>
              </a:rPr>
              <a:t>@using (</a:t>
            </a:r>
            <a:r>
              <a:rPr lang="en-US" dirty="0" err="1">
                <a:solidFill>
                  <a:srgbClr val="000000"/>
                </a:solidFill>
                <a:latin typeface="inter-regular"/>
              </a:rPr>
              <a:t>Html.BeginForm</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Html.AntiForgeryToken</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"form-horizontal"</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&lt;h4&gt;</a:t>
            </a:r>
            <a:r>
              <a:rPr lang="en-US" dirty="0">
                <a:solidFill>
                  <a:srgbClr val="000000"/>
                </a:solidFill>
                <a:latin typeface="inter-regular"/>
              </a:rPr>
              <a:t>Student</a:t>
            </a:r>
            <a:r>
              <a:rPr lang="en-US" b="1" dirty="0">
                <a:solidFill>
                  <a:srgbClr val="006699"/>
                </a:solidFill>
                <a:latin typeface="inter-regular"/>
              </a:rPr>
              <a:t>&lt;/h4&gt;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hr</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Html.ValidationSummary</a:t>
            </a:r>
            <a:r>
              <a:rPr lang="en-US" dirty="0">
                <a:solidFill>
                  <a:srgbClr val="000000"/>
                </a:solidFill>
                <a:latin typeface="inter-regular"/>
              </a:rPr>
              <a:t>(true, "",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"text-danger"</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"form-group"</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Html.LabelFor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model.Name</a:t>
            </a:r>
            <a:r>
              <a:rPr lang="en-US" dirty="0">
                <a:solidFill>
                  <a:srgbClr val="000000"/>
                </a:solidFill>
                <a:latin typeface="inter-regular"/>
              </a:rPr>
              <a:t>, </a:t>
            </a:r>
            <a:r>
              <a:rPr lang="en-US" dirty="0" err="1">
                <a:solidFill>
                  <a:srgbClr val="000000"/>
                </a:solidFill>
                <a:latin typeface="inter-regular"/>
              </a:rPr>
              <a:t>htmlAttributes</a:t>
            </a:r>
            <a:r>
              <a:rPr lang="en-US" dirty="0">
                <a:solidFill>
                  <a:srgbClr val="000000"/>
                </a:solidFill>
                <a:latin typeface="inter-regular"/>
              </a:rPr>
              <a:t>: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"control-label col-md-2"</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"col-md-10"</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Html.EditorFor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model.Name</a:t>
            </a:r>
            <a:r>
              <a:rPr lang="en-US" dirty="0">
                <a:solidFill>
                  <a:srgbClr val="000000"/>
                </a:solidFill>
                <a:latin typeface="inter-regular"/>
              </a:rPr>
              <a:t>, new { </a:t>
            </a:r>
            <a:r>
              <a:rPr lang="en-US" dirty="0" err="1">
                <a:solidFill>
                  <a:srgbClr val="FF0000"/>
                </a:solidFill>
                <a:latin typeface="inter-regular"/>
              </a:rPr>
              <a:t>htmlAttributes</a:t>
            </a:r>
            <a:r>
              <a:rPr lang="en-US" dirty="0">
                <a:solidFill>
                  <a:srgbClr val="000000"/>
                </a:solidFill>
                <a:latin typeface="inter-regular"/>
              </a:rPr>
              <a:t> = </a:t>
            </a:r>
            <a:r>
              <a:rPr lang="en-US" dirty="0">
                <a:solidFill>
                  <a:srgbClr val="0000FF"/>
                </a:solidFill>
                <a:latin typeface="inter-regular"/>
              </a:rPr>
              <a:t>new</a:t>
            </a:r>
            <a:r>
              <a:rPr lang="en-US" dirty="0">
                <a:solidFill>
                  <a:srgbClr val="000000"/>
                </a:solidFill>
                <a:latin typeface="inter-regular"/>
              </a:rPr>
              <a:t>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"form-control"</a:t>
            </a:r>
            <a:r>
              <a:rPr lang="en-US" dirty="0">
                <a:solidFill>
                  <a:srgbClr val="000000"/>
                </a:solidFill>
                <a:latin typeface="inter-regular"/>
              </a:rPr>
              <a:t> }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2325159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815" y="197348"/>
            <a:ext cx="11887200" cy="4524315"/>
          </a:xfrm>
          <a:prstGeom prst="rect">
            <a:avLst/>
          </a:prstGeom>
        </p:spPr>
        <p:txBody>
          <a:bodyPr wrap="square">
            <a:spAutoFit/>
          </a:bodyPr>
          <a:lstStyle/>
          <a:p>
            <a:pPr algn="just"/>
            <a:r>
              <a:rPr lang="en-US" dirty="0">
                <a:solidFill>
                  <a:srgbClr val="000000"/>
                </a:solidFill>
                <a:latin typeface="inter-regular"/>
              </a:rPr>
              <a:t> @</a:t>
            </a:r>
            <a:r>
              <a:rPr lang="en-US" dirty="0" err="1">
                <a:solidFill>
                  <a:srgbClr val="000000"/>
                </a:solidFill>
                <a:latin typeface="inter-regular"/>
              </a:rPr>
              <a:t>Html.ValidationMessageFor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model.Name</a:t>
            </a:r>
            <a:r>
              <a:rPr lang="en-US" dirty="0">
                <a:solidFill>
                  <a:srgbClr val="000000"/>
                </a:solidFill>
                <a:latin typeface="inter-regular"/>
              </a:rPr>
              <a:t>, "",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"text-danger"</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"form-group"</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Html.LabelFor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model.Email</a:t>
            </a:r>
            <a:r>
              <a:rPr lang="en-US" dirty="0">
                <a:solidFill>
                  <a:srgbClr val="000000"/>
                </a:solidFill>
                <a:latin typeface="inter-regular"/>
              </a:rPr>
              <a:t>, </a:t>
            </a:r>
            <a:r>
              <a:rPr lang="en-US" dirty="0" err="1">
                <a:solidFill>
                  <a:srgbClr val="000000"/>
                </a:solidFill>
                <a:latin typeface="inter-regular"/>
              </a:rPr>
              <a:t>htmlAttributes</a:t>
            </a:r>
            <a:r>
              <a:rPr lang="en-US" dirty="0">
                <a:solidFill>
                  <a:srgbClr val="000000"/>
                </a:solidFill>
                <a:latin typeface="inter-regular"/>
              </a:rPr>
              <a:t>: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"control-label col-md-2"</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"col-md-10"</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Html.EditorFor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model.Email</a:t>
            </a:r>
            <a:r>
              <a:rPr lang="en-US" dirty="0">
                <a:solidFill>
                  <a:srgbClr val="000000"/>
                </a:solidFill>
                <a:latin typeface="inter-regular"/>
              </a:rPr>
              <a:t>, new { </a:t>
            </a:r>
            <a:r>
              <a:rPr lang="en-US" dirty="0" err="1">
                <a:solidFill>
                  <a:srgbClr val="FF0000"/>
                </a:solidFill>
                <a:latin typeface="inter-regular"/>
              </a:rPr>
              <a:t>htmlAttributes</a:t>
            </a:r>
            <a:r>
              <a:rPr lang="en-US" dirty="0">
                <a:solidFill>
                  <a:srgbClr val="000000"/>
                </a:solidFill>
                <a:latin typeface="inter-regular"/>
              </a:rPr>
              <a:t> = </a:t>
            </a:r>
            <a:r>
              <a:rPr lang="en-US" dirty="0">
                <a:solidFill>
                  <a:srgbClr val="0000FF"/>
                </a:solidFill>
                <a:latin typeface="inter-regular"/>
              </a:rPr>
              <a:t>new</a:t>
            </a:r>
            <a:r>
              <a:rPr lang="en-US" dirty="0">
                <a:solidFill>
                  <a:srgbClr val="000000"/>
                </a:solidFill>
                <a:latin typeface="inter-regular"/>
              </a:rPr>
              <a:t>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"form-control"</a:t>
            </a:r>
            <a:r>
              <a:rPr lang="en-US" dirty="0">
                <a:solidFill>
                  <a:srgbClr val="000000"/>
                </a:solidFill>
                <a:latin typeface="inter-regular"/>
              </a:rPr>
              <a:t> } })  </a:t>
            </a:r>
          </a:p>
          <a:p>
            <a:pPr algn="just"/>
            <a:r>
              <a:rPr lang="en-US" dirty="0">
                <a:solidFill>
                  <a:srgbClr val="000000"/>
                </a:solidFill>
                <a:latin typeface="inter-regular"/>
              </a:rPr>
              <a:t>                @</a:t>
            </a:r>
            <a:r>
              <a:rPr lang="en-US" dirty="0" err="1">
                <a:solidFill>
                  <a:srgbClr val="000000"/>
                </a:solidFill>
                <a:latin typeface="inter-regular"/>
              </a:rPr>
              <a:t>Html.ValidationMessageFor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model.Email</a:t>
            </a:r>
            <a:r>
              <a:rPr lang="en-US" dirty="0">
                <a:solidFill>
                  <a:srgbClr val="000000"/>
                </a:solidFill>
                <a:latin typeface="inter-regular"/>
              </a:rPr>
              <a:t>, "",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"text-danger"</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"form-group"</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Html.LabelFor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model.Contact</a:t>
            </a:r>
            <a:r>
              <a:rPr lang="en-US" dirty="0">
                <a:solidFill>
                  <a:srgbClr val="000000"/>
                </a:solidFill>
                <a:latin typeface="inter-regular"/>
              </a:rPr>
              <a:t>, </a:t>
            </a:r>
            <a:r>
              <a:rPr lang="en-US" dirty="0" err="1">
                <a:solidFill>
                  <a:srgbClr val="000000"/>
                </a:solidFill>
                <a:latin typeface="inter-regular"/>
              </a:rPr>
              <a:t>htmlAttributes</a:t>
            </a:r>
            <a:r>
              <a:rPr lang="en-US" dirty="0">
                <a:solidFill>
                  <a:srgbClr val="000000"/>
                </a:solidFill>
                <a:latin typeface="inter-regular"/>
              </a:rPr>
              <a:t>: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"control-label col-md-2"</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"col-md-10"</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Html.EditorFor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model.Contact</a:t>
            </a:r>
            <a:r>
              <a:rPr lang="en-US" dirty="0">
                <a:solidFill>
                  <a:srgbClr val="000000"/>
                </a:solidFill>
                <a:latin typeface="inter-regular"/>
              </a:rPr>
              <a:t>, new { </a:t>
            </a:r>
            <a:r>
              <a:rPr lang="en-US" dirty="0" err="1">
                <a:solidFill>
                  <a:srgbClr val="FF0000"/>
                </a:solidFill>
                <a:latin typeface="inter-regular"/>
              </a:rPr>
              <a:t>htmlAttributes</a:t>
            </a:r>
            <a:r>
              <a:rPr lang="en-US" dirty="0">
                <a:solidFill>
                  <a:srgbClr val="000000"/>
                </a:solidFill>
                <a:latin typeface="inter-regular"/>
              </a:rPr>
              <a:t> = </a:t>
            </a:r>
            <a:r>
              <a:rPr lang="en-US" dirty="0">
                <a:solidFill>
                  <a:srgbClr val="0000FF"/>
                </a:solidFill>
                <a:latin typeface="inter-regular"/>
              </a:rPr>
              <a:t>new</a:t>
            </a:r>
            <a:r>
              <a:rPr lang="en-US" dirty="0">
                <a:solidFill>
                  <a:srgbClr val="000000"/>
                </a:solidFill>
                <a:latin typeface="inter-regular"/>
              </a:rPr>
              <a:t>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"form-control"</a:t>
            </a:r>
            <a:r>
              <a:rPr lang="en-US" dirty="0">
                <a:solidFill>
                  <a:srgbClr val="000000"/>
                </a:solidFill>
                <a:latin typeface="inter-regular"/>
              </a:rPr>
              <a:t> } })  </a:t>
            </a:r>
          </a:p>
          <a:p>
            <a:pPr algn="just"/>
            <a:r>
              <a:rPr lang="en-US" dirty="0">
                <a:solidFill>
                  <a:srgbClr val="000000"/>
                </a:solidFill>
                <a:latin typeface="inter-regular"/>
              </a:rPr>
              <a:t>                @</a:t>
            </a:r>
            <a:r>
              <a:rPr lang="en-US" dirty="0" err="1">
                <a:solidFill>
                  <a:srgbClr val="000000"/>
                </a:solidFill>
                <a:latin typeface="inter-regular"/>
              </a:rPr>
              <a:t>Html.ValidationMessageFor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model.Contact</a:t>
            </a:r>
            <a:r>
              <a:rPr lang="en-US" dirty="0">
                <a:solidFill>
                  <a:srgbClr val="000000"/>
                </a:solidFill>
                <a:latin typeface="inter-regular"/>
              </a:rPr>
              <a:t>, "",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"text-danger"</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225933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0381" y="1720842"/>
            <a:ext cx="10036099" cy="3139321"/>
          </a:xfrm>
          <a:prstGeom prst="rect">
            <a:avLst/>
          </a:prstGeom>
        </p:spPr>
        <p:txBody>
          <a:bodyPr wrap="square">
            <a:spAutoFit/>
          </a:bodyPr>
          <a:lstStyle/>
          <a:p>
            <a:pPr algn="just"/>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"form-group"</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"col-md-offset-2 col-md-10"</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&lt;input</a:t>
            </a:r>
            <a:r>
              <a:rPr lang="en-US" dirty="0">
                <a:solidFill>
                  <a:srgbClr val="000000"/>
                </a:solidFill>
                <a:latin typeface="inter-regular"/>
              </a:rPr>
              <a:t> </a:t>
            </a:r>
            <a:r>
              <a:rPr lang="en-US" dirty="0">
                <a:solidFill>
                  <a:srgbClr val="FF0000"/>
                </a:solidFill>
                <a:latin typeface="inter-regular"/>
              </a:rPr>
              <a:t>type</a:t>
            </a:r>
            <a:r>
              <a:rPr lang="en-US" dirty="0">
                <a:solidFill>
                  <a:srgbClr val="000000"/>
                </a:solidFill>
                <a:latin typeface="inter-regular"/>
              </a:rPr>
              <a:t>=</a:t>
            </a:r>
            <a:r>
              <a:rPr lang="en-US" dirty="0">
                <a:solidFill>
                  <a:srgbClr val="0000FF"/>
                </a:solidFill>
                <a:latin typeface="inter-regular"/>
              </a:rPr>
              <a:t>"submit"</a:t>
            </a:r>
            <a:r>
              <a:rPr lang="en-US" dirty="0">
                <a:solidFill>
                  <a:srgbClr val="000000"/>
                </a:solidFill>
                <a:latin typeface="inter-regular"/>
              </a:rPr>
              <a:t> </a:t>
            </a:r>
            <a:r>
              <a:rPr lang="en-US" dirty="0">
                <a:solidFill>
                  <a:srgbClr val="FF0000"/>
                </a:solidFill>
                <a:latin typeface="inter-regular"/>
              </a:rPr>
              <a:t>value</a:t>
            </a:r>
            <a:r>
              <a:rPr lang="en-US" dirty="0">
                <a:solidFill>
                  <a:srgbClr val="000000"/>
                </a:solidFill>
                <a:latin typeface="inter-regular"/>
              </a:rPr>
              <a:t>=</a:t>
            </a:r>
            <a:r>
              <a:rPr lang="en-US" dirty="0">
                <a:solidFill>
                  <a:srgbClr val="0000FF"/>
                </a:solidFill>
                <a:latin typeface="inter-regular"/>
              </a:rPr>
              <a:t>"Create"</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btn</a:t>
            </a:r>
            <a:r>
              <a:rPr lang="en-US" dirty="0">
                <a:solidFill>
                  <a:srgbClr val="0000FF"/>
                </a:solidFill>
                <a:latin typeface="inter-regular"/>
              </a:rPr>
              <a:t> </a:t>
            </a:r>
            <a:r>
              <a:rPr lang="en-US" dirty="0" err="1">
                <a:solidFill>
                  <a:srgbClr val="0000FF"/>
                </a:solidFill>
                <a:latin typeface="inter-regular"/>
              </a:rPr>
              <a:t>btn</a:t>
            </a:r>
            <a:r>
              <a:rPr lang="en-US" dirty="0">
                <a:solidFill>
                  <a:srgbClr val="0000FF"/>
                </a:solidFill>
                <a:latin typeface="inter-regular"/>
              </a:rPr>
              <a:t>-default"</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Html.ActionLink</a:t>
            </a:r>
            <a:r>
              <a:rPr lang="en-US" dirty="0">
                <a:solidFill>
                  <a:srgbClr val="000000"/>
                </a:solidFill>
                <a:latin typeface="inter-regular"/>
              </a:rPr>
              <a:t>("Back to List", "Index")  </a:t>
            </a:r>
          </a:p>
          <a:p>
            <a:pPr algn="just"/>
            <a:r>
              <a:rPr lang="en-US" b="1" dirty="0">
                <a:solidFill>
                  <a:srgbClr val="006699"/>
                </a:solidFill>
                <a:latin typeface="inter-regular"/>
              </a:rPr>
              <a:t>&lt;/div&gt;</a:t>
            </a: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6676678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036" y="197632"/>
            <a:ext cx="11820939" cy="923330"/>
          </a:xfrm>
          <a:prstGeom prst="rect">
            <a:avLst/>
          </a:prstGeom>
        </p:spPr>
        <p:txBody>
          <a:bodyPr wrap="square">
            <a:spAutoFit/>
          </a:bodyPr>
          <a:lstStyle/>
          <a:p>
            <a:pPr algn="just"/>
            <a:r>
              <a:rPr lang="en-US" dirty="0">
                <a:solidFill>
                  <a:srgbClr val="610B38"/>
                </a:solidFill>
                <a:latin typeface="erdana"/>
              </a:rPr>
              <a:t>ASP.NET MVC View</a:t>
            </a:r>
          </a:p>
          <a:p>
            <a:r>
              <a:rPr lang="en-US" dirty="0"/>
              <a:t>The MVC View is a standard HTML page that may contain script. It is used to create web pages for the application. Unlike ASP.NET Web Pages, MVC Views are mapped to the action and then controller renders the view to the browser</a:t>
            </a:r>
            <a:r>
              <a:rPr lang="en-US" dirty="0" smtClean="0"/>
              <a:t>.</a:t>
            </a:r>
            <a:endParaRPr lang="en-US" dirty="0"/>
          </a:p>
        </p:txBody>
      </p:sp>
      <p:sp>
        <p:nvSpPr>
          <p:cNvPr id="3" name="Rectangle 2"/>
          <p:cNvSpPr/>
          <p:nvPr/>
        </p:nvSpPr>
        <p:spPr>
          <a:xfrm>
            <a:off x="212033" y="1210169"/>
            <a:ext cx="11820939" cy="923330"/>
          </a:xfrm>
          <a:prstGeom prst="rect">
            <a:avLst/>
          </a:prstGeom>
        </p:spPr>
        <p:txBody>
          <a:bodyPr wrap="square">
            <a:spAutoFit/>
          </a:bodyPr>
          <a:lstStyle/>
          <a:p>
            <a:pPr algn="just"/>
            <a:r>
              <a:rPr lang="en-US" dirty="0">
                <a:solidFill>
                  <a:srgbClr val="610B38"/>
                </a:solidFill>
                <a:latin typeface="erdana"/>
              </a:rPr>
              <a:t>Creating View to the </a:t>
            </a:r>
            <a:r>
              <a:rPr lang="en-US" dirty="0" smtClean="0">
                <a:solidFill>
                  <a:srgbClr val="610B38"/>
                </a:solidFill>
                <a:latin typeface="erdana"/>
              </a:rPr>
              <a:t>Application</a:t>
            </a:r>
            <a:endParaRPr lang="en-US" dirty="0" smtClean="0"/>
          </a:p>
          <a:p>
            <a:pPr algn="just"/>
            <a:r>
              <a:rPr lang="en-US" dirty="0"/>
              <a:t>To add view, right click on the subfolder inside the </a:t>
            </a:r>
            <a:r>
              <a:rPr lang="en-US" b="1" dirty="0"/>
              <a:t>View</a:t>
            </a:r>
            <a:r>
              <a:rPr lang="en-US" dirty="0"/>
              <a:t> folder and select </a:t>
            </a:r>
            <a:r>
              <a:rPr lang="en-US" b="1" dirty="0"/>
              <a:t>Add-&gt; Add View</a:t>
            </a:r>
            <a:r>
              <a:rPr lang="en-US" dirty="0"/>
              <a:t>. It will pop up for the view name etc.</a:t>
            </a:r>
            <a:endParaRPr lang="en-US" dirty="0">
              <a:solidFill>
                <a:srgbClr val="610B38"/>
              </a:solidFill>
              <a:latin typeface="erdana"/>
            </a:endParaRPr>
          </a:p>
        </p:txBody>
      </p:sp>
      <p:sp>
        <p:nvSpPr>
          <p:cNvPr id="5" name="Rectangle 4"/>
          <p:cNvSpPr/>
          <p:nvPr/>
        </p:nvSpPr>
        <p:spPr>
          <a:xfrm>
            <a:off x="115229" y="2133499"/>
            <a:ext cx="6096000" cy="1477328"/>
          </a:xfrm>
          <a:prstGeom prst="rect">
            <a:avLst/>
          </a:prstGeom>
        </p:spPr>
        <p:txBody>
          <a:bodyPr>
            <a:spAutoFit/>
          </a:bodyPr>
          <a:lstStyle/>
          <a:p>
            <a:r>
              <a:rPr lang="en-US" dirty="0">
                <a:solidFill>
                  <a:srgbClr val="610B4B"/>
                </a:solidFill>
                <a:latin typeface="erdana"/>
              </a:rPr>
              <a:t>// Welcome.cshtml</a:t>
            </a:r>
          </a:p>
          <a:p>
            <a:r>
              <a:rPr lang="en-US" dirty="0"/>
              <a:t>@{  </a:t>
            </a:r>
          </a:p>
          <a:p>
            <a:r>
              <a:rPr lang="en-US" dirty="0"/>
              <a:t>    </a:t>
            </a:r>
            <a:r>
              <a:rPr lang="en-US" dirty="0" err="1"/>
              <a:t>ViewBag.Title</a:t>
            </a:r>
            <a:r>
              <a:rPr lang="en-US" dirty="0"/>
              <a:t> = "Welcome";  </a:t>
            </a:r>
          </a:p>
          <a:p>
            <a:r>
              <a:rPr lang="en-US" dirty="0"/>
              <a:t>}  </a:t>
            </a:r>
          </a:p>
          <a:p>
            <a:r>
              <a:rPr lang="en-US" b="1" dirty="0"/>
              <a:t>&lt;h2&gt;</a:t>
            </a:r>
            <a:r>
              <a:rPr lang="en-US" dirty="0"/>
              <a:t>Welcome</a:t>
            </a:r>
            <a:r>
              <a:rPr lang="en-US" b="1" dirty="0"/>
              <a:t>&lt;/h2</a:t>
            </a:r>
            <a:r>
              <a:rPr lang="en-US" b="1" dirty="0" smtClean="0"/>
              <a:t>&gt;</a:t>
            </a:r>
            <a:endParaRPr lang="en-US" dirty="0"/>
          </a:p>
        </p:txBody>
      </p:sp>
      <p:sp>
        <p:nvSpPr>
          <p:cNvPr id="6" name="Rectangle 5"/>
          <p:cNvSpPr/>
          <p:nvPr/>
        </p:nvSpPr>
        <p:spPr>
          <a:xfrm>
            <a:off x="-21899" y="3610827"/>
            <a:ext cx="6096000" cy="369332"/>
          </a:xfrm>
          <a:prstGeom prst="rect">
            <a:avLst/>
          </a:prstGeom>
        </p:spPr>
        <p:txBody>
          <a:bodyPr>
            <a:spAutoFit/>
          </a:bodyPr>
          <a:lstStyle/>
          <a:p>
            <a:r>
              <a:rPr lang="en-US" dirty="0"/>
              <a:t>If we want to execute it, we have a controller like this</a:t>
            </a:r>
            <a:r>
              <a:rPr lang="en-US" dirty="0" smtClean="0"/>
              <a:t>:</a:t>
            </a:r>
            <a:endParaRPr lang="en-US" dirty="0"/>
          </a:p>
        </p:txBody>
      </p:sp>
    </p:spTree>
    <p:extLst>
      <p:ext uri="{BB962C8B-B14F-4D97-AF65-F5344CB8AC3E}">
        <p14:creationId xmlns:p14="http://schemas.microsoft.com/office/powerpoint/2010/main" val="860529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35849"/>
            <a:ext cx="6096000" cy="6186309"/>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System.Web.Mvc</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MvcApplicationDemo.Controllers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StudentsController</a:t>
            </a:r>
            <a:r>
              <a:rPr lang="en-US" dirty="0">
                <a:solidFill>
                  <a:srgbClr val="000000"/>
                </a:solidFill>
                <a:latin typeface="inter-regular"/>
              </a:rPr>
              <a:t> : Controller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GET: Students</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Index()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Welcome()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25743529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01475"/>
            <a:ext cx="11374243" cy="646331"/>
          </a:xfrm>
          <a:prstGeom prst="rect">
            <a:avLst/>
          </a:prstGeom>
        </p:spPr>
        <p:txBody>
          <a:bodyPr wrap="square">
            <a:spAutoFit/>
          </a:bodyPr>
          <a:lstStyle/>
          <a:p>
            <a:r>
              <a:rPr lang="en-US" dirty="0">
                <a:solidFill>
                  <a:srgbClr val="333333"/>
                </a:solidFill>
                <a:latin typeface="inter-regular"/>
              </a:rPr>
              <a:t>This controller has </a:t>
            </a:r>
            <a:r>
              <a:rPr lang="en-US" b="1" dirty="0">
                <a:solidFill>
                  <a:srgbClr val="333333"/>
                </a:solidFill>
                <a:latin typeface="inter-bold"/>
              </a:rPr>
              <a:t>Welcome</a:t>
            </a:r>
            <a:r>
              <a:rPr lang="en-US" dirty="0">
                <a:solidFill>
                  <a:srgbClr val="333333"/>
                </a:solidFill>
                <a:latin typeface="inter-regular"/>
              </a:rPr>
              <a:t> action method that will render Welcome view file to the browser. Right click on the </a:t>
            </a:r>
            <a:r>
              <a:rPr lang="en-US" b="1" dirty="0">
                <a:solidFill>
                  <a:srgbClr val="333333"/>
                </a:solidFill>
                <a:latin typeface="inter-bold"/>
              </a:rPr>
              <a:t>Welcome.cshtml</a:t>
            </a:r>
            <a:r>
              <a:rPr lang="en-US" dirty="0">
                <a:solidFill>
                  <a:srgbClr val="333333"/>
                </a:solidFill>
                <a:latin typeface="inter-regular"/>
              </a:rPr>
              <a:t> file and select </a:t>
            </a:r>
            <a:r>
              <a:rPr lang="en-US" b="1" dirty="0">
                <a:solidFill>
                  <a:srgbClr val="333333"/>
                </a:solidFill>
                <a:latin typeface="inter-bold"/>
              </a:rPr>
              <a:t>view in browser</a:t>
            </a:r>
            <a:r>
              <a:rPr lang="en-US" dirty="0">
                <a:solidFill>
                  <a:srgbClr val="333333"/>
                </a:solidFill>
                <a:latin typeface="inter-regular"/>
              </a:rPr>
              <a:t>.</a:t>
            </a:r>
            <a:endParaRPr lang="en-US" dirty="0"/>
          </a:p>
        </p:txBody>
      </p:sp>
      <p:sp>
        <p:nvSpPr>
          <p:cNvPr id="3" name="Rectangle 2"/>
          <p:cNvSpPr/>
          <p:nvPr/>
        </p:nvSpPr>
        <p:spPr>
          <a:xfrm>
            <a:off x="0" y="837452"/>
            <a:ext cx="6096000" cy="369332"/>
          </a:xfrm>
          <a:prstGeom prst="rect">
            <a:avLst/>
          </a:prstGeom>
        </p:spPr>
        <p:txBody>
          <a:bodyPr>
            <a:spAutoFit/>
          </a:bodyPr>
          <a:lstStyle/>
          <a:p>
            <a:pPr algn="just"/>
            <a:r>
              <a:rPr lang="en-US" dirty="0">
                <a:solidFill>
                  <a:srgbClr val="610B38"/>
                </a:solidFill>
                <a:latin typeface="erdana"/>
              </a:rPr>
              <a:t>ASP.NET MVC Input </a:t>
            </a:r>
            <a:r>
              <a:rPr lang="en-US" dirty="0" smtClean="0">
                <a:solidFill>
                  <a:srgbClr val="610B38"/>
                </a:solidFill>
                <a:latin typeface="erdana"/>
              </a:rPr>
              <a:t>Validation</a:t>
            </a:r>
            <a:endParaRPr lang="en-US" dirty="0">
              <a:solidFill>
                <a:srgbClr val="610B38"/>
              </a:solidFill>
              <a:latin typeface="erdana"/>
            </a:endParaRPr>
          </a:p>
        </p:txBody>
      </p:sp>
      <p:sp>
        <p:nvSpPr>
          <p:cNvPr id="4" name="Rectangle 3"/>
          <p:cNvSpPr/>
          <p:nvPr/>
        </p:nvSpPr>
        <p:spPr>
          <a:xfrm>
            <a:off x="3" y="1206786"/>
            <a:ext cx="11452303" cy="646331"/>
          </a:xfrm>
          <a:prstGeom prst="rect">
            <a:avLst/>
          </a:prstGeom>
        </p:spPr>
        <p:txBody>
          <a:bodyPr wrap="square">
            <a:spAutoFit/>
          </a:bodyPr>
          <a:lstStyle/>
          <a:p>
            <a:pPr algn="just"/>
            <a:r>
              <a:rPr lang="en-US" dirty="0">
                <a:solidFill>
                  <a:srgbClr val="333333"/>
                </a:solidFill>
                <a:latin typeface="inter-regular"/>
              </a:rPr>
              <a:t>Validation of user input is necessary task for the application programmer. </a:t>
            </a:r>
            <a:endParaRPr lang="en-US" dirty="0" smtClean="0">
              <a:solidFill>
                <a:srgbClr val="333333"/>
              </a:solidFill>
              <a:latin typeface="inter-regular"/>
            </a:endParaRPr>
          </a:p>
          <a:p>
            <a:pPr algn="just"/>
            <a:r>
              <a:rPr lang="en-US" dirty="0" smtClean="0">
                <a:solidFill>
                  <a:srgbClr val="333333"/>
                </a:solidFill>
                <a:latin typeface="inter-regular"/>
              </a:rPr>
              <a:t>An </a:t>
            </a:r>
            <a:r>
              <a:rPr lang="en-US" dirty="0">
                <a:solidFill>
                  <a:srgbClr val="333333"/>
                </a:solidFill>
                <a:latin typeface="inter-regular"/>
              </a:rPr>
              <a:t>application should allow only valid user input so that we get only desired information</a:t>
            </a:r>
            <a:r>
              <a:rPr lang="en-US" dirty="0" smtClean="0">
                <a:solidFill>
                  <a:srgbClr val="333333"/>
                </a:solidFill>
                <a:latin typeface="inter-regular"/>
              </a:rPr>
              <a:t>.</a:t>
            </a:r>
            <a:endParaRPr lang="en-US" dirty="0">
              <a:solidFill>
                <a:srgbClr val="333333"/>
              </a:solidFill>
              <a:latin typeface="inter-regular"/>
            </a:endParaRPr>
          </a:p>
        </p:txBody>
      </p:sp>
      <p:sp>
        <p:nvSpPr>
          <p:cNvPr id="5" name="Rectangle 4"/>
          <p:cNvSpPr/>
          <p:nvPr/>
        </p:nvSpPr>
        <p:spPr>
          <a:xfrm>
            <a:off x="0" y="1942765"/>
            <a:ext cx="6096000" cy="369332"/>
          </a:xfrm>
          <a:prstGeom prst="rect">
            <a:avLst/>
          </a:prstGeom>
        </p:spPr>
        <p:txBody>
          <a:bodyPr>
            <a:spAutoFit/>
          </a:bodyPr>
          <a:lstStyle/>
          <a:p>
            <a:pPr algn="just"/>
            <a:r>
              <a:rPr lang="en-US" b="1" dirty="0" smtClean="0">
                <a:solidFill>
                  <a:srgbClr val="333333"/>
                </a:solidFill>
                <a:latin typeface="inter-bold"/>
              </a:rPr>
              <a:t>Example</a:t>
            </a:r>
            <a:endParaRPr lang="en-US" dirty="0">
              <a:solidFill>
                <a:srgbClr val="333333"/>
              </a:solidFill>
              <a:latin typeface="inter-regular"/>
            </a:endParaRPr>
          </a:p>
        </p:txBody>
      </p:sp>
      <p:sp>
        <p:nvSpPr>
          <p:cNvPr id="6" name="Rectangle 5"/>
          <p:cNvSpPr/>
          <p:nvPr/>
        </p:nvSpPr>
        <p:spPr>
          <a:xfrm>
            <a:off x="2" y="2222451"/>
            <a:ext cx="11909503" cy="646331"/>
          </a:xfrm>
          <a:prstGeom prst="rect">
            <a:avLst/>
          </a:prstGeom>
        </p:spPr>
        <p:txBody>
          <a:bodyPr wrap="square">
            <a:spAutoFit/>
          </a:bodyPr>
          <a:lstStyle/>
          <a:p>
            <a:r>
              <a:rPr lang="en-US" dirty="0">
                <a:solidFill>
                  <a:srgbClr val="333333"/>
                </a:solidFill>
                <a:latin typeface="inter-regular"/>
              </a:rPr>
              <a:t>Let's create an example that will validate input by using the annotations. To create the example, first we are creating a </a:t>
            </a:r>
            <a:r>
              <a:rPr lang="en-US" b="1" dirty="0" err="1">
                <a:solidFill>
                  <a:srgbClr val="333333"/>
                </a:solidFill>
                <a:latin typeface="inter-bold"/>
              </a:rPr>
              <a:t>StudentsController</a:t>
            </a:r>
            <a:r>
              <a:rPr lang="en-US" dirty="0">
                <a:solidFill>
                  <a:srgbClr val="333333"/>
                </a:solidFill>
                <a:latin typeface="inter-regular"/>
              </a:rPr>
              <a:t> and then a </a:t>
            </a:r>
            <a:r>
              <a:rPr lang="en-US" b="1" dirty="0">
                <a:solidFill>
                  <a:srgbClr val="333333"/>
                </a:solidFill>
                <a:latin typeface="inter-bold"/>
              </a:rPr>
              <a:t>Student</a:t>
            </a:r>
            <a:r>
              <a:rPr lang="en-US" dirty="0">
                <a:solidFill>
                  <a:srgbClr val="333333"/>
                </a:solidFill>
                <a:latin typeface="inter-regular"/>
              </a:rPr>
              <a:t> Model</a:t>
            </a:r>
            <a:r>
              <a:rPr lang="en-US" dirty="0" smtClean="0">
                <a:solidFill>
                  <a:srgbClr val="333333"/>
                </a:solidFill>
                <a:latin typeface="inter-regular"/>
              </a:rPr>
              <a:t>.</a:t>
            </a:r>
            <a:endParaRPr lang="en-US" dirty="0"/>
          </a:p>
        </p:txBody>
      </p:sp>
      <p:sp>
        <p:nvSpPr>
          <p:cNvPr id="7" name="Rectangle 6"/>
          <p:cNvSpPr/>
          <p:nvPr/>
        </p:nvSpPr>
        <p:spPr>
          <a:xfrm>
            <a:off x="0" y="2963794"/>
            <a:ext cx="6096000" cy="369332"/>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StudentsController.cs</a:t>
            </a:r>
            <a:endParaRPr lang="en-US" dirty="0">
              <a:solidFill>
                <a:srgbClr val="610B4B"/>
              </a:solidFill>
              <a:latin typeface="erdana"/>
            </a:endParaRPr>
          </a:p>
        </p:txBody>
      </p:sp>
      <p:sp>
        <p:nvSpPr>
          <p:cNvPr id="8" name="Rectangle 7"/>
          <p:cNvSpPr/>
          <p:nvPr/>
        </p:nvSpPr>
        <p:spPr>
          <a:xfrm>
            <a:off x="3048000" y="2681433"/>
            <a:ext cx="7233424" cy="4524315"/>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System.Linq</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System.Web.Mvc</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MvcApplicationDemo.Controllers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StudentsController</a:t>
            </a:r>
            <a:r>
              <a:rPr lang="en-US" dirty="0">
                <a:solidFill>
                  <a:srgbClr val="000000"/>
                </a:solidFill>
                <a:latin typeface="inter-regular"/>
              </a:rPr>
              <a:t> : Controller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GET: Students</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ActionResult</a:t>
            </a:r>
            <a:r>
              <a:rPr lang="en-US" dirty="0">
                <a:solidFill>
                  <a:srgbClr val="000000"/>
                </a:solidFill>
                <a:latin typeface="inter-regular"/>
              </a:rPr>
              <a:t> Index()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View();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01388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753" y="235424"/>
            <a:ext cx="11480803" cy="1477328"/>
          </a:xfrm>
          <a:prstGeom prst="rect">
            <a:avLst/>
          </a:prstGeom>
        </p:spPr>
        <p:txBody>
          <a:bodyPr wrap="square">
            <a:spAutoFit/>
          </a:bodyPr>
          <a:lstStyle/>
          <a:p>
            <a:pPr algn="just"/>
            <a:r>
              <a:rPr lang="en-US" dirty="0">
                <a:solidFill>
                  <a:srgbClr val="610B38"/>
                </a:solidFill>
                <a:latin typeface="erdana"/>
              </a:rPr>
              <a:t>C# Exception Handling</a:t>
            </a:r>
          </a:p>
          <a:p>
            <a:pPr marL="285750" indent="-285750">
              <a:buFont typeface="Arial" panose="020B0604020202020204" pitchFamily="34" charset="0"/>
              <a:buChar char="•"/>
            </a:pPr>
            <a:r>
              <a:rPr lang="en-US" dirty="0"/>
              <a:t>Exception Handling in C# is </a:t>
            </a:r>
            <a:r>
              <a:rPr lang="en-US" i="1" dirty="0"/>
              <a:t>a process to handle runtime errors</a:t>
            </a:r>
            <a:r>
              <a:rPr lang="en-US" dirty="0" smtClean="0"/>
              <a:t>.</a:t>
            </a:r>
          </a:p>
          <a:p>
            <a:pPr marL="285750" indent="-285750">
              <a:buFont typeface="Arial" panose="020B0604020202020204" pitchFamily="34" charset="0"/>
              <a:buChar char="•"/>
            </a:pPr>
            <a:r>
              <a:rPr lang="en-US" dirty="0"/>
              <a:t>We perform exception handling so that normal flow of the application can be maintained even after runtime errors.</a:t>
            </a:r>
            <a:br>
              <a:rPr lang="en-US" dirty="0"/>
            </a:br>
            <a:endParaRPr lang="en-US" dirty="0" smtClean="0"/>
          </a:p>
          <a:p>
            <a:pPr marL="285750" indent="-285750">
              <a:buFont typeface="Arial" panose="020B0604020202020204" pitchFamily="34" charset="0"/>
              <a:buChar char="•"/>
            </a:pPr>
            <a:r>
              <a:rPr lang="en-US" dirty="0"/>
              <a:t>In C#, exception is an event or object which is thrown at runtime.</a:t>
            </a:r>
          </a:p>
        </p:txBody>
      </p:sp>
      <p:sp>
        <p:nvSpPr>
          <p:cNvPr id="3" name="Rectangle 2"/>
          <p:cNvSpPr/>
          <p:nvPr/>
        </p:nvSpPr>
        <p:spPr>
          <a:xfrm>
            <a:off x="146757" y="1901506"/>
            <a:ext cx="11345335" cy="923330"/>
          </a:xfrm>
          <a:prstGeom prst="rect">
            <a:avLst/>
          </a:prstGeom>
        </p:spPr>
        <p:txBody>
          <a:bodyPr wrap="square">
            <a:spAutoFit/>
          </a:bodyPr>
          <a:lstStyle/>
          <a:p>
            <a:pPr algn="just"/>
            <a:r>
              <a:rPr lang="en-US" dirty="0">
                <a:solidFill>
                  <a:srgbClr val="610B4B"/>
                </a:solidFill>
                <a:latin typeface="erdana"/>
              </a:rPr>
              <a:t>Advantage</a:t>
            </a:r>
          </a:p>
          <a:p>
            <a:pPr marL="285750" indent="-285750">
              <a:buFont typeface="Arial" panose="020B0604020202020204" pitchFamily="34" charset="0"/>
              <a:buChar char="•"/>
            </a:pPr>
            <a:r>
              <a:rPr lang="en-US" dirty="0"/>
              <a:t>It </a:t>
            </a:r>
            <a:r>
              <a:rPr lang="en-US" i="1" dirty="0"/>
              <a:t>maintains the normal flow</a:t>
            </a:r>
            <a:r>
              <a:rPr lang="en-US" dirty="0"/>
              <a:t> of the application. In such case, rest of the code is executed event after exception.</a:t>
            </a:r>
            <a:br>
              <a:rPr lang="en-US" dirty="0"/>
            </a:br>
            <a:endParaRPr lang="en-US" dirty="0"/>
          </a:p>
        </p:txBody>
      </p:sp>
      <p:sp>
        <p:nvSpPr>
          <p:cNvPr id="4" name="Rectangle 3"/>
          <p:cNvSpPr/>
          <p:nvPr/>
        </p:nvSpPr>
        <p:spPr>
          <a:xfrm>
            <a:off x="2" y="2659504"/>
            <a:ext cx="12045247" cy="923330"/>
          </a:xfrm>
          <a:prstGeom prst="rect">
            <a:avLst/>
          </a:prstGeom>
        </p:spPr>
        <p:txBody>
          <a:bodyPr wrap="square">
            <a:spAutoFit/>
          </a:bodyPr>
          <a:lstStyle/>
          <a:p>
            <a:pPr algn="just"/>
            <a:r>
              <a:rPr lang="en-US" dirty="0">
                <a:solidFill>
                  <a:srgbClr val="610B38"/>
                </a:solidFill>
                <a:latin typeface="erdana"/>
              </a:rPr>
              <a:t>C# Exception Classes</a:t>
            </a:r>
          </a:p>
          <a:p>
            <a:pPr marL="285750" indent="-285750" algn="just">
              <a:buFont typeface="Arial" panose="020B0604020202020204" pitchFamily="34" charset="0"/>
              <a:buChar char="•"/>
            </a:pPr>
            <a:r>
              <a:rPr lang="en-US" dirty="0">
                <a:solidFill>
                  <a:srgbClr val="333333"/>
                </a:solidFill>
                <a:latin typeface="inter-regular"/>
              </a:rPr>
              <a:t>All the exception classes in C# are derived from </a:t>
            </a:r>
            <a:r>
              <a:rPr lang="en-US" b="1" dirty="0" err="1">
                <a:solidFill>
                  <a:srgbClr val="333333"/>
                </a:solidFill>
                <a:latin typeface="inter-bold"/>
              </a:rPr>
              <a:t>System.Exception</a:t>
            </a:r>
            <a:r>
              <a:rPr lang="en-US" dirty="0">
                <a:solidFill>
                  <a:srgbClr val="333333"/>
                </a:solidFill>
                <a:latin typeface="inter-regular"/>
              </a:rPr>
              <a:t> class. Let's see the list of C# common exception classes.</a:t>
            </a:r>
            <a:endParaRPr lang="en-US" b="0" i="0" dirty="0">
              <a:solidFill>
                <a:srgbClr val="333333"/>
              </a:solidFill>
              <a:effectLst/>
              <a:latin typeface="inter-regular"/>
            </a:endParaRPr>
          </a:p>
        </p:txBody>
      </p:sp>
      <p:sp>
        <p:nvSpPr>
          <p:cNvPr id="5" name="Rectangle 4"/>
          <p:cNvSpPr/>
          <p:nvPr/>
        </p:nvSpPr>
        <p:spPr>
          <a:xfrm>
            <a:off x="0" y="3609670"/>
            <a:ext cx="6096000" cy="1754326"/>
          </a:xfrm>
          <a:prstGeom prst="rect">
            <a:avLst/>
          </a:prstGeom>
        </p:spPr>
        <p:txBody>
          <a:bodyPr>
            <a:spAutoFit/>
          </a:bodyPr>
          <a:lstStyle/>
          <a:p>
            <a:pPr algn="just"/>
            <a:r>
              <a:rPr lang="en-US" dirty="0">
                <a:solidFill>
                  <a:srgbClr val="610B38"/>
                </a:solidFill>
                <a:latin typeface="erdana"/>
              </a:rPr>
              <a:t>C# Exception Handling Keywords</a:t>
            </a:r>
          </a:p>
          <a:p>
            <a:pPr marL="285750" indent="-285750">
              <a:buFont typeface="Arial" panose="020B0604020202020204" pitchFamily="34" charset="0"/>
              <a:buChar char="•"/>
            </a:pPr>
            <a:r>
              <a:rPr lang="en-US" dirty="0"/>
              <a:t>In C#, we use 4 keywords to perform exception handling:</a:t>
            </a:r>
          </a:p>
          <a:p>
            <a:pPr marL="285750" indent="-285750">
              <a:buFont typeface="Arial" panose="020B0604020202020204" pitchFamily="34" charset="0"/>
              <a:buChar char="•"/>
            </a:pPr>
            <a:r>
              <a:rPr lang="en-US" dirty="0"/>
              <a:t>try</a:t>
            </a:r>
          </a:p>
          <a:p>
            <a:pPr marL="285750" indent="-285750">
              <a:buFont typeface="Arial" panose="020B0604020202020204" pitchFamily="34" charset="0"/>
              <a:buChar char="•"/>
            </a:pPr>
            <a:r>
              <a:rPr lang="en-US" dirty="0"/>
              <a:t>catch</a:t>
            </a:r>
          </a:p>
          <a:p>
            <a:pPr marL="285750" indent="-285750">
              <a:buFont typeface="Arial" panose="020B0604020202020204" pitchFamily="34" charset="0"/>
              <a:buChar char="•"/>
            </a:pPr>
            <a:r>
              <a:rPr lang="en-US" dirty="0"/>
              <a:t>finally, and</a:t>
            </a:r>
          </a:p>
          <a:p>
            <a:pPr marL="285750" indent="-285750">
              <a:buFont typeface="Arial" panose="020B0604020202020204" pitchFamily="34" charset="0"/>
              <a:buChar char="•"/>
            </a:pPr>
            <a:r>
              <a:rPr lang="en-US" dirty="0" smtClean="0"/>
              <a:t>throw</a:t>
            </a:r>
            <a:endParaRPr lang="en-US" dirty="0"/>
          </a:p>
        </p:txBody>
      </p:sp>
      <p:sp>
        <p:nvSpPr>
          <p:cNvPr id="6" name="Rectangle 5"/>
          <p:cNvSpPr/>
          <p:nvPr/>
        </p:nvSpPr>
        <p:spPr>
          <a:xfrm>
            <a:off x="73379" y="5390832"/>
            <a:ext cx="12045247" cy="1200329"/>
          </a:xfrm>
          <a:prstGeom prst="rect">
            <a:avLst/>
          </a:prstGeom>
        </p:spPr>
        <p:txBody>
          <a:bodyPr wrap="square">
            <a:spAutoFit/>
          </a:bodyPr>
          <a:lstStyle/>
          <a:p>
            <a:pPr algn="just"/>
            <a:r>
              <a:rPr lang="en-US" dirty="0">
                <a:solidFill>
                  <a:srgbClr val="610B38"/>
                </a:solidFill>
                <a:latin typeface="erdana"/>
              </a:rPr>
              <a:t>C# try/catch</a:t>
            </a:r>
          </a:p>
          <a:p>
            <a:pPr marL="285750" indent="-285750">
              <a:buFont typeface="Arial" panose="020B0604020202020204" pitchFamily="34" charset="0"/>
              <a:buChar char="•"/>
            </a:pPr>
            <a:r>
              <a:rPr lang="en-US" dirty="0"/>
              <a:t>The </a:t>
            </a:r>
            <a:r>
              <a:rPr lang="en-US" b="1" dirty="0"/>
              <a:t>try block</a:t>
            </a:r>
            <a:r>
              <a:rPr lang="en-US" dirty="0"/>
              <a:t> in C# is used to place the code that may throw exception. The </a:t>
            </a:r>
            <a:r>
              <a:rPr lang="en-US" b="1" dirty="0"/>
              <a:t>catch block</a:t>
            </a:r>
            <a:r>
              <a:rPr lang="en-US" dirty="0"/>
              <a:t> is used to handled the exception. The catch block must be preceded by try block.</a:t>
            </a:r>
            <a:br>
              <a:rPr lang="en-US" dirty="0"/>
            </a:br>
            <a:endParaRPr lang="en-US" dirty="0"/>
          </a:p>
        </p:txBody>
      </p:sp>
    </p:spTree>
    <p:extLst>
      <p:ext uri="{BB962C8B-B14F-4D97-AF65-F5344CB8AC3E}">
        <p14:creationId xmlns:p14="http://schemas.microsoft.com/office/powerpoint/2010/main" val="20380848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835" y="123774"/>
            <a:ext cx="6096000" cy="369332"/>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Student.cs</a:t>
            </a:r>
            <a:endParaRPr lang="en-US" dirty="0">
              <a:solidFill>
                <a:srgbClr val="610B4B"/>
              </a:solidFill>
              <a:latin typeface="erdana"/>
            </a:endParaRPr>
          </a:p>
        </p:txBody>
      </p:sp>
      <p:sp>
        <p:nvSpPr>
          <p:cNvPr id="3" name="Rectangle 2"/>
          <p:cNvSpPr/>
          <p:nvPr/>
        </p:nvSpPr>
        <p:spPr>
          <a:xfrm>
            <a:off x="159835" y="493106"/>
            <a:ext cx="11647853" cy="7017306"/>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System.ComponentModel.DataAnnotations</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MvcApplicationDemo.Models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Student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 Validating Student Name</a:t>
            </a:r>
            <a:r>
              <a:rPr lang="en-US" dirty="0">
                <a:solidFill>
                  <a:srgbClr val="000000"/>
                </a:solidFill>
                <a:latin typeface="inter-regular"/>
              </a:rPr>
              <a:t>  </a:t>
            </a:r>
          </a:p>
          <a:p>
            <a:pPr algn="just"/>
            <a:r>
              <a:rPr lang="en-US" dirty="0">
                <a:solidFill>
                  <a:srgbClr val="000000"/>
                </a:solidFill>
                <a:latin typeface="inter-regular"/>
              </a:rPr>
              <a:t>        [Required(</a:t>
            </a:r>
            <a:r>
              <a:rPr lang="en-US" dirty="0" err="1">
                <a:solidFill>
                  <a:srgbClr val="000000"/>
                </a:solidFill>
                <a:latin typeface="inter-regular"/>
              </a:rPr>
              <a:t>ErrorMessage</a:t>
            </a:r>
            <a:r>
              <a:rPr lang="en-US" dirty="0">
                <a:solidFill>
                  <a:srgbClr val="000000"/>
                </a:solidFill>
                <a:latin typeface="inter-regular"/>
              </a:rPr>
              <a:t> =</a:t>
            </a:r>
            <a:r>
              <a:rPr lang="en-US" dirty="0">
                <a:solidFill>
                  <a:srgbClr val="0000FF"/>
                </a:solidFill>
                <a:latin typeface="inter-regular"/>
              </a:rPr>
              <a:t>"Name is required"</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MaxLength</a:t>
            </a:r>
            <a:r>
              <a:rPr lang="en-US" dirty="0">
                <a:solidFill>
                  <a:srgbClr val="000000"/>
                </a:solidFill>
                <a:latin typeface="inter-regular"/>
              </a:rPr>
              <a:t>(12)]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 Validating Email Address</a:t>
            </a:r>
            <a:r>
              <a:rPr lang="en-US" dirty="0">
                <a:solidFill>
                  <a:srgbClr val="000000"/>
                </a:solidFill>
                <a:latin typeface="inter-regular"/>
              </a:rPr>
              <a:t>  </a:t>
            </a:r>
          </a:p>
          <a:p>
            <a:pPr algn="just"/>
            <a:r>
              <a:rPr lang="en-US" dirty="0">
                <a:solidFill>
                  <a:srgbClr val="000000"/>
                </a:solidFill>
                <a:latin typeface="inter-regular"/>
              </a:rPr>
              <a:t>        [Required(</a:t>
            </a:r>
            <a:r>
              <a:rPr lang="en-US" dirty="0" err="1">
                <a:solidFill>
                  <a:srgbClr val="000000"/>
                </a:solidFill>
                <a:latin typeface="inter-regular"/>
              </a:rPr>
              <a:t>ErrorMessage</a:t>
            </a:r>
            <a:r>
              <a:rPr lang="en-US" dirty="0">
                <a:solidFill>
                  <a:srgbClr val="000000"/>
                </a:solidFill>
                <a:latin typeface="inter-regular"/>
              </a:rPr>
              <a:t> =</a:t>
            </a:r>
            <a:r>
              <a:rPr lang="en-US" dirty="0">
                <a:solidFill>
                  <a:srgbClr val="0000FF"/>
                </a:solidFill>
                <a:latin typeface="inter-regular"/>
              </a:rPr>
              <a:t>"Email is required"</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EmailAddress</a:t>
            </a:r>
            <a:r>
              <a:rPr lang="en-US" dirty="0">
                <a:solidFill>
                  <a:srgbClr val="000000"/>
                </a:solidFill>
                <a:latin typeface="inter-regular"/>
              </a:rPr>
              <a:t>(</a:t>
            </a:r>
            <a:r>
              <a:rPr lang="en-US" dirty="0" err="1">
                <a:solidFill>
                  <a:srgbClr val="000000"/>
                </a:solidFill>
                <a:latin typeface="inter-regular"/>
              </a:rPr>
              <a:t>ErrorMessage</a:t>
            </a:r>
            <a:r>
              <a:rPr lang="en-US" dirty="0">
                <a:solidFill>
                  <a:srgbClr val="000000"/>
                </a:solidFill>
                <a:latin typeface="inter-regular"/>
              </a:rPr>
              <a:t> = </a:t>
            </a:r>
            <a:r>
              <a:rPr lang="en-US" dirty="0">
                <a:solidFill>
                  <a:srgbClr val="0000FF"/>
                </a:solidFill>
                <a:latin typeface="inter-regular"/>
              </a:rPr>
              <a:t>"Invalid Email Address"</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Email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 Validating Contact Number</a:t>
            </a:r>
            <a:r>
              <a:rPr lang="en-US" dirty="0">
                <a:solidFill>
                  <a:srgbClr val="000000"/>
                </a:solidFill>
                <a:latin typeface="inter-regular"/>
              </a:rPr>
              <a:t>  </a:t>
            </a:r>
          </a:p>
          <a:p>
            <a:pPr algn="just"/>
            <a:r>
              <a:rPr lang="en-US" dirty="0">
                <a:solidFill>
                  <a:srgbClr val="000000"/>
                </a:solidFill>
                <a:latin typeface="inter-regular"/>
              </a:rPr>
              <a:t>        [Required(</a:t>
            </a:r>
            <a:r>
              <a:rPr lang="en-US" dirty="0" err="1">
                <a:solidFill>
                  <a:srgbClr val="000000"/>
                </a:solidFill>
                <a:latin typeface="inter-regular"/>
              </a:rPr>
              <a:t>ErrorMessage</a:t>
            </a:r>
            <a:r>
              <a:rPr lang="en-US" dirty="0">
                <a:solidFill>
                  <a:srgbClr val="000000"/>
                </a:solidFill>
                <a:latin typeface="inter-regular"/>
              </a:rPr>
              <a:t> = </a:t>
            </a:r>
            <a:r>
              <a:rPr lang="en-US" dirty="0">
                <a:solidFill>
                  <a:srgbClr val="0000FF"/>
                </a:solidFill>
                <a:latin typeface="inter-regular"/>
              </a:rPr>
              <a:t>"Contact is required"</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DataType</a:t>
            </a:r>
            <a:r>
              <a:rPr lang="en-US" dirty="0">
                <a:solidFill>
                  <a:srgbClr val="000000"/>
                </a:solidFill>
                <a:latin typeface="inter-regular"/>
              </a:rPr>
              <a:t>(</a:t>
            </a:r>
            <a:r>
              <a:rPr lang="en-US" dirty="0" err="1">
                <a:solidFill>
                  <a:srgbClr val="000000"/>
                </a:solidFill>
                <a:latin typeface="inter-regular"/>
              </a:rPr>
              <a:t>DataType.PhoneNumber</a:t>
            </a:r>
            <a:r>
              <a:rPr lang="en-US" dirty="0">
                <a:solidFill>
                  <a:srgbClr val="000000"/>
                </a:solidFill>
                <a:latin typeface="inter-regular"/>
              </a:rPr>
              <a:t>)] </a:t>
            </a:r>
            <a:r>
              <a:rPr lang="en-US" dirty="0" smtClean="0">
                <a:solidFill>
                  <a:srgbClr val="000000"/>
                </a:solidFill>
                <a:latin typeface="inter-regular"/>
              </a:rPr>
              <a:t> </a:t>
            </a:r>
          </a:p>
          <a:p>
            <a:r>
              <a:rPr lang="en-US" dirty="0" smtClean="0">
                <a:solidFill>
                  <a:srgbClr val="000000"/>
                </a:solidFill>
                <a:latin typeface="inter-regular"/>
              </a:rPr>
              <a:t>[</a:t>
            </a:r>
            <a:r>
              <a:rPr lang="en-US" dirty="0" err="1" smtClean="0">
                <a:solidFill>
                  <a:srgbClr val="000000"/>
                </a:solidFill>
                <a:latin typeface="inter-regular"/>
              </a:rPr>
              <a:t>RegularExpression</a:t>
            </a:r>
            <a:r>
              <a:rPr lang="en-US" dirty="0" smtClean="0">
                <a:solidFill>
                  <a:srgbClr val="000000"/>
                </a:solidFill>
                <a:latin typeface="inter-regular"/>
              </a:rPr>
              <a:t>(@</a:t>
            </a:r>
            <a:r>
              <a:rPr lang="en-US" dirty="0" smtClean="0">
                <a:solidFill>
                  <a:srgbClr val="0000FF"/>
                </a:solidFill>
                <a:latin typeface="inter-regular"/>
              </a:rPr>
              <a:t>"^\(?([0-9]{3})\)?[-. ]?([0-9]{3})[-. ]?([0-9]{4})$"</a:t>
            </a:r>
            <a:r>
              <a:rPr lang="en-US" dirty="0" smtClean="0">
                <a:solidFill>
                  <a:srgbClr val="000000"/>
                </a:solidFill>
                <a:latin typeface="inter-regular"/>
              </a:rPr>
              <a:t>, </a:t>
            </a:r>
            <a:r>
              <a:rPr lang="en-US" dirty="0" err="1" smtClean="0">
                <a:solidFill>
                  <a:srgbClr val="000000"/>
                </a:solidFill>
                <a:latin typeface="inter-regular"/>
              </a:rPr>
              <a:t>ErrorMessage</a:t>
            </a:r>
            <a:r>
              <a:rPr lang="en-US" dirty="0" smtClean="0">
                <a:solidFill>
                  <a:srgbClr val="000000"/>
                </a:solidFill>
                <a:latin typeface="inter-regular"/>
              </a:rPr>
              <a:t> = </a:t>
            </a:r>
            <a:r>
              <a:rPr lang="en-US" dirty="0" smtClean="0">
                <a:solidFill>
                  <a:srgbClr val="0000FF"/>
                </a:solidFill>
                <a:latin typeface="inter-regular"/>
              </a:rPr>
              <a:t>"Not a valid Phone number"</a:t>
            </a:r>
            <a:r>
              <a:rPr lang="en-US" dirty="0" smtClean="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Contact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31681824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271" y="197630"/>
            <a:ext cx="6096000" cy="369332"/>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Index.cshtml</a:t>
            </a:r>
            <a:endParaRPr lang="en-US" dirty="0">
              <a:solidFill>
                <a:srgbClr val="610B4B"/>
              </a:solidFill>
              <a:latin typeface="erdana"/>
            </a:endParaRPr>
          </a:p>
        </p:txBody>
      </p:sp>
      <p:sp>
        <p:nvSpPr>
          <p:cNvPr id="3" name="Rectangle 2"/>
          <p:cNvSpPr/>
          <p:nvPr/>
        </p:nvSpPr>
        <p:spPr>
          <a:xfrm>
            <a:off x="119272" y="751348"/>
            <a:ext cx="11901745" cy="4524315"/>
          </a:xfrm>
          <a:prstGeom prst="rect">
            <a:avLst/>
          </a:prstGeom>
        </p:spPr>
        <p:txBody>
          <a:bodyPr wrap="square">
            <a:spAutoFit/>
          </a:bodyPr>
          <a:lstStyle/>
          <a:p>
            <a:pPr algn="just"/>
            <a:r>
              <a:rPr lang="en-US" dirty="0">
                <a:solidFill>
                  <a:srgbClr val="000000"/>
                </a:solidFill>
                <a:latin typeface="inter-regular"/>
              </a:rPr>
              <a:t>@model </a:t>
            </a:r>
            <a:r>
              <a:rPr lang="en-US" dirty="0" err="1">
                <a:solidFill>
                  <a:srgbClr val="000000"/>
                </a:solidFill>
                <a:latin typeface="inter-regular"/>
              </a:rPr>
              <a:t>MvcApplicationDemo.Models.Student</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FF0000"/>
                </a:solidFill>
                <a:latin typeface="inter-regular"/>
              </a:rPr>
              <a:t>ViewBag.Title</a:t>
            </a:r>
            <a:r>
              <a:rPr lang="en-US" dirty="0">
                <a:solidFill>
                  <a:srgbClr val="000000"/>
                </a:solidFill>
                <a:latin typeface="inter-regular"/>
              </a:rPr>
              <a:t> = </a:t>
            </a:r>
            <a:r>
              <a:rPr lang="en-US" dirty="0">
                <a:solidFill>
                  <a:srgbClr val="0000FF"/>
                </a:solidFill>
                <a:latin typeface="inter-regular"/>
              </a:rPr>
              <a:t>"Index"</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&lt;h2&gt;</a:t>
            </a:r>
            <a:r>
              <a:rPr lang="en-US" dirty="0">
                <a:solidFill>
                  <a:srgbClr val="000000"/>
                </a:solidFill>
                <a:latin typeface="inter-regular"/>
              </a:rPr>
              <a:t>Index</a:t>
            </a:r>
            <a:r>
              <a:rPr lang="en-US" b="1" dirty="0">
                <a:solidFill>
                  <a:srgbClr val="006699"/>
                </a:solidFill>
                <a:latin typeface="inter-regular"/>
              </a:rPr>
              <a:t>&lt;/h2&gt;</a:t>
            </a:r>
            <a:r>
              <a:rPr lang="en-US" dirty="0">
                <a:solidFill>
                  <a:srgbClr val="000000"/>
                </a:solidFill>
                <a:latin typeface="inter-regular"/>
              </a:rPr>
              <a:t>  </a:t>
            </a:r>
          </a:p>
          <a:p>
            <a:pPr algn="just"/>
            <a:r>
              <a:rPr lang="en-US" dirty="0">
                <a:solidFill>
                  <a:srgbClr val="000000"/>
                </a:solidFill>
                <a:latin typeface="inter-regular"/>
              </a:rPr>
              <a:t>@using (</a:t>
            </a:r>
            <a:r>
              <a:rPr lang="en-US" dirty="0" err="1">
                <a:solidFill>
                  <a:srgbClr val="000000"/>
                </a:solidFill>
                <a:latin typeface="inter-regular"/>
              </a:rPr>
              <a:t>Html.BeginForm</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Html.AntiForgeryToken</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"form-horizontal"</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&lt;h4&gt;</a:t>
            </a:r>
            <a:r>
              <a:rPr lang="en-US" dirty="0">
                <a:solidFill>
                  <a:srgbClr val="000000"/>
                </a:solidFill>
                <a:latin typeface="inter-regular"/>
              </a:rPr>
              <a:t>Student</a:t>
            </a:r>
            <a:r>
              <a:rPr lang="en-US" b="1" dirty="0">
                <a:solidFill>
                  <a:srgbClr val="006699"/>
                </a:solidFill>
                <a:latin typeface="inter-regular"/>
              </a:rPr>
              <a:t>&lt;/h4&gt;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a:t>
            </a:r>
            <a:r>
              <a:rPr lang="en-US" b="1" dirty="0" err="1">
                <a:solidFill>
                  <a:srgbClr val="006699"/>
                </a:solidFill>
                <a:latin typeface="inter-regular"/>
              </a:rPr>
              <a:t>hr</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Html.ValidationSummary</a:t>
            </a:r>
            <a:r>
              <a:rPr lang="en-US" dirty="0">
                <a:solidFill>
                  <a:srgbClr val="000000"/>
                </a:solidFill>
                <a:latin typeface="inter-regular"/>
              </a:rPr>
              <a:t>(true, "",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"text-danger"</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"form-group"</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Html.LabelFor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model.Name</a:t>
            </a:r>
            <a:r>
              <a:rPr lang="en-US" dirty="0">
                <a:solidFill>
                  <a:srgbClr val="000000"/>
                </a:solidFill>
                <a:latin typeface="inter-regular"/>
              </a:rPr>
              <a:t>, </a:t>
            </a:r>
            <a:r>
              <a:rPr lang="en-US" dirty="0" err="1">
                <a:solidFill>
                  <a:srgbClr val="000000"/>
                </a:solidFill>
                <a:latin typeface="inter-regular"/>
              </a:rPr>
              <a:t>htmlAttributes</a:t>
            </a:r>
            <a:r>
              <a:rPr lang="en-US" dirty="0">
                <a:solidFill>
                  <a:srgbClr val="000000"/>
                </a:solidFill>
                <a:latin typeface="inter-regular"/>
              </a:rPr>
              <a:t>: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"control-label col-md-2"</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"col-md-10"</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Html.EditorFor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model.Name</a:t>
            </a:r>
            <a:r>
              <a:rPr lang="en-US" dirty="0">
                <a:solidFill>
                  <a:srgbClr val="000000"/>
                </a:solidFill>
                <a:latin typeface="inter-regular"/>
              </a:rPr>
              <a:t>, new { </a:t>
            </a:r>
            <a:r>
              <a:rPr lang="en-US" dirty="0" err="1">
                <a:solidFill>
                  <a:srgbClr val="FF0000"/>
                </a:solidFill>
                <a:latin typeface="inter-regular"/>
              </a:rPr>
              <a:t>htmlAttributes</a:t>
            </a:r>
            <a:r>
              <a:rPr lang="en-US" dirty="0">
                <a:solidFill>
                  <a:srgbClr val="000000"/>
                </a:solidFill>
                <a:latin typeface="inter-regular"/>
              </a:rPr>
              <a:t> = </a:t>
            </a:r>
            <a:r>
              <a:rPr lang="en-US" dirty="0">
                <a:solidFill>
                  <a:srgbClr val="0000FF"/>
                </a:solidFill>
                <a:latin typeface="inter-regular"/>
              </a:rPr>
              <a:t>new</a:t>
            </a:r>
            <a:r>
              <a:rPr lang="en-US" dirty="0">
                <a:solidFill>
                  <a:srgbClr val="000000"/>
                </a:solidFill>
                <a:latin typeface="inter-regular"/>
              </a:rPr>
              <a:t>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"form-control"</a:t>
            </a:r>
            <a:r>
              <a:rPr lang="en-US" dirty="0">
                <a:solidFill>
                  <a:srgbClr val="000000"/>
                </a:solidFill>
                <a:latin typeface="inter-regular"/>
              </a:rPr>
              <a:t> } })  </a:t>
            </a:r>
            <a:endParaRPr lang="en-US" b="0" i="0" dirty="0">
              <a:solidFill>
                <a:srgbClr val="000000"/>
              </a:solidFill>
              <a:effectLst/>
              <a:latin typeface="inter-regular"/>
            </a:endParaRPr>
          </a:p>
        </p:txBody>
      </p:sp>
    </p:spTree>
    <p:extLst>
      <p:ext uri="{BB962C8B-B14F-4D97-AF65-F5344CB8AC3E}">
        <p14:creationId xmlns:p14="http://schemas.microsoft.com/office/powerpoint/2010/main" val="15069281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14" y="335849"/>
            <a:ext cx="11797991" cy="4524315"/>
          </a:xfrm>
          <a:prstGeom prst="rect">
            <a:avLst/>
          </a:prstGeom>
        </p:spPr>
        <p:txBody>
          <a:bodyPr wrap="square">
            <a:spAutoFit/>
          </a:bodyPr>
          <a:lstStyle/>
          <a:p>
            <a:pPr algn="just"/>
            <a:r>
              <a:rPr lang="en-US" dirty="0">
                <a:solidFill>
                  <a:srgbClr val="000000"/>
                </a:solidFill>
                <a:latin typeface="inter-regular"/>
              </a:rPr>
              <a:t>@</a:t>
            </a:r>
            <a:r>
              <a:rPr lang="en-US" dirty="0" err="1">
                <a:solidFill>
                  <a:srgbClr val="000000"/>
                </a:solidFill>
                <a:latin typeface="inter-regular"/>
              </a:rPr>
              <a:t>Html.ValidationMessageFor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model.Name</a:t>
            </a:r>
            <a:r>
              <a:rPr lang="en-US" dirty="0">
                <a:solidFill>
                  <a:srgbClr val="000000"/>
                </a:solidFill>
                <a:latin typeface="inter-regular"/>
              </a:rPr>
              <a:t>, "",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"text-danger"</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"form-group"</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Html.LabelFor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model.Email</a:t>
            </a:r>
            <a:r>
              <a:rPr lang="en-US" dirty="0">
                <a:solidFill>
                  <a:srgbClr val="000000"/>
                </a:solidFill>
                <a:latin typeface="inter-regular"/>
              </a:rPr>
              <a:t>, </a:t>
            </a:r>
            <a:r>
              <a:rPr lang="en-US" dirty="0" err="1">
                <a:solidFill>
                  <a:srgbClr val="000000"/>
                </a:solidFill>
                <a:latin typeface="inter-regular"/>
              </a:rPr>
              <a:t>htmlAttributes</a:t>
            </a:r>
            <a:r>
              <a:rPr lang="en-US" dirty="0">
                <a:solidFill>
                  <a:srgbClr val="000000"/>
                </a:solidFill>
                <a:latin typeface="inter-regular"/>
              </a:rPr>
              <a:t>: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"control-label col-md-2"</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"col-md-10"</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Html.EditorFor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model.Email</a:t>
            </a:r>
            <a:r>
              <a:rPr lang="en-US" dirty="0">
                <a:solidFill>
                  <a:srgbClr val="000000"/>
                </a:solidFill>
                <a:latin typeface="inter-regular"/>
              </a:rPr>
              <a:t>, new { </a:t>
            </a:r>
            <a:r>
              <a:rPr lang="en-US" dirty="0" err="1">
                <a:solidFill>
                  <a:srgbClr val="FF0000"/>
                </a:solidFill>
                <a:latin typeface="inter-regular"/>
              </a:rPr>
              <a:t>htmlAttributes</a:t>
            </a:r>
            <a:r>
              <a:rPr lang="en-US" dirty="0">
                <a:solidFill>
                  <a:srgbClr val="000000"/>
                </a:solidFill>
                <a:latin typeface="inter-regular"/>
              </a:rPr>
              <a:t> = </a:t>
            </a:r>
            <a:r>
              <a:rPr lang="en-US" dirty="0">
                <a:solidFill>
                  <a:srgbClr val="0000FF"/>
                </a:solidFill>
                <a:latin typeface="inter-regular"/>
              </a:rPr>
              <a:t>new</a:t>
            </a:r>
            <a:r>
              <a:rPr lang="en-US" dirty="0">
                <a:solidFill>
                  <a:srgbClr val="000000"/>
                </a:solidFill>
                <a:latin typeface="inter-regular"/>
              </a:rPr>
              <a:t>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"form-control"</a:t>
            </a:r>
            <a:r>
              <a:rPr lang="en-US" dirty="0">
                <a:solidFill>
                  <a:srgbClr val="000000"/>
                </a:solidFill>
                <a:latin typeface="inter-regular"/>
              </a:rPr>
              <a:t> } })  </a:t>
            </a:r>
          </a:p>
          <a:p>
            <a:pPr algn="just"/>
            <a:r>
              <a:rPr lang="en-US" dirty="0">
                <a:solidFill>
                  <a:srgbClr val="000000"/>
                </a:solidFill>
                <a:latin typeface="inter-regular"/>
              </a:rPr>
              <a:t>                @</a:t>
            </a:r>
            <a:r>
              <a:rPr lang="en-US" dirty="0" err="1">
                <a:solidFill>
                  <a:srgbClr val="000000"/>
                </a:solidFill>
                <a:latin typeface="inter-regular"/>
              </a:rPr>
              <a:t>Html.ValidationMessageFor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model.Email</a:t>
            </a:r>
            <a:r>
              <a:rPr lang="en-US" dirty="0">
                <a:solidFill>
                  <a:srgbClr val="000000"/>
                </a:solidFill>
                <a:latin typeface="inter-regular"/>
              </a:rPr>
              <a:t>, "",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"text-danger"</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"form-group"</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Html.LabelFor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model.Contact</a:t>
            </a:r>
            <a:r>
              <a:rPr lang="en-US" dirty="0">
                <a:solidFill>
                  <a:srgbClr val="000000"/>
                </a:solidFill>
                <a:latin typeface="inter-regular"/>
              </a:rPr>
              <a:t>, </a:t>
            </a:r>
            <a:r>
              <a:rPr lang="en-US" dirty="0" err="1">
                <a:solidFill>
                  <a:srgbClr val="000000"/>
                </a:solidFill>
                <a:latin typeface="inter-regular"/>
              </a:rPr>
              <a:t>htmlAttributes</a:t>
            </a:r>
            <a:r>
              <a:rPr lang="en-US" dirty="0">
                <a:solidFill>
                  <a:srgbClr val="000000"/>
                </a:solidFill>
                <a:latin typeface="inter-regular"/>
              </a:rPr>
              <a:t>: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"control-label col-md-2"</a:t>
            </a:r>
            <a:r>
              <a:rPr lang="en-US" dirty="0">
                <a:solidFill>
                  <a:srgbClr val="000000"/>
                </a:solidFill>
                <a:latin typeface="inter-regular"/>
              </a:rPr>
              <a:t> })  </a:t>
            </a:r>
            <a:endParaRPr lang="en-US" dirty="0" smtClean="0">
              <a:solidFill>
                <a:srgbClr val="000000"/>
              </a:solidFill>
              <a:latin typeface="inter-regular"/>
            </a:endParaRPr>
          </a:p>
          <a:p>
            <a:pPr algn="just"/>
            <a:r>
              <a:rPr lang="en-US" dirty="0" smtClean="0">
                <a:solidFill>
                  <a:srgbClr val="000000"/>
                </a:solidFill>
                <a:latin typeface="inter-regular"/>
              </a:rPr>
              <a:t>            </a:t>
            </a:r>
            <a:r>
              <a:rPr lang="en-US" b="1" dirty="0" smtClean="0">
                <a:solidFill>
                  <a:srgbClr val="006699"/>
                </a:solidFill>
                <a:latin typeface="inter-regular"/>
              </a:rPr>
              <a:t>&lt;div</a:t>
            </a:r>
            <a:r>
              <a:rPr lang="en-US" dirty="0" smtClean="0">
                <a:solidFill>
                  <a:srgbClr val="000000"/>
                </a:solidFill>
                <a:latin typeface="inter-regular"/>
              </a:rPr>
              <a:t> </a:t>
            </a:r>
            <a:r>
              <a:rPr lang="en-US" dirty="0" smtClean="0">
                <a:solidFill>
                  <a:srgbClr val="FF0000"/>
                </a:solidFill>
                <a:latin typeface="inter-regular"/>
              </a:rPr>
              <a:t>class</a:t>
            </a:r>
            <a:r>
              <a:rPr lang="en-US" dirty="0" smtClean="0">
                <a:solidFill>
                  <a:srgbClr val="000000"/>
                </a:solidFill>
                <a:latin typeface="inter-regular"/>
              </a:rPr>
              <a:t>=</a:t>
            </a:r>
            <a:r>
              <a:rPr lang="en-US" dirty="0" smtClean="0">
                <a:solidFill>
                  <a:srgbClr val="0000FF"/>
                </a:solidFill>
                <a:latin typeface="inter-regular"/>
              </a:rPr>
              <a:t>"col-md-10"</a:t>
            </a:r>
            <a:r>
              <a:rPr lang="en-US" b="1" dirty="0" smtClean="0">
                <a:solidFill>
                  <a:srgbClr val="006699"/>
                </a:solidFill>
                <a:latin typeface="inter-regular"/>
              </a:rPr>
              <a:t>&gt;</a:t>
            </a:r>
            <a:r>
              <a:rPr lang="en-US" dirty="0" smtClean="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Html.EditorFor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model.Contact</a:t>
            </a:r>
            <a:r>
              <a:rPr lang="en-US" dirty="0">
                <a:solidFill>
                  <a:srgbClr val="000000"/>
                </a:solidFill>
                <a:latin typeface="inter-regular"/>
              </a:rPr>
              <a:t>, new { </a:t>
            </a:r>
            <a:r>
              <a:rPr lang="en-US" dirty="0" err="1">
                <a:solidFill>
                  <a:srgbClr val="FF0000"/>
                </a:solidFill>
                <a:latin typeface="inter-regular"/>
              </a:rPr>
              <a:t>htmlAttributes</a:t>
            </a:r>
            <a:r>
              <a:rPr lang="en-US" dirty="0">
                <a:solidFill>
                  <a:srgbClr val="000000"/>
                </a:solidFill>
                <a:latin typeface="inter-regular"/>
              </a:rPr>
              <a:t> = </a:t>
            </a:r>
            <a:r>
              <a:rPr lang="en-US" dirty="0">
                <a:solidFill>
                  <a:srgbClr val="0000FF"/>
                </a:solidFill>
                <a:latin typeface="inter-regular"/>
              </a:rPr>
              <a:t>new</a:t>
            </a:r>
            <a:r>
              <a:rPr lang="en-US" dirty="0">
                <a:solidFill>
                  <a:srgbClr val="000000"/>
                </a:solidFill>
                <a:latin typeface="inter-regular"/>
              </a:rPr>
              <a:t>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"form-control"</a:t>
            </a:r>
            <a:r>
              <a:rPr lang="en-US" dirty="0">
                <a:solidFill>
                  <a:srgbClr val="000000"/>
                </a:solidFill>
                <a:latin typeface="inter-regular"/>
              </a:rPr>
              <a:t> } })  </a:t>
            </a:r>
          </a:p>
          <a:p>
            <a:r>
              <a:rPr lang="en-US" dirty="0"/>
              <a:t/>
            </a:r>
            <a:br>
              <a:rPr lang="en-US" dirty="0"/>
            </a:br>
            <a:endParaRPr lang="en-US" dirty="0"/>
          </a:p>
        </p:txBody>
      </p:sp>
    </p:spTree>
    <p:extLst>
      <p:ext uri="{BB962C8B-B14F-4D97-AF65-F5344CB8AC3E}">
        <p14:creationId xmlns:p14="http://schemas.microsoft.com/office/powerpoint/2010/main" val="15577718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53" y="612848"/>
            <a:ext cx="10125307" cy="5078313"/>
          </a:xfrm>
          <a:prstGeom prst="rect">
            <a:avLst/>
          </a:prstGeom>
        </p:spPr>
        <p:txBody>
          <a:bodyPr wrap="square">
            <a:spAutoFit/>
          </a:bodyPr>
          <a:lstStyle/>
          <a:p>
            <a:pPr algn="just"/>
            <a:r>
              <a:rPr lang="en-US" dirty="0">
                <a:solidFill>
                  <a:srgbClr val="000000"/>
                </a:solidFill>
                <a:latin typeface="inter-regular"/>
              </a:rPr>
              <a:t>@</a:t>
            </a:r>
            <a:r>
              <a:rPr lang="en-US" dirty="0" err="1">
                <a:solidFill>
                  <a:srgbClr val="000000"/>
                </a:solidFill>
                <a:latin typeface="inter-regular"/>
              </a:rPr>
              <a:t>Html.ValidationMessageFor</a:t>
            </a:r>
            <a:r>
              <a:rPr lang="en-US" dirty="0">
                <a:solidFill>
                  <a:srgbClr val="000000"/>
                </a:solidFill>
                <a:latin typeface="inter-regular"/>
              </a:rPr>
              <a:t>(</a:t>
            </a:r>
            <a:r>
              <a:rPr lang="en-US" dirty="0">
                <a:solidFill>
                  <a:srgbClr val="FF0000"/>
                </a:solidFill>
                <a:latin typeface="inter-regular"/>
              </a:rPr>
              <a:t>model</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r>
              <a:rPr lang="en-US" dirty="0" err="1">
                <a:solidFill>
                  <a:srgbClr val="000000"/>
                </a:solidFill>
                <a:latin typeface="inter-regular"/>
              </a:rPr>
              <a:t>model.Contact</a:t>
            </a:r>
            <a:r>
              <a:rPr lang="en-US" dirty="0">
                <a:solidFill>
                  <a:srgbClr val="000000"/>
                </a:solidFill>
                <a:latin typeface="inter-regular"/>
              </a:rPr>
              <a:t>, "", new { @</a:t>
            </a:r>
            <a:r>
              <a:rPr lang="en-US" dirty="0">
                <a:solidFill>
                  <a:srgbClr val="FF0000"/>
                </a:solidFill>
                <a:latin typeface="inter-regular"/>
              </a:rPr>
              <a:t>class</a:t>
            </a:r>
            <a:r>
              <a:rPr lang="en-US" dirty="0">
                <a:solidFill>
                  <a:srgbClr val="000000"/>
                </a:solidFill>
                <a:latin typeface="inter-regular"/>
              </a:rPr>
              <a:t> = </a:t>
            </a:r>
            <a:r>
              <a:rPr lang="en-US" dirty="0">
                <a:solidFill>
                  <a:srgbClr val="0000FF"/>
                </a:solidFill>
                <a:latin typeface="inter-regular"/>
              </a:rPr>
              <a:t>"text-danger"</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"form-group"</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"col-md-offset-2 col-md-10"</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&lt;input</a:t>
            </a:r>
            <a:r>
              <a:rPr lang="en-US" dirty="0">
                <a:solidFill>
                  <a:srgbClr val="000000"/>
                </a:solidFill>
                <a:latin typeface="inter-regular"/>
              </a:rPr>
              <a:t> </a:t>
            </a:r>
            <a:r>
              <a:rPr lang="en-US" dirty="0">
                <a:solidFill>
                  <a:srgbClr val="FF0000"/>
                </a:solidFill>
                <a:latin typeface="inter-regular"/>
              </a:rPr>
              <a:t>type</a:t>
            </a:r>
            <a:r>
              <a:rPr lang="en-US" dirty="0">
                <a:solidFill>
                  <a:srgbClr val="000000"/>
                </a:solidFill>
                <a:latin typeface="inter-regular"/>
              </a:rPr>
              <a:t>=</a:t>
            </a:r>
            <a:r>
              <a:rPr lang="en-US" dirty="0">
                <a:solidFill>
                  <a:srgbClr val="0000FF"/>
                </a:solidFill>
                <a:latin typeface="inter-regular"/>
              </a:rPr>
              <a:t>"submit"</a:t>
            </a:r>
            <a:r>
              <a:rPr lang="en-US" dirty="0">
                <a:solidFill>
                  <a:srgbClr val="000000"/>
                </a:solidFill>
                <a:latin typeface="inter-regular"/>
              </a:rPr>
              <a:t> </a:t>
            </a:r>
            <a:r>
              <a:rPr lang="en-US" dirty="0">
                <a:solidFill>
                  <a:srgbClr val="FF0000"/>
                </a:solidFill>
                <a:latin typeface="inter-regular"/>
              </a:rPr>
              <a:t>value</a:t>
            </a:r>
            <a:r>
              <a:rPr lang="en-US" dirty="0">
                <a:solidFill>
                  <a:srgbClr val="000000"/>
                </a:solidFill>
                <a:latin typeface="inter-regular"/>
              </a:rPr>
              <a:t>=</a:t>
            </a:r>
            <a:r>
              <a:rPr lang="en-US" dirty="0">
                <a:solidFill>
                  <a:srgbClr val="0000FF"/>
                </a:solidFill>
                <a:latin typeface="inter-regular"/>
              </a:rPr>
              <a:t>"Create"</a:t>
            </a:r>
            <a:r>
              <a:rPr lang="en-US" dirty="0">
                <a:solidFill>
                  <a:srgbClr val="000000"/>
                </a:solidFill>
                <a:latin typeface="inter-regular"/>
              </a:rPr>
              <a:t> </a:t>
            </a:r>
            <a:r>
              <a:rPr lang="en-US" dirty="0">
                <a:solidFill>
                  <a:srgbClr val="FF0000"/>
                </a:solidFill>
                <a:latin typeface="inter-regular"/>
              </a:rPr>
              <a:t>class</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btn</a:t>
            </a:r>
            <a:r>
              <a:rPr lang="en-US" dirty="0">
                <a:solidFill>
                  <a:srgbClr val="0000FF"/>
                </a:solidFill>
                <a:latin typeface="inter-regular"/>
              </a:rPr>
              <a:t> </a:t>
            </a:r>
            <a:r>
              <a:rPr lang="en-US" dirty="0" err="1">
                <a:solidFill>
                  <a:srgbClr val="0000FF"/>
                </a:solidFill>
                <a:latin typeface="inter-regular"/>
              </a:rPr>
              <a:t>btn</a:t>
            </a:r>
            <a:r>
              <a:rPr lang="en-US" dirty="0">
                <a:solidFill>
                  <a:srgbClr val="0000FF"/>
                </a:solidFill>
                <a:latin typeface="inter-regular"/>
              </a:rPr>
              <a:t>-default"</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Html.ActionLink</a:t>
            </a:r>
            <a:r>
              <a:rPr lang="en-US" dirty="0">
                <a:solidFill>
                  <a:srgbClr val="000000"/>
                </a:solidFill>
                <a:latin typeface="inter-regular"/>
              </a:rPr>
              <a:t>("Back to List", "Index")  </a:t>
            </a:r>
          </a:p>
          <a:p>
            <a:pPr algn="just"/>
            <a:r>
              <a:rPr lang="en-US" b="1" dirty="0">
                <a:solidFill>
                  <a:srgbClr val="006699"/>
                </a:solidFill>
                <a:latin typeface="inter-regular"/>
              </a:rPr>
              <a:t>&lt;/div&gt;</a:t>
            </a:r>
            <a:r>
              <a:rPr lang="en-US" dirty="0">
                <a:solidFill>
                  <a:srgbClr val="000000"/>
                </a:solidFill>
                <a:latin typeface="inter-regular"/>
              </a:rPr>
              <a:t>  </a:t>
            </a:r>
          </a:p>
          <a:p>
            <a:pPr algn="just"/>
            <a:r>
              <a:rPr lang="en-US" dirty="0">
                <a:solidFill>
                  <a:srgbClr val="000000"/>
                </a:solidFill>
                <a:latin typeface="inter-regular"/>
              </a:rPr>
              <a:t>@section Scripts {  </a:t>
            </a:r>
          </a:p>
          <a:p>
            <a:pPr algn="just"/>
            <a:r>
              <a:rPr lang="en-US" dirty="0">
                <a:solidFill>
                  <a:srgbClr val="000000"/>
                </a:solidFill>
                <a:latin typeface="inter-regular"/>
              </a:rPr>
              <a:t>    @</a:t>
            </a:r>
            <a:r>
              <a:rPr lang="en-US" dirty="0" err="1">
                <a:solidFill>
                  <a:srgbClr val="000000"/>
                </a:solidFill>
                <a:latin typeface="inter-regular"/>
              </a:rPr>
              <a:t>Scripts.Render</a:t>
            </a:r>
            <a:r>
              <a:rPr lang="en-US" dirty="0">
                <a:solidFill>
                  <a:srgbClr val="000000"/>
                </a:solidFill>
                <a:latin typeface="inter-regular"/>
              </a:rPr>
              <a:t>("~/bundles/</a:t>
            </a:r>
            <a:r>
              <a:rPr lang="en-US" dirty="0" err="1">
                <a:solidFill>
                  <a:srgbClr val="000000"/>
                </a:solidFill>
                <a:latin typeface="inter-regular"/>
              </a:rPr>
              <a:t>jqueryval</a:t>
            </a:r>
            <a:r>
              <a:rPr lang="en-US" dirty="0">
                <a:solidFill>
                  <a:srgbClr val="000000"/>
                </a:solidFill>
                <a:latin typeface="inter-regular"/>
              </a:rPr>
              <a:t>")  </a:t>
            </a:r>
          </a:p>
          <a:p>
            <a:pPr algn="just"/>
            <a:r>
              <a:rPr lang="en-US" dirty="0">
                <a:solidFill>
                  <a:srgbClr val="000000"/>
                </a:solidFill>
                <a:latin typeface="inter-regular"/>
              </a:rPr>
              <a:t>}  </a:t>
            </a:r>
          </a:p>
          <a:p>
            <a:r>
              <a:rPr lang="en-US" dirty="0"/>
              <a:t/>
            </a:r>
            <a:br>
              <a:rPr lang="en-US" dirty="0"/>
            </a:br>
            <a:endParaRPr lang="en-US" dirty="0"/>
          </a:p>
        </p:txBody>
      </p:sp>
      <p:sp>
        <p:nvSpPr>
          <p:cNvPr id="3" name="Rectangle 2"/>
          <p:cNvSpPr/>
          <p:nvPr/>
        </p:nvSpPr>
        <p:spPr>
          <a:xfrm>
            <a:off x="119271" y="5186426"/>
            <a:ext cx="11502887" cy="369332"/>
          </a:xfrm>
          <a:prstGeom prst="rect">
            <a:avLst/>
          </a:prstGeom>
        </p:spPr>
        <p:txBody>
          <a:bodyPr wrap="square">
            <a:spAutoFit/>
          </a:bodyPr>
          <a:lstStyle/>
          <a:p>
            <a:r>
              <a:rPr lang="en-US" dirty="0">
                <a:solidFill>
                  <a:srgbClr val="333333"/>
                </a:solidFill>
                <a:latin typeface="inter-regular"/>
              </a:rPr>
              <a:t>To see the output, right click on the </a:t>
            </a:r>
            <a:r>
              <a:rPr lang="en-US" b="1" dirty="0" err="1">
                <a:solidFill>
                  <a:srgbClr val="333333"/>
                </a:solidFill>
                <a:latin typeface="inter-bold"/>
              </a:rPr>
              <a:t>Index.cshtml</a:t>
            </a:r>
            <a:r>
              <a:rPr lang="en-US" dirty="0">
                <a:solidFill>
                  <a:srgbClr val="333333"/>
                </a:solidFill>
                <a:latin typeface="inter-regular"/>
              </a:rPr>
              <a:t> file and select view in browser. </a:t>
            </a:r>
            <a:endParaRPr lang="en-US" dirty="0"/>
          </a:p>
        </p:txBody>
      </p:sp>
    </p:spTree>
    <p:extLst>
      <p:ext uri="{BB962C8B-B14F-4D97-AF65-F5344CB8AC3E}">
        <p14:creationId xmlns:p14="http://schemas.microsoft.com/office/powerpoint/2010/main" val="29635363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533" y="112623"/>
            <a:ext cx="11660459" cy="1477328"/>
          </a:xfrm>
          <a:prstGeom prst="rect">
            <a:avLst/>
          </a:prstGeom>
        </p:spPr>
        <p:txBody>
          <a:bodyPr wrap="square">
            <a:spAutoFit/>
          </a:bodyPr>
          <a:lstStyle/>
          <a:p>
            <a:pPr algn="just"/>
            <a:r>
              <a:rPr lang="en-US" dirty="0">
                <a:solidFill>
                  <a:srgbClr val="610B38"/>
                </a:solidFill>
                <a:latin typeface="erdana"/>
              </a:rPr>
              <a:t>ASP.NET MVC Entity </a:t>
            </a:r>
            <a:r>
              <a:rPr lang="en-US" dirty="0" smtClean="0">
                <a:solidFill>
                  <a:srgbClr val="610B38"/>
                </a:solidFill>
                <a:latin typeface="erdana"/>
              </a:rPr>
              <a:t>Framework</a:t>
            </a:r>
          </a:p>
          <a:p>
            <a:pPr marL="285750" indent="-285750">
              <a:buFont typeface="Arial" panose="020B0604020202020204" pitchFamily="34" charset="0"/>
              <a:buChar char="•"/>
            </a:pPr>
            <a:r>
              <a:rPr lang="en-US" dirty="0" smtClean="0"/>
              <a:t>It is a data access framework which used to create and test data in the visual studio. </a:t>
            </a:r>
          </a:p>
          <a:p>
            <a:pPr marL="285750" indent="-285750">
              <a:buFont typeface="Arial" panose="020B0604020202020204" pitchFamily="34" charset="0"/>
              <a:buChar char="•"/>
            </a:pPr>
            <a:r>
              <a:rPr lang="en-US" dirty="0" smtClean="0"/>
              <a:t>It is part of .NET Framework and Visual Studio. </a:t>
            </a:r>
          </a:p>
          <a:p>
            <a:pPr marL="285750" indent="-285750">
              <a:buFont typeface="Arial" panose="020B0604020202020204" pitchFamily="34" charset="0"/>
              <a:buChar char="•"/>
            </a:pPr>
            <a:r>
              <a:rPr lang="en-US" dirty="0" smtClean="0"/>
              <a:t>The </a:t>
            </a:r>
            <a:r>
              <a:rPr lang="en-US" dirty="0"/>
              <a:t>latest package is shipped as Entity Framework </a:t>
            </a:r>
            <a:r>
              <a:rPr lang="en-US" dirty="0" err="1"/>
              <a:t>NuGet</a:t>
            </a:r>
            <a:r>
              <a:rPr lang="en-US" dirty="0"/>
              <a:t> Package. </a:t>
            </a:r>
            <a:endParaRPr lang="en-US" dirty="0" smtClean="0"/>
          </a:p>
          <a:p>
            <a:pPr marL="285750" indent="-285750">
              <a:buFont typeface="Arial" panose="020B0604020202020204" pitchFamily="34" charset="0"/>
              <a:buChar char="•"/>
            </a:pPr>
            <a:r>
              <a:rPr lang="en-US" dirty="0" smtClean="0"/>
              <a:t>The </a:t>
            </a:r>
            <a:r>
              <a:rPr lang="en-US" dirty="0"/>
              <a:t>latest version is Entity Framework 6.0</a:t>
            </a:r>
            <a:r>
              <a:rPr lang="en-US" dirty="0" smtClean="0"/>
              <a:t>.</a:t>
            </a:r>
            <a:endParaRPr lang="en-US" dirty="0"/>
          </a:p>
        </p:txBody>
      </p:sp>
      <p:sp>
        <p:nvSpPr>
          <p:cNvPr id="3" name="Rectangle 2"/>
          <p:cNvSpPr/>
          <p:nvPr/>
        </p:nvSpPr>
        <p:spPr>
          <a:xfrm>
            <a:off x="137532" y="1796457"/>
            <a:ext cx="6096000" cy="369332"/>
          </a:xfrm>
          <a:prstGeom prst="rect">
            <a:avLst/>
          </a:prstGeom>
        </p:spPr>
        <p:txBody>
          <a:bodyPr>
            <a:spAutoFit/>
          </a:bodyPr>
          <a:lstStyle/>
          <a:p>
            <a:pPr algn="just"/>
            <a:r>
              <a:rPr lang="en-US" dirty="0" smtClean="0">
                <a:solidFill>
                  <a:srgbClr val="610B38"/>
                </a:solidFill>
                <a:latin typeface="erdana"/>
              </a:rPr>
              <a:t>Model</a:t>
            </a:r>
            <a:endParaRPr lang="en-US" dirty="0">
              <a:solidFill>
                <a:srgbClr val="610B38"/>
              </a:solidFill>
              <a:latin typeface="erdana"/>
            </a:endParaRPr>
          </a:p>
        </p:txBody>
      </p:sp>
      <p:sp>
        <p:nvSpPr>
          <p:cNvPr id="4" name="Rectangle 3"/>
          <p:cNvSpPr/>
          <p:nvPr/>
        </p:nvSpPr>
        <p:spPr>
          <a:xfrm>
            <a:off x="0" y="2187629"/>
            <a:ext cx="6096000" cy="369332"/>
          </a:xfrm>
          <a:prstGeom prst="rect">
            <a:avLst/>
          </a:prstGeom>
        </p:spPr>
        <p:txBody>
          <a:bodyPr>
            <a:spAutoFit/>
          </a:bodyPr>
          <a:lstStyle/>
          <a:p>
            <a:pPr algn="just"/>
            <a:r>
              <a:rPr lang="en-US" dirty="0">
                <a:solidFill>
                  <a:srgbClr val="610B4B"/>
                </a:solidFill>
                <a:latin typeface="erdana"/>
              </a:rPr>
              <a:t>// </a:t>
            </a:r>
            <a:r>
              <a:rPr lang="en-US" dirty="0" err="1" smtClean="0">
                <a:solidFill>
                  <a:srgbClr val="610B4B"/>
                </a:solidFill>
                <a:latin typeface="erdana"/>
              </a:rPr>
              <a:t>Student.cs</a:t>
            </a:r>
            <a:endParaRPr lang="en-US" dirty="0">
              <a:solidFill>
                <a:srgbClr val="610B4B"/>
              </a:solidFill>
              <a:latin typeface="erdana"/>
            </a:endParaRPr>
          </a:p>
        </p:txBody>
      </p:sp>
      <p:sp>
        <p:nvSpPr>
          <p:cNvPr id="5" name="Rectangle 4"/>
          <p:cNvSpPr/>
          <p:nvPr/>
        </p:nvSpPr>
        <p:spPr>
          <a:xfrm>
            <a:off x="2490439" y="2165789"/>
            <a:ext cx="6096000" cy="3970318"/>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MvcEntityDemo.Models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Student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Email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Course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Contact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673837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929" y="111513"/>
            <a:ext cx="11797991" cy="923330"/>
          </a:xfrm>
          <a:prstGeom prst="rect">
            <a:avLst/>
          </a:prstGeom>
        </p:spPr>
        <p:txBody>
          <a:bodyPr wrap="square">
            <a:spAutoFit/>
          </a:bodyPr>
          <a:lstStyle/>
          <a:p>
            <a:r>
              <a:rPr lang="en-US" dirty="0">
                <a:solidFill>
                  <a:srgbClr val="333333"/>
                </a:solidFill>
                <a:latin typeface="inter-regular"/>
              </a:rPr>
              <a:t>Create a database context class that is used to coordinate with Entity Framework for a given data model. Place this class in Models folder. Right click on the </a:t>
            </a:r>
            <a:r>
              <a:rPr lang="en-US" b="1" dirty="0">
                <a:solidFill>
                  <a:srgbClr val="333333"/>
                </a:solidFill>
                <a:latin typeface="inter-bold"/>
              </a:rPr>
              <a:t>Models</a:t>
            </a:r>
            <a:r>
              <a:rPr lang="en-US" dirty="0">
                <a:solidFill>
                  <a:srgbClr val="333333"/>
                </a:solidFill>
                <a:latin typeface="inter-regular"/>
              </a:rPr>
              <a:t> folder and add a class. Provide a name </a:t>
            </a:r>
            <a:r>
              <a:rPr lang="en-US" b="1" dirty="0" err="1">
                <a:solidFill>
                  <a:srgbClr val="333333"/>
                </a:solidFill>
                <a:latin typeface="inter-bold"/>
              </a:rPr>
              <a:t>RecordContext.cs</a:t>
            </a:r>
            <a:r>
              <a:rPr lang="en-US" dirty="0">
                <a:solidFill>
                  <a:srgbClr val="333333"/>
                </a:solidFill>
                <a:latin typeface="inter-regular"/>
              </a:rPr>
              <a:t> to the class. </a:t>
            </a:r>
            <a:endParaRPr lang="en-US" dirty="0"/>
          </a:p>
        </p:txBody>
      </p:sp>
      <p:sp>
        <p:nvSpPr>
          <p:cNvPr id="3" name="Rectangle 2"/>
          <p:cNvSpPr/>
          <p:nvPr/>
        </p:nvSpPr>
        <p:spPr>
          <a:xfrm>
            <a:off x="92927" y="1034843"/>
            <a:ext cx="6096000" cy="369332"/>
          </a:xfrm>
          <a:prstGeom prst="rect">
            <a:avLst/>
          </a:prstGeom>
        </p:spPr>
        <p:txBody>
          <a:bodyPr>
            <a:spAutoFit/>
          </a:bodyPr>
          <a:lstStyle/>
          <a:p>
            <a:pPr algn="just"/>
            <a:r>
              <a:rPr lang="en-US" dirty="0">
                <a:solidFill>
                  <a:srgbClr val="610B4B"/>
                </a:solidFill>
                <a:latin typeface="erdana"/>
              </a:rPr>
              <a:t>// </a:t>
            </a:r>
            <a:r>
              <a:rPr lang="en-US" dirty="0" err="1" smtClean="0">
                <a:solidFill>
                  <a:srgbClr val="610B4B"/>
                </a:solidFill>
                <a:latin typeface="erdana"/>
              </a:rPr>
              <a:t>RecordContext.cs</a:t>
            </a:r>
            <a:endParaRPr lang="en-US" dirty="0">
              <a:solidFill>
                <a:srgbClr val="610B4B"/>
              </a:solidFill>
              <a:latin typeface="erdana"/>
            </a:endParaRPr>
          </a:p>
        </p:txBody>
      </p:sp>
      <p:sp>
        <p:nvSpPr>
          <p:cNvPr id="4" name="Rectangle 3"/>
          <p:cNvSpPr/>
          <p:nvPr/>
        </p:nvSpPr>
        <p:spPr>
          <a:xfrm>
            <a:off x="2401231" y="1219509"/>
            <a:ext cx="9088244" cy="5355312"/>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MvcEntityDemo.Models</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System.Data.Entity</a:t>
            </a:r>
            <a:r>
              <a:rPr lang="en-US" dirty="0">
                <a:solidFill>
                  <a:srgbClr val="000000"/>
                </a:solidFill>
                <a:latin typeface="inter-regular"/>
              </a:rPr>
              <a:t>;  </a:t>
            </a:r>
          </a:p>
          <a:p>
            <a:pPr algn="just"/>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System.Data.Entity.ModelConfiguration.Conventions</a:t>
            </a:r>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MvcEntityDemo.Models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RecordContext</a:t>
            </a:r>
            <a:r>
              <a:rPr lang="en-US" dirty="0">
                <a:solidFill>
                  <a:srgbClr val="000000"/>
                </a:solidFill>
                <a:latin typeface="inter-regular"/>
              </a:rPr>
              <a:t> : </a:t>
            </a:r>
            <a:r>
              <a:rPr lang="en-US" dirty="0" err="1">
                <a:solidFill>
                  <a:srgbClr val="000000"/>
                </a:solidFill>
                <a:latin typeface="inter-regular"/>
              </a:rPr>
              <a:t>DbContext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RecordContext</a:t>
            </a:r>
            <a:r>
              <a:rPr lang="en-US" dirty="0">
                <a:solidFill>
                  <a:srgbClr val="000000"/>
                </a:solidFill>
                <a:latin typeface="inter-regular"/>
              </a:rPr>
              <a:t>() : </a:t>
            </a:r>
            <a:r>
              <a:rPr lang="en-US" b="1" dirty="0">
                <a:solidFill>
                  <a:srgbClr val="006699"/>
                </a:solidFill>
                <a:latin typeface="inter-regular"/>
              </a:rPr>
              <a:t>base</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RecordContext</a:t>
            </a:r>
            <a:r>
              <a:rPr lang="en-US" dirty="0">
                <a:solidFill>
                  <a:srgbClr val="0000FF"/>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DbSet</a:t>
            </a:r>
            <a:r>
              <a:rPr lang="en-US" dirty="0">
                <a:solidFill>
                  <a:srgbClr val="000000"/>
                </a:solidFill>
                <a:latin typeface="inter-regular"/>
              </a:rPr>
              <a:t>&lt;Student&gt; Students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protected</a:t>
            </a:r>
            <a:r>
              <a:rPr lang="en-US" dirty="0">
                <a:solidFill>
                  <a:srgbClr val="000000"/>
                </a:solidFill>
                <a:latin typeface="inter-regular"/>
              </a:rPr>
              <a:t> </a:t>
            </a:r>
            <a:r>
              <a:rPr lang="en-US" b="1" dirty="0">
                <a:solidFill>
                  <a:srgbClr val="006699"/>
                </a:solidFill>
                <a:latin typeface="inter-regular"/>
              </a:rPr>
              <a:t>override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OnModelCreating</a:t>
            </a:r>
            <a:r>
              <a:rPr lang="en-US" dirty="0">
                <a:solidFill>
                  <a:srgbClr val="000000"/>
                </a:solidFill>
                <a:latin typeface="inter-regular"/>
              </a:rPr>
              <a:t>(</a:t>
            </a:r>
            <a:r>
              <a:rPr lang="en-US" dirty="0" err="1">
                <a:solidFill>
                  <a:srgbClr val="000000"/>
                </a:solidFill>
                <a:latin typeface="inter-regular"/>
              </a:rPr>
              <a:t>DbModelBuilder</a:t>
            </a:r>
            <a:r>
              <a:rPr lang="en-US" dirty="0">
                <a:solidFill>
                  <a:srgbClr val="000000"/>
                </a:solidFill>
                <a:latin typeface="inter-regular"/>
              </a:rPr>
              <a:t> </a:t>
            </a:r>
            <a:r>
              <a:rPr lang="en-US" dirty="0" err="1">
                <a:solidFill>
                  <a:srgbClr val="000000"/>
                </a:solidFill>
                <a:latin typeface="inter-regular"/>
              </a:rPr>
              <a:t>modelBuilder</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modelBuilder.Conventions.Remove</a:t>
            </a:r>
            <a:r>
              <a:rPr lang="en-US" dirty="0">
                <a:solidFill>
                  <a:srgbClr val="000000"/>
                </a:solidFill>
                <a:latin typeface="inter-regular"/>
              </a:rPr>
              <a:t>&lt;</a:t>
            </a:r>
            <a:r>
              <a:rPr lang="en-US" dirty="0" err="1">
                <a:solidFill>
                  <a:srgbClr val="000000"/>
                </a:solidFill>
                <a:latin typeface="inter-regular"/>
              </a:rPr>
              <a:t>PluralizingTableNameConvention</a:t>
            </a:r>
            <a:r>
              <a:rPr lang="en-US" dirty="0">
                <a:solidFill>
                  <a:srgbClr val="000000"/>
                </a:solidFill>
                <a:latin typeface="inter-regular"/>
              </a:rPr>
              <a:t>&gt;();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9052376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061" y="2"/>
            <a:ext cx="11385395" cy="923330"/>
          </a:xfrm>
          <a:prstGeom prst="rect">
            <a:avLst/>
          </a:prstGeom>
        </p:spPr>
        <p:txBody>
          <a:bodyPr wrap="square">
            <a:spAutoFit/>
          </a:bodyPr>
          <a:lstStyle/>
          <a:p>
            <a:r>
              <a:rPr lang="en-US" dirty="0">
                <a:solidFill>
                  <a:srgbClr val="610B38"/>
                </a:solidFill>
                <a:latin typeface="erdana"/>
              </a:rPr>
              <a:t>Create migration</a:t>
            </a:r>
          </a:p>
          <a:p>
            <a:r>
              <a:rPr lang="en-US" dirty="0">
                <a:solidFill>
                  <a:srgbClr val="333333"/>
                </a:solidFill>
                <a:latin typeface="inter-regular"/>
              </a:rPr>
              <a:t>To create migration, open Package Manager Console by going through </a:t>
            </a:r>
            <a:r>
              <a:rPr lang="en-US" b="1" dirty="0">
                <a:solidFill>
                  <a:srgbClr val="333333"/>
                </a:solidFill>
                <a:latin typeface="inter-bold"/>
              </a:rPr>
              <a:t>view-&gt;other windows-&gt;Package Manager Console </a:t>
            </a:r>
            <a:r>
              <a:rPr lang="en-US" dirty="0">
                <a:solidFill>
                  <a:srgbClr val="333333"/>
                </a:solidFill>
                <a:latin typeface="inter-regular"/>
              </a:rPr>
              <a:t>. In Package Manager Console run the following command</a:t>
            </a:r>
            <a:r>
              <a:rPr lang="en-US" dirty="0" smtClean="0">
                <a:solidFill>
                  <a:srgbClr val="333333"/>
                </a:solidFill>
                <a:latin typeface="inter-regular"/>
              </a:rPr>
              <a:t>.</a:t>
            </a:r>
            <a:endParaRPr lang="en-US" dirty="0"/>
          </a:p>
        </p:txBody>
      </p:sp>
      <p:sp>
        <p:nvSpPr>
          <p:cNvPr id="3" name="Rectangle 2"/>
          <p:cNvSpPr/>
          <p:nvPr/>
        </p:nvSpPr>
        <p:spPr>
          <a:xfrm>
            <a:off x="449767" y="1107998"/>
            <a:ext cx="9207191" cy="369332"/>
          </a:xfrm>
          <a:prstGeom prst="rect">
            <a:avLst/>
          </a:prstGeom>
        </p:spPr>
        <p:txBody>
          <a:bodyPr wrap="square">
            <a:spAutoFit/>
          </a:bodyPr>
          <a:lstStyle/>
          <a:p>
            <a:pPr algn="just"/>
            <a:r>
              <a:rPr lang="en-US" dirty="0">
                <a:solidFill>
                  <a:srgbClr val="000000"/>
                </a:solidFill>
                <a:latin typeface="inter-regular"/>
              </a:rPr>
              <a:t>enable-migrations -</a:t>
            </a:r>
            <a:r>
              <a:rPr lang="en-US" dirty="0" err="1">
                <a:solidFill>
                  <a:srgbClr val="000000"/>
                </a:solidFill>
                <a:latin typeface="inter-regular"/>
              </a:rPr>
              <a:t>ContextTypeName</a:t>
            </a:r>
            <a:r>
              <a:rPr lang="en-US" dirty="0">
                <a:solidFill>
                  <a:srgbClr val="000000"/>
                </a:solidFill>
                <a:latin typeface="inter-regular"/>
              </a:rPr>
              <a:t> </a:t>
            </a:r>
            <a:r>
              <a:rPr lang="en-US" dirty="0" err="1">
                <a:solidFill>
                  <a:srgbClr val="000000"/>
                </a:solidFill>
                <a:latin typeface="inter-regular"/>
              </a:rPr>
              <a:t>MvcEntityDemo.Models.RecordContext</a:t>
            </a:r>
            <a:r>
              <a:rPr lang="en-US" dirty="0">
                <a:solidFill>
                  <a:srgbClr val="000000"/>
                </a:solidFill>
                <a:latin typeface="inter-regular"/>
              </a:rPr>
              <a:t>  </a:t>
            </a:r>
          </a:p>
        </p:txBody>
      </p:sp>
      <p:sp>
        <p:nvSpPr>
          <p:cNvPr id="4" name="Rectangle 3"/>
          <p:cNvSpPr/>
          <p:nvPr/>
        </p:nvSpPr>
        <p:spPr>
          <a:xfrm>
            <a:off x="78061" y="1846662"/>
            <a:ext cx="11931803" cy="369332"/>
          </a:xfrm>
          <a:prstGeom prst="rect">
            <a:avLst/>
          </a:prstGeom>
        </p:spPr>
        <p:txBody>
          <a:bodyPr wrap="square">
            <a:spAutoFit/>
          </a:bodyPr>
          <a:lstStyle/>
          <a:p>
            <a:pPr algn="just"/>
            <a:r>
              <a:rPr lang="en-US" dirty="0">
                <a:solidFill>
                  <a:srgbClr val="333333"/>
                </a:solidFill>
                <a:latin typeface="inter-regular"/>
              </a:rPr>
              <a:t>After executing this command, framework creates a </a:t>
            </a:r>
            <a:r>
              <a:rPr lang="en-US" b="1" dirty="0">
                <a:solidFill>
                  <a:srgbClr val="333333"/>
                </a:solidFill>
                <a:latin typeface="inter-bold"/>
              </a:rPr>
              <a:t>Migration</a:t>
            </a:r>
            <a:r>
              <a:rPr lang="en-US" dirty="0">
                <a:solidFill>
                  <a:srgbClr val="333333"/>
                </a:solidFill>
                <a:latin typeface="inter-regular"/>
              </a:rPr>
              <a:t> folder in the project and a </a:t>
            </a:r>
            <a:r>
              <a:rPr lang="en-US" b="1" dirty="0" err="1">
                <a:solidFill>
                  <a:srgbClr val="333333"/>
                </a:solidFill>
                <a:latin typeface="inter-bold"/>
              </a:rPr>
              <a:t>Configuration.cs</a:t>
            </a:r>
            <a:r>
              <a:rPr lang="en-US" dirty="0">
                <a:solidFill>
                  <a:srgbClr val="333333"/>
                </a:solidFill>
                <a:latin typeface="inter-regular"/>
              </a:rPr>
              <a:t> file</a:t>
            </a:r>
            <a:r>
              <a:rPr lang="en-US" dirty="0" smtClean="0">
                <a:solidFill>
                  <a:srgbClr val="333333"/>
                </a:solidFill>
                <a:latin typeface="inter-regular"/>
              </a:rPr>
              <a:t>.</a:t>
            </a:r>
            <a:endParaRPr lang="en-US" dirty="0">
              <a:solidFill>
                <a:srgbClr val="333333"/>
              </a:solidFill>
              <a:latin typeface="inter-regular"/>
            </a:endParaRPr>
          </a:p>
        </p:txBody>
      </p:sp>
      <p:sp>
        <p:nvSpPr>
          <p:cNvPr id="5" name="Rectangle 4"/>
          <p:cNvSpPr/>
          <p:nvPr/>
        </p:nvSpPr>
        <p:spPr>
          <a:xfrm>
            <a:off x="78059" y="2215992"/>
            <a:ext cx="6096000" cy="369332"/>
          </a:xfrm>
          <a:prstGeom prst="rect">
            <a:avLst/>
          </a:prstGeom>
        </p:spPr>
        <p:txBody>
          <a:bodyPr>
            <a:spAutoFit/>
          </a:bodyPr>
          <a:lstStyle/>
          <a:p>
            <a:r>
              <a:rPr lang="en-US" dirty="0">
                <a:solidFill>
                  <a:srgbClr val="610B4B"/>
                </a:solidFill>
                <a:latin typeface="erdana"/>
              </a:rPr>
              <a:t>// </a:t>
            </a:r>
            <a:r>
              <a:rPr lang="en-US" dirty="0" err="1" smtClean="0">
                <a:solidFill>
                  <a:srgbClr val="610B4B"/>
                </a:solidFill>
                <a:latin typeface="erdana"/>
              </a:rPr>
              <a:t>Configuration.cs</a:t>
            </a:r>
            <a:endParaRPr lang="en-US" dirty="0">
              <a:solidFill>
                <a:srgbClr val="610B4B"/>
              </a:solidFill>
              <a:latin typeface="erdana"/>
            </a:endParaRPr>
          </a:p>
        </p:txBody>
      </p:sp>
    </p:spTree>
    <p:extLst>
      <p:ext uri="{BB962C8B-B14F-4D97-AF65-F5344CB8AC3E}">
        <p14:creationId xmlns:p14="http://schemas.microsoft.com/office/powerpoint/2010/main" val="36588025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17" y="612847"/>
            <a:ext cx="11948451" cy="4524315"/>
          </a:xfrm>
          <a:prstGeom prst="rect">
            <a:avLst/>
          </a:prstGeom>
        </p:spPr>
        <p:txBody>
          <a:bodyPr wrap="square">
            <a:spAutoFit/>
          </a:bodyPr>
          <a:lstStyle/>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MvcEntityDemo.Migrations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MvcEntityDemo.Models</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System.Collections.Generic</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System.Data.Entity.Migrations</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internal</a:t>
            </a:r>
            <a:r>
              <a:rPr lang="en-US" dirty="0">
                <a:solidFill>
                  <a:srgbClr val="000000"/>
                </a:solidFill>
                <a:latin typeface="inter-regular"/>
              </a:rPr>
              <a:t> </a:t>
            </a:r>
            <a:r>
              <a:rPr lang="en-US" b="1" dirty="0">
                <a:solidFill>
                  <a:srgbClr val="006699"/>
                </a:solidFill>
                <a:latin typeface="inter-regular"/>
              </a:rPr>
              <a:t>sealed</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Configuration : </a:t>
            </a:r>
            <a:r>
              <a:rPr lang="en-US" dirty="0" err="1">
                <a:solidFill>
                  <a:srgbClr val="000000"/>
                </a:solidFill>
                <a:latin typeface="inter-regular"/>
              </a:rPr>
              <a:t>DbMigrationsConfiguration</a:t>
            </a:r>
            <a:r>
              <a:rPr lang="en-US" dirty="0">
                <a:solidFill>
                  <a:srgbClr val="000000"/>
                </a:solidFill>
                <a:latin typeface="inter-regular"/>
              </a:rPr>
              <a:t>&lt;</a:t>
            </a:r>
            <a:r>
              <a:rPr lang="en-US" dirty="0" err="1">
                <a:solidFill>
                  <a:srgbClr val="000000"/>
                </a:solidFill>
                <a:latin typeface="inter-regular"/>
              </a:rPr>
              <a:t>MvcEntityDemo.Models.RecordContext</a:t>
            </a:r>
            <a:r>
              <a:rPr lang="en-US" dirty="0">
                <a:solidFill>
                  <a:srgbClr val="000000"/>
                </a:solidFill>
                <a:latin typeface="inter-regular"/>
              </a:rPr>
              <a:t>&gt;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Configuration()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AutomaticMigrationsEnabled</a:t>
            </a:r>
            <a:r>
              <a:rPr lang="en-US" dirty="0">
                <a:solidFill>
                  <a:srgbClr val="000000"/>
                </a:solidFill>
                <a:latin typeface="inter-regular"/>
              </a:rPr>
              <a:t> = </a:t>
            </a:r>
            <a:r>
              <a:rPr lang="en-US" b="1" dirty="0">
                <a:solidFill>
                  <a:srgbClr val="006699"/>
                </a:solidFill>
                <a:latin typeface="inter-regular"/>
              </a:rPr>
              <a:t>false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protected</a:t>
            </a:r>
            <a:r>
              <a:rPr lang="en-US" dirty="0">
                <a:solidFill>
                  <a:srgbClr val="000000"/>
                </a:solidFill>
                <a:latin typeface="inter-regular"/>
              </a:rPr>
              <a:t> </a:t>
            </a:r>
            <a:r>
              <a:rPr lang="en-US" b="1" dirty="0">
                <a:solidFill>
                  <a:srgbClr val="006699"/>
                </a:solidFill>
                <a:latin typeface="inter-regular"/>
              </a:rPr>
              <a:t>override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Seed(</a:t>
            </a:r>
            <a:r>
              <a:rPr lang="en-US" dirty="0" err="1">
                <a:solidFill>
                  <a:srgbClr val="000000"/>
                </a:solidFill>
                <a:latin typeface="inter-regular"/>
              </a:rPr>
              <a:t>MvcEntityDemo.Models.RecordContext</a:t>
            </a:r>
            <a:r>
              <a:rPr lang="en-US" dirty="0">
                <a:solidFill>
                  <a:srgbClr val="000000"/>
                </a:solidFill>
                <a:latin typeface="inter-regular"/>
              </a:rPr>
              <a:t> context)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var</a:t>
            </a:r>
            <a:r>
              <a:rPr lang="en-US" dirty="0">
                <a:solidFill>
                  <a:srgbClr val="000000"/>
                </a:solidFill>
                <a:latin typeface="inter-regular"/>
              </a:rPr>
              <a:t> students = </a:t>
            </a:r>
            <a:r>
              <a:rPr lang="en-US" b="1" dirty="0">
                <a:solidFill>
                  <a:srgbClr val="006699"/>
                </a:solidFill>
                <a:latin typeface="inter-regular"/>
              </a:rPr>
              <a:t>new</a:t>
            </a:r>
            <a:r>
              <a:rPr lang="en-US" dirty="0">
                <a:solidFill>
                  <a:srgbClr val="000000"/>
                </a:solidFill>
                <a:latin typeface="inter-regular"/>
              </a:rPr>
              <a:t> List&lt;Student&gt;  </a:t>
            </a:r>
          </a:p>
          <a:p>
            <a:pPr algn="just"/>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Student{Name=</a:t>
            </a:r>
            <a:r>
              <a:rPr lang="en-US" dirty="0">
                <a:solidFill>
                  <a:srgbClr val="0000FF"/>
                </a:solidFill>
                <a:latin typeface="inter-regular"/>
              </a:rPr>
              <a:t>"</a:t>
            </a:r>
            <a:r>
              <a:rPr lang="en-US" dirty="0" err="1">
                <a:solidFill>
                  <a:srgbClr val="0000FF"/>
                </a:solidFill>
                <a:latin typeface="inter-regular"/>
              </a:rPr>
              <a:t>Mohan"</a:t>
            </a:r>
            <a:r>
              <a:rPr lang="en-US" dirty="0" err="1">
                <a:solidFill>
                  <a:srgbClr val="000000"/>
                </a:solidFill>
                <a:latin typeface="inter-regular"/>
              </a:rPr>
              <a:t>,Email</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Samuai@example.com"</a:t>
            </a:r>
            <a:r>
              <a:rPr lang="en-US" dirty="0" err="1">
                <a:solidFill>
                  <a:srgbClr val="000000"/>
                </a:solidFill>
                <a:latin typeface="inter-regular"/>
              </a:rPr>
              <a:t>,Course</a:t>
            </a:r>
            <a:r>
              <a:rPr lang="en-US" dirty="0">
                <a:solidFill>
                  <a:srgbClr val="000000"/>
                </a:solidFill>
                <a:latin typeface="inter-regular"/>
              </a:rPr>
              <a:t>=</a:t>
            </a:r>
            <a:r>
              <a:rPr lang="en-US" dirty="0">
                <a:solidFill>
                  <a:srgbClr val="0000FF"/>
                </a:solidFill>
                <a:latin typeface="inter-regular"/>
              </a:rPr>
              <a:t>"Java Technology"</a:t>
            </a:r>
            <a:r>
              <a:rPr lang="en-US" dirty="0">
                <a:solidFill>
                  <a:srgbClr val="000000"/>
                </a:solidFill>
                <a:latin typeface="inter-regular"/>
              </a:rPr>
              <a:t>, Contact=</a:t>
            </a:r>
            <a:r>
              <a:rPr lang="en-US" dirty="0">
                <a:solidFill>
                  <a:srgbClr val="0000FF"/>
                </a:solidFill>
                <a:latin typeface="inter-regular"/>
              </a:rPr>
              <a:t>"+25-258628"</a:t>
            </a: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1979984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612849"/>
            <a:ext cx="11993216" cy="4247317"/>
          </a:xfrm>
          <a:prstGeom prst="rect">
            <a:avLst/>
          </a:prstGeom>
        </p:spPr>
        <p:txBody>
          <a:bodyPr wrap="square">
            <a:spAutoFit/>
          </a:bodyPr>
          <a:lstStyle/>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Student{Name=</a:t>
            </a:r>
            <a:r>
              <a:rPr lang="en-US" dirty="0">
                <a:solidFill>
                  <a:srgbClr val="0000FF"/>
                </a:solidFill>
                <a:latin typeface="inter-regular"/>
              </a:rPr>
              <a:t>"</a:t>
            </a:r>
            <a:r>
              <a:rPr lang="en-US" dirty="0" err="1">
                <a:solidFill>
                  <a:srgbClr val="0000FF"/>
                </a:solidFill>
                <a:latin typeface="inter-regular"/>
              </a:rPr>
              <a:t>Rohan"</a:t>
            </a:r>
            <a:r>
              <a:rPr lang="en-US" dirty="0" err="1">
                <a:solidFill>
                  <a:srgbClr val="000000"/>
                </a:solidFill>
                <a:latin typeface="inter-regular"/>
              </a:rPr>
              <a:t>,Email</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Sam@example.com"</a:t>
            </a:r>
            <a:r>
              <a:rPr lang="en-US" dirty="0" err="1">
                <a:solidFill>
                  <a:srgbClr val="000000"/>
                </a:solidFill>
                <a:latin typeface="inter-regular"/>
              </a:rPr>
              <a:t>,Course</a:t>
            </a:r>
            <a:r>
              <a:rPr lang="en-US" dirty="0">
                <a:solidFill>
                  <a:srgbClr val="000000"/>
                </a:solidFill>
                <a:latin typeface="inter-regular"/>
              </a:rPr>
              <a:t>=</a:t>
            </a:r>
            <a:r>
              <a:rPr lang="en-US" dirty="0">
                <a:solidFill>
                  <a:srgbClr val="0000FF"/>
                </a:solidFill>
                <a:latin typeface="inter-regular"/>
              </a:rPr>
              <a:t>".NET Technology"</a:t>
            </a:r>
            <a:r>
              <a:rPr lang="en-US" dirty="0">
                <a:solidFill>
                  <a:srgbClr val="000000"/>
                </a:solidFill>
                <a:latin typeface="inter-regular"/>
              </a:rPr>
              <a:t>, Contact=</a:t>
            </a:r>
            <a:r>
              <a:rPr lang="en-US" dirty="0">
                <a:solidFill>
                  <a:srgbClr val="0000FF"/>
                </a:solidFill>
                <a:latin typeface="inter-regular"/>
              </a:rPr>
              <a:t>"+25-258694"</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Student{Name=</a:t>
            </a:r>
            <a:r>
              <a:rPr lang="en-US" dirty="0">
                <a:solidFill>
                  <a:srgbClr val="0000FF"/>
                </a:solidFill>
                <a:latin typeface="inter-regular"/>
              </a:rPr>
              <a:t>"</a:t>
            </a:r>
            <a:r>
              <a:rPr lang="en-US" dirty="0" err="1">
                <a:solidFill>
                  <a:srgbClr val="0000FF"/>
                </a:solidFill>
                <a:latin typeface="inter-regular"/>
              </a:rPr>
              <a:t>John"</a:t>
            </a:r>
            <a:r>
              <a:rPr lang="en-US" dirty="0" err="1">
                <a:solidFill>
                  <a:srgbClr val="000000"/>
                </a:solidFill>
                <a:latin typeface="inter-regular"/>
              </a:rPr>
              <a:t>,Email</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Max@example.com"</a:t>
            </a:r>
            <a:r>
              <a:rPr lang="en-US" dirty="0" err="1">
                <a:solidFill>
                  <a:srgbClr val="000000"/>
                </a:solidFill>
                <a:latin typeface="inter-regular"/>
              </a:rPr>
              <a:t>,Course</a:t>
            </a:r>
            <a:r>
              <a:rPr lang="en-US" dirty="0">
                <a:solidFill>
                  <a:srgbClr val="000000"/>
                </a:solidFill>
                <a:latin typeface="inter-regular"/>
              </a:rPr>
              <a:t>=</a:t>
            </a:r>
            <a:r>
              <a:rPr lang="en-US" dirty="0">
                <a:solidFill>
                  <a:srgbClr val="0000FF"/>
                </a:solidFill>
                <a:latin typeface="inter-regular"/>
              </a:rPr>
              <a:t>"Java Technology"</a:t>
            </a:r>
            <a:r>
              <a:rPr lang="en-US" dirty="0">
                <a:solidFill>
                  <a:srgbClr val="000000"/>
                </a:solidFill>
                <a:latin typeface="inter-regular"/>
              </a:rPr>
              <a:t>, Contact=</a:t>
            </a:r>
            <a:r>
              <a:rPr lang="en-US" dirty="0">
                <a:solidFill>
                  <a:srgbClr val="0000FF"/>
                </a:solidFill>
                <a:latin typeface="inter-regular"/>
              </a:rPr>
              <a:t>"+25-258999"</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Student{Name=</a:t>
            </a:r>
            <a:r>
              <a:rPr lang="en-US" dirty="0">
                <a:solidFill>
                  <a:srgbClr val="0000FF"/>
                </a:solidFill>
                <a:latin typeface="inter-regular"/>
              </a:rPr>
              <a:t>"</a:t>
            </a:r>
            <a:r>
              <a:rPr lang="en-US" dirty="0" err="1">
                <a:solidFill>
                  <a:srgbClr val="0000FF"/>
                </a:solidFill>
                <a:latin typeface="inter-regular"/>
              </a:rPr>
              <a:t>Saba"</a:t>
            </a:r>
            <a:r>
              <a:rPr lang="en-US" dirty="0" err="1">
                <a:solidFill>
                  <a:srgbClr val="000000"/>
                </a:solidFill>
                <a:latin typeface="inter-regular"/>
              </a:rPr>
              <a:t>,Email</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saba@example.com"</a:t>
            </a:r>
            <a:r>
              <a:rPr lang="en-US" dirty="0" err="1">
                <a:solidFill>
                  <a:srgbClr val="000000"/>
                </a:solidFill>
                <a:latin typeface="inter-regular"/>
              </a:rPr>
              <a:t>,Course</a:t>
            </a:r>
            <a:r>
              <a:rPr lang="en-US" dirty="0">
                <a:solidFill>
                  <a:srgbClr val="000000"/>
                </a:solidFill>
                <a:latin typeface="inter-regular"/>
              </a:rPr>
              <a:t>=</a:t>
            </a:r>
            <a:r>
              <a:rPr lang="en-US" dirty="0">
                <a:solidFill>
                  <a:srgbClr val="0000FF"/>
                </a:solidFill>
                <a:latin typeface="inter-regular"/>
              </a:rPr>
              <a:t>"Linux Administration"</a:t>
            </a:r>
            <a:r>
              <a:rPr lang="en-US" dirty="0">
                <a:solidFill>
                  <a:srgbClr val="000000"/>
                </a:solidFill>
                <a:latin typeface="inter-regular"/>
              </a:rPr>
              <a:t>, Contact=</a:t>
            </a:r>
            <a:r>
              <a:rPr lang="en-US" dirty="0">
                <a:solidFill>
                  <a:srgbClr val="0000FF"/>
                </a:solidFill>
                <a:latin typeface="inter-regular"/>
              </a:rPr>
              <a:t>"+25-258111"</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students.ForEach</a:t>
            </a:r>
            <a:r>
              <a:rPr lang="en-US" dirty="0">
                <a:solidFill>
                  <a:srgbClr val="000000"/>
                </a:solidFill>
                <a:latin typeface="inter-regular"/>
              </a:rPr>
              <a:t>(s =&gt; </a:t>
            </a:r>
            <a:r>
              <a:rPr lang="en-US" dirty="0" err="1">
                <a:solidFill>
                  <a:srgbClr val="000000"/>
                </a:solidFill>
                <a:latin typeface="inter-regular"/>
              </a:rPr>
              <a:t>context.Students.Add</a:t>
            </a:r>
            <a:r>
              <a:rPr lang="en-US" dirty="0">
                <a:solidFill>
                  <a:srgbClr val="000000"/>
                </a:solidFill>
                <a:latin typeface="inter-regular"/>
              </a:rPr>
              <a:t>(s));  </a:t>
            </a:r>
          </a:p>
          <a:p>
            <a:pPr algn="just"/>
            <a:r>
              <a:rPr lang="en-US" dirty="0">
                <a:solidFill>
                  <a:srgbClr val="000000"/>
                </a:solidFill>
                <a:latin typeface="inter-regular"/>
              </a:rPr>
              <a:t>            </a:t>
            </a:r>
            <a:r>
              <a:rPr lang="en-US" dirty="0" err="1">
                <a:solidFill>
                  <a:srgbClr val="000000"/>
                </a:solidFill>
                <a:latin typeface="inter-regular"/>
              </a:rPr>
              <a:t>context.SaveChanges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
        <p:nvSpPr>
          <p:cNvPr id="3" name="Rectangle 2"/>
          <p:cNvSpPr/>
          <p:nvPr/>
        </p:nvSpPr>
        <p:spPr>
          <a:xfrm>
            <a:off x="2" y="4490832"/>
            <a:ext cx="7757532" cy="369332"/>
          </a:xfrm>
          <a:prstGeom prst="rect">
            <a:avLst/>
          </a:prstGeom>
        </p:spPr>
        <p:txBody>
          <a:bodyPr wrap="square">
            <a:spAutoFit/>
          </a:bodyPr>
          <a:lstStyle/>
          <a:p>
            <a:r>
              <a:rPr lang="en-US" dirty="0"/>
              <a:t>Save this file and run both the following commands in Package Manager Console</a:t>
            </a:r>
            <a:r>
              <a:rPr lang="en-US" dirty="0" smtClean="0"/>
              <a:t>.</a:t>
            </a:r>
            <a:endParaRPr lang="en-US" dirty="0"/>
          </a:p>
        </p:txBody>
      </p:sp>
      <p:sp>
        <p:nvSpPr>
          <p:cNvPr id="4" name="Rectangle 3"/>
          <p:cNvSpPr/>
          <p:nvPr/>
        </p:nvSpPr>
        <p:spPr>
          <a:xfrm>
            <a:off x="1297259" y="4860162"/>
            <a:ext cx="6096000" cy="369332"/>
          </a:xfrm>
          <a:prstGeom prst="rect">
            <a:avLst/>
          </a:prstGeom>
        </p:spPr>
        <p:txBody>
          <a:bodyPr>
            <a:spAutoFit/>
          </a:bodyPr>
          <a:lstStyle/>
          <a:p>
            <a:pPr algn="just"/>
            <a:r>
              <a:rPr lang="en-US" dirty="0">
                <a:solidFill>
                  <a:srgbClr val="000000"/>
                </a:solidFill>
                <a:latin typeface="inter-regular"/>
              </a:rPr>
              <a:t>PM&gt; add-migration initial   </a:t>
            </a:r>
          </a:p>
        </p:txBody>
      </p:sp>
      <p:sp>
        <p:nvSpPr>
          <p:cNvPr id="5" name="Rectangle 4"/>
          <p:cNvSpPr/>
          <p:nvPr/>
        </p:nvSpPr>
        <p:spPr>
          <a:xfrm>
            <a:off x="1297259" y="5141822"/>
            <a:ext cx="6096000" cy="369332"/>
          </a:xfrm>
          <a:prstGeom prst="rect">
            <a:avLst/>
          </a:prstGeom>
        </p:spPr>
        <p:txBody>
          <a:bodyPr>
            <a:spAutoFit/>
          </a:bodyPr>
          <a:lstStyle/>
          <a:p>
            <a:r>
              <a:rPr lang="en-US" dirty="0"/>
              <a:t>After it, run this </a:t>
            </a:r>
            <a:r>
              <a:rPr lang="en-US" dirty="0" smtClean="0"/>
              <a:t>also</a:t>
            </a:r>
            <a:endParaRPr lang="en-US" dirty="0"/>
          </a:p>
        </p:txBody>
      </p:sp>
      <p:sp>
        <p:nvSpPr>
          <p:cNvPr id="6" name="Rectangle 5"/>
          <p:cNvSpPr/>
          <p:nvPr/>
        </p:nvSpPr>
        <p:spPr>
          <a:xfrm>
            <a:off x="1297259" y="5423482"/>
            <a:ext cx="6096000" cy="369332"/>
          </a:xfrm>
          <a:prstGeom prst="rect">
            <a:avLst/>
          </a:prstGeom>
        </p:spPr>
        <p:txBody>
          <a:bodyPr>
            <a:spAutoFit/>
          </a:bodyPr>
          <a:lstStyle/>
          <a:p>
            <a:pPr algn="just"/>
            <a:r>
              <a:rPr lang="en-US" dirty="0">
                <a:solidFill>
                  <a:srgbClr val="000000"/>
                </a:solidFill>
                <a:latin typeface="inter-regular"/>
              </a:rPr>
              <a:t>PM&gt; update-database.  </a:t>
            </a:r>
          </a:p>
        </p:txBody>
      </p:sp>
      <p:sp>
        <p:nvSpPr>
          <p:cNvPr id="7" name="Rectangle 6"/>
          <p:cNvSpPr/>
          <p:nvPr/>
        </p:nvSpPr>
        <p:spPr>
          <a:xfrm>
            <a:off x="0" y="5802138"/>
            <a:ext cx="7690624" cy="369332"/>
          </a:xfrm>
          <a:prstGeom prst="rect">
            <a:avLst/>
          </a:prstGeom>
        </p:spPr>
        <p:txBody>
          <a:bodyPr wrap="square">
            <a:spAutoFit/>
          </a:bodyPr>
          <a:lstStyle/>
          <a:p>
            <a:pPr algn="just"/>
            <a:r>
              <a:rPr lang="en-US" dirty="0">
                <a:solidFill>
                  <a:srgbClr val="333333"/>
                </a:solidFill>
                <a:latin typeface="inter-regular"/>
              </a:rPr>
              <a:t>This command will create initials for the project inside migration folder</a:t>
            </a:r>
            <a:r>
              <a:rPr lang="en-US" dirty="0" smtClean="0">
                <a:solidFill>
                  <a:srgbClr val="333333"/>
                </a:solidFill>
                <a:latin typeface="inter-regular"/>
              </a:rPr>
              <a:t>.</a:t>
            </a:r>
            <a:endParaRPr lang="en-US" dirty="0">
              <a:solidFill>
                <a:srgbClr val="333333"/>
              </a:solidFill>
              <a:latin typeface="inter-regular"/>
            </a:endParaRPr>
          </a:p>
        </p:txBody>
      </p:sp>
      <p:sp>
        <p:nvSpPr>
          <p:cNvPr id="8" name="Rectangle 7"/>
          <p:cNvSpPr/>
          <p:nvPr/>
        </p:nvSpPr>
        <p:spPr>
          <a:xfrm>
            <a:off x="0" y="6180792"/>
            <a:ext cx="6096000" cy="369332"/>
          </a:xfrm>
          <a:prstGeom prst="rect">
            <a:avLst/>
          </a:prstGeom>
        </p:spPr>
        <p:txBody>
          <a:bodyPr>
            <a:spAutoFit/>
          </a:bodyPr>
          <a:lstStyle/>
          <a:p>
            <a:pPr algn="just"/>
            <a:r>
              <a:rPr lang="en-US" dirty="0">
                <a:solidFill>
                  <a:srgbClr val="333333"/>
                </a:solidFill>
                <a:latin typeface="inter-regular"/>
              </a:rPr>
              <a:t>Create scaffolding to display data on the web </a:t>
            </a:r>
            <a:r>
              <a:rPr lang="en-US" dirty="0" smtClean="0">
                <a:solidFill>
                  <a:srgbClr val="333333"/>
                </a:solidFill>
                <a:latin typeface="inter-regular"/>
              </a:rPr>
              <a:t>page</a:t>
            </a:r>
            <a:endParaRPr lang="en-US" dirty="0">
              <a:solidFill>
                <a:srgbClr val="333333"/>
              </a:solidFill>
              <a:latin typeface="inter-regular"/>
            </a:endParaRPr>
          </a:p>
        </p:txBody>
      </p:sp>
    </p:spTree>
    <p:extLst>
      <p:ext uri="{BB962C8B-B14F-4D97-AF65-F5344CB8AC3E}">
        <p14:creationId xmlns:p14="http://schemas.microsoft.com/office/powerpoint/2010/main" val="714423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229" y="150762"/>
            <a:ext cx="6096000" cy="369332"/>
          </a:xfrm>
          <a:prstGeom prst="rect">
            <a:avLst/>
          </a:prstGeom>
        </p:spPr>
        <p:txBody>
          <a:bodyPr>
            <a:spAutoFit/>
          </a:bodyPr>
          <a:lstStyle/>
          <a:p>
            <a:r>
              <a:rPr lang="en-US" dirty="0">
                <a:solidFill>
                  <a:srgbClr val="333333"/>
                </a:solidFill>
                <a:latin typeface="inter-regular"/>
              </a:rPr>
              <a:t>Select and add scaffold</a:t>
            </a:r>
            <a:r>
              <a:rPr lang="en-US" dirty="0" smtClean="0">
                <a:solidFill>
                  <a:srgbClr val="333333"/>
                </a:solidFill>
                <a:latin typeface="inter-regular"/>
              </a:rPr>
              <a:t>.</a:t>
            </a:r>
            <a:endParaRPr lang="en-US" dirty="0"/>
          </a:p>
        </p:txBody>
      </p:sp>
      <p:sp>
        <p:nvSpPr>
          <p:cNvPr id="3" name="Rectangle 2"/>
          <p:cNvSpPr/>
          <p:nvPr/>
        </p:nvSpPr>
        <p:spPr>
          <a:xfrm>
            <a:off x="115231" y="520096"/>
            <a:ext cx="8181279" cy="646331"/>
          </a:xfrm>
          <a:prstGeom prst="rect">
            <a:avLst/>
          </a:prstGeom>
        </p:spPr>
        <p:txBody>
          <a:bodyPr wrap="square">
            <a:spAutoFit/>
          </a:bodyPr>
          <a:lstStyle/>
          <a:p>
            <a:pPr algn="just"/>
            <a:r>
              <a:rPr lang="en-US" dirty="0">
                <a:solidFill>
                  <a:srgbClr val="610B38"/>
                </a:solidFill>
                <a:latin typeface="erdana"/>
              </a:rPr>
              <a:t>Controller</a:t>
            </a:r>
          </a:p>
          <a:p>
            <a:pPr algn="just"/>
            <a:r>
              <a:rPr lang="en-US" dirty="0">
                <a:solidFill>
                  <a:srgbClr val="333333"/>
                </a:solidFill>
                <a:latin typeface="inter-regular"/>
              </a:rPr>
              <a:t>A new </a:t>
            </a:r>
            <a:r>
              <a:rPr lang="en-US" dirty="0" smtClean="0">
                <a:solidFill>
                  <a:srgbClr val="333333"/>
                </a:solidFill>
                <a:latin typeface="inter-regular"/>
              </a:rPr>
              <a:t>Students Controller </a:t>
            </a:r>
            <a:r>
              <a:rPr lang="en-US" dirty="0">
                <a:solidFill>
                  <a:srgbClr val="333333"/>
                </a:solidFill>
                <a:latin typeface="inter-regular"/>
              </a:rPr>
              <a:t>has added that contains some auto generated code </a:t>
            </a:r>
            <a:endParaRPr lang="en-US" b="0" i="0" dirty="0">
              <a:solidFill>
                <a:srgbClr val="333333"/>
              </a:solidFill>
              <a:effectLst/>
              <a:latin typeface="inter-regular"/>
            </a:endParaRPr>
          </a:p>
        </p:txBody>
      </p:sp>
      <p:sp>
        <p:nvSpPr>
          <p:cNvPr id="4" name="Rectangle 3"/>
          <p:cNvSpPr/>
          <p:nvPr/>
        </p:nvSpPr>
        <p:spPr>
          <a:xfrm>
            <a:off x="115229" y="1535759"/>
            <a:ext cx="11660459" cy="3416320"/>
          </a:xfrm>
          <a:prstGeom prst="rect">
            <a:avLst/>
          </a:prstGeom>
        </p:spPr>
        <p:txBody>
          <a:bodyPr wrap="square">
            <a:spAutoFit/>
          </a:bodyPr>
          <a:lstStyle/>
          <a:p>
            <a:pPr algn="just"/>
            <a:r>
              <a:rPr lang="en-US" dirty="0">
                <a:solidFill>
                  <a:srgbClr val="610B38"/>
                </a:solidFill>
                <a:latin typeface="erdana"/>
              </a:rPr>
              <a:t>ASP.NET MVC </a:t>
            </a:r>
            <a:r>
              <a:rPr lang="en-US" dirty="0" smtClean="0">
                <a:solidFill>
                  <a:srgbClr val="610B38"/>
                </a:solidFill>
                <a:latin typeface="erdana"/>
              </a:rPr>
              <a:t>Authentication</a:t>
            </a:r>
          </a:p>
          <a:p>
            <a:r>
              <a:rPr lang="en-US" dirty="0"/>
              <a:t>It is recommended to make web application highly secure and safe. </a:t>
            </a:r>
            <a:endParaRPr lang="en-US" dirty="0" smtClean="0"/>
          </a:p>
          <a:p>
            <a:r>
              <a:rPr lang="en-US" dirty="0" smtClean="0"/>
              <a:t>A </a:t>
            </a:r>
            <a:r>
              <a:rPr lang="en-US" dirty="0"/>
              <a:t>web application over the network faces securities issues and challenges. </a:t>
            </a:r>
            <a:endParaRPr lang="en-US" dirty="0" smtClean="0"/>
          </a:p>
          <a:p>
            <a:r>
              <a:rPr lang="en-US" dirty="0" smtClean="0"/>
              <a:t>ASP.NET </a:t>
            </a:r>
            <a:r>
              <a:rPr lang="en-US" dirty="0"/>
              <a:t>provides authentication feature to deal with these kinds of problems so that we can filter users to access our application</a:t>
            </a:r>
            <a:r>
              <a:rPr lang="en-US" dirty="0" smtClean="0"/>
              <a:t>.</a:t>
            </a:r>
            <a:endParaRPr lang="en-US" dirty="0" smtClean="0">
              <a:solidFill>
                <a:srgbClr val="610B38"/>
              </a:solidFill>
              <a:latin typeface="erdana"/>
            </a:endParaRPr>
          </a:p>
          <a:p>
            <a:endParaRPr lang="en-US" dirty="0">
              <a:solidFill>
                <a:srgbClr val="610B38"/>
              </a:solidFill>
              <a:latin typeface="erdana"/>
            </a:endParaRPr>
          </a:p>
          <a:p>
            <a:r>
              <a:rPr lang="en-US" b="1" dirty="0"/>
              <a:t>No Authentication:</a:t>
            </a:r>
            <a:r>
              <a:rPr lang="en-US" dirty="0"/>
              <a:t> It is used to set no authentication for the application. It allows anonymous user to access.</a:t>
            </a:r>
          </a:p>
          <a:p>
            <a:r>
              <a:rPr lang="en-US" b="1" dirty="0"/>
              <a:t>Individual User Accounts:</a:t>
            </a:r>
            <a:r>
              <a:rPr lang="en-US" dirty="0"/>
              <a:t> It is mostly used and common approach to set authentication for the application. It is used to set authentication for individual user to access the application.</a:t>
            </a:r>
          </a:p>
          <a:p>
            <a:r>
              <a:rPr lang="en-US" b="1" dirty="0"/>
              <a:t>Work or School Accounts:</a:t>
            </a:r>
            <a:r>
              <a:rPr lang="en-US" dirty="0"/>
              <a:t> It is used to authenticate users with Active Directory, Microsoft Azure Active Directory etc. We can set permission for individual organizations.</a:t>
            </a:r>
          </a:p>
          <a:p>
            <a:r>
              <a:rPr lang="en-US" b="1" dirty="0"/>
              <a:t>Windows Authentication:</a:t>
            </a:r>
            <a:r>
              <a:rPr lang="en-US" dirty="0"/>
              <a:t> It is mainly used for intranet applications</a:t>
            </a:r>
            <a:r>
              <a:rPr lang="en-US" dirty="0" smtClean="0"/>
              <a:t>.</a:t>
            </a:r>
            <a:endParaRPr lang="en-US" dirty="0"/>
          </a:p>
        </p:txBody>
      </p:sp>
      <p:sp>
        <p:nvSpPr>
          <p:cNvPr id="5" name="Rectangle 4"/>
          <p:cNvSpPr/>
          <p:nvPr/>
        </p:nvSpPr>
        <p:spPr>
          <a:xfrm>
            <a:off x="115228" y="5044410"/>
            <a:ext cx="6096000" cy="369332"/>
          </a:xfrm>
          <a:prstGeom prst="rect">
            <a:avLst/>
          </a:prstGeom>
        </p:spPr>
        <p:txBody>
          <a:bodyPr>
            <a:spAutoFit/>
          </a:bodyPr>
          <a:lstStyle/>
          <a:p>
            <a:pPr algn="just"/>
            <a:r>
              <a:rPr lang="en-US" dirty="0">
                <a:solidFill>
                  <a:srgbClr val="610B38"/>
                </a:solidFill>
                <a:latin typeface="erdana"/>
              </a:rPr>
              <a:t>ASP.NET MVC </a:t>
            </a:r>
            <a:r>
              <a:rPr lang="en-US" dirty="0" smtClean="0">
                <a:solidFill>
                  <a:srgbClr val="610B38"/>
                </a:solidFill>
                <a:latin typeface="erdana"/>
              </a:rPr>
              <a:t>Routing</a:t>
            </a:r>
            <a:endParaRPr lang="en-US" dirty="0">
              <a:solidFill>
                <a:srgbClr val="610B38"/>
              </a:solidFill>
              <a:latin typeface="erdana"/>
            </a:endParaRPr>
          </a:p>
        </p:txBody>
      </p:sp>
      <p:sp>
        <p:nvSpPr>
          <p:cNvPr id="6" name="Rectangle 5"/>
          <p:cNvSpPr/>
          <p:nvPr/>
        </p:nvSpPr>
        <p:spPr>
          <a:xfrm>
            <a:off x="115229" y="5506075"/>
            <a:ext cx="11853747" cy="923330"/>
          </a:xfrm>
          <a:prstGeom prst="rect">
            <a:avLst/>
          </a:prstGeom>
        </p:spPr>
        <p:txBody>
          <a:bodyPr wrap="square">
            <a:spAutoFit/>
          </a:bodyPr>
          <a:lstStyle/>
          <a:p>
            <a:pPr algn="just"/>
            <a:r>
              <a:rPr lang="en-US" dirty="0">
                <a:solidFill>
                  <a:srgbClr val="333333"/>
                </a:solidFill>
                <a:latin typeface="inter-regular"/>
              </a:rPr>
              <a:t>In MVC, routing is a process of mapping the browser request to the controller action and return response back. Each MVC application has default routing for the default </a:t>
            </a:r>
            <a:r>
              <a:rPr lang="en-US" b="1" dirty="0" err="1">
                <a:solidFill>
                  <a:srgbClr val="333333"/>
                </a:solidFill>
                <a:latin typeface="inter-bold"/>
              </a:rPr>
              <a:t>HomeController</a:t>
            </a:r>
            <a:r>
              <a:rPr lang="en-US" dirty="0">
                <a:solidFill>
                  <a:srgbClr val="333333"/>
                </a:solidFill>
                <a:latin typeface="inter-regular"/>
              </a:rPr>
              <a:t>. We can set custom routing for newly created controller</a:t>
            </a:r>
            <a:r>
              <a:rPr lang="en-US" dirty="0" smtClean="0">
                <a:solidFill>
                  <a:srgbClr val="333333"/>
                </a:solidFill>
                <a:latin typeface="inter-regular"/>
              </a:rPr>
              <a:t>.</a:t>
            </a:r>
            <a:endParaRPr lang="en-US" dirty="0">
              <a:solidFill>
                <a:srgbClr val="333333"/>
              </a:solidFill>
              <a:latin typeface="inter-regular"/>
            </a:endParaRPr>
          </a:p>
        </p:txBody>
      </p:sp>
    </p:spTree>
    <p:extLst>
      <p:ext uri="{BB962C8B-B14F-4D97-AF65-F5344CB8AC3E}">
        <p14:creationId xmlns:p14="http://schemas.microsoft.com/office/powerpoint/2010/main" val="408717806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4892</TotalTime>
  <Words>5967</Words>
  <Application>Microsoft Office PowerPoint</Application>
  <PresentationFormat>Custom</PresentationFormat>
  <Paragraphs>2256</Paragraphs>
  <Slides>133</Slides>
  <Notes>0</Notes>
  <HiddenSlides>0</HiddenSlides>
  <MMClips>0</MMClips>
  <ScaleCrop>false</ScaleCrop>
  <HeadingPairs>
    <vt:vector size="4" baseType="variant">
      <vt:variant>
        <vt:lpstr>Theme</vt:lpstr>
      </vt:variant>
      <vt:variant>
        <vt:i4>1</vt:i4>
      </vt:variant>
      <vt:variant>
        <vt:lpstr>Slide Titles</vt:lpstr>
      </vt:variant>
      <vt:variant>
        <vt:i4>133</vt:i4>
      </vt:variant>
    </vt:vector>
  </HeadingPairs>
  <TitlesOfParts>
    <vt:vector size="1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 sharma</dc:creator>
  <cp:lastModifiedBy>mayan</cp:lastModifiedBy>
  <cp:revision>238</cp:revision>
  <dcterms:created xsi:type="dcterms:W3CDTF">2022-01-26T06:10:26Z</dcterms:created>
  <dcterms:modified xsi:type="dcterms:W3CDTF">2022-06-19T08:44:05Z</dcterms:modified>
</cp:coreProperties>
</file>