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3eb7ad99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3eb7ad99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3eb7ad99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3eb7ad99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3eb7ad99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3eb7ad9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3eb7ad99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3eb7ad99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3eb7ad99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3eb7ad99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3eb7ad99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3eb7ad99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28da32a5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28da32a5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28da32a5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28da32a5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28da32a5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28da32a5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28da32a5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28da32a5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3eb7ad99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3eb7ad99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9bdd87eb2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9bdd87eb2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3eb7ad99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3eb7ad99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a3eb7ad99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a3eb7ad99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9bdd87eb2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9bdd87eb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a3eb7ad99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a3eb7ad99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9bdd87eb2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9bdd87eb2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9bdd87eb2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9bdd87eb2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a3eb7ad99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a3eb7ad99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a3eb7ad99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a3eb7ad99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a3eb7ad99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a3eb7ad99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3eb7ad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3eb7ad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bdd87eb2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bdd87eb2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9bdd87eb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9bdd87eb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9bdd87eb2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9bdd87eb2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30fb13e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30fb13e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28da32a5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28da32a5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322e65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322e65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9bdd87eb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9bdd87eb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322e659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322e659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8da32a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8da32a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3eb7ad99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3eb7ad99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3eb7ad99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3eb7ad99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3eb7ad99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3eb7ad99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3eb7ad99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a3eb7ad99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3eb7ad99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3eb7ad99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▷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7" name="Google Shape;67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researchgate.net/publication/276136270_A_Review_on_Different_Approaches_for_Speech_Recognition_System" TargetMode="External"/><Relationship Id="rId4" Type="http://schemas.openxmlformats.org/officeDocument/2006/relationships/hyperlink" Target="https://pdfs.semanticscholar.org/3439/454a00ef811b3a244f2b0ce770e80f7bc3b6.pdf" TargetMode="External"/><Relationship Id="rId5" Type="http://schemas.openxmlformats.org/officeDocument/2006/relationships/hyperlink" Target="https://ieeexplore.ieee.org/document/683856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1425" y="2838918"/>
            <a:ext cx="52167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Small Vocabulary </a:t>
            </a:r>
            <a:r>
              <a:rPr lang="en" sz="3500"/>
              <a:t>S</a:t>
            </a:r>
            <a:r>
              <a:rPr lang="en" sz="3500"/>
              <a:t>peech Recognition for Chhattisgarhi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93700" y="206000"/>
            <a:ext cx="8145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MFCC (Mel-Frequency Cepstral Coefficients)</a:t>
            </a:r>
            <a:endParaRPr sz="300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93700" y="1373600"/>
            <a:ext cx="7815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Cepstrum is the result of taking the inverse fourier transform of the logarithm of the estimated spectrum of the signal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power cepstrum in particular finds applications in the analysis of human speech.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MFC , equal spacing of the frequency bands takes place which approximates the human auditory system’s  response more closely.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MFCC function of librosa return a 1D matrix of size 40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Spectrogram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93700" y="1373600"/>
            <a:ext cx="80025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spectrogram is the visual representation of the spectrum of frequencies of sound or other signal.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Voicegrams, Sonographs or Voiceprints.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nonlinear mel scale of frequency, we obtain the Mel Spectrogram.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 Scale is a scale of pitches judged by listeners to be equal in distance from one another.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Chroma - stft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893700" y="1219075"/>
            <a:ext cx="8013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 Chromagram or Chroma feature closely relates to the 12 different classes of pitch.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referred to as pitch class profiles.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powerful tool for the analysis of music whose pitches can be meaningfully categorized.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property of chromagram is that they capture the melodic and harmonic characteristics of music while being robust and agile to changes in instrumentation and timbre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we usually calculate a chromagram from the waveform of the power spectrum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Tonnetz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93700" y="1373600"/>
            <a:ext cx="80358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detects the changes in the harmonic content of the musical audio signals.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peak in the detection function represents that a transition was made from one harmonically stable region to another.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can successfully detect harmonic changes such as chord boundaries in the polyphonic audio recordings.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Contrast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93700" y="1373600"/>
            <a:ext cx="7991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Octave based Spectral Contrast considers,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peaks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valleys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their difference in each sub-band.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roughly represents the relative distribution of the harmonic and non-harmonic components in the spectrum.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MFCC, it takes the average of the spectral distribution in each sub-band and are thus prone to lose valuable spectral information.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Voices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893700" y="1063400"/>
            <a:ext cx="8157000" cy="3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Main characteristics of the human voice that can be used to uniquely identify it are,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Loudness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magnitude of the change in the air pressure.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Mel Spectrogram is used to represent the loudness of an audio signal.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Pitch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frequency that tells us the number of times a pressure pattern is repeated per unit time.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 Stft , Spectral Contrast and Tonnetz all tell us about the pitch of the audio samples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Timbre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term for the distinguishable characteristics of a tone.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of sound that makes voices sound different from each other.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Mainly determined by the Harmonic content of a sound and the Dynamic characteristics.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Tonnetz gives us an idea about the timbre of the voice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Algorithms and Approaches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Due to lack of huge data, instead of NN, we are recognizing using MFCC (Mel Frequency Cepstral Coefficients) and DTW (Dynamic Time Warping), with the help of some classifier.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642850" y="142975"/>
            <a:ext cx="7505700" cy="6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Block Diagram</a:t>
            </a:r>
            <a:endParaRPr sz="2800" u="sng"/>
          </a:p>
        </p:txBody>
      </p:sp>
      <p:sp>
        <p:nvSpPr>
          <p:cNvPr id="193" name="Google Shape;193;p30"/>
          <p:cNvSpPr/>
          <p:nvPr/>
        </p:nvSpPr>
        <p:spPr>
          <a:xfrm>
            <a:off x="419550" y="717425"/>
            <a:ext cx="8304900" cy="2358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807400" y="1228125"/>
            <a:ext cx="990600" cy="30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</a:t>
            </a:r>
            <a:endParaRPr sz="1200"/>
          </a:p>
        </p:txBody>
      </p:sp>
      <p:sp>
        <p:nvSpPr>
          <p:cNvPr id="195" name="Google Shape;195;p30"/>
          <p:cNvSpPr/>
          <p:nvPr/>
        </p:nvSpPr>
        <p:spPr>
          <a:xfrm>
            <a:off x="6228125" y="1094375"/>
            <a:ext cx="1310700" cy="1800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</a:t>
            </a:r>
            <a:endParaRPr/>
          </a:p>
        </p:txBody>
      </p:sp>
      <p:cxnSp>
        <p:nvCxnSpPr>
          <p:cNvPr id="196" name="Google Shape;196;p30"/>
          <p:cNvCxnSpPr>
            <a:stCxn id="194" idx="3"/>
          </p:cNvCxnSpPr>
          <p:nvPr/>
        </p:nvCxnSpPr>
        <p:spPr>
          <a:xfrm>
            <a:off x="1798000" y="1380075"/>
            <a:ext cx="44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25" y="2040300"/>
            <a:ext cx="547150" cy="5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1777000" y="1817450"/>
            <a:ext cx="2894100" cy="925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609600" y="2511250"/>
            <a:ext cx="10458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Audio Files</a:t>
            </a:r>
            <a:endParaRPr sz="1000"/>
          </a:p>
        </p:txBody>
      </p:sp>
      <p:sp>
        <p:nvSpPr>
          <p:cNvPr id="200" name="Google Shape;200;p30"/>
          <p:cNvSpPr/>
          <p:nvPr/>
        </p:nvSpPr>
        <p:spPr>
          <a:xfrm>
            <a:off x="2256000" y="1999850"/>
            <a:ext cx="681000" cy="59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MFCC</a:t>
            </a:r>
            <a:endParaRPr sz="1000"/>
          </a:p>
        </p:txBody>
      </p:sp>
      <p:sp>
        <p:nvSpPr>
          <p:cNvPr id="201" name="Google Shape;201;p30"/>
          <p:cNvSpPr/>
          <p:nvPr/>
        </p:nvSpPr>
        <p:spPr>
          <a:xfrm>
            <a:off x="3448863" y="1999850"/>
            <a:ext cx="681000" cy="59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DTW</a:t>
            </a:r>
            <a:endParaRPr sz="1000"/>
          </a:p>
        </p:txBody>
      </p:sp>
      <p:cxnSp>
        <p:nvCxnSpPr>
          <p:cNvPr id="202" name="Google Shape;202;p30"/>
          <p:cNvCxnSpPr>
            <a:stCxn id="197" idx="3"/>
            <a:endCxn id="200" idx="1"/>
          </p:cNvCxnSpPr>
          <p:nvPr/>
        </p:nvCxnSpPr>
        <p:spPr>
          <a:xfrm flipH="1" rot="10800000">
            <a:off x="1406075" y="2297675"/>
            <a:ext cx="8499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0"/>
          <p:cNvCxnSpPr>
            <a:stCxn id="200" idx="3"/>
            <a:endCxn id="201" idx="1"/>
          </p:cNvCxnSpPr>
          <p:nvPr/>
        </p:nvCxnSpPr>
        <p:spPr>
          <a:xfrm>
            <a:off x="2937000" y="2297750"/>
            <a:ext cx="5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0"/>
          <p:cNvCxnSpPr>
            <a:stCxn id="201" idx="3"/>
            <a:endCxn id="205" idx="1"/>
          </p:cNvCxnSpPr>
          <p:nvPr/>
        </p:nvCxnSpPr>
        <p:spPr>
          <a:xfrm>
            <a:off x="4129863" y="2297750"/>
            <a:ext cx="7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0"/>
          <p:cNvSpPr txBox="1"/>
          <p:nvPr/>
        </p:nvSpPr>
        <p:spPr>
          <a:xfrm>
            <a:off x="741725" y="726325"/>
            <a:ext cx="1921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b="1" lang="en"/>
              <a:t>Training</a:t>
            </a:r>
            <a:endParaRPr b="1"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200" y="2209269"/>
            <a:ext cx="990600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0"/>
          <p:cNvCxnSpPr/>
          <p:nvPr/>
        </p:nvCxnSpPr>
        <p:spPr>
          <a:xfrm>
            <a:off x="5906800" y="2292360"/>
            <a:ext cx="318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0"/>
          <p:cNvSpPr/>
          <p:nvPr/>
        </p:nvSpPr>
        <p:spPr>
          <a:xfrm>
            <a:off x="434950" y="3315325"/>
            <a:ext cx="8304900" cy="1491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741725" y="3295225"/>
            <a:ext cx="1921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(b)	</a:t>
            </a:r>
            <a:r>
              <a:rPr b="1" lang="en"/>
              <a:t>Testing</a:t>
            </a:r>
            <a:endParaRPr b="1"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25" y="3889375"/>
            <a:ext cx="547150" cy="5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1777000" y="3718406"/>
            <a:ext cx="2894100" cy="925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200" y="4058344"/>
            <a:ext cx="9906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/>
          <p:nvPr/>
        </p:nvSpPr>
        <p:spPr>
          <a:xfrm>
            <a:off x="2287763" y="3877125"/>
            <a:ext cx="681000" cy="59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MFCC</a:t>
            </a:r>
            <a:endParaRPr sz="1000"/>
          </a:p>
        </p:txBody>
      </p:sp>
      <p:sp>
        <p:nvSpPr>
          <p:cNvPr id="214" name="Google Shape;214;p30"/>
          <p:cNvSpPr/>
          <p:nvPr/>
        </p:nvSpPr>
        <p:spPr>
          <a:xfrm>
            <a:off x="3480625" y="3877125"/>
            <a:ext cx="681000" cy="59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DTW</a:t>
            </a:r>
            <a:endParaRPr sz="1000"/>
          </a:p>
        </p:txBody>
      </p:sp>
      <p:cxnSp>
        <p:nvCxnSpPr>
          <p:cNvPr id="215" name="Google Shape;215;p30"/>
          <p:cNvCxnSpPr>
            <a:stCxn id="210" idx="3"/>
            <a:endCxn id="213" idx="1"/>
          </p:cNvCxnSpPr>
          <p:nvPr/>
        </p:nvCxnSpPr>
        <p:spPr>
          <a:xfrm>
            <a:off x="1406075" y="4162950"/>
            <a:ext cx="881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>
            <a:stCxn id="213" idx="3"/>
            <a:endCxn id="214" idx="1"/>
          </p:cNvCxnSpPr>
          <p:nvPr/>
        </p:nvCxnSpPr>
        <p:spPr>
          <a:xfrm>
            <a:off x="2968763" y="4175025"/>
            <a:ext cx="5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>
            <a:stCxn id="214" idx="3"/>
            <a:endCxn id="212" idx="1"/>
          </p:cNvCxnSpPr>
          <p:nvPr/>
        </p:nvCxnSpPr>
        <p:spPr>
          <a:xfrm flipH="1" rot="10800000">
            <a:off x="4161625" y="4153725"/>
            <a:ext cx="7545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0"/>
          <p:cNvSpPr txBox="1"/>
          <p:nvPr/>
        </p:nvSpPr>
        <p:spPr>
          <a:xfrm>
            <a:off x="4997575" y="2337071"/>
            <a:ext cx="849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</a:t>
            </a:r>
            <a:r>
              <a:rPr lang="en" sz="1100"/>
              <a:t>eatures</a:t>
            </a:r>
            <a:endParaRPr sz="1100"/>
          </a:p>
        </p:txBody>
      </p:sp>
      <p:sp>
        <p:nvSpPr>
          <p:cNvPr id="219" name="Google Shape;219;p30"/>
          <p:cNvSpPr txBox="1"/>
          <p:nvPr/>
        </p:nvSpPr>
        <p:spPr>
          <a:xfrm>
            <a:off x="4971160" y="4192766"/>
            <a:ext cx="849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Features</a:t>
            </a:r>
            <a:endParaRPr sz="1100"/>
          </a:p>
        </p:txBody>
      </p:sp>
      <p:sp>
        <p:nvSpPr>
          <p:cNvPr id="220" name="Google Shape;220;p30"/>
          <p:cNvSpPr/>
          <p:nvPr/>
        </p:nvSpPr>
        <p:spPr>
          <a:xfrm>
            <a:off x="6283254" y="3863504"/>
            <a:ext cx="1215900" cy="547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</a:t>
            </a:r>
            <a:endParaRPr/>
          </a:p>
        </p:txBody>
      </p:sp>
      <p:cxnSp>
        <p:nvCxnSpPr>
          <p:cNvPr id="221" name="Google Shape;221;p30"/>
          <p:cNvCxnSpPr>
            <a:stCxn id="195" idx="2"/>
            <a:endCxn id="220" idx="0"/>
          </p:cNvCxnSpPr>
          <p:nvPr/>
        </p:nvCxnSpPr>
        <p:spPr>
          <a:xfrm>
            <a:off x="6883475" y="2895275"/>
            <a:ext cx="7800" cy="9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>
            <a:stCxn id="212" idx="3"/>
            <a:endCxn id="220" idx="1"/>
          </p:cNvCxnSpPr>
          <p:nvPr/>
        </p:nvCxnSpPr>
        <p:spPr>
          <a:xfrm flipH="1" rot="10800000">
            <a:off x="5906800" y="4137094"/>
            <a:ext cx="3765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0"/>
          <p:cNvSpPr txBox="1"/>
          <p:nvPr/>
        </p:nvSpPr>
        <p:spPr>
          <a:xfrm>
            <a:off x="642850" y="4366400"/>
            <a:ext cx="10458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Audio Sample</a:t>
            </a:r>
            <a:endParaRPr sz="1000"/>
          </a:p>
        </p:txBody>
      </p:sp>
      <p:sp>
        <p:nvSpPr>
          <p:cNvPr id="224" name="Google Shape;224;p30"/>
          <p:cNvSpPr/>
          <p:nvPr/>
        </p:nvSpPr>
        <p:spPr>
          <a:xfrm>
            <a:off x="7928050" y="3979427"/>
            <a:ext cx="620100" cy="30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</a:t>
            </a:r>
            <a:endParaRPr sz="1200"/>
          </a:p>
        </p:txBody>
      </p:sp>
      <p:cxnSp>
        <p:nvCxnSpPr>
          <p:cNvPr id="225" name="Google Shape;225;p30"/>
          <p:cNvCxnSpPr>
            <a:stCxn id="220" idx="3"/>
            <a:endCxn id="224" idx="1"/>
          </p:cNvCxnSpPr>
          <p:nvPr/>
        </p:nvCxnSpPr>
        <p:spPr>
          <a:xfrm flipH="1" rot="10800000">
            <a:off x="7499154" y="4131404"/>
            <a:ext cx="429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666900" y="863388"/>
            <a:ext cx="74391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Times"/>
                <a:ea typeface="Times"/>
                <a:cs typeface="Times"/>
                <a:sym typeface="Times"/>
              </a:rPr>
              <a:t>DTW </a:t>
            </a:r>
            <a:r>
              <a:rPr lang="en" sz="2400" u="sng">
                <a:latin typeface="Times"/>
                <a:ea typeface="Times"/>
                <a:cs typeface="Times"/>
                <a:sym typeface="Times"/>
              </a:rPr>
              <a:t>(Dynamic Time Warping)</a:t>
            </a:r>
            <a:endParaRPr sz="2400"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710400" y="1647175"/>
            <a:ext cx="74391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Dynamic Time Warping is one of the algorithms for measuring similarity between two temporal sequences, which may vary in speed.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710400" y="2571750"/>
            <a:ext cx="642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References:</a:t>
            </a:r>
            <a:endParaRPr sz="1800" u="sng">
              <a:solidFill>
                <a:schemeClr val="accen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66900" y="3077750"/>
            <a:ext cx="73521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 Review on Different Approaches for Speech Recognition System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Speech Recognition using MFCC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Speech recognition using MFCC and DTW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819150" y="576950"/>
            <a:ext cx="75057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"/>
                <a:ea typeface="Times"/>
                <a:cs typeface="Times"/>
                <a:sym typeface="Times"/>
              </a:rPr>
              <a:t>Procedure</a:t>
            </a:r>
            <a:endParaRPr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819150" y="1622500"/>
            <a:ext cx="81876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❖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After data collection and preprocessing, we use MFCC feature extraction to get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the feature vectors for each sample.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❖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use these feature vectors to apply DTW to calculate distance or error value of each sample with all others.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❖"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Among this, we find the class having minimum DTW distance from our sample to be predicted, that becomes the output.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93700" y="1373594"/>
            <a:ext cx="4874400" cy="18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Aman Kumar Seth (CSE - 16100009)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Himanshu Singh (CSE - 16100030)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Mayank Kumar Giri (CSE - 16101032)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893700" y="4733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Precisions of 58 classes in DTW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893700" y="1071750"/>
            <a:ext cx="6411600" cy="3000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Precisions</a:t>
            </a:r>
            <a:endParaRPr b="1" sz="1600" u="sng">
              <a:solidFill>
                <a:schemeClr val="dk1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[ 80,  28,  -1, 100,  66, 100,  75, 100, 100, 100,  80,  66, 100,  66, 100,  50, 100, 100, 100,  50,  27, 100, 100,  80,  40, 100, 100,  50, 100, 100, 100, 100, 100,  50, 100,  42, 100, 100,  80, 75, 100,  57,  50,  75, 100, 100,  66, 100,  66, 100,  50, 100, 100, 100,  66,  80, 100,  -1]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893700" y="4245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Using Classifiers for Recognition</a:t>
            </a:r>
            <a:endParaRPr sz="3500"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893700" y="1373600"/>
            <a:ext cx="8046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approach was used as the initial audio samples were quite small in number(800).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size of our dataset increased to a significant number (2300+) we switched to the machine learning approach.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various models were trained on the feature set.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test samples were classified into one of the 58 target classes.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AutoNum type="arabicPeriod"/>
            </a:pPr>
            <a:r>
              <a:rPr lang="en" sz="3900"/>
              <a:t>SVM</a:t>
            </a:r>
            <a:endParaRPr sz="3900"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893700" y="1373600"/>
            <a:ext cx="8024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constructs a hyperplane or set of hyperplanes in a high or infinite-dimensional space.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can be used for Classification, Regression, or other tasks like Outliers Detection.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good separation is achieved by the hyperplane that has the largest distance to the nearest training-data point of any class (so-called functional margin).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893700" y="6659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Precisions of 58 classes in SVM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893700" y="1591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dk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Precisions</a:t>
            </a:r>
            <a:endParaRPr b="1" sz="1600" u="sng">
              <a:solidFill>
                <a:schemeClr val="dk1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 u="sng">
              <a:solidFill>
                <a:schemeClr val="dk1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[33.34, 40.0, 16.67, 66.67, 50.0, 50.0, 100.0, 100.0, 40.0, 20.0, 100.0, 33.34, 66.67, 0.0, 33.34, -1, 50.0, 100.0, 100.0, 50.0, 33.34, 100.0, -1, 33.34, 50.0, 57.14285714285714, 75.0, 50.0, 50.0, 100.0, 66.67, 50.0, 100.0, 33.34, 25.0, 33.34, 40.0, 50.0, 33.34, 50.0, 33.34, 33.34, 33.34, 37.5, 75.0, -1, 0.0, 37.5, 33.34, 33.34, 100.0, 66.67, 100.0, 100.0, 50.0, 100.0, 100.0, 0.0]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 u="sng">
              <a:solidFill>
                <a:schemeClr val="dk1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Random Forest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948900" y="1560100"/>
            <a:ext cx="79914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forests or random decision forests are an ensemble learning method for classification and regression.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“forest” it builds, is an ensemble of Decision Trees, most of the time trained with the “bagging” method.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random forest is, that it can be used for both classification and regression problems.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adds additional randomness to the model.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trees vs Accuracy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1066788"/>
            <a:ext cx="46482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063400"/>
            <a:ext cx="4648200" cy="31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893700" y="242878"/>
            <a:ext cx="6462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Precisions of 58 classes in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</a:rPr>
              <a:t>Precisions</a:t>
            </a:r>
            <a:endParaRPr b="1" sz="16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[100.0, -1, -1, 66.67, 100.0, 100.0, 100.0, 100.0, 100.0, 42.85, 50.0, 50.0, 40.0, 66.67, 26.67, 100.0, 16.67, 57.14285714285714, 100.0, 57.14, 33.34, 75.0, 66.67, 40.0, 100.0, 60.0, 66.67, 33.34, 100.0, 66.67, 50.0, 75.0, 44.45, -1, 100.0, -1, 33.34, -1, 0.0, 66.67, 37.5, 50.0, -1, 33.34, 57.14, -1, 0.0, 0.0, 0.0, 57.14, 40.0, 100.0, 20.0, 50.0, 66.67, 100.0, 100.0, 33.34]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Contd...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893700" y="1373600"/>
            <a:ext cx="8079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Random Forest, only a random subset of the features is taken into consideration by the algorithm for splitting a node.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dataset the random tree produced satisfactory results as the maximum approach that was achieved was 71%.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could have increased further by increasing the size of the training dataset.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Artificial Neural Network</a:t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893700" y="1373600"/>
            <a:ext cx="80358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itself is not an algorithm, but rather a framework for many different machine learning algorithms to work together and process complex data inputs.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 is based on a collection of connected units or nodes called artificial neurons.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ANN implementations, the signal at a connection between artificial neurons is a real number, and the output of each artificial neuron is computed by some non-linear function of the sum of its inputs.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Contd...</a:t>
            </a:r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893700" y="1373600"/>
            <a:ext cx="7980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requirement of this approach was the availability of a huge dataset (minimum 30,000 audio samples) therefore this approach did not produce good results.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only had 2300 samples and even after bootstrapping the minimum threshold could not be satisfied and so was not included in the final model.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838875" y="1743925"/>
            <a:ext cx="6357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Introduction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 Collection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Feature Extraction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Algorithm and Approches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GUI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Conclusion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References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 vs Accuracy</a:t>
            </a:r>
            <a:endParaRPr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800"/>
            <a:ext cx="4584749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200" y="1258575"/>
            <a:ext cx="4941350" cy="30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893700" y="206003"/>
            <a:ext cx="6462600" cy="10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Precisions of 58 classes in ANN</a:t>
            </a:r>
            <a:endParaRPr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</a:rPr>
              <a:t>Precisions</a:t>
            </a:r>
            <a:endParaRPr b="1" sz="16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[-1, 25.0, 0.0, 37.5, 60.0, 100.0, 33.34, 100.0, 28.57, 100.0, 40.0, 33.34, 0.0, 50.0, -1, 20.0, 50.0, 33.34, 60.0, 66.67, -1, 11.11, 100.0, 50.0, 50.0, 37.5, 40.0, 40.0, 66.67, -1, 100.0, 0.0, 10.52, -1, 50.0, -1, 16.67, 25.0, 0.0, 0.0, 66.67, 30.76, 60.0, 25.0, 25.0, -1, 0.0, 50.0, 100.0, 40.0, 100.0, 100.0, 42.85, 100.0, 0.0, 60.0, 80.0, -1]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all Accuracies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63" y="1063388"/>
            <a:ext cx="8567679" cy="377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"/>
                <a:ea typeface="Times"/>
                <a:cs typeface="Times"/>
                <a:sym typeface="Times"/>
              </a:rPr>
              <a:t>Windows Application</a:t>
            </a:r>
            <a:endParaRPr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We have created a multi-threaded Windows application with the following features: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▷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English / Hindi Speech to text conversion using the Google speech API.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▷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Small vocabulary chhattisgarhi word recognition from the input audio file selected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For programming the user interface we have used the Tkinter package in Python.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"/>
                <a:ea typeface="Times"/>
                <a:cs typeface="Times"/>
                <a:sym typeface="Times"/>
              </a:rPr>
              <a:t>Accuracy on the 5-word Dataset</a:t>
            </a:r>
            <a:endParaRPr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1" name="Google Shape;331;p47"/>
          <p:cNvSpPr txBox="1"/>
          <p:nvPr>
            <p:ph type="title"/>
          </p:nvPr>
        </p:nvSpPr>
        <p:spPr>
          <a:xfrm>
            <a:off x="819150" y="1423975"/>
            <a:ext cx="7505700" cy="19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 far, we have worked on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words. We collected data from 20 speakers, each word twice.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Trained on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180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samples out of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these 2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00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(18 speakers)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Tested on the left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0 samples (2 speakers), in which we got 8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% accuracy (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17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/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20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correctly recognized).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357675" y="282200"/>
            <a:ext cx="75057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"/>
                <a:ea typeface="Times"/>
                <a:cs typeface="Times"/>
                <a:sym typeface="Times"/>
              </a:rPr>
              <a:t>Accuracy on the 20-word Dataset</a:t>
            </a:r>
            <a:endParaRPr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7" name="Google Shape;337;p48"/>
          <p:cNvSpPr txBox="1"/>
          <p:nvPr>
            <p:ph type="title"/>
          </p:nvPr>
        </p:nvSpPr>
        <p:spPr>
          <a:xfrm>
            <a:off x="357675" y="780650"/>
            <a:ext cx="7948500" cy="33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 far, we have worked on 20 words. We collected data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from 20 speakers, each word twice.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Trained on 720 samples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(18 speakers)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out of the total of 800 samples.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Tested on the left 80 samples (2 speakers), in which we got 87.5% accuracy (70/80 correctly recognized).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357675" y="282200"/>
            <a:ext cx="75057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"/>
                <a:ea typeface="Times"/>
                <a:cs typeface="Times"/>
                <a:sym typeface="Times"/>
              </a:rPr>
              <a:t>Accuracy on the 58-word Dataset</a:t>
            </a:r>
            <a:endParaRPr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3" name="Google Shape;343;p49"/>
          <p:cNvSpPr txBox="1"/>
          <p:nvPr>
            <p:ph type="title"/>
          </p:nvPr>
        </p:nvSpPr>
        <p:spPr>
          <a:xfrm>
            <a:off x="357675" y="780650"/>
            <a:ext cx="7948500" cy="33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 far, we have worked on 58 words. We collected data from 20 speakers, each word twice.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Trained on 2208 samples (18 speakers) out of the total of 2320 samples.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Tested on the left 232 samples (2 speakers), in which we got 75.43% accuracy (175/232 correctly recognized).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775300" y="2366775"/>
            <a:ext cx="35646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"/>
                <a:ea typeface="Times"/>
                <a:cs typeface="Times"/>
                <a:sym typeface="Times"/>
              </a:rPr>
              <a:t>Graphical User Interface (GUI)</a:t>
            </a:r>
            <a:endParaRPr u="sng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"/>
                <a:ea typeface="Times"/>
                <a:cs typeface="Times"/>
                <a:sym typeface="Times"/>
              </a:rPr>
              <a:t>Developed a Windows application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"/>
                <a:ea typeface="Times"/>
                <a:cs typeface="Times"/>
                <a:sym typeface="Times"/>
              </a:rPr>
              <a:t>using Python</a:t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450" y="152400"/>
            <a:ext cx="39713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1958700" y="765529"/>
            <a:ext cx="5028000" cy="7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"/>
                <a:ea typeface="Times"/>
                <a:cs typeface="Times"/>
                <a:sym typeface="Times"/>
              </a:rPr>
              <a:t>Introduction</a:t>
            </a:r>
            <a:endParaRPr sz="4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335900" y="1721700"/>
            <a:ext cx="64722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Objective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- To make an Automatic Speech Recognition system for Chh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attisgarhi language.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Current focus</a:t>
            </a:r>
            <a:r>
              <a:rPr b="1" i="1"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- Recognizing small vocabulary of Chhattisgarhi with a decent accuracy.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93700" y="206000"/>
            <a:ext cx="791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93700" y="1167175"/>
            <a:ext cx="8019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audio samples were recorded in the ‘.wav’ format.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uncompressed format unlike Mp3.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Recordings are reproduced without any loss in the audio quality.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sampling rate of 16 kHz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more information than a signal sampled at 8kHz.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 of higher sampling rate is the presence of additional noise.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audio format set to “mono”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Stereo format is used for creating a cinematic experience for the perception of depth in sound.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this, voice of the speaker is amplified and the other noises are minimized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93700" y="1839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Contd...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93700" y="1130800"/>
            <a:ext cx="82503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Initial Approach</a:t>
            </a:r>
            <a:endParaRPr sz="1800">
              <a:solidFill>
                <a:srgbClr val="000000"/>
              </a:solidFill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Selecting the volunteers for recording of 20 words.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Voice data (words) were collected manually using phone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And then trimming the silence part from the word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This turned to be inefficient for collecting large data.</a:t>
            </a:r>
            <a:endParaRPr sz="15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Smarter Approach</a:t>
            </a:r>
            <a:endParaRPr sz="1800">
              <a:solidFill>
                <a:srgbClr val="000000"/>
              </a:solidFill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Completely automated the data collection process for large dataset.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Instead of words, collected sentences.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Used Python code for trimming and naming the audio files.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Architecture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893700" y="1373600"/>
            <a:ext cx="80358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Containing two folders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Training Folder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Sub-folders of each word.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Audio files of 20 speakers for training.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For labeling, direct folder name can be used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Testing Folder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Same as training, only it contains few audio files.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93700" y="1373600"/>
            <a:ext cx="8024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 is the process of transforming the input data or signal into a set of features which can represent the data well.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techniques using which the audio signals can be converted into numerical feature sets which can then be used for training our machine learning models.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Pyhton’s librosa library is used for feature extraction.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Contd...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features were extracted for the audio samples: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MFCC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 Spectrogram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 - stft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Tonnetz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- Contrast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