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42" d="100"/>
          <a:sy n="142" d="100"/>
        </p:scale>
        <p:origin x="15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9B76-1231-8A06-B0C9-47D9F503727E}"/>
              </a:ext>
            </a:extLst>
          </p:cNvPr>
          <p:cNvSpPr>
            <a:spLocks noGrp="1"/>
          </p:cNvSpPr>
          <p:nvPr>
            <p:ph type="ctrTitle"/>
          </p:nvPr>
        </p:nvSpPr>
        <p:spPr/>
        <p:txBody>
          <a:bodyPr>
            <a:normAutofit fontScale="90000"/>
          </a:bodyPr>
          <a:lstStyle/>
          <a:p>
            <a:r>
              <a:rPr lang="en-US" b="1" dirty="0">
                <a:latin typeface="ADLaM Display" panose="020F0502020204030204" pitchFamily="2" charset="0"/>
                <a:ea typeface="ADLaM Display" panose="020F0502020204030204" pitchFamily="2" charset="0"/>
                <a:cs typeface="ADLaM Display" panose="020F0502020204030204" pitchFamily="2" charset="0"/>
              </a:rPr>
              <a:t>Enhancing Entertainment Experience through Data Analytics</a:t>
            </a:r>
            <a:endParaRPr lang="en-IN" b="1" dirty="0">
              <a:latin typeface="ADLaM Display" panose="020F0502020204030204" pitchFamily="2" charset="0"/>
              <a:ea typeface="ADLaM Display" panose="020F0502020204030204" pitchFamily="2" charset="0"/>
              <a:cs typeface="ADLaM Display" panose="020F0502020204030204" pitchFamily="2" charset="0"/>
            </a:endParaRPr>
          </a:p>
        </p:txBody>
      </p:sp>
      <p:sp>
        <p:nvSpPr>
          <p:cNvPr id="3" name="Subtitle 2">
            <a:extLst>
              <a:ext uri="{FF2B5EF4-FFF2-40B4-BE49-F238E27FC236}">
                <a16:creationId xmlns:a16="http://schemas.microsoft.com/office/drawing/2014/main" id="{12BA21DB-76B3-3627-FCCF-D47C36E513A0}"/>
              </a:ext>
            </a:extLst>
          </p:cNvPr>
          <p:cNvSpPr>
            <a:spLocks noGrp="1"/>
          </p:cNvSpPr>
          <p:nvPr>
            <p:ph type="subTitle" idx="1"/>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Utilizing Data Analytics to Improve Audience Engagement and Satisfaction</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C72FCAB5-ED61-5B4C-B481-672ED572D929}"/>
              </a:ext>
            </a:extLst>
          </p:cNvPr>
          <p:cNvSpPr txBox="1"/>
          <p:nvPr/>
        </p:nvSpPr>
        <p:spPr>
          <a:xfrm>
            <a:off x="676405" y="5791199"/>
            <a:ext cx="3018772" cy="523220"/>
          </a:xfrm>
          <a:prstGeom prst="rect">
            <a:avLst/>
          </a:prstGeom>
          <a:noFill/>
        </p:spPr>
        <p:txBody>
          <a:bodyPr wrap="square" rtlCol="0">
            <a:spAutoFit/>
          </a:bodyPr>
          <a:lstStyle/>
          <a:p>
            <a:r>
              <a:rPr lang="en-IN" sz="2800" dirty="0"/>
              <a:t>BY:- MAYANK KUSH</a:t>
            </a:r>
          </a:p>
        </p:txBody>
      </p:sp>
    </p:spTree>
    <p:extLst>
      <p:ext uri="{BB962C8B-B14F-4D97-AF65-F5344CB8AC3E}">
        <p14:creationId xmlns:p14="http://schemas.microsoft.com/office/powerpoint/2010/main" val="145073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A144-42D5-E06D-5238-68F99B9BED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9D2F85-A6AE-631D-A284-D8807BAE0169}"/>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698125AB-9DC6-F908-8133-DDE9ADD34458}"/>
              </a:ext>
            </a:extLst>
          </p:cNvPr>
          <p:cNvSpPr/>
          <p:nvPr/>
        </p:nvSpPr>
        <p:spPr>
          <a:xfrm>
            <a:off x="933189" y="369518"/>
            <a:ext cx="10014559" cy="18726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EF7AC7B-D11E-BCF6-A1A1-EB796353043C}"/>
              </a:ext>
            </a:extLst>
          </p:cNvPr>
          <p:cNvSpPr txBox="1"/>
          <p:nvPr/>
        </p:nvSpPr>
        <p:spPr>
          <a:xfrm>
            <a:off x="1306882" y="480074"/>
            <a:ext cx="9303664" cy="1661993"/>
          </a:xfrm>
          <a:prstGeom prst="rect">
            <a:avLst/>
          </a:prstGeom>
          <a:noFill/>
        </p:spPr>
        <p:txBody>
          <a:bodyPr wrap="square" rtlCol="0">
            <a:spAutoFit/>
          </a:bodyPr>
          <a:lstStyle/>
          <a:p>
            <a:r>
              <a:rPr lang="en-IN" b="1" dirty="0">
                <a:latin typeface="Aharoni" panose="020F0502020204030204" pitchFamily="2" charset="-79"/>
                <a:cs typeface="Aharoni" panose="020F0502020204030204" pitchFamily="2" charset="-79"/>
              </a:rPr>
              <a:t>Problem Statement:</a:t>
            </a:r>
          </a:p>
          <a:p>
            <a:r>
              <a:rPr lang="en-US" sz="1400" dirty="0">
                <a:latin typeface="Aharoni" panose="02010803020104030203" pitchFamily="2" charset="-79"/>
                <a:cs typeface="Aharoni" panose="02010803020104030203" pitchFamily="2" charset="-79"/>
              </a:rPr>
              <a:t>Normal life can be stressful,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The entertainment industry is a group of sub-industries devoted to entertainment. The entertainment industry is used to describe the mass media companies that control the distribution and manufacture of mass media entertainment.</a:t>
            </a:r>
            <a:endParaRPr lang="en-IN" sz="14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3F81F9B2-AFA8-4221-2D9F-D71701FABD0C}"/>
              </a:ext>
            </a:extLst>
          </p:cNvPr>
          <p:cNvSpPr txBox="1"/>
          <p:nvPr/>
        </p:nvSpPr>
        <p:spPr>
          <a:xfrm>
            <a:off x="995819" y="2561573"/>
            <a:ext cx="4346532" cy="369332"/>
          </a:xfrm>
          <a:prstGeom prst="rect">
            <a:avLst/>
          </a:prstGeom>
          <a:noFill/>
        </p:spPr>
        <p:txBody>
          <a:bodyPr wrap="square" rtlCol="0">
            <a:spAutoFit/>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IMPORTANCE OF ENTERTAINMENT</a:t>
            </a:r>
          </a:p>
        </p:txBody>
      </p:sp>
      <p:sp>
        <p:nvSpPr>
          <p:cNvPr id="7" name="Rectangle: Rounded Corners 6">
            <a:extLst>
              <a:ext uri="{FF2B5EF4-FFF2-40B4-BE49-F238E27FC236}">
                <a16:creationId xmlns:a16="http://schemas.microsoft.com/office/drawing/2014/main" id="{903C9316-B683-FB48-EDFC-59DB3AC88C4D}"/>
              </a:ext>
            </a:extLst>
          </p:cNvPr>
          <p:cNvSpPr/>
          <p:nvPr/>
        </p:nvSpPr>
        <p:spPr>
          <a:xfrm>
            <a:off x="1152395" y="3062614"/>
            <a:ext cx="2066794" cy="348849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C5D692F-2AB1-31BF-0B25-2BBA7AC25842}"/>
              </a:ext>
            </a:extLst>
          </p:cNvPr>
          <p:cNvSpPr/>
          <p:nvPr/>
        </p:nvSpPr>
        <p:spPr>
          <a:xfrm>
            <a:off x="3523989" y="3062614"/>
            <a:ext cx="2066794" cy="348849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9D8571BC-E6FA-D47D-3246-75B78527DED0}"/>
              </a:ext>
            </a:extLst>
          </p:cNvPr>
          <p:cNvSpPr/>
          <p:nvPr/>
        </p:nvSpPr>
        <p:spPr>
          <a:xfrm>
            <a:off x="5922680" y="3062614"/>
            <a:ext cx="2066794" cy="348849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A9CFBBD-EF9B-5B83-E8DF-D18383612DB2}"/>
              </a:ext>
            </a:extLst>
          </p:cNvPr>
          <p:cNvSpPr/>
          <p:nvPr/>
        </p:nvSpPr>
        <p:spPr>
          <a:xfrm>
            <a:off x="8369953" y="3062614"/>
            <a:ext cx="2066794" cy="348849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1F94EB7-2F42-F258-26F0-37C43326F58A}"/>
              </a:ext>
            </a:extLst>
          </p:cNvPr>
          <p:cNvSpPr txBox="1"/>
          <p:nvPr/>
        </p:nvSpPr>
        <p:spPr>
          <a:xfrm>
            <a:off x="1306882" y="3263030"/>
            <a:ext cx="1674313" cy="2708434"/>
          </a:xfrm>
          <a:prstGeom prst="rect">
            <a:avLst/>
          </a:prstGeom>
          <a:noFill/>
        </p:spPr>
        <p:txBody>
          <a:bodyPr wrap="square" rtlCol="0">
            <a:spAutoFit/>
          </a:bodyPr>
          <a:lstStyle/>
          <a:p>
            <a:r>
              <a:rPr lang="en-US" sz="1600" b="1" dirty="0"/>
              <a:t>Relaxation and Stress Relief: </a:t>
            </a:r>
            <a:r>
              <a:rPr lang="en-US" sz="1200" dirty="0"/>
              <a:t>Entertainment provides a means for people to relax and unwind after a long day. Whether it's watching a movie, playing a game, or attending a concert, entertainment activities offer a break from the stresses of daily life.</a:t>
            </a:r>
          </a:p>
          <a:p>
            <a:endParaRPr lang="en-IN" dirty="0"/>
          </a:p>
        </p:txBody>
      </p:sp>
      <p:sp>
        <p:nvSpPr>
          <p:cNvPr id="12" name="TextBox 11">
            <a:extLst>
              <a:ext uri="{FF2B5EF4-FFF2-40B4-BE49-F238E27FC236}">
                <a16:creationId xmlns:a16="http://schemas.microsoft.com/office/drawing/2014/main" id="{F2E9A2EC-BD7D-EEBD-8923-4D186BC3EF43}"/>
              </a:ext>
            </a:extLst>
          </p:cNvPr>
          <p:cNvSpPr txBox="1"/>
          <p:nvPr/>
        </p:nvSpPr>
        <p:spPr>
          <a:xfrm>
            <a:off x="3668038" y="3250319"/>
            <a:ext cx="1674313" cy="2893100"/>
          </a:xfrm>
          <a:prstGeom prst="rect">
            <a:avLst/>
          </a:prstGeom>
          <a:noFill/>
        </p:spPr>
        <p:txBody>
          <a:bodyPr wrap="square" rtlCol="0">
            <a:spAutoFit/>
          </a:bodyPr>
          <a:lstStyle/>
          <a:p>
            <a:pPr algn="l"/>
            <a:r>
              <a:rPr lang="en-US" sz="1600" b="1" dirty="0"/>
              <a:t>Cultural Expression: </a:t>
            </a:r>
            <a:r>
              <a:rPr lang="en-US" sz="1200" dirty="0"/>
              <a:t>Entertainment often reflects the culture and values of society. Through music, literature, film, and other forms of entertainment, people can explore different perspectives and gain insights into diverse cultures.</a:t>
            </a:r>
          </a:p>
          <a:p>
            <a:endParaRPr lang="en-IN" dirty="0"/>
          </a:p>
        </p:txBody>
      </p:sp>
      <p:sp>
        <p:nvSpPr>
          <p:cNvPr id="13" name="TextBox 12">
            <a:extLst>
              <a:ext uri="{FF2B5EF4-FFF2-40B4-BE49-F238E27FC236}">
                <a16:creationId xmlns:a16="http://schemas.microsoft.com/office/drawing/2014/main" id="{E6CB41FD-C594-6E01-B3ED-DE218E27B334}"/>
              </a:ext>
            </a:extLst>
          </p:cNvPr>
          <p:cNvSpPr txBox="1"/>
          <p:nvPr/>
        </p:nvSpPr>
        <p:spPr>
          <a:xfrm>
            <a:off x="6118920" y="3263030"/>
            <a:ext cx="1674313" cy="3200876"/>
          </a:xfrm>
          <a:prstGeom prst="rect">
            <a:avLst/>
          </a:prstGeom>
          <a:noFill/>
        </p:spPr>
        <p:txBody>
          <a:bodyPr wrap="square" rtlCol="0">
            <a:spAutoFit/>
          </a:bodyPr>
          <a:lstStyle/>
          <a:p>
            <a:pPr algn="l"/>
            <a:r>
              <a:rPr lang="en-US" sz="1600" b="1" dirty="0"/>
              <a:t>Social Bonding: </a:t>
            </a:r>
            <a:r>
              <a:rPr lang="en-US" sz="1200" dirty="0"/>
              <a:t>Shared entertainment experiences can strengthen social bonds. Whether it's attending a sporting event with friends, watching a TV show with family, or discussing books with a book club, entertainment activities provide opportunities for people to connect and share experiences.</a:t>
            </a:r>
          </a:p>
          <a:p>
            <a:endParaRPr lang="en-IN" dirty="0"/>
          </a:p>
        </p:txBody>
      </p:sp>
      <p:sp>
        <p:nvSpPr>
          <p:cNvPr id="14" name="TextBox 13">
            <a:extLst>
              <a:ext uri="{FF2B5EF4-FFF2-40B4-BE49-F238E27FC236}">
                <a16:creationId xmlns:a16="http://schemas.microsoft.com/office/drawing/2014/main" id="{332E90A5-ACF6-5FFA-43B3-1903EA248250}"/>
              </a:ext>
            </a:extLst>
          </p:cNvPr>
          <p:cNvSpPr txBox="1"/>
          <p:nvPr/>
        </p:nvSpPr>
        <p:spPr>
          <a:xfrm>
            <a:off x="8566193" y="3278183"/>
            <a:ext cx="1674313" cy="2893100"/>
          </a:xfrm>
          <a:prstGeom prst="rect">
            <a:avLst/>
          </a:prstGeom>
          <a:noFill/>
        </p:spPr>
        <p:txBody>
          <a:bodyPr wrap="square" rtlCol="0">
            <a:spAutoFit/>
          </a:bodyPr>
          <a:lstStyle/>
          <a:p>
            <a:pPr algn="l"/>
            <a:r>
              <a:rPr lang="en-US" sz="1600" b="1" dirty="0"/>
              <a:t>Education and Learning: </a:t>
            </a:r>
            <a:r>
              <a:rPr lang="en-US" sz="1200" dirty="0"/>
              <a:t>Entertainment can be a powerful tool for education and learning. Documentaries, historical dramas, and other forms of entertainment can convey important information and stimulate curiosity about various subjects.</a:t>
            </a:r>
          </a:p>
          <a:p>
            <a:endParaRPr lang="en-IN" dirty="0"/>
          </a:p>
        </p:txBody>
      </p:sp>
    </p:spTree>
    <p:extLst>
      <p:ext uri="{BB962C8B-B14F-4D97-AF65-F5344CB8AC3E}">
        <p14:creationId xmlns:p14="http://schemas.microsoft.com/office/powerpoint/2010/main" val="338192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AABBEA-AFF4-C9AC-2251-253127C95670}"/>
              </a:ext>
            </a:extLst>
          </p:cNvPr>
          <p:cNvSpPr>
            <a:spLocks noGrp="1"/>
          </p:cNvSpPr>
          <p:nvPr>
            <p:ph type="title"/>
          </p:nvPr>
        </p:nvSpPr>
        <p:spPr>
          <a:xfrm>
            <a:off x="685801" y="643466"/>
            <a:ext cx="2590799" cy="4995333"/>
          </a:xfrm>
        </p:spPr>
        <p:txBody>
          <a:bodyPr>
            <a:normAutofit/>
          </a:bodyPr>
          <a:lstStyle/>
          <a:p>
            <a:r>
              <a:rPr lang="en-IN" b="1">
                <a:solidFill>
                  <a:srgbClr val="FFFFFF"/>
                </a:solidFill>
                <a:latin typeface="ADLaM Display" panose="02010000000000000000" pitchFamily="2" charset="0"/>
                <a:ea typeface="ADLaM Display" panose="02010000000000000000" pitchFamily="2" charset="0"/>
                <a:cs typeface="ADLaM Display" panose="02010000000000000000" pitchFamily="2" charset="0"/>
              </a:rPr>
              <a:t>SCOPE OF THE PROJECT</a:t>
            </a:r>
          </a:p>
        </p:txBody>
      </p:sp>
      <p:sp>
        <p:nvSpPr>
          <p:cNvPr id="3" name="Content Placeholder 2">
            <a:extLst>
              <a:ext uri="{FF2B5EF4-FFF2-40B4-BE49-F238E27FC236}">
                <a16:creationId xmlns:a16="http://schemas.microsoft.com/office/drawing/2014/main" id="{340AD739-EDF9-11AE-7C99-EF35391C9306}"/>
              </a:ext>
            </a:extLst>
          </p:cNvPr>
          <p:cNvSpPr>
            <a:spLocks/>
          </p:cNvSpPr>
          <p:nvPr/>
        </p:nvSpPr>
        <p:spPr>
          <a:xfrm>
            <a:off x="685801" y="2142067"/>
            <a:ext cx="10131425" cy="3649133"/>
          </a:xfrm>
          <a:prstGeom prst="rect">
            <a:avLst/>
          </a:prstGeom>
        </p:spPr>
        <p:txBody>
          <a:bodyPr/>
          <a:lstStyle/>
          <a:p>
            <a:endParaRPr lang="en-IN" dirty="0"/>
          </a:p>
        </p:txBody>
      </p:sp>
      <p:sp>
        <p:nvSpPr>
          <p:cNvPr id="4" name="Rectangle: Rounded Corners 3">
            <a:extLst>
              <a:ext uri="{FF2B5EF4-FFF2-40B4-BE49-F238E27FC236}">
                <a16:creationId xmlns:a16="http://schemas.microsoft.com/office/drawing/2014/main" id="{A5A54D0B-E4E1-8867-76CC-52727CD631C4}"/>
              </a:ext>
            </a:extLst>
          </p:cNvPr>
          <p:cNvSpPr/>
          <p:nvPr/>
        </p:nvSpPr>
        <p:spPr>
          <a:xfrm>
            <a:off x="4808603" y="1406337"/>
            <a:ext cx="6545197" cy="147909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5" name="Rectangle: Rounded Corners 4">
            <a:extLst>
              <a:ext uri="{FF2B5EF4-FFF2-40B4-BE49-F238E27FC236}">
                <a16:creationId xmlns:a16="http://schemas.microsoft.com/office/drawing/2014/main" id="{CC3BB6ED-F532-3FAD-2D73-A4DA7A21AA07}"/>
              </a:ext>
            </a:extLst>
          </p:cNvPr>
          <p:cNvSpPr/>
          <p:nvPr/>
        </p:nvSpPr>
        <p:spPr>
          <a:xfrm>
            <a:off x="4808601" y="2509892"/>
            <a:ext cx="6545197" cy="14790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6" name="Rectangle: Rounded Corners 5">
            <a:extLst>
              <a:ext uri="{FF2B5EF4-FFF2-40B4-BE49-F238E27FC236}">
                <a16:creationId xmlns:a16="http://schemas.microsoft.com/office/drawing/2014/main" id="{1ADC22F3-A3BF-CA94-88C8-F024DE15BAB2}"/>
              </a:ext>
            </a:extLst>
          </p:cNvPr>
          <p:cNvSpPr/>
          <p:nvPr/>
        </p:nvSpPr>
        <p:spPr>
          <a:xfrm>
            <a:off x="4808601" y="3613446"/>
            <a:ext cx="6545197" cy="1479094"/>
          </a:xfrm>
          <a:prstGeom prst="roundRect">
            <a:avLst/>
          </a:prstGeom>
          <a:solidFill>
            <a:srgbClr val="0070C0"/>
          </a:solidFill>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IN"/>
          </a:p>
        </p:txBody>
      </p:sp>
      <p:sp>
        <p:nvSpPr>
          <p:cNvPr id="7" name="TextBox 6">
            <a:extLst>
              <a:ext uri="{FF2B5EF4-FFF2-40B4-BE49-F238E27FC236}">
                <a16:creationId xmlns:a16="http://schemas.microsoft.com/office/drawing/2014/main" id="{A65BF18A-697F-C33C-2667-115A20716A77}"/>
              </a:ext>
            </a:extLst>
          </p:cNvPr>
          <p:cNvSpPr txBox="1"/>
          <p:nvPr/>
        </p:nvSpPr>
        <p:spPr>
          <a:xfrm>
            <a:off x="4977056" y="1502474"/>
            <a:ext cx="6152759" cy="101752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70332">
              <a:buFont typeface="+mj-lt"/>
              <a:buAutoNum type="arabicPeriod"/>
            </a:pPr>
            <a:r>
              <a:rPr lang="en-US" sz="1296" b="1" kern="1200">
                <a:solidFill>
                  <a:schemeClr val="tx1"/>
                </a:solidFill>
                <a:latin typeface="+mn-lt"/>
                <a:ea typeface="+mn-ea"/>
                <a:cs typeface="+mn-cs"/>
              </a:rPr>
              <a:t>Audience Analysis:</a:t>
            </a:r>
          </a:p>
          <a:p>
            <a:pPr marL="601790" lvl="1" indent="-231458" defTabSz="370332">
              <a:buFont typeface="Arial" panose="020B0604020202020204" pitchFamily="34" charset="0"/>
              <a:buChar char="•"/>
            </a:pPr>
            <a:r>
              <a:rPr lang="en-US" sz="972" kern="1200">
                <a:solidFill>
                  <a:schemeClr val="tx1"/>
                </a:solidFill>
                <a:latin typeface="+mn-lt"/>
                <a:ea typeface="+mn-ea"/>
                <a:cs typeface="+mn-cs"/>
              </a:rPr>
              <a:t>Analyzing viewer demographics, including age, gender, location, and socio-economic status.</a:t>
            </a:r>
          </a:p>
          <a:p>
            <a:pPr marL="601790" lvl="1" indent="-231458" defTabSz="370332">
              <a:buFont typeface="Arial" panose="020B0604020202020204" pitchFamily="34" charset="0"/>
              <a:buChar char="•"/>
            </a:pPr>
            <a:r>
              <a:rPr lang="en-US" sz="972" kern="1200">
                <a:solidFill>
                  <a:schemeClr val="tx1"/>
                </a:solidFill>
                <a:latin typeface="+mn-lt"/>
                <a:ea typeface="+mn-ea"/>
                <a:cs typeface="+mn-cs"/>
              </a:rPr>
              <a:t>Understanding viewer preferences in terms of genres, actors, directors, and specific content.</a:t>
            </a:r>
          </a:p>
          <a:p>
            <a:pPr marL="601790" lvl="1" indent="-231458" defTabSz="370332">
              <a:buFont typeface="Arial" panose="020B0604020202020204" pitchFamily="34" charset="0"/>
              <a:buChar char="•"/>
            </a:pPr>
            <a:r>
              <a:rPr lang="en-US" sz="972" kern="1200">
                <a:solidFill>
                  <a:schemeClr val="tx1"/>
                </a:solidFill>
                <a:latin typeface="+mn-lt"/>
                <a:ea typeface="+mn-ea"/>
                <a:cs typeface="+mn-cs"/>
              </a:rPr>
              <a:t>Exploring viewing habits such as binge-watching patterns, time of day preferences, and device usage.</a:t>
            </a:r>
          </a:p>
          <a:p>
            <a:pPr>
              <a:spcAft>
                <a:spcPts val="600"/>
              </a:spcAft>
            </a:pPr>
            <a:endParaRPr lang="en-IN" dirty="0"/>
          </a:p>
        </p:txBody>
      </p:sp>
      <p:sp>
        <p:nvSpPr>
          <p:cNvPr id="8" name="TextBox 7">
            <a:extLst>
              <a:ext uri="{FF2B5EF4-FFF2-40B4-BE49-F238E27FC236}">
                <a16:creationId xmlns:a16="http://schemas.microsoft.com/office/drawing/2014/main" id="{9F9D11CF-DD46-3876-DF86-B0A933FFB160}"/>
              </a:ext>
            </a:extLst>
          </p:cNvPr>
          <p:cNvSpPr txBox="1"/>
          <p:nvPr/>
        </p:nvSpPr>
        <p:spPr>
          <a:xfrm>
            <a:off x="4977056" y="2620073"/>
            <a:ext cx="6152759" cy="101752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70332"/>
            <a:r>
              <a:rPr lang="en-US" sz="1296" b="1" kern="1200">
                <a:solidFill>
                  <a:schemeClr val="tx1"/>
                </a:solidFill>
                <a:latin typeface="+mn-lt"/>
                <a:ea typeface="+mn-ea"/>
                <a:cs typeface="+mn-cs"/>
              </a:rPr>
              <a:t>2.Content Analysis:</a:t>
            </a:r>
          </a:p>
          <a:p>
            <a:pPr marL="601790" lvl="1" indent="-231458" defTabSz="370332">
              <a:buFont typeface="Arial" panose="020B0604020202020204" pitchFamily="34" charset="0"/>
              <a:buChar char="•"/>
            </a:pPr>
            <a:r>
              <a:rPr lang="en-US" sz="972" kern="1200">
                <a:solidFill>
                  <a:schemeClr val="tx1"/>
                </a:solidFill>
                <a:latin typeface="+mn-lt"/>
                <a:ea typeface="+mn-ea"/>
                <a:cs typeface="+mn-cs"/>
              </a:rPr>
              <a:t>Evaluating the performance of existing entertainment content across different platforms.</a:t>
            </a:r>
          </a:p>
          <a:p>
            <a:pPr marL="601790" lvl="1" indent="-231458" defTabSz="370332">
              <a:buFont typeface="Arial" panose="020B0604020202020204" pitchFamily="34" charset="0"/>
              <a:buChar char="•"/>
            </a:pPr>
            <a:r>
              <a:rPr lang="en-US" sz="972" kern="1200">
                <a:solidFill>
                  <a:schemeClr val="tx1"/>
                </a:solidFill>
                <a:latin typeface="+mn-lt"/>
                <a:ea typeface="+mn-ea"/>
                <a:cs typeface="+mn-cs"/>
              </a:rPr>
              <a:t>Identifying trends in popular genres, themes, and storytelling techniques.</a:t>
            </a:r>
          </a:p>
          <a:p>
            <a:pPr marL="601790" lvl="1" indent="-231458" defTabSz="370332">
              <a:buFont typeface="Arial" panose="020B0604020202020204" pitchFamily="34" charset="0"/>
              <a:buChar char="•"/>
            </a:pPr>
            <a:r>
              <a:rPr lang="en-US" sz="972" kern="1200">
                <a:solidFill>
                  <a:schemeClr val="tx1"/>
                </a:solidFill>
                <a:latin typeface="+mn-lt"/>
                <a:ea typeface="+mn-ea"/>
                <a:cs typeface="+mn-cs"/>
              </a:rPr>
              <a:t>Assessing the impact of content attributes (e.g., duration, language, rating) on audience engagement.</a:t>
            </a:r>
          </a:p>
          <a:p>
            <a:pPr>
              <a:spcAft>
                <a:spcPts val="600"/>
              </a:spcAft>
            </a:pPr>
            <a:endParaRPr lang="en-IN" dirty="0"/>
          </a:p>
        </p:txBody>
      </p:sp>
      <p:sp>
        <p:nvSpPr>
          <p:cNvPr id="9" name="TextBox 8">
            <a:extLst>
              <a:ext uri="{FF2B5EF4-FFF2-40B4-BE49-F238E27FC236}">
                <a16:creationId xmlns:a16="http://schemas.microsoft.com/office/drawing/2014/main" id="{A2A3CB52-D227-0F3E-2C2C-A187FFBB2B4F}"/>
              </a:ext>
            </a:extLst>
          </p:cNvPr>
          <p:cNvSpPr txBox="1"/>
          <p:nvPr/>
        </p:nvSpPr>
        <p:spPr>
          <a:xfrm>
            <a:off x="4977056" y="3765048"/>
            <a:ext cx="4940028" cy="150823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70332"/>
            <a:r>
              <a:rPr lang="en-US" sz="1296" b="1" kern="1200">
                <a:solidFill>
                  <a:schemeClr val="tx1"/>
                </a:solidFill>
                <a:latin typeface="+mn-lt"/>
                <a:ea typeface="+mn-ea"/>
                <a:cs typeface="+mn-cs"/>
              </a:rPr>
              <a:t>3.Predictive Modeling:</a:t>
            </a:r>
          </a:p>
          <a:p>
            <a:pPr marL="601790" lvl="1" indent="-231458" defTabSz="370332">
              <a:buFont typeface="Arial" panose="020B0604020202020204" pitchFamily="34" charset="0"/>
              <a:buChar char="•"/>
            </a:pPr>
            <a:r>
              <a:rPr lang="en-US" sz="972" kern="1200">
                <a:solidFill>
                  <a:schemeClr val="tx1"/>
                </a:solidFill>
                <a:latin typeface="+mn-lt"/>
                <a:ea typeface="+mn-ea"/>
                <a:cs typeface="+mn-cs"/>
              </a:rPr>
              <a:t>Forecasting future trends in the entertainment industry based on historical data and market analysis.</a:t>
            </a:r>
          </a:p>
          <a:p>
            <a:pPr marL="601790" lvl="1" indent="-231458" defTabSz="370332">
              <a:buFont typeface="Arial" panose="020B0604020202020204" pitchFamily="34" charset="0"/>
              <a:buChar char="•"/>
            </a:pPr>
            <a:r>
              <a:rPr lang="en-US" sz="972" kern="1200">
                <a:solidFill>
                  <a:schemeClr val="tx1"/>
                </a:solidFill>
                <a:latin typeface="+mn-lt"/>
                <a:ea typeface="+mn-ea"/>
                <a:cs typeface="+mn-cs"/>
              </a:rPr>
              <a:t>Predicting audience behavior and preferences to inform content creation and distribution strategies.</a:t>
            </a:r>
          </a:p>
          <a:p>
            <a:pPr marL="601790" lvl="1" indent="-231458" defTabSz="370332">
              <a:buFont typeface="Arial" panose="020B0604020202020204" pitchFamily="34" charset="0"/>
              <a:buChar char="•"/>
            </a:pPr>
            <a:r>
              <a:rPr lang="en-US" sz="972" kern="1200">
                <a:solidFill>
                  <a:schemeClr val="tx1"/>
                </a:solidFill>
                <a:latin typeface="+mn-lt"/>
                <a:ea typeface="+mn-ea"/>
                <a:cs typeface="+mn-cs"/>
              </a:rPr>
              <a:t>Anticipating shifts in viewer demand and adjusting business strategies accordingly.</a:t>
            </a:r>
          </a:p>
          <a:p>
            <a:pPr defTabSz="270342">
              <a:spcAft>
                <a:spcPts val="486"/>
              </a:spcAft>
            </a:pPr>
            <a:endParaRPr lang="en-US" sz="828" kern="1200">
              <a:solidFill>
                <a:schemeClr val="tx1"/>
              </a:solidFill>
              <a:latin typeface="+mn-lt"/>
              <a:ea typeface="+mn-ea"/>
              <a:cs typeface="+mn-cs"/>
            </a:endParaRPr>
          </a:p>
          <a:p>
            <a:pPr>
              <a:spcAft>
                <a:spcPts val="600"/>
              </a:spcAft>
            </a:pPr>
            <a:endParaRPr lang="en-IN" dirty="0"/>
          </a:p>
        </p:txBody>
      </p:sp>
    </p:spTree>
    <p:extLst>
      <p:ext uri="{BB962C8B-B14F-4D97-AF65-F5344CB8AC3E}">
        <p14:creationId xmlns:p14="http://schemas.microsoft.com/office/powerpoint/2010/main" val="307478381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26EF-7E27-149E-A538-9F1D4229487E}"/>
              </a:ext>
            </a:extLst>
          </p:cNvPr>
          <p:cNvSpPr>
            <a:spLocks noGrp="1"/>
          </p:cNvSpPr>
          <p:nvPr>
            <p:ph type="title"/>
          </p:nvPr>
        </p:nvSpPr>
        <p:spPr>
          <a:xfrm>
            <a:off x="685801" y="942849"/>
            <a:ext cx="8487833" cy="1123018"/>
          </a:xfrm>
        </p:spPr>
        <p:txBody>
          <a:bodyPr/>
          <a:lstStyle/>
          <a:p>
            <a:r>
              <a:rPr lang="en-IN" b="1" dirty="0">
                <a:latin typeface="ADLaM Display" panose="02010000000000000000" pitchFamily="2" charset="0"/>
                <a:ea typeface="ADLaM Display" panose="02010000000000000000" pitchFamily="2" charset="0"/>
                <a:cs typeface="ADLaM Display" panose="02010000000000000000" pitchFamily="2" charset="0"/>
              </a:rPr>
              <a:t>GRAPHS AND PLOTS</a:t>
            </a:r>
          </a:p>
        </p:txBody>
      </p:sp>
      <p:pic>
        <p:nvPicPr>
          <p:cNvPr id="1026" name="Picture 2">
            <a:extLst>
              <a:ext uri="{FF2B5EF4-FFF2-40B4-BE49-F238E27FC236}">
                <a16:creationId xmlns:a16="http://schemas.microsoft.com/office/drawing/2014/main" id="{E6D6A838-676C-8D8F-28F9-5D268ADEA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444" y="2326002"/>
            <a:ext cx="3674953" cy="36496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C512760-5DC9-616E-2092-D6F808838ED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16361" y="2326001"/>
            <a:ext cx="4514546"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8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534D-5CCD-07FA-BDA7-88AF3CA9828C}"/>
              </a:ext>
            </a:extLst>
          </p:cNvPr>
          <p:cNvSpPr>
            <a:spLocks noGrp="1"/>
          </p:cNvSpPr>
          <p:nvPr>
            <p:ph type="title"/>
          </p:nvPr>
        </p:nvSpPr>
        <p:spPr>
          <a:xfrm>
            <a:off x="416860" y="-143435"/>
            <a:ext cx="10131425" cy="1456267"/>
          </a:xfrm>
        </p:spPr>
        <p:txBody>
          <a:bodyPr/>
          <a:lstStyle/>
          <a:p>
            <a:r>
              <a:rPr lang="en-IN" b="1" dirty="0">
                <a:latin typeface="ADLaM Display" panose="02010000000000000000" pitchFamily="2" charset="0"/>
                <a:ea typeface="ADLaM Display" panose="02010000000000000000" pitchFamily="2" charset="0"/>
                <a:cs typeface="ADLaM Display" panose="02010000000000000000" pitchFamily="2" charset="0"/>
              </a:rPr>
              <a:t>Dashboard</a:t>
            </a:r>
          </a:p>
        </p:txBody>
      </p:sp>
      <p:pic>
        <p:nvPicPr>
          <p:cNvPr id="5" name="Content Placeholder 4">
            <a:extLst>
              <a:ext uri="{FF2B5EF4-FFF2-40B4-BE49-F238E27FC236}">
                <a16:creationId xmlns:a16="http://schemas.microsoft.com/office/drawing/2014/main" id="{BE721969-00B5-0623-5E6B-C996091E28BF}"/>
              </a:ext>
            </a:extLst>
          </p:cNvPr>
          <p:cNvPicPr>
            <a:picLocks noGrp="1" noChangeAspect="1"/>
          </p:cNvPicPr>
          <p:nvPr>
            <p:ph idx="1"/>
          </p:nvPr>
        </p:nvPicPr>
        <p:blipFill>
          <a:blip r:embed="rId2"/>
          <a:stretch>
            <a:fillRect/>
          </a:stretch>
        </p:blipFill>
        <p:spPr>
          <a:xfrm>
            <a:off x="1289671" y="1180274"/>
            <a:ext cx="9992412" cy="5619455"/>
          </a:xfrm>
        </p:spPr>
      </p:pic>
    </p:spTree>
    <p:extLst>
      <p:ext uri="{BB962C8B-B14F-4D97-AF65-F5344CB8AC3E}">
        <p14:creationId xmlns:p14="http://schemas.microsoft.com/office/powerpoint/2010/main" val="214771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FB7A-6AD3-70CF-A7F9-FC83D0541D16}"/>
              </a:ext>
            </a:extLst>
          </p:cNvPr>
          <p:cNvSpPr>
            <a:spLocks noGrp="1"/>
          </p:cNvSpPr>
          <p:nvPr>
            <p:ph type="title"/>
          </p:nvPr>
        </p:nvSpPr>
        <p:spPr>
          <a:xfrm>
            <a:off x="4955458" y="639097"/>
            <a:ext cx="6593075" cy="1612490"/>
          </a:xfrm>
        </p:spPr>
        <p:txBody>
          <a:bodyPr>
            <a:normAutofit/>
          </a:bodyPr>
          <a:lstStyle/>
          <a:p>
            <a:r>
              <a:rPr lang="en-IN" b="1">
                <a:latin typeface="ADLaM Display" panose="02010000000000000000" pitchFamily="2" charset="0"/>
                <a:ea typeface="ADLaM Display" panose="02010000000000000000" pitchFamily="2" charset="0"/>
                <a:cs typeface="ADLaM Display" panose="02010000000000000000" pitchFamily="2" charset="0"/>
              </a:rPr>
              <a:t>KEY findings</a:t>
            </a:r>
            <a:endParaRPr lang="en-IN" b="1"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3" name="Picture 12" descr="A person playing a guitar&#10;&#10;Description automatically generated">
            <a:extLst>
              <a:ext uri="{FF2B5EF4-FFF2-40B4-BE49-F238E27FC236}">
                <a16:creationId xmlns:a16="http://schemas.microsoft.com/office/drawing/2014/main" id="{A189D193-BEED-A398-9276-4476A422BAE8}"/>
              </a:ext>
            </a:extLst>
          </p:cNvPr>
          <p:cNvPicPr>
            <a:picLocks noChangeAspect="1"/>
          </p:cNvPicPr>
          <p:nvPr/>
        </p:nvPicPr>
        <p:blipFill rotWithShape="1">
          <a:blip r:embed="rId3"/>
          <a:srcRect l="26878" r="35097"/>
          <a:stretch/>
        </p:blipFill>
        <p:spPr>
          <a:xfrm>
            <a:off x="20" y="975"/>
            <a:ext cx="4635988" cy="6858000"/>
          </a:xfrm>
          <a:prstGeom prst="rect">
            <a:avLst/>
          </a:prstGeom>
        </p:spPr>
      </p:pic>
      <p:sp>
        <p:nvSpPr>
          <p:cNvPr id="14" name="Content Placeholder 2">
            <a:extLst>
              <a:ext uri="{FF2B5EF4-FFF2-40B4-BE49-F238E27FC236}">
                <a16:creationId xmlns:a16="http://schemas.microsoft.com/office/drawing/2014/main" id="{14AE877B-4765-30A6-B2A1-D7362A7CD23C}"/>
              </a:ext>
            </a:extLst>
          </p:cNvPr>
          <p:cNvSpPr>
            <a:spLocks noGrp="1"/>
          </p:cNvSpPr>
          <p:nvPr>
            <p:ph idx="1"/>
          </p:nvPr>
        </p:nvSpPr>
        <p:spPr>
          <a:xfrm>
            <a:off x="4955458" y="2251587"/>
            <a:ext cx="6593075" cy="3972232"/>
          </a:xfrm>
        </p:spPr>
        <p:txBody>
          <a:bodyPr>
            <a:normAutofit/>
          </a:bodyPr>
          <a:lstStyle/>
          <a:p>
            <a:r>
              <a:rPr lang="en-IN"/>
              <a:t>Around 71% of all the entertainers were male where as only 28% were female.</a:t>
            </a:r>
          </a:p>
          <a:p>
            <a:r>
              <a:rPr lang="en-IN"/>
              <a:t>The most famous entertainer was ADELE as known as (I can’t get no) Satisfaction.</a:t>
            </a:r>
          </a:p>
          <a:p>
            <a:r>
              <a:rPr lang="en-IN"/>
              <a:t>Adele got his first Oscar in 2017 and he stopped producing music in 2016.</a:t>
            </a:r>
          </a:p>
          <a:p>
            <a:endParaRPr lang="en-IN"/>
          </a:p>
        </p:txBody>
      </p:sp>
    </p:spTree>
    <p:extLst>
      <p:ext uri="{BB962C8B-B14F-4D97-AF65-F5344CB8AC3E}">
        <p14:creationId xmlns:p14="http://schemas.microsoft.com/office/powerpoint/2010/main" val="263376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827079-2326-328F-D884-AAAE6850C4AC}"/>
              </a:ext>
            </a:extLst>
          </p:cNvPr>
          <p:cNvSpPr>
            <a:spLocks noGrp="1"/>
          </p:cNvSpPr>
          <p:nvPr>
            <p:ph type="title"/>
          </p:nvPr>
        </p:nvSpPr>
        <p:spPr>
          <a:xfrm>
            <a:off x="685801" y="643466"/>
            <a:ext cx="2590799" cy="4995333"/>
          </a:xfrm>
        </p:spPr>
        <p:txBody>
          <a:bodyPr>
            <a:normAutofit/>
          </a:bodyPr>
          <a:lstStyle/>
          <a:p>
            <a:r>
              <a:rPr lang="en-IN" sz="2800">
                <a:solidFill>
                  <a:srgbClr val="FFFFFF"/>
                </a:solidFill>
                <a:latin typeface="ADLaM Display" panose="02010000000000000000" pitchFamily="2" charset="0"/>
                <a:ea typeface="ADLaM Display" panose="02010000000000000000" pitchFamily="2" charset="0"/>
                <a:cs typeface="ADLaM Display" panose="02010000000000000000" pitchFamily="2" charset="0"/>
              </a:rPr>
              <a:t>SWOT Analysis and Conclusion</a:t>
            </a:r>
            <a:br>
              <a:rPr lang="en-IN" sz="2800" b="1">
                <a:solidFill>
                  <a:srgbClr val="FFFFFF"/>
                </a:solidFill>
              </a:rPr>
            </a:br>
            <a:endParaRPr lang="en-IN" sz="2800">
              <a:solidFill>
                <a:srgbClr val="FFFFFF"/>
              </a:solidFill>
            </a:endParaRPr>
          </a:p>
        </p:txBody>
      </p:sp>
      <p:sp>
        <p:nvSpPr>
          <p:cNvPr id="3" name="Content Placeholder 2">
            <a:extLst>
              <a:ext uri="{FF2B5EF4-FFF2-40B4-BE49-F238E27FC236}">
                <a16:creationId xmlns:a16="http://schemas.microsoft.com/office/drawing/2014/main" id="{A458C37D-131F-458A-1890-8246BDF0F6B0}"/>
              </a:ext>
            </a:extLst>
          </p:cNvPr>
          <p:cNvSpPr>
            <a:spLocks/>
          </p:cNvSpPr>
          <p:nvPr/>
        </p:nvSpPr>
        <p:spPr>
          <a:xfrm>
            <a:off x="685801" y="2142067"/>
            <a:ext cx="10131425" cy="3649133"/>
          </a:xfrm>
          <a:prstGeom prst="rect">
            <a:avLst/>
          </a:prstGeom>
        </p:spPr>
        <p:txBody>
          <a:bodyPr/>
          <a:lstStyle/>
          <a:p>
            <a:endParaRPr lang="en-IN" dirty="0"/>
          </a:p>
        </p:txBody>
      </p:sp>
      <p:sp>
        <p:nvSpPr>
          <p:cNvPr id="4" name="Rectangle: Rounded Corners 3">
            <a:extLst>
              <a:ext uri="{FF2B5EF4-FFF2-40B4-BE49-F238E27FC236}">
                <a16:creationId xmlns:a16="http://schemas.microsoft.com/office/drawing/2014/main" id="{7638E8B5-97AB-2BE2-06AE-DF081AD30A55}"/>
              </a:ext>
            </a:extLst>
          </p:cNvPr>
          <p:cNvSpPr/>
          <p:nvPr/>
        </p:nvSpPr>
        <p:spPr>
          <a:xfrm>
            <a:off x="4808600" y="1344693"/>
            <a:ext cx="3191569" cy="3925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F13E1D47-5AED-C322-AD1F-4DCA61649628}"/>
              </a:ext>
            </a:extLst>
          </p:cNvPr>
          <p:cNvSpPr/>
          <p:nvPr/>
        </p:nvSpPr>
        <p:spPr>
          <a:xfrm>
            <a:off x="8125788" y="1344693"/>
            <a:ext cx="3191569" cy="3925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615E28B-28DB-BB01-05E8-E77F9BB5894D}"/>
              </a:ext>
            </a:extLst>
          </p:cNvPr>
          <p:cNvSpPr txBox="1"/>
          <p:nvPr/>
        </p:nvSpPr>
        <p:spPr>
          <a:xfrm>
            <a:off x="4975261" y="1423769"/>
            <a:ext cx="2170796" cy="804732"/>
          </a:xfrm>
          <a:prstGeom prst="rect">
            <a:avLst/>
          </a:prstGeom>
          <a:noFill/>
        </p:spPr>
        <p:txBody>
          <a:bodyPr wrap="square" rtlCol="0">
            <a:spAutoFit/>
          </a:bodyPr>
          <a:lstStyle/>
          <a:p>
            <a:pPr defTabSz="345204">
              <a:spcAft>
                <a:spcPts val="686"/>
              </a:spcAft>
            </a:pPr>
            <a:r>
              <a:rPr lang="en-IN" sz="4530" b="1" kern="1200">
                <a:solidFill>
                  <a:schemeClr val="tx1"/>
                </a:solidFill>
                <a:latin typeface="+mn-lt"/>
                <a:ea typeface="+mn-ea"/>
                <a:cs typeface="+mn-cs"/>
              </a:rPr>
              <a:t>01</a:t>
            </a:r>
            <a:endParaRPr lang="en-IN" sz="6000" b="1"/>
          </a:p>
        </p:txBody>
      </p:sp>
      <p:sp>
        <p:nvSpPr>
          <p:cNvPr id="8" name="TextBox 7">
            <a:extLst>
              <a:ext uri="{FF2B5EF4-FFF2-40B4-BE49-F238E27FC236}">
                <a16:creationId xmlns:a16="http://schemas.microsoft.com/office/drawing/2014/main" id="{6D4A1DAC-EC47-62E1-52F1-BDE1F5E89D10}"/>
              </a:ext>
            </a:extLst>
          </p:cNvPr>
          <p:cNvSpPr txBox="1"/>
          <p:nvPr/>
        </p:nvSpPr>
        <p:spPr>
          <a:xfrm>
            <a:off x="8221331" y="1394777"/>
            <a:ext cx="2170796" cy="804732"/>
          </a:xfrm>
          <a:prstGeom prst="rect">
            <a:avLst/>
          </a:prstGeom>
          <a:noFill/>
        </p:spPr>
        <p:txBody>
          <a:bodyPr wrap="square" rtlCol="0">
            <a:spAutoFit/>
          </a:bodyPr>
          <a:lstStyle/>
          <a:p>
            <a:pPr defTabSz="345204">
              <a:spcAft>
                <a:spcPts val="686"/>
              </a:spcAft>
            </a:pPr>
            <a:r>
              <a:rPr lang="en-IN" sz="4530" b="1" kern="1200">
                <a:solidFill>
                  <a:schemeClr val="tx1"/>
                </a:solidFill>
                <a:latin typeface="+mn-lt"/>
                <a:ea typeface="+mn-ea"/>
                <a:cs typeface="+mn-cs"/>
              </a:rPr>
              <a:t>02</a:t>
            </a:r>
            <a:endParaRPr lang="en-IN" sz="6000" b="1"/>
          </a:p>
        </p:txBody>
      </p:sp>
      <p:sp>
        <p:nvSpPr>
          <p:cNvPr id="10" name="TextBox 9">
            <a:extLst>
              <a:ext uri="{FF2B5EF4-FFF2-40B4-BE49-F238E27FC236}">
                <a16:creationId xmlns:a16="http://schemas.microsoft.com/office/drawing/2014/main" id="{E7627E17-0641-6056-832A-76D46CD24C1F}"/>
              </a:ext>
            </a:extLst>
          </p:cNvPr>
          <p:cNvSpPr txBox="1"/>
          <p:nvPr/>
        </p:nvSpPr>
        <p:spPr>
          <a:xfrm>
            <a:off x="10007770" y="1457581"/>
            <a:ext cx="1556696" cy="640151"/>
          </a:xfrm>
          <a:prstGeom prst="rect">
            <a:avLst/>
          </a:prstGeom>
          <a:noFill/>
        </p:spPr>
        <p:txBody>
          <a:bodyPr wrap="square" rtlCol="0">
            <a:spAutoFit/>
          </a:bodyPr>
          <a:lstStyle/>
          <a:p>
            <a:pPr defTabSz="345204">
              <a:spcAft>
                <a:spcPts val="686"/>
              </a:spcAft>
            </a:pPr>
            <a:endParaRPr lang="en-US" sz="1057" kern="1200">
              <a:solidFill>
                <a:schemeClr val="tx1"/>
              </a:solidFill>
              <a:latin typeface="+mn-lt"/>
              <a:ea typeface="+mn-ea"/>
              <a:cs typeface="+mn-cs"/>
            </a:endParaRPr>
          </a:p>
          <a:p>
            <a:pPr>
              <a:spcAft>
                <a:spcPts val="600"/>
              </a:spcAft>
            </a:pPr>
            <a:endParaRPr lang="en-IN" dirty="0"/>
          </a:p>
        </p:txBody>
      </p:sp>
      <p:sp>
        <p:nvSpPr>
          <p:cNvPr id="15" name="TextBox 14">
            <a:extLst>
              <a:ext uri="{FF2B5EF4-FFF2-40B4-BE49-F238E27FC236}">
                <a16:creationId xmlns:a16="http://schemas.microsoft.com/office/drawing/2014/main" id="{7773B1F8-05AB-7075-3255-4C851685C7BE}"/>
              </a:ext>
            </a:extLst>
          </p:cNvPr>
          <p:cNvSpPr txBox="1"/>
          <p:nvPr/>
        </p:nvSpPr>
        <p:spPr>
          <a:xfrm>
            <a:off x="4960337" y="2128354"/>
            <a:ext cx="2669149" cy="2091470"/>
          </a:xfrm>
          <a:prstGeom prst="rect">
            <a:avLst/>
          </a:prstGeom>
          <a:noFill/>
        </p:spPr>
        <p:txBody>
          <a:bodyPr wrap="square" rtlCol="0">
            <a:spAutoFit/>
          </a:bodyPr>
          <a:lstStyle/>
          <a:p>
            <a:pPr defTabSz="475488">
              <a:spcAft>
                <a:spcPts val="600"/>
              </a:spcAft>
            </a:pPr>
            <a:r>
              <a:rPr lang="en-IN" sz="1456" b="1" kern="1200">
                <a:solidFill>
                  <a:schemeClr val="tx1"/>
                </a:solidFill>
                <a:latin typeface="+mn-lt"/>
                <a:ea typeface="+mn-ea"/>
                <a:cs typeface="+mn-cs"/>
              </a:rPr>
              <a:t>SWOT Analysis</a:t>
            </a:r>
          </a:p>
          <a:p>
            <a:pPr defTabSz="475488">
              <a:spcAft>
                <a:spcPts val="600"/>
              </a:spcAft>
            </a:pPr>
            <a:r>
              <a:rPr lang="en-US" sz="1456" kern="1200">
                <a:solidFill>
                  <a:schemeClr val="tx1"/>
                </a:solidFill>
                <a:latin typeface="+mn-lt"/>
                <a:ea typeface="+mn-ea"/>
                <a:cs typeface="+mn-cs"/>
              </a:rPr>
              <a:t>Data analytics empowers businesses to identify strengths, weaknesses, opportunities, and threats, guiding strategic decision-making and business growth.</a:t>
            </a:r>
          </a:p>
          <a:p>
            <a:pPr>
              <a:spcAft>
                <a:spcPts val="600"/>
              </a:spcAft>
            </a:pPr>
            <a:endParaRPr lang="en-IN"/>
          </a:p>
        </p:txBody>
      </p:sp>
      <p:sp>
        <p:nvSpPr>
          <p:cNvPr id="16" name="TextBox 15">
            <a:extLst>
              <a:ext uri="{FF2B5EF4-FFF2-40B4-BE49-F238E27FC236}">
                <a16:creationId xmlns:a16="http://schemas.microsoft.com/office/drawing/2014/main" id="{0ADA0062-383F-4C99-F0C1-B341A0AF53D6}"/>
              </a:ext>
            </a:extLst>
          </p:cNvPr>
          <p:cNvSpPr txBox="1"/>
          <p:nvPr/>
        </p:nvSpPr>
        <p:spPr>
          <a:xfrm>
            <a:off x="8176139" y="2120038"/>
            <a:ext cx="2669149" cy="2091470"/>
          </a:xfrm>
          <a:prstGeom prst="rect">
            <a:avLst/>
          </a:prstGeom>
          <a:noFill/>
        </p:spPr>
        <p:txBody>
          <a:bodyPr wrap="square" rtlCol="0">
            <a:spAutoFit/>
          </a:bodyPr>
          <a:lstStyle/>
          <a:p>
            <a:pPr defTabSz="475488">
              <a:spcAft>
                <a:spcPts val="600"/>
              </a:spcAft>
            </a:pPr>
            <a:r>
              <a:rPr lang="en-IN" sz="1456" b="1" kern="1200">
                <a:solidFill>
                  <a:schemeClr val="tx1"/>
                </a:solidFill>
                <a:latin typeface="+mn-lt"/>
                <a:ea typeface="+mn-ea"/>
                <a:cs typeface="+mn-cs"/>
              </a:rPr>
              <a:t>Conclusion</a:t>
            </a:r>
          </a:p>
          <a:p>
            <a:pPr defTabSz="475488">
              <a:spcAft>
                <a:spcPts val="600"/>
              </a:spcAft>
            </a:pPr>
            <a:r>
              <a:rPr lang="en-US" sz="1456" kern="1200">
                <a:solidFill>
                  <a:schemeClr val="tx1"/>
                </a:solidFill>
                <a:latin typeface="+mn-lt"/>
                <a:ea typeface="+mn-ea"/>
                <a:cs typeface="+mn-cs"/>
              </a:rPr>
              <a:t>Leveraging data analytics in the entertainment industry is pivotal for driving innovation, enhancing audience experiences, and achieving sustainable business growth.</a:t>
            </a:r>
          </a:p>
          <a:p>
            <a:pPr>
              <a:spcAft>
                <a:spcPts val="600"/>
              </a:spcAft>
            </a:pPr>
            <a:endParaRPr lang="en-IN"/>
          </a:p>
        </p:txBody>
      </p:sp>
    </p:spTree>
    <p:extLst>
      <p:ext uri="{BB962C8B-B14F-4D97-AF65-F5344CB8AC3E}">
        <p14:creationId xmlns:p14="http://schemas.microsoft.com/office/powerpoint/2010/main" val="18678057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4" name="Picture 13">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6" name="Picture 15">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87F78BA8-2FE5-7872-A507-67F280A37E84}"/>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b="1" dirty="0">
                <a:latin typeface="ADLaM Display" panose="02010000000000000000" pitchFamily="2" charset="0"/>
                <a:ea typeface="ADLaM Display" panose="02010000000000000000" pitchFamily="2" charset="0"/>
                <a:cs typeface="ADLaM Display" panose="02010000000000000000" pitchFamily="2" charset="0"/>
              </a:rPr>
              <a:t>Thank you</a:t>
            </a:r>
          </a:p>
        </p:txBody>
      </p:sp>
      <p:sp>
        <p:nvSpPr>
          <p:cNvPr id="3" name="Content Placeholder 2">
            <a:extLst>
              <a:ext uri="{FF2B5EF4-FFF2-40B4-BE49-F238E27FC236}">
                <a16:creationId xmlns:a16="http://schemas.microsoft.com/office/drawing/2014/main" id="{976B6849-858A-22E2-5C8D-36A0542AA66D}"/>
              </a:ext>
            </a:extLst>
          </p:cNvPr>
          <p:cNvSpPr>
            <a:spLocks noGrp="1"/>
          </p:cNvSpPr>
          <p:nvPr>
            <p:ph idx="1"/>
          </p:nvPr>
        </p:nvSpPr>
        <p:spPr>
          <a:xfrm>
            <a:off x="2497137" y="3538174"/>
            <a:ext cx="7197726" cy="1405467"/>
          </a:xfrm>
        </p:spPr>
        <p:txBody>
          <a:bodyPr vert="horz" lIns="91440" tIns="45720" rIns="91440" bIns="45720" rtlCol="0" anchor="t">
            <a:normAutofit/>
          </a:bodyPr>
          <a:lstStyle/>
          <a:p>
            <a:pPr marL="0" indent="0" algn="ctr">
              <a:buNone/>
            </a:pPr>
            <a:r>
              <a:rPr lang="en-US" b="1" cap="all" dirty="0"/>
              <a:t>MAYANK KUSH</a:t>
            </a:r>
          </a:p>
        </p:txBody>
      </p:sp>
    </p:spTree>
    <p:extLst>
      <p:ext uri="{BB962C8B-B14F-4D97-AF65-F5344CB8AC3E}">
        <p14:creationId xmlns:p14="http://schemas.microsoft.com/office/powerpoint/2010/main" val="3602525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51</TotalTime>
  <Words>566</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ADLaM Display</vt:lpstr>
      <vt:lpstr>Aharoni</vt:lpstr>
      <vt:lpstr>Arial</vt:lpstr>
      <vt:lpstr>Calibri</vt:lpstr>
      <vt:lpstr>Calibri Light</vt:lpstr>
      <vt:lpstr>Celestial</vt:lpstr>
      <vt:lpstr>Enhancing Entertainment Experience through Data Analytics</vt:lpstr>
      <vt:lpstr>PowerPoint Presentation</vt:lpstr>
      <vt:lpstr>SCOPE OF THE PROJECT</vt:lpstr>
      <vt:lpstr>GRAPHS AND PLOTS</vt:lpstr>
      <vt:lpstr>Dashboard</vt:lpstr>
      <vt:lpstr>KEY findings</vt:lpstr>
      <vt:lpstr>SWOT Analysis and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Entertainment Experience through Data Analytics</dc:title>
  <dc:creator>Mayank Kush</dc:creator>
  <cp:lastModifiedBy>Mayank Kush</cp:lastModifiedBy>
  <cp:revision>1</cp:revision>
  <dcterms:created xsi:type="dcterms:W3CDTF">2024-04-18T07:16:32Z</dcterms:created>
  <dcterms:modified xsi:type="dcterms:W3CDTF">2024-04-18T08:07:50Z</dcterms:modified>
</cp:coreProperties>
</file>