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4" r:id="rId7"/>
    <p:sldId id="265" r:id="rId8"/>
    <p:sldId id="261" r:id="rId9"/>
    <p:sldId id="258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1141924/send-custom-java-objects-to-kafka-top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protocol#protocol_net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protocol#protocol_batch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(computer_science)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thod_(computer_science)" TargetMode="External"/><Relationship Id="rId5" Type="http://schemas.openxmlformats.org/officeDocument/2006/relationships/hyperlink" Target="https://en.wikipedia.org/wiki/Reference_(computer_science)" TargetMode="External"/><Relationship Id="rId4" Type="http://schemas.openxmlformats.org/officeDocument/2006/relationships/hyperlink" Target="https://en.wikipedia.org/wiki/Computer_net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u="sng" dirty="0"/>
              <a:t>Problem </a:t>
            </a:r>
            <a:r>
              <a:rPr lang="en-IN" sz="3200" b="1" u="sng" dirty="0" smtClean="0"/>
              <a:t>statement: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Studying the difference in lag of inter </a:t>
            </a:r>
            <a:r>
              <a:rPr lang="en-IN" sz="3200" dirty="0" err="1" smtClean="0"/>
              <a:t>microservice</a:t>
            </a:r>
            <a:r>
              <a:rPr lang="en-IN" sz="3200" dirty="0" smtClean="0"/>
              <a:t> transaction using rest </a:t>
            </a:r>
            <a:r>
              <a:rPr lang="en-IN" sz="3200" dirty="0" err="1" smtClean="0"/>
              <a:t>api</a:t>
            </a:r>
            <a:r>
              <a:rPr lang="en-IN" sz="3200" dirty="0" smtClean="0"/>
              <a:t> vs apache </a:t>
            </a:r>
            <a:r>
              <a:rPr lang="en-IN" sz="3200" dirty="0" err="1" smtClean="0"/>
              <a:t>kafka</a:t>
            </a:r>
            <a:r>
              <a:rPr lang="en-IN" sz="3200" dirty="0" smtClean="0"/>
              <a:t> with varying payload size, no. of clusters, environment etc.</a:t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000" dirty="0" smtClean="0"/>
              <a:t>By: 			</a:t>
            </a:r>
            <a:r>
              <a:rPr lang="en-IN" sz="3000" dirty="0" err="1" smtClean="0"/>
              <a:t>Mayank</a:t>
            </a:r>
            <a:r>
              <a:rPr lang="en-IN" sz="3000" dirty="0" smtClean="0"/>
              <a:t> </a:t>
            </a:r>
            <a:r>
              <a:rPr lang="en-IN" sz="3000" dirty="0" err="1"/>
              <a:t>kumar</a:t>
            </a:r>
            <a:r>
              <a:rPr lang="en-IN" sz="3000" dirty="0"/>
              <a:t> Agrawal</a:t>
            </a:r>
            <a:br>
              <a:rPr lang="en-IN" sz="3000" dirty="0"/>
            </a:br>
            <a:r>
              <a:rPr lang="en-IN" sz="3000" dirty="0"/>
              <a:t>gen id</a:t>
            </a:r>
            <a:r>
              <a:rPr lang="en-IN" sz="3000" dirty="0" smtClean="0"/>
              <a:t>:		18777121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21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0929"/>
          </a:xfrm>
        </p:spPr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IN" sz="4000" b="1" dirty="0">
                <a:solidFill>
                  <a:schemeClr val="tx1"/>
                </a:solidFill>
                <a:hlinkClick r:id="rId2"/>
              </a:rPr>
              <a:t>Send Custom Java Objects to Kafka Topic</a:t>
            </a:r>
            <a:r>
              <a:rPr lang="en-IN" sz="4000" b="1" dirty="0">
                <a:solidFill>
                  <a:schemeClr val="tx1"/>
                </a:solidFill>
              </a:rPr>
              <a:t/>
            </a:r>
            <a:br>
              <a:rPr lang="en-IN" sz="4000" b="1" dirty="0">
                <a:solidFill>
                  <a:schemeClr val="tx1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US" altLang="en-US" sz="2800" dirty="0">
                <a:solidFill>
                  <a:schemeClr val="tx1"/>
                </a:solidFill>
              </a:rPr>
              <a:t/>
            </a:r>
            <a:br>
              <a:rPr lang="en-US" altLang="en-US" sz="28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 intend to send custom java objects to producer, We need to create 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which implements </a:t>
            </a:r>
            <a:r>
              <a:rPr lang="en-US" altLang="en-US" dirty="0" err="1">
                <a:latin typeface="inherit"/>
                <a:cs typeface="Arial" panose="020B0604020202020204" pitchFamily="34" charset="0"/>
              </a:rPr>
              <a:t>org.apache.kafka.common.serialization.Serializer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 pass that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class during creation of your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30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/>
              <a:t/>
            </a:r>
            <a:br>
              <a:rPr lang="en-IN"/>
            </a:br>
            <a:r>
              <a:rPr lang="en-IN" smtClean="0"/>
              <a:t/>
            </a:r>
            <a:br>
              <a:rPr lang="en-IN" smtClean="0"/>
            </a:br>
            <a:r>
              <a:rPr lang="en-IN"/>
              <a:t/>
            </a:r>
            <a:br>
              <a:rPr lang="en-IN"/>
            </a:br>
            <a:r>
              <a:rPr lang="en-IN" smtClean="0"/>
              <a:t>RabbitMq</a:t>
            </a:r>
            <a:r>
              <a:rPr lang="en-IN" dirty="0" smtClean="0"/>
              <a:t> </a:t>
            </a:r>
            <a:r>
              <a:rPr lang="en-IN" dirty="0"/>
              <a:t>vs Apache Kafka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4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/>
              <a:t/>
            </a:r>
            <a:br>
              <a:rPr lang="en-IN" sz="5400" b="1" dirty="0"/>
            </a:br>
            <a:r>
              <a:rPr lang="en-IN" sz="5400" b="1" dirty="0" smtClean="0"/>
              <a:t>Event-Driven </a:t>
            </a:r>
            <a:r>
              <a:rPr lang="en-IN" sz="5400" b="1" dirty="0" err="1"/>
              <a:t>Microservices</a:t>
            </a:r>
            <a:r>
              <a:rPr lang="en-IN" sz="5400" b="1" dirty="0"/>
              <a:t> Using Spring Cloud Stream and </a:t>
            </a:r>
            <a:r>
              <a:rPr lang="en-IN" sz="5400" b="1" dirty="0" err="1" smtClean="0"/>
              <a:t>Apacke</a:t>
            </a:r>
            <a:r>
              <a:rPr lang="en-IN" sz="5400" b="1" dirty="0" smtClean="0"/>
              <a:t> Kafka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4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linkClick r:id="rId2"/>
              </a:rPr>
              <a:t>Network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Kafka </a:t>
            </a:r>
            <a:r>
              <a:rPr lang="en-IN" dirty="0"/>
              <a:t>uses a binary protocol over TCP. The protocol defines all </a:t>
            </a:r>
            <a:r>
              <a:rPr lang="en-IN" dirty="0" err="1"/>
              <a:t>apis</a:t>
            </a:r>
            <a:r>
              <a:rPr lang="en-IN" dirty="0"/>
              <a:t> as request response message pairs.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client initiates a socket connection and then writes a sequence of request messages and reads back the corresponding response message. No handshake is required on connection or disconnection</a:t>
            </a:r>
            <a:r>
              <a:rPr lang="en-IN" dirty="0" smtClean="0"/>
              <a:t>.</a:t>
            </a:r>
          </a:p>
          <a:p>
            <a:r>
              <a:rPr lang="en-IN" dirty="0"/>
              <a:t>The server guarantees that on a single TCP connection, requests will be processed in the order they are sent and responses will return in that order as well. </a:t>
            </a:r>
            <a:endParaRPr lang="en-IN" dirty="0" smtClean="0"/>
          </a:p>
          <a:p>
            <a:r>
              <a:rPr lang="en-IN" dirty="0"/>
              <a:t>Producers get an acknowledgement back when they publish a message containing the record's offset.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9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linkClick r:id="rId2"/>
              </a:rPr>
              <a:t>Batching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</a:t>
            </a:r>
            <a:r>
              <a:rPr lang="en-IN" dirty="0" smtClean="0"/>
              <a:t>atching </a:t>
            </a:r>
            <a:r>
              <a:rPr lang="en-IN" dirty="0"/>
              <a:t>small things together for efficiency</a:t>
            </a:r>
            <a:r>
              <a:rPr lang="en-IN" dirty="0" smtClean="0"/>
              <a:t>. </a:t>
            </a:r>
            <a:r>
              <a:rPr lang="en-IN" dirty="0"/>
              <a:t>A clever client can make use of this and support an "asynchronous" mode in which it batches together messages sent individually and sends them in larger </a:t>
            </a:r>
            <a:r>
              <a:rPr lang="en-IN" dirty="0" smtClean="0"/>
              <a:t>clumps.</a:t>
            </a:r>
          </a:p>
          <a:p>
            <a:r>
              <a:rPr lang="en-IN" dirty="0" smtClean="0"/>
              <a:t>Batching </a:t>
            </a:r>
            <a:r>
              <a:rPr lang="en-IN" dirty="0"/>
              <a:t>across multiple topics and partitions, so a produce request may contain data to append to many partitions and a fetch request may pull data from many partitions all at once.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8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Terms: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Source: </a:t>
            </a:r>
            <a:r>
              <a:rPr lang="en-IN" dirty="0"/>
              <a:t>is the application that consumes events</a:t>
            </a:r>
          </a:p>
          <a:p>
            <a:r>
              <a:rPr lang="en-IN" b="1" dirty="0"/>
              <a:t>Processor:</a:t>
            </a:r>
            <a:r>
              <a:rPr lang="en-IN" dirty="0"/>
              <a:t> consumes data from the </a:t>
            </a:r>
            <a:r>
              <a:rPr lang="en-IN" i="1" dirty="0"/>
              <a:t>Source</a:t>
            </a:r>
            <a:r>
              <a:rPr lang="en-IN" dirty="0"/>
              <a:t>, does some processing on it, and emits the processed data to the next application in the pipeline</a:t>
            </a:r>
          </a:p>
          <a:p>
            <a:r>
              <a:rPr lang="en-IN" b="1" dirty="0"/>
              <a:t>Sink:</a:t>
            </a:r>
            <a:r>
              <a:rPr lang="en-IN" dirty="0"/>
              <a:t> either consumes from a </a:t>
            </a:r>
            <a:r>
              <a:rPr lang="en-IN" i="1" dirty="0"/>
              <a:t>Source</a:t>
            </a:r>
            <a:r>
              <a:rPr lang="en-IN" dirty="0"/>
              <a:t> or </a:t>
            </a:r>
            <a:r>
              <a:rPr lang="en-IN" i="1" dirty="0"/>
              <a:t>Processor</a:t>
            </a:r>
            <a:r>
              <a:rPr lang="en-IN" dirty="0"/>
              <a:t> and writes the data to the desired persistence </a:t>
            </a:r>
            <a:r>
              <a:rPr lang="en-IN" dirty="0" smtClean="0"/>
              <a:t>layer</a:t>
            </a:r>
          </a:p>
          <a:p>
            <a:r>
              <a:rPr lang="en-IN" b="1" dirty="0"/>
              <a:t>Consumer </a:t>
            </a:r>
            <a:r>
              <a:rPr lang="en-IN" b="1" dirty="0" smtClean="0"/>
              <a:t>Groups:</a:t>
            </a:r>
            <a:endParaRPr lang="en-IN" b="1" dirty="0"/>
          </a:p>
          <a:p>
            <a:r>
              <a:rPr lang="en-IN" b="1" dirty="0"/>
              <a:t>Consumer </a:t>
            </a:r>
            <a:r>
              <a:rPr lang="en-IN" b="1" dirty="0" smtClean="0"/>
              <a:t>Types:</a:t>
            </a:r>
            <a:r>
              <a:rPr lang="en-IN" dirty="0" smtClean="0"/>
              <a:t>	Message-driven </a:t>
            </a:r>
            <a:r>
              <a:rPr lang="en-IN" dirty="0"/>
              <a:t>(sometimes referred to as </a:t>
            </a:r>
            <a:r>
              <a:rPr lang="en-IN" dirty="0" smtClean="0"/>
              <a:t>								Asynchronous)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Polled </a:t>
            </a:r>
            <a:r>
              <a:rPr lang="en-IN" dirty="0"/>
              <a:t>(sometimes referred to as Synchronous)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08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Programming </a:t>
            </a:r>
            <a:r>
              <a:rPr lang="en-IN" b="1" u="sng" dirty="0" smtClean="0"/>
              <a:t>Model: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Destination </a:t>
            </a:r>
            <a:r>
              <a:rPr lang="en-IN" b="1" dirty="0"/>
              <a:t>Binders:</a:t>
            </a:r>
            <a:r>
              <a:rPr lang="en-IN" dirty="0"/>
              <a:t> Components responsible to provide integration with the external messaging systems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Destination Bindings:</a:t>
            </a:r>
            <a:r>
              <a:rPr lang="en-IN" dirty="0"/>
              <a:t> Bridge between the external messaging systems and application provided </a:t>
            </a:r>
            <a:r>
              <a:rPr lang="en-IN" i="1" dirty="0"/>
              <a:t>Producers</a:t>
            </a:r>
            <a:r>
              <a:rPr lang="en-IN" dirty="0"/>
              <a:t> and </a:t>
            </a:r>
            <a:r>
              <a:rPr lang="en-IN" i="1" dirty="0"/>
              <a:t>Consumers</a:t>
            </a:r>
            <a:r>
              <a:rPr lang="en-IN" dirty="0"/>
              <a:t> of messages (created by the Destination Binders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Message:</a:t>
            </a:r>
            <a:r>
              <a:rPr lang="en-IN" dirty="0"/>
              <a:t> The canonical data structure used by producers and consumers to communicate with Destination Binders (and thus other applications via external messaging systems).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57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36" y="551985"/>
            <a:ext cx="6955010" cy="5780303"/>
          </a:xfrm>
        </p:spPr>
      </p:pic>
    </p:spTree>
    <p:extLst>
      <p:ext uri="{BB962C8B-B14F-4D97-AF65-F5344CB8AC3E}">
        <p14:creationId xmlns:p14="http://schemas.microsoft.com/office/powerpoint/2010/main" val="361344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Benchmarking Apache </a:t>
            </a:r>
            <a:r>
              <a:rPr lang="en-IN" b="1" u="sng" dirty="0" smtClean="0"/>
              <a:t>Kafka: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https://engineering.linkedin.com/kafka/benchmarking-apache-kafka-2-million-writes-second-three-cheap-machines</a:t>
            </a:r>
          </a:p>
        </p:txBody>
      </p:sp>
    </p:spTree>
    <p:extLst>
      <p:ext uri="{BB962C8B-B14F-4D97-AF65-F5344CB8AC3E}">
        <p14:creationId xmlns:p14="http://schemas.microsoft.com/office/powerpoint/2010/main" val="53416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Serialization: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</a:t>
            </a:r>
            <a:r>
              <a:rPr lang="en-IN" dirty="0"/>
              <a:t> is the process of translating </a:t>
            </a:r>
            <a:r>
              <a:rPr lang="en-IN" dirty="0">
                <a:hlinkClick r:id="rId2" tooltip="Data structure"/>
              </a:rPr>
              <a:t>data structures</a:t>
            </a:r>
            <a:r>
              <a:rPr lang="en-IN" dirty="0"/>
              <a:t> or </a:t>
            </a:r>
            <a:r>
              <a:rPr lang="en-IN" dirty="0">
                <a:hlinkClick r:id="rId3" tooltip="Object (computer science)"/>
              </a:rPr>
              <a:t>object</a:t>
            </a:r>
            <a:r>
              <a:rPr lang="en-IN" dirty="0"/>
              <a:t> state into a format that can be </a:t>
            </a:r>
            <a:r>
              <a:rPr lang="en-IN" dirty="0" smtClean="0"/>
              <a:t>stored or </a:t>
            </a:r>
            <a:r>
              <a:rPr lang="en-IN" dirty="0"/>
              <a:t>transmitted (for example, across a </a:t>
            </a:r>
            <a:r>
              <a:rPr lang="en-IN" dirty="0">
                <a:hlinkClick r:id="rId4" tooltip="Computer network"/>
              </a:rPr>
              <a:t>network</a:t>
            </a:r>
            <a:r>
              <a:rPr lang="en-IN" dirty="0"/>
              <a:t> connection link) and reconstructed later (possibly in a different computer environment</a:t>
            </a:r>
            <a:r>
              <a:rPr lang="en-IN" dirty="0" smtClean="0"/>
              <a:t>).</a:t>
            </a:r>
            <a:r>
              <a:rPr lang="en-IN" dirty="0"/>
              <a:t> When the resulting series of bits is reread according to the serialization format, it can be used to create a semantically identical clone of the original object. For many complex objects, such as those that make extensive use of </a:t>
            </a:r>
            <a:r>
              <a:rPr lang="en-IN" dirty="0">
                <a:hlinkClick r:id="rId5" tooltip="Reference (computer science)"/>
              </a:rPr>
              <a:t>references</a:t>
            </a:r>
            <a:r>
              <a:rPr lang="en-IN" dirty="0"/>
              <a:t>, this process is not straightforward. Serialization of object-oriented </a:t>
            </a:r>
            <a:r>
              <a:rPr lang="en-IN" dirty="0">
                <a:hlinkClick r:id="rId3" tooltip="Object (computer science)"/>
              </a:rPr>
              <a:t>objects</a:t>
            </a:r>
            <a:r>
              <a:rPr lang="en-IN" dirty="0"/>
              <a:t> does not include any of their associated </a:t>
            </a:r>
            <a:r>
              <a:rPr lang="en-IN" dirty="0">
                <a:hlinkClick r:id="rId6" tooltip="Method (computer science)"/>
              </a:rPr>
              <a:t>methods</a:t>
            </a:r>
            <a:r>
              <a:rPr lang="en-IN" dirty="0"/>
              <a:t> with which they were previously linked.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187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1405</TotalTime>
  <Words>200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inherit</vt:lpstr>
      <vt:lpstr>Wingdings 3</vt:lpstr>
      <vt:lpstr>Ion</vt:lpstr>
      <vt:lpstr> Problem statement: Studying the difference in lag of inter microservice transaction using rest api vs apache kafka with varying payload size, no. of clusters, environment etc.  </vt:lpstr>
      <vt:lpstr>  Event-Driven Microservices Using Spring Cloud Stream and Apacke Kafka </vt:lpstr>
      <vt:lpstr>Network </vt:lpstr>
      <vt:lpstr>Batching </vt:lpstr>
      <vt:lpstr>Terms:</vt:lpstr>
      <vt:lpstr>Programming Model: </vt:lpstr>
      <vt:lpstr>PowerPoint Presentation</vt:lpstr>
      <vt:lpstr>Benchmarking Apache Kafka: </vt:lpstr>
      <vt:lpstr>Serialization:</vt:lpstr>
      <vt:lpstr>Send Custom Java Objects to Kafka Topic   </vt:lpstr>
      <vt:lpstr>    RabbitMq vs Apache Kafka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mayank.a3</dc:creator>
  <cp:lastModifiedBy>mayank.a3</cp:lastModifiedBy>
  <cp:revision>11</cp:revision>
  <dcterms:created xsi:type="dcterms:W3CDTF">2018-07-11T09:45:05Z</dcterms:created>
  <dcterms:modified xsi:type="dcterms:W3CDTF">2018-07-12T09:10:42Z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C:\Users\mayank.a3\Desktop\Presentation1.pptx</vt:lpwstr>
  </property>
</Properties>
</file>