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16.png" ContentType="image/png"/>
  <Override PartName="/ppt/media/image3.jpeg" ContentType="image/jpe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5"/>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62" name="" descr=""/>
          <p:cNvPicPr/>
          <p:nvPr/>
        </p:nvPicPr>
        <p:blipFill>
          <a:blip r:embed="rId2"/>
          <a:stretch/>
        </p:blipFill>
        <p:spPr>
          <a:xfrm>
            <a:off x="2702160" y="1203480"/>
            <a:ext cx="3738600" cy="2982960"/>
          </a:xfrm>
          <a:prstGeom prst="rect">
            <a:avLst/>
          </a:prstGeom>
          <a:ln>
            <a:noFill/>
          </a:ln>
        </p:spPr>
      </p:pic>
      <p:pic>
        <p:nvPicPr>
          <p:cNvPr id="63" name="" descr=""/>
          <p:cNvPicPr/>
          <p:nvPr/>
        </p:nvPicPr>
        <p:blipFill>
          <a:blip r:embed="rId3"/>
          <a:stretch/>
        </p:blipFill>
        <p:spPr>
          <a:xfrm>
            <a:off x="2702160" y="1203480"/>
            <a:ext cx="3738600" cy="2982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824040" y="1613880"/>
            <a:ext cx="4254840" cy="8680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45720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467424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203480"/>
            <a:ext cx="4015800" cy="29829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674240" y="276192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203480"/>
            <a:ext cx="401580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57200" y="2761920"/>
            <a:ext cx="8229240" cy="14227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sp>
        <p:nvSpPr>
          <p:cNvPr id="0" name="CustomShape 1"/>
          <p:cNvSpPr/>
          <p:nvPr/>
        </p:nvSpPr>
        <p:spPr>
          <a:xfrm>
            <a:off x="7342920" y="4453560"/>
            <a:ext cx="316080" cy="6879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 name="CustomShape 2"/>
          <p:cNvSpPr/>
          <p:nvPr/>
        </p:nvSpPr>
        <p:spPr>
          <a:xfrm>
            <a:off x="7342920" y="4801680"/>
            <a:ext cx="316080" cy="3398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2" name="CustomShape 3"/>
          <p:cNvSpPr/>
          <p:nvPr/>
        </p:nvSpPr>
        <p:spPr>
          <a:xfrm>
            <a:off x="7801200" y="4453560"/>
            <a:ext cx="316080" cy="6879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3" name="CustomShape 4"/>
          <p:cNvSpPr/>
          <p:nvPr/>
        </p:nvSpPr>
        <p:spPr>
          <a:xfrm>
            <a:off x="7801200" y="4105800"/>
            <a:ext cx="316080" cy="10357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4" name="CustomShape 5"/>
          <p:cNvSpPr/>
          <p:nvPr/>
        </p:nvSpPr>
        <p:spPr>
          <a:xfrm>
            <a:off x="7801200" y="4801680"/>
            <a:ext cx="316080" cy="3398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5" name="CustomShape 6"/>
          <p:cNvSpPr/>
          <p:nvPr/>
        </p:nvSpPr>
        <p:spPr>
          <a:xfrm>
            <a:off x="8259480" y="4453560"/>
            <a:ext cx="316080" cy="6879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6" name="CustomShape 7"/>
          <p:cNvSpPr/>
          <p:nvPr/>
        </p:nvSpPr>
        <p:spPr>
          <a:xfrm>
            <a:off x="8259480" y="3757680"/>
            <a:ext cx="316080" cy="13838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7" name="CustomShape 8"/>
          <p:cNvSpPr/>
          <p:nvPr/>
        </p:nvSpPr>
        <p:spPr>
          <a:xfrm>
            <a:off x="8259480" y="4105800"/>
            <a:ext cx="316080" cy="10357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8" name="CustomShape 9"/>
          <p:cNvSpPr/>
          <p:nvPr/>
        </p:nvSpPr>
        <p:spPr>
          <a:xfrm>
            <a:off x="8259480" y="4801680"/>
            <a:ext cx="316080" cy="3398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9" name="CustomShape 10"/>
          <p:cNvSpPr/>
          <p:nvPr/>
        </p:nvSpPr>
        <p:spPr>
          <a:xfrm>
            <a:off x="8717760" y="4453560"/>
            <a:ext cx="316080" cy="6879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0" name="CustomShape 11"/>
          <p:cNvSpPr/>
          <p:nvPr/>
        </p:nvSpPr>
        <p:spPr>
          <a:xfrm>
            <a:off x="8717760" y="3757680"/>
            <a:ext cx="316080" cy="13838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1" name="CustomShape 12"/>
          <p:cNvSpPr/>
          <p:nvPr/>
        </p:nvSpPr>
        <p:spPr>
          <a:xfrm>
            <a:off x="8717760" y="4105800"/>
            <a:ext cx="316080" cy="10357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2" name="CustomShape 13"/>
          <p:cNvSpPr/>
          <p:nvPr/>
        </p:nvSpPr>
        <p:spPr>
          <a:xfrm>
            <a:off x="8717760" y="3409560"/>
            <a:ext cx="316080" cy="173196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3" name="CustomShape 14"/>
          <p:cNvSpPr/>
          <p:nvPr/>
        </p:nvSpPr>
        <p:spPr>
          <a:xfrm>
            <a:off x="8717760" y="4801680"/>
            <a:ext cx="316080" cy="33984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4" name="CustomShape 15"/>
          <p:cNvSpPr/>
          <p:nvPr/>
        </p:nvSpPr>
        <p:spPr>
          <a:xfrm>
            <a:off x="8461080" y="1817640"/>
            <a:ext cx="396000" cy="396000"/>
          </a:xfrm>
          <a:prstGeom prst="ellipse">
            <a:avLst/>
          </a:prstGeom>
          <a:solidFill>
            <a:schemeClr val="lt1">
              <a:alpha val="9410"/>
            </a:schemeClr>
          </a:solidFill>
          <a:ln>
            <a:noFill/>
          </a:ln>
        </p:spPr>
        <p:style>
          <a:lnRef idx="0"/>
          <a:fillRef idx="0"/>
          <a:effectRef idx="0"/>
          <a:fontRef idx="minor"/>
        </p:style>
      </p:sp>
      <p:sp>
        <p:nvSpPr>
          <p:cNvPr id="15" name="CustomShape 16"/>
          <p:cNvSpPr/>
          <p:nvPr/>
        </p:nvSpPr>
        <p:spPr>
          <a:xfrm rot="11769600">
            <a:off x="6470280" y="3481200"/>
            <a:ext cx="319320" cy="319320"/>
          </a:xfrm>
          <a:prstGeom prst="ellipse">
            <a:avLst/>
          </a:prstGeom>
          <a:solidFill>
            <a:schemeClr val="lt1">
              <a:alpha val="9410"/>
            </a:schemeClr>
          </a:solidFill>
          <a:ln>
            <a:noFill/>
          </a:ln>
        </p:spPr>
        <p:style>
          <a:lnRef idx="0"/>
          <a:fillRef idx="0"/>
          <a:effectRef idx="0"/>
          <a:fontRef idx="minor"/>
        </p:style>
      </p:sp>
      <p:sp>
        <p:nvSpPr>
          <p:cNvPr id="16" name="CustomShape 17"/>
          <p:cNvSpPr/>
          <p:nvPr/>
        </p:nvSpPr>
        <p:spPr>
          <a:xfrm rot="5400000">
            <a:off x="7648560" y="2704320"/>
            <a:ext cx="634320" cy="634320"/>
          </a:xfrm>
          <a:prstGeom prst="ellipse">
            <a:avLst/>
          </a:prstGeom>
          <a:solidFill>
            <a:schemeClr val="lt1">
              <a:alpha val="9410"/>
            </a:schemeClr>
          </a:solidFill>
          <a:ln>
            <a:noFill/>
          </a:ln>
        </p:spPr>
        <p:style>
          <a:lnRef idx="0"/>
          <a:fillRef idx="0"/>
          <a:effectRef idx="0"/>
          <a:fontRef idx="minor"/>
        </p:style>
      </p:sp>
      <p:sp>
        <p:nvSpPr>
          <p:cNvPr id="17" name="CustomShape 18"/>
          <p:cNvSpPr/>
          <p:nvPr/>
        </p:nvSpPr>
        <p:spPr>
          <a:xfrm rot="5400000">
            <a:off x="7648560" y="2704320"/>
            <a:ext cx="634320" cy="634320"/>
          </a:xfrm>
          <a:prstGeom prst="pie">
            <a:avLst>
              <a:gd name="adj1" fmla="val 8244818"/>
              <a:gd name="adj2" fmla="val 16246175"/>
            </a:avLst>
          </a:prstGeom>
          <a:solidFill>
            <a:schemeClr val="lt1">
              <a:alpha val="9410"/>
            </a:schemeClr>
          </a:solidFill>
          <a:ln>
            <a:noFill/>
          </a:ln>
        </p:spPr>
        <p:style>
          <a:lnRef idx="0"/>
          <a:fillRef idx="0"/>
          <a:effectRef idx="0"/>
          <a:fontRef idx="minor"/>
        </p:style>
      </p:sp>
      <p:sp>
        <p:nvSpPr>
          <p:cNvPr id="18" name="CustomShape 19"/>
          <p:cNvSpPr/>
          <p:nvPr/>
        </p:nvSpPr>
        <p:spPr>
          <a:xfrm rot="5400000">
            <a:off x="7769160" y="2824920"/>
            <a:ext cx="393480" cy="393480"/>
          </a:xfrm>
          <a:prstGeom prst="ellipse">
            <a:avLst/>
          </a:prstGeom>
          <a:solidFill>
            <a:schemeClr val="lt1">
              <a:alpha val="9410"/>
            </a:schemeClr>
          </a:solidFill>
          <a:ln>
            <a:noFill/>
          </a:ln>
        </p:spPr>
        <p:style>
          <a:lnRef idx="0"/>
          <a:fillRef idx="0"/>
          <a:effectRef idx="0"/>
          <a:fontRef idx="minor"/>
        </p:style>
      </p:sp>
      <p:sp>
        <p:nvSpPr>
          <p:cNvPr id="19" name="CustomShape 20"/>
          <p:cNvSpPr/>
          <p:nvPr/>
        </p:nvSpPr>
        <p:spPr>
          <a:xfrm>
            <a:off x="8461080" y="1817640"/>
            <a:ext cx="396000" cy="396000"/>
          </a:xfrm>
          <a:prstGeom prst="pie">
            <a:avLst>
              <a:gd name="adj1" fmla="val 19376841"/>
              <a:gd name="adj2" fmla="val 16200000"/>
            </a:avLst>
          </a:prstGeom>
          <a:solidFill>
            <a:schemeClr val="lt1">
              <a:alpha val="9410"/>
            </a:schemeClr>
          </a:solidFill>
          <a:ln>
            <a:noFill/>
          </a:ln>
        </p:spPr>
        <p:style>
          <a:lnRef idx="0"/>
          <a:fillRef idx="0"/>
          <a:effectRef idx="0"/>
          <a:fontRef idx="minor"/>
        </p:style>
      </p:sp>
      <p:sp>
        <p:nvSpPr>
          <p:cNvPr id="20" name="CustomShape 21"/>
          <p:cNvSpPr/>
          <p:nvPr/>
        </p:nvSpPr>
        <p:spPr>
          <a:xfrm rot="12952200">
            <a:off x="8076600" y="303840"/>
            <a:ext cx="624600" cy="624600"/>
          </a:xfrm>
          <a:prstGeom prst="ellipse">
            <a:avLst/>
          </a:prstGeom>
          <a:solidFill>
            <a:schemeClr val="lt1">
              <a:alpha val="9410"/>
            </a:schemeClr>
          </a:solidFill>
          <a:ln>
            <a:noFill/>
          </a:ln>
        </p:spPr>
        <p:style>
          <a:lnRef idx="0"/>
          <a:fillRef idx="0"/>
          <a:effectRef idx="0"/>
          <a:fontRef idx="minor"/>
        </p:style>
      </p:sp>
      <p:sp>
        <p:nvSpPr>
          <p:cNvPr id="21" name="CustomShape 22"/>
          <p:cNvSpPr/>
          <p:nvPr/>
        </p:nvSpPr>
        <p:spPr>
          <a:xfrm rot="12952200">
            <a:off x="8076600" y="303840"/>
            <a:ext cx="624600" cy="624600"/>
          </a:xfrm>
          <a:prstGeom prst="pie">
            <a:avLst>
              <a:gd name="adj1" fmla="val 19376841"/>
              <a:gd name="adj2" fmla="val 12313574"/>
            </a:avLst>
          </a:prstGeom>
          <a:solidFill>
            <a:schemeClr val="lt1">
              <a:alpha val="9410"/>
            </a:schemeClr>
          </a:solidFill>
          <a:ln>
            <a:noFill/>
          </a:ln>
        </p:spPr>
        <p:style>
          <a:lnRef idx="0"/>
          <a:fillRef idx="0"/>
          <a:effectRef idx="0"/>
          <a:fontRef idx="minor"/>
        </p:style>
      </p:sp>
      <p:sp>
        <p:nvSpPr>
          <p:cNvPr id="22" name="CustomShape 23"/>
          <p:cNvSpPr/>
          <p:nvPr/>
        </p:nvSpPr>
        <p:spPr>
          <a:xfrm>
            <a:off x="5400000" y="356400"/>
            <a:ext cx="2576160" cy="2576160"/>
          </a:xfrm>
          <a:prstGeom prst="ellipse">
            <a:avLst/>
          </a:prstGeom>
          <a:solidFill>
            <a:schemeClr val="lt1">
              <a:alpha val="9410"/>
            </a:schemeClr>
          </a:solidFill>
          <a:ln>
            <a:noFill/>
          </a:ln>
        </p:spPr>
        <p:style>
          <a:lnRef idx="0"/>
          <a:fillRef idx="0"/>
          <a:effectRef idx="0"/>
          <a:fontRef idx="minor"/>
        </p:style>
      </p:sp>
      <p:sp>
        <p:nvSpPr>
          <p:cNvPr id="23" name="CustomShape 24"/>
          <p:cNvSpPr/>
          <p:nvPr/>
        </p:nvSpPr>
        <p:spPr>
          <a:xfrm rot="2043600">
            <a:off x="5503680" y="460080"/>
            <a:ext cx="2368800" cy="2368800"/>
          </a:xfrm>
          <a:prstGeom prst="ellipse">
            <a:avLst/>
          </a:prstGeom>
          <a:solidFill>
            <a:schemeClr val="lt1">
              <a:alpha val="9410"/>
            </a:schemeClr>
          </a:solidFill>
          <a:ln>
            <a:noFill/>
          </a:ln>
        </p:spPr>
        <p:style>
          <a:lnRef idx="0"/>
          <a:fillRef idx="0"/>
          <a:effectRef idx="0"/>
          <a:fontRef idx="minor"/>
        </p:style>
      </p:sp>
      <p:sp>
        <p:nvSpPr>
          <p:cNvPr id="24" name="CustomShape 25"/>
          <p:cNvSpPr/>
          <p:nvPr/>
        </p:nvSpPr>
        <p:spPr>
          <a:xfrm>
            <a:off x="5399640" y="360360"/>
            <a:ext cx="2576160" cy="2576160"/>
          </a:xfrm>
          <a:prstGeom prst="pie">
            <a:avLst>
              <a:gd name="adj1" fmla="val 8801158"/>
              <a:gd name="adj2" fmla="val 16200000"/>
            </a:avLst>
          </a:prstGeom>
          <a:solidFill>
            <a:schemeClr val="lt1">
              <a:alpha val="9410"/>
            </a:schemeClr>
          </a:solidFill>
          <a:ln>
            <a:noFill/>
          </a:ln>
        </p:spPr>
        <p:style>
          <a:lnRef idx="0"/>
          <a:fillRef idx="0"/>
          <a:effectRef idx="0"/>
          <a:fontRef idx="minor"/>
        </p:style>
      </p:sp>
      <p:sp>
        <p:nvSpPr>
          <p:cNvPr id="25" name="CustomShape 26"/>
          <p:cNvSpPr/>
          <p:nvPr/>
        </p:nvSpPr>
        <p:spPr>
          <a:xfrm rot="2044800">
            <a:off x="5911560" y="867240"/>
            <a:ext cx="1553400" cy="1553400"/>
          </a:xfrm>
          <a:prstGeom prst="ellipse">
            <a:avLst/>
          </a:prstGeom>
          <a:solidFill>
            <a:schemeClr val="accent3"/>
          </a:solidFill>
          <a:ln>
            <a:noFill/>
          </a:ln>
        </p:spPr>
        <p:style>
          <a:lnRef idx="0"/>
          <a:fillRef idx="0"/>
          <a:effectRef idx="0"/>
          <a:fontRef idx="minor"/>
        </p:style>
      </p:sp>
      <p:sp>
        <p:nvSpPr>
          <p:cNvPr id="26" name="CustomShape 27"/>
          <p:cNvSpPr/>
          <p:nvPr/>
        </p:nvSpPr>
        <p:spPr>
          <a:xfrm>
            <a:off x="5399640" y="356400"/>
            <a:ext cx="2576160" cy="2576160"/>
          </a:xfrm>
          <a:prstGeom prst="pie">
            <a:avLst>
              <a:gd name="adj1" fmla="val 12554101"/>
              <a:gd name="adj2" fmla="val 16200000"/>
            </a:avLst>
          </a:prstGeom>
          <a:solidFill>
            <a:schemeClr val="lt1">
              <a:alpha val="9410"/>
            </a:schemeClr>
          </a:solidFill>
          <a:ln>
            <a:noFill/>
          </a:ln>
        </p:spPr>
        <p:style>
          <a:lnRef idx="0"/>
          <a:fillRef idx="0"/>
          <a:effectRef idx="0"/>
          <a:fontRef idx="minor"/>
        </p:style>
      </p:sp>
      <p:sp>
        <p:nvSpPr>
          <p:cNvPr id="27" name="CustomShape 28"/>
          <p:cNvSpPr/>
          <p:nvPr/>
        </p:nvSpPr>
        <p:spPr>
          <a:xfrm rot="11769600">
            <a:off x="6470280" y="3481200"/>
            <a:ext cx="319320" cy="319320"/>
          </a:xfrm>
          <a:prstGeom prst="pie">
            <a:avLst>
              <a:gd name="adj1" fmla="val 19376841"/>
              <a:gd name="adj2" fmla="val 16200000"/>
            </a:avLst>
          </a:prstGeom>
          <a:solidFill>
            <a:schemeClr val="lt1">
              <a:alpha val="9410"/>
            </a:schemeClr>
          </a:solidFill>
          <a:ln>
            <a:noFill/>
          </a:ln>
        </p:spPr>
        <p:style>
          <a:lnRef idx="0"/>
          <a:fillRef idx="0"/>
          <a:effectRef idx="0"/>
          <a:fontRef idx="minor"/>
        </p:style>
      </p:sp>
      <p:sp>
        <p:nvSpPr>
          <p:cNvPr id="28" name="PlaceHolder 29"/>
          <p:cNvSpPr>
            <a:spLocks noGrp="1"/>
          </p:cNvSpPr>
          <p:nvPr>
            <p:ph type="title"/>
          </p:nvPr>
        </p:nvSpPr>
        <p:spPr>
          <a:xfrm>
            <a:off x="824040" y="1613880"/>
            <a:ext cx="4254840" cy="1872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30"/>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hyperlink" Target="https://www.frontiersin.org/articles/10.3389/fpls.2016.01419/full" TargetMode="External"/><Relationship Id="rId2" Type="http://schemas.openxmlformats.org/officeDocument/2006/relationships/hyperlink" Target="https://www.hindawi.com/journals/cin/2016/3289801/" TargetMode="External"/><Relationship Id="rId3" Type="http://schemas.openxmlformats.org/officeDocument/2006/relationships/hyperlink" Target="https://arxiv.org/ftp/arxiv/papers/1604/1604.03169.pdf" TargetMode="External"/><Relationship Id="rId4" Type="http://schemas.openxmlformats.org/officeDocument/2006/relationships/hyperlink" Target="https://www.sciencedirect.com/science/article/pii/S1389041717303236" TargetMode="External"/><Relationship Id="rId5" Type="http://schemas.openxmlformats.org/officeDocument/2006/relationships/hyperlink" Target="https://arxiv.org/ftp/arxiv/papers/1805/1805.08692.pdf" TargetMode="External"/><Relationship Id="rId6" Type="http://schemas.openxmlformats.org/officeDocument/2006/relationships/hyperlink" Target="https://becominghuman.ai/image-data-pre-processing-for-neural-networks-498289068258" TargetMode="External"/><Relationship Id="rId7"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github.com/salathegroup/plantvillage_deeplearning_paper_dataset" TargetMode="External"/><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2286000" y="332280"/>
            <a:ext cx="6085800" cy="52668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CVML  Assignment 2</a:t>
            </a:r>
            <a:endParaRPr b="0" lang="en-IN" sz="1800" spc="-1" strike="noStrike">
              <a:solidFill>
                <a:srgbClr val="000000"/>
              </a:solidFill>
              <a:uFill>
                <a:solidFill>
                  <a:srgbClr val="ffffff"/>
                </a:solidFill>
              </a:uFill>
              <a:latin typeface="Arial"/>
            </a:endParaRPr>
          </a:p>
        </p:txBody>
      </p:sp>
      <p:sp>
        <p:nvSpPr>
          <p:cNvPr id="65" name="CustomShape 2"/>
          <p:cNvSpPr/>
          <p:nvPr/>
        </p:nvSpPr>
        <p:spPr>
          <a:xfrm>
            <a:off x="576360" y="1205640"/>
            <a:ext cx="4336560" cy="1011240"/>
          </a:xfrm>
          <a:prstGeom prst="rect">
            <a:avLst/>
          </a:prstGeom>
          <a:noFill/>
          <a:ln>
            <a:noFill/>
          </a:ln>
        </p:spPr>
        <p:style>
          <a:lnRef idx="0"/>
          <a:fillRef idx="0"/>
          <a:effectRef idx="0"/>
          <a:fontRef idx="minor"/>
        </p:style>
        <p:txBody>
          <a:bodyPr lIns="90000" rIns="90000" tIns="91440" bIns="91440"/>
          <a:p>
            <a:pPr>
              <a:lnSpc>
                <a:spcPct val="100000"/>
              </a:lnSpc>
            </a:pPr>
            <a:r>
              <a:rPr b="0" lang="en-IN" sz="2400" spc="-1" strike="noStrike">
                <a:solidFill>
                  <a:srgbClr val="f3f3f3"/>
                </a:solidFill>
                <a:uFill>
                  <a:solidFill>
                    <a:srgbClr val="ffffff"/>
                  </a:solidFill>
                </a:uFill>
                <a:latin typeface="Arial"/>
                <a:ea typeface="Arial"/>
              </a:rPr>
              <a:t>Plant disease detection using machine learning</a:t>
            </a:r>
            <a:endParaRPr b="0" lang="en-IN" sz="1800" spc="-1" strike="noStrike">
              <a:solidFill>
                <a:srgbClr val="000000"/>
              </a:solidFill>
              <a:uFill>
                <a:solidFill>
                  <a:srgbClr val="ffffff"/>
                </a:solidFill>
              </a:uFill>
              <a:latin typeface="Arial"/>
            </a:endParaRPr>
          </a:p>
        </p:txBody>
      </p:sp>
      <p:pic>
        <p:nvPicPr>
          <p:cNvPr id="66" name="Google Shape;279;p13" descr=""/>
          <p:cNvPicPr/>
          <p:nvPr/>
        </p:nvPicPr>
        <p:blipFill>
          <a:blip r:embed="rId1"/>
          <a:stretch/>
        </p:blipFill>
        <p:spPr>
          <a:xfrm>
            <a:off x="2012400" y="2272320"/>
            <a:ext cx="3931200" cy="2620440"/>
          </a:xfrm>
          <a:prstGeom prst="rect">
            <a:avLst/>
          </a:prstGeom>
          <a:ln>
            <a:noFill/>
          </a:ln>
        </p:spPr>
      </p:pic>
      <p:sp>
        <p:nvSpPr>
          <p:cNvPr id="67" name="CustomShape 3"/>
          <p:cNvSpPr/>
          <p:nvPr/>
        </p:nvSpPr>
        <p:spPr>
          <a:xfrm>
            <a:off x="5944320" y="3574800"/>
            <a:ext cx="2900520" cy="14745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3f3f3"/>
                </a:solidFill>
                <a:uFill>
                  <a:solidFill>
                    <a:srgbClr val="ffffff"/>
                  </a:solidFill>
                </a:uFill>
                <a:latin typeface="Arial"/>
                <a:ea typeface="Arial"/>
              </a:rPr>
              <a:t>Abhishek Kumar: 150101003 Gaurav: 150101024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f3f3f3"/>
                </a:solidFill>
                <a:uFill>
                  <a:solidFill>
                    <a:srgbClr val="ffffff"/>
                  </a:solidFill>
                </a:uFill>
                <a:latin typeface="Arial"/>
                <a:ea typeface="Arial"/>
              </a:rPr>
              <a:t>Mayank Agrawal: 150101033 Saswata De: 150101058</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f3f3f3"/>
                </a:solidFill>
                <a:uFill>
                  <a:solidFill>
                    <a:srgbClr val="ffffff"/>
                  </a:solidFill>
                </a:uFill>
                <a:latin typeface="Arial"/>
                <a:ea typeface="Arial"/>
              </a:rPr>
              <a:t>Vaibhav Singh: 150101081</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Image Augmentation</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763920" y="1238760"/>
            <a:ext cx="7092000" cy="11797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Georgia"/>
                <a:ea typeface="Georgia"/>
              </a:rPr>
              <a:t>Another common pre-processing technique involves augmenting the existing data-set with perturbed versions of the existing images. Scaling, rotations and other affine transformations are typical done to expose the neural network to a wide variety of variations.</a:t>
            </a:r>
            <a:endParaRPr b="0" lang="en-IN" sz="1800" spc="-1" strike="noStrike">
              <a:solidFill>
                <a:srgbClr val="000000"/>
              </a:solidFill>
              <a:uFill>
                <a:solidFill>
                  <a:srgbClr val="ffffff"/>
                </a:solidFill>
              </a:uFill>
              <a:latin typeface="Arial"/>
            </a:endParaRPr>
          </a:p>
        </p:txBody>
      </p:sp>
      <p:pic>
        <p:nvPicPr>
          <p:cNvPr id="96" name="Google Shape;345;p22" descr=""/>
          <p:cNvPicPr/>
          <p:nvPr/>
        </p:nvPicPr>
        <p:blipFill>
          <a:blip r:embed="rId1"/>
          <a:stretch/>
        </p:blipFill>
        <p:spPr>
          <a:xfrm rot="5400000">
            <a:off x="2710440" y="3086280"/>
            <a:ext cx="1279080" cy="1300680"/>
          </a:xfrm>
          <a:prstGeom prst="rect">
            <a:avLst/>
          </a:prstGeom>
          <a:ln>
            <a:noFill/>
          </a:ln>
        </p:spPr>
      </p:pic>
      <p:pic>
        <p:nvPicPr>
          <p:cNvPr id="97" name="Google Shape;346;p22" descr=""/>
          <p:cNvPicPr/>
          <p:nvPr/>
        </p:nvPicPr>
        <p:blipFill>
          <a:blip r:embed="rId2"/>
          <a:stretch/>
        </p:blipFill>
        <p:spPr>
          <a:xfrm>
            <a:off x="763920" y="3085920"/>
            <a:ext cx="1279080" cy="1300680"/>
          </a:xfrm>
          <a:prstGeom prst="rect">
            <a:avLst/>
          </a:prstGeom>
          <a:ln>
            <a:noFill/>
          </a:ln>
        </p:spPr>
      </p:pic>
      <p:pic>
        <p:nvPicPr>
          <p:cNvPr id="98" name="Google Shape;347;p22" descr=""/>
          <p:cNvPicPr/>
          <p:nvPr/>
        </p:nvPicPr>
        <p:blipFill>
          <a:blip r:embed="rId3"/>
          <a:stretch/>
        </p:blipFill>
        <p:spPr>
          <a:xfrm rot="10800000">
            <a:off x="7214400" y="5688720"/>
            <a:ext cx="1279080" cy="1300680"/>
          </a:xfrm>
          <a:prstGeom prst="rect">
            <a:avLst/>
          </a:prstGeom>
          <a:ln>
            <a:noFill/>
          </a:ln>
        </p:spPr>
      </p:pic>
      <p:pic>
        <p:nvPicPr>
          <p:cNvPr id="99" name="Google Shape;348;p22" descr=""/>
          <p:cNvPicPr/>
          <p:nvPr/>
        </p:nvPicPr>
        <p:blipFill>
          <a:blip r:embed="rId4"/>
          <a:stretch/>
        </p:blipFill>
        <p:spPr>
          <a:xfrm rot="16200000">
            <a:off x="6576840" y="3086640"/>
            <a:ext cx="1279080" cy="13006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Normalizing Image</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784440" y="1075680"/>
            <a:ext cx="7092000" cy="133236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Data normalization is an important step which ensures that each input parameter (pixel, in this case) has a similar data distribution. This makes convergence faster while training the network. Data normalization is done by subtracting the mean from each pixel, and then dividing the result by the standard deviation. </a:t>
            </a:r>
            <a:endParaRPr b="0" lang="en-IN" sz="1800" spc="-1" strike="noStrike">
              <a:solidFill>
                <a:srgbClr val="000000"/>
              </a:solidFill>
              <a:uFill>
                <a:solidFill>
                  <a:srgbClr val="ffffff"/>
                </a:solidFill>
              </a:uFill>
              <a:latin typeface="Arial"/>
            </a:endParaRPr>
          </a:p>
        </p:txBody>
      </p:sp>
      <p:pic>
        <p:nvPicPr>
          <p:cNvPr id="102" name="Google Shape;355;p23" descr=""/>
          <p:cNvPicPr/>
          <p:nvPr/>
        </p:nvPicPr>
        <p:blipFill>
          <a:blip r:embed="rId1"/>
          <a:srcRect l="0" t="32579" r="0" b="0"/>
          <a:stretch/>
        </p:blipFill>
        <p:spPr>
          <a:xfrm>
            <a:off x="2903040" y="2571840"/>
            <a:ext cx="3337200" cy="22633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Implementation of CNN</a:t>
            </a:r>
            <a:endParaRPr b="0" lang="en-IN" sz="1800" spc="-1" strike="noStrike">
              <a:solidFill>
                <a:srgbClr val="000000"/>
              </a:solidFill>
              <a:uFill>
                <a:solidFill>
                  <a:srgbClr val="ffffff"/>
                </a:solidFill>
              </a:uFill>
              <a:latin typeface="Arial"/>
            </a:endParaRPr>
          </a:p>
        </p:txBody>
      </p:sp>
      <p:sp>
        <p:nvSpPr>
          <p:cNvPr id="104" name="CustomShape 2"/>
          <p:cNvSpPr/>
          <p:nvPr/>
        </p:nvSpPr>
        <p:spPr>
          <a:xfrm>
            <a:off x="753840" y="994320"/>
            <a:ext cx="7092000" cy="35071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This set of experiments was done to understand if the neural network actually learns the “notion” of plant diseases, or if it is just learning the inherent biases in the dataset.</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a:solidFill>
                  <a:srgbClr val="ffffff"/>
                </a:solidFill>
                <a:uFill>
                  <a:solidFill>
                    <a:srgbClr val="ffffff"/>
                  </a:solidFill>
                </a:uFill>
                <a:latin typeface="Arial"/>
                <a:ea typeface="Arial"/>
              </a:rPr>
              <a:t>Experiment with coloured version. Using CNN methods on colored image of the leaf. </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a:solidFill>
                  <a:srgbClr val="ffffff"/>
                </a:solidFill>
                <a:uFill>
                  <a:solidFill>
                    <a:srgbClr val="ffffff"/>
                  </a:solidFill>
                </a:uFill>
                <a:latin typeface="Arial"/>
                <a:ea typeface="Arial"/>
              </a:rPr>
              <a:t>Experiment with TCNN version separately using CNN on RGB values of the image. </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a:solidFill>
                  <a:srgbClr val="ffffff"/>
                </a:solidFill>
                <a:uFill>
                  <a:solidFill>
                    <a:srgbClr val="ffffff"/>
                  </a:solidFill>
                </a:uFill>
                <a:latin typeface="Arial"/>
                <a:ea typeface="Arial"/>
              </a:rPr>
              <a:t>Experiment with a gray-scaled version. Experimenting on the gray scaled version of the image to get different results. </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a:solidFill>
                  <a:srgbClr val="ffffff"/>
                </a:solidFill>
                <a:uFill>
                  <a:solidFill>
                    <a:srgbClr val="ffffff"/>
                  </a:solidFill>
                </a:uFill>
                <a:latin typeface="Arial"/>
                <a:ea typeface="Arial"/>
              </a:rPr>
              <a:t>Removing extra background information. removing all the extra background information which might have the potential to introduce some inherent bias in the dataset due to the regularized process of data collection.</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Proposed Architecture: AlexNet</a:t>
            </a:r>
            <a:endParaRPr b="0" lang="en-IN" sz="1800" spc="-1" strike="noStrike">
              <a:solidFill>
                <a:srgbClr val="000000"/>
              </a:solidFill>
              <a:uFill>
                <a:solidFill>
                  <a:srgbClr val="ffffff"/>
                </a:solidFill>
              </a:uFill>
              <a:latin typeface="Arial"/>
            </a:endParaRPr>
          </a:p>
        </p:txBody>
      </p:sp>
      <p:sp>
        <p:nvSpPr>
          <p:cNvPr id="106" name="CustomShape 2"/>
          <p:cNvSpPr/>
          <p:nvPr/>
        </p:nvSpPr>
        <p:spPr>
          <a:xfrm>
            <a:off x="753840" y="1374840"/>
            <a:ext cx="7092000" cy="3126600"/>
          </a:xfrm>
          <a:prstGeom prst="rect">
            <a:avLst/>
          </a:prstGeom>
          <a:noFill/>
          <a:ln>
            <a:noFill/>
          </a:ln>
        </p:spPr>
        <p:style>
          <a:lnRef idx="0"/>
          <a:fillRef idx="0"/>
          <a:effectRef idx="0"/>
          <a:fontRef idx="minor"/>
        </p:style>
        <p:txBody>
          <a:bodyPr lIns="90000" rIns="90000" tIns="91440" bIns="91440"/>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AlexNet is the name of a convolutional neural network, invented by Alex Krizhevsky, Ilya Sutskever and Geoffrey Hinton. AlexNet has had a large impact on the field of machine learning, specifically in the application of deep learning to machine vision.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AlexNet contained eight layers; the first five were convolutional layers, and the last three were fully connected layers. It used the non-saturating ReLU activation function, which showed improved training performance over tanh and sigmoid.</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Proposed Architecture: AlexNet</a:t>
            </a:r>
            <a:endParaRPr b="0" lang="en-IN" sz="1800" spc="-1" strike="noStrike">
              <a:solidFill>
                <a:srgbClr val="000000"/>
              </a:solidFill>
              <a:uFill>
                <a:solidFill>
                  <a:srgbClr val="ffffff"/>
                </a:solidFill>
              </a:uFill>
              <a:latin typeface="Arial"/>
            </a:endParaRPr>
          </a:p>
        </p:txBody>
      </p:sp>
      <p:pic>
        <p:nvPicPr>
          <p:cNvPr id="108" name="Google Shape;373;p26" descr=""/>
          <p:cNvPicPr/>
          <p:nvPr/>
        </p:nvPicPr>
        <p:blipFill>
          <a:blip r:embed="rId1"/>
          <a:stretch/>
        </p:blipFill>
        <p:spPr>
          <a:xfrm>
            <a:off x="963000" y="1173240"/>
            <a:ext cx="6846480" cy="3843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Proposed Architecture: AlexNet</a:t>
            </a:r>
            <a:endParaRPr b="0" lang="en-IN" sz="1800" spc="-1" strike="noStrike">
              <a:solidFill>
                <a:srgbClr val="000000"/>
              </a:solidFill>
              <a:uFill>
                <a:solidFill>
                  <a:srgbClr val="ffffff"/>
                </a:solidFill>
              </a:uFill>
              <a:latin typeface="Arial"/>
            </a:endParaRPr>
          </a:p>
        </p:txBody>
      </p:sp>
      <p:sp>
        <p:nvSpPr>
          <p:cNvPr id="110" name="CustomShape 2"/>
          <p:cNvSpPr/>
          <p:nvPr/>
        </p:nvSpPr>
        <p:spPr>
          <a:xfrm>
            <a:off x="753840" y="1138320"/>
            <a:ext cx="7092000" cy="3690360"/>
          </a:xfrm>
          <a:prstGeom prst="rect">
            <a:avLst/>
          </a:prstGeom>
          <a:noFill/>
          <a:ln>
            <a:noFill/>
          </a:ln>
        </p:spPr>
        <p:style>
          <a:lnRef idx="0"/>
          <a:fillRef idx="0"/>
          <a:effectRef idx="0"/>
          <a:fontRef idx="minor"/>
        </p:style>
        <p:txBody>
          <a:bodyPr lIns="90000" rIns="90000" tIns="91440" bIns="91440"/>
          <a:p>
            <a:pPr marL="457200" indent="-323280">
              <a:lnSpc>
                <a:spcPct val="115000"/>
              </a:lnSpc>
              <a:buClr>
                <a:srgbClr val="ffffff"/>
              </a:buClr>
              <a:buFont typeface="Arial"/>
              <a:buChar char="●"/>
            </a:pPr>
            <a:r>
              <a:rPr b="0" lang="en-IN" sz="1500" spc="-1" strike="noStrike">
                <a:solidFill>
                  <a:srgbClr val="ffffff"/>
                </a:solidFill>
                <a:uFill>
                  <a:solidFill>
                    <a:srgbClr val="ffffff"/>
                  </a:solidFill>
                </a:uFill>
                <a:latin typeface="Arial"/>
                <a:ea typeface="Arial"/>
              </a:rPr>
              <a:t>AlexNet consists of 5 Convolutional Layers and 3 Fully Connected Layers.</a:t>
            </a:r>
            <a:endParaRPr b="0" lang="en-IN" sz="1800" spc="-1" strike="noStrike">
              <a:solidFill>
                <a:srgbClr val="000000"/>
              </a:solidFill>
              <a:uFill>
                <a:solidFill>
                  <a:srgbClr val="ffffff"/>
                </a:solidFill>
              </a:uFill>
              <a:latin typeface="Arial"/>
            </a:endParaRPr>
          </a:p>
          <a:p>
            <a:pPr marL="457200" indent="-323280">
              <a:lnSpc>
                <a:spcPct val="115000"/>
              </a:lnSpc>
              <a:buClr>
                <a:srgbClr val="ffffff"/>
              </a:buClr>
              <a:buFont typeface="Arial"/>
              <a:buChar char="●"/>
            </a:pPr>
            <a:r>
              <a:rPr b="0" lang="en-IN" sz="1500" spc="-1" strike="noStrike">
                <a:solidFill>
                  <a:srgbClr val="ffffff"/>
                </a:solidFill>
                <a:uFill>
                  <a:solidFill>
                    <a:srgbClr val="ffffff"/>
                  </a:solidFill>
                </a:uFill>
                <a:latin typeface="Arial"/>
                <a:ea typeface="Arial"/>
              </a:rPr>
              <a:t>Multiple Convolutional Kernels (a.k.a filters) extract interesting features in an image. In a single convolutional layer, there are usually many kernels of the same size. For example, the first Conv Layer of AlexNet contains 96 kernels of size 11x11x3.</a:t>
            </a:r>
            <a:endParaRPr b="0" lang="en-IN" sz="1800" spc="-1" strike="noStrike">
              <a:solidFill>
                <a:srgbClr val="000000"/>
              </a:solidFill>
              <a:uFill>
                <a:solidFill>
                  <a:srgbClr val="ffffff"/>
                </a:solidFill>
              </a:uFill>
              <a:latin typeface="Arial"/>
            </a:endParaRPr>
          </a:p>
          <a:p>
            <a:pPr marL="457200" indent="-323280">
              <a:lnSpc>
                <a:spcPct val="100000"/>
              </a:lnSpc>
              <a:buClr>
                <a:srgbClr val="ffffff"/>
              </a:buClr>
              <a:buFont typeface="Arial"/>
              <a:buChar char="●"/>
            </a:pPr>
            <a:r>
              <a:rPr b="0" lang="en-IN" sz="1500" spc="-1" strike="noStrike">
                <a:solidFill>
                  <a:srgbClr val="ffffff"/>
                </a:solidFill>
                <a:uFill>
                  <a:solidFill>
                    <a:srgbClr val="ffffff"/>
                  </a:solidFill>
                </a:uFill>
                <a:latin typeface="Arial"/>
                <a:ea typeface="Arial"/>
              </a:rPr>
              <a:t>The first two Convolutional layers are followed by the Overlapping Max Pooling layers. The third, fourth and fifth convolutional layers are connected directly. The fifth convolutional layer is followed by an Overlapping Max Pooling layer.</a:t>
            </a:r>
            <a:endParaRPr b="0" lang="en-IN" sz="1800" spc="-1" strike="noStrike">
              <a:solidFill>
                <a:srgbClr val="000000"/>
              </a:solidFill>
              <a:uFill>
                <a:solidFill>
                  <a:srgbClr val="ffffff"/>
                </a:solidFill>
              </a:uFill>
              <a:latin typeface="Arial"/>
            </a:endParaRPr>
          </a:p>
          <a:p>
            <a:pPr marL="457200" indent="-323280">
              <a:lnSpc>
                <a:spcPct val="100000"/>
              </a:lnSpc>
              <a:buClr>
                <a:srgbClr val="ffffff"/>
              </a:buClr>
              <a:buFont typeface="Arial"/>
              <a:buChar char="●"/>
            </a:pPr>
            <a:r>
              <a:rPr b="0" lang="en-IN" sz="1500" spc="-1" strike="noStrike">
                <a:solidFill>
                  <a:srgbClr val="ffffff"/>
                </a:solidFill>
                <a:uFill>
                  <a:solidFill>
                    <a:srgbClr val="ffffff"/>
                  </a:solidFill>
                </a:uFill>
                <a:latin typeface="Arial"/>
                <a:ea typeface="Arial"/>
              </a:rPr>
              <a:t>The output of fifth convolution layer goes into a series of two fully connected layers. The second fully connected layer feeds into a softmax classifier with 1000 class labels. ReLU nonlinearity is applied after all the convolution and fully connected layers.</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92920" y="298800"/>
            <a:ext cx="775908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Proposed Architecture: GoogLeNet</a:t>
            </a:r>
            <a:endParaRPr b="0" lang="en-IN" sz="1800" spc="-1" strike="noStrike">
              <a:solidFill>
                <a:srgbClr val="000000"/>
              </a:solidFill>
              <a:uFill>
                <a:solidFill>
                  <a:srgbClr val="ffffff"/>
                </a:solidFill>
              </a:uFill>
              <a:latin typeface="Arial"/>
            </a:endParaRPr>
          </a:p>
        </p:txBody>
      </p:sp>
      <p:pic>
        <p:nvPicPr>
          <p:cNvPr id="112" name="Google Shape;385;p28" descr=""/>
          <p:cNvPicPr/>
          <p:nvPr/>
        </p:nvPicPr>
        <p:blipFill>
          <a:blip r:embed="rId1"/>
          <a:stretch/>
        </p:blipFill>
        <p:spPr>
          <a:xfrm>
            <a:off x="228600" y="1451520"/>
            <a:ext cx="8733600" cy="31042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92920" y="298800"/>
            <a:ext cx="77378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Limitations</a:t>
            </a:r>
            <a:endParaRPr b="0" lang="en-IN" sz="1800" spc="-1" strike="noStrike">
              <a:solidFill>
                <a:srgbClr val="000000"/>
              </a:solidFill>
              <a:uFill>
                <a:solidFill>
                  <a:srgbClr val="ffffff"/>
                </a:solidFill>
              </a:uFill>
              <a:latin typeface="Arial"/>
            </a:endParaRPr>
          </a:p>
        </p:txBody>
      </p:sp>
      <p:sp>
        <p:nvSpPr>
          <p:cNvPr id="114" name="CustomShape 2"/>
          <p:cNvSpPr/>
          <p:nvPr/>
        </p:nvSpPr>
        <p:spPr>
          <a:xfrm>
            <a:off x="753840" y="994320"/>
            <a:ext cx="7092000" cy="3507120"/>
          </a:xfrm>
          <a:prstGeom prst="rect">
            <a:avLst/>
          </a:prstGeom>
          <a:noFill/>
          <a:ln>
            <a:noFill/>
          </a:ln>
        </p:spPr>
        <p:style>
          <a:lnRef idx="0"/>
          <a:fillRef idx="0"/>
          <a:effectRef idx="0"/>
          <a:fontRef idx="minor"/>
        </p:style>
        <p:txBody>
          <a:bodyPr lIns="90000" rIns="90000" tIns="91440" bIns="91440"/>
          <a:p>
            <a:pPr marL="457200" indent="-329400">
              <a:lnSpc>
                <a:spcPct val="100000"/>
              </a:lnSpc>
              <a:buClr>
                <a:srgbClr val="ffffff"/>
              </a:buClr>
              <a:buFont typeface="Arial"/>
              <a:buAutoNum type="arabicPeriod"/>
            </a:pPr>
            <a:r>
              <a:rPr b="0" lang="en-IN" sz="1600" spc="-1" strike="noStrike">
                <a:solidFill>
                  <a:srgbClr val="ffffff"/>
                </a:solidFill>
                <a:uFill>
                  <a:solidFill>
                    <a:srgbClr val="ffffff"/>
                  </a:solidFill>
                </a:uFill>
                <a:latin typeface="Arial"/>
                <a:ea typeface="Arial"/>
              </a:rPr>
              <a:t>Many diseases don’t present themselves on the upper side of leaves only (or at all), but on many different parts of the plant. Thus, new image collection efforts should try to obtain images from many different perspectives, and ideally from settings that are as realistic as possible.</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a:solidFill>
                  <a:srgbClr val="ffffff"/>
                </a:solidFill>
                <a:uFill>
                  <a:solidFill>
                    <a:srgbClr val="ffffff"/>
                  </a:solidFill>
                </a:uFill>
                <a:latin typeface="Arial"/>
                <a:ea typeface="Arial"/>
              </a:rPr>
              <a:t>Tested on a set of images taken under conditions different from the images used for training, the model’s accuracy can reduce substantially, still this accuracy should be higher than the one based on random selection of classes.</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a:solidFill>
                  <a:srgbClr val="ffffff"/>
                </a:solidFill>
                <a:uFill>
                  <a:solidFill>
                    <a:srgbClr val="ffffff"/>
                  </a:solidFill>
                </a:uFill>
                <a:latin typeface="Arial"/>
                <a:ea typeface="Arial"/>
              </a:rPr>
              <a:t>Many diseases are hard to identify under normal outdoor lighting condition, the patterns maybe very fine and could be in the size of few micrometers.</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92920" y="298800"/>
            <a:ext cx="77378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References</a:t>
            </a:r>
            <a:endParaRPr b="0" lang="en-IN" sz="1800" spc="-1" strike="noStrike">
              <a:solidFill>
                <a:srgbClr val="000000"/>
              </a:solidFill>
              <a:uFill>
                <a:solidFill>
                  <a:srgbClr val="ffffff"/>
                </a:solidFill>
              </a:uFill>
              <a:latin typeface="Arial"/>
            </a:endParaRPr>
          </a:p>
        </p:txBody>
      </p:sp>
      <p:sp>
        <p:nvSpPr>
          <p:cNvPr id="116" name="CustomShape 2"/>
          <p:cNvSpPr/>
          <p:nvPr/>
        </p:nvSpPr>
        <p:spPr>
          <a:xfrm>
            <a:off x="753840" y="994320"/>
            <a:ext cx="7092000" cy="3507120"/>
          </a:xfrm>
          <a:prstGeom prst="rect">
            <a:avLst/>
          </a:prstGeom>
          <a:noFill/>
          <a:ln>
            <a:noFill/>
          </a:ln>
        </p:spPr>
        <p:style>
          <a:lnRef idx="0"/>
          <a:fillRef idx="0"/>
          <a:effectRef idx="0"/>
          <a:fontRef idx="minor"/>
        </p:style>
        <p:txBody>
          <a:bodyPr lIns="90000" rIns="90000" tIns="91440" bIns="91440"/>
          <a:p>
            <a:pPr marL="457200" indent="-329400">
              <a:lnSpc>
                <a:spcPct val="100000"/>
              </a:lnSpc>
              <a:buClr>
                <a:srgbClr val="ffffff"/>
              </a:buClr>
              <a:buFont typeface="Arial"/>
              <a:buAutoNum type="arabicPeriod"/>
            </a:pPr>
            <a:r>
              <a:rPr b="0" lang="en-IN" sz="1600" spc="-1" strike="noStrike" u="sng">
                <a:solidFill>
                  <a:srgbClr val="0000ff"/>
                </a:solidFill>
                <a:uFill>
                  <a:solidFill>
                    <a:srgbClr val="ffffff"/>
                  </a:solidFill>
                </a:uFill>
                <a:latin typeface="Arial"/>
                <a:ea typeface="Arial"/>
                <a:hlinkClick r:id="rId1"/>
              </a:rPr>
              <a:t>https://www.frontiersin.org/articles/10.3389/fpls.2016.01419/full</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u="sng">
                <a:solidFill>
                  <a:srgbClr val="0000ff"/>
                </a:solidFill>
                <a:uFill>
                  <a:solidFill>
                    <a:srgbClr val="ffffff"/>
                  </a:solidFill>
                </a:uFill>
                <a:latin typeface="Arial"/>
                <a:ea typeface="Arial"/>
                <a:hlinkClick r:id="rId2"/>
              </a:rPr>
              <a:t>https://www.hindawi.com/journals/cin/2016/3289801/</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u="sng">
                <a:solidFill>
                  <a:srgbClr val="0000ff"/>
                </a:solidFill>
                <a:uFill>
                  <a:solidFill>
                    <a:srgbClr val="ffffff"/>
                  </a:solidFill>
                </a:uFill>
                <a:latin typeface="Arial"/>
                <a:ea typeface="Arial"/>
                <a:hlinkClick r:id="rId3"/>
              </a:rPr>
              <a:t>https://arxiv.org/ftp/arxiv/papers/1604/1604.03169.pdf</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u="sng">
                <a:solidFill>
                  <a:srgbClr val="0000ff"/>
                </a:solidFill>
                <a:uFill>
                  <a:solidFill>
                    <a:srgbClr val="ffffff"/>
                  </a:solidFill>
                </a:uFill>
                <a:latin typeface="Arial"/>
                <a:ea typeface="Arial"/>
                <a:hlinkClick r:id="rId4"/>
              </a:rPr>
              <a:t>https://www.sciencedirect.com/science/article/pii/S1389041717303236</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u="sng">
                <a:solidFill>
                  <a:srgbClr val="0000ff"/>
                </a:solidFill>
                <a:uFill>
                  <a:solidFill>
                    <a:srgbClr val="ffffff"/>
                  </a:solidFill>
                </a:uFill>
                <a:latin typeface="Arial"/>
                <a:ea typeface="Arial"/>
                <a:hlinkClick r:id="rId5"/>
              </a:rPr>
              <a:t>https://arxiv.org/ftp/arxiv/papers/1805/1805.08692.pdf</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AutoNum type="arabicPeriod"/>
            </a:pPr>
            <a:r>
              <a:rPr b="0" lang="en-IN" sz="1600" spc="-1" strike="noStrike" u="sng">
                <a:solidFill>
                  <a:srgbClr val="0000ff"/>
                </a:solidFill>
                <a:uFill>
                  <a:solidFill>
                    <a:srgbClr val="ffffff"/>
                  </a:solidFill>
                </a:uFill>
                <a:latin typeface="Arial"/>
                <a:ea typeface="Arial"/>
                <a:hlinkClick r:id="rId6"/>
              </a:rPr>
              <a:t>https://becominghuman.ai/image-data-pre-processing-for-neural-networks-498289068258</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24040" y="1613880"/>
            <a:ext cx="4647600" cy="187236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	</a:t>
            </a:r>
            <a:r>
              <a:rPr b="1" lang="en-IN" sz="3600" spc="-1" strike="noStrike">
                <a:solidFill>
                  <a:srgbClr val="ffffff"/>
                </a:solidFill>
                <a:uFill>
                  <a:solidFill>
                    <a:srgbClr val="ffffff"/>
                  </a:solidFill>
                </a:uFill>
                <a:latin typeface="Maven Pro"/>
                <a:ea typeface="Maven Pro"/>
              </a:rPr>
              <a:t>	</a:t>
            </a:r>
            <a:r>
              <a:rPr b="1" lang="en-IN" sz="3600" spc="-1" strike="noStrike">
                <a:solidFill>
                  <a:srgbClr val="ffffff"/>
                </a:solidFill>
                <a:uFill>
                  <a:solidFill>
                    <a:srgbClr val="ffffff"/>
                  </a:solidFill>
                </a:uFill>
                <a:latin typeface="Maven Pro"/>
                <a:ea typeface="Maven Pro"/>
              </a:rPr>
              <a:t>THANK   YOU</a:t>
            </a:r>
            <a:r>
              <a:rPr b="1" lang="en-IN" sz="3600" spc="-1" strike="noStrike">
                <a:solidFill>
                  <a:srgbClr val="ffffff"/>
                </a:solidFill>
                <a:uFill>
                  <a:solidFill>
                    <a:srgbClr val="ffffff"/>
                  </a:solidFill>
                </a:uFill>
                <a:latin typeface="Maven Pro"/>
                <a:ea typeface="Maven Pro"/>
              </a:rPr>
              <a:t>	</a:t>
            </a:r>
            <a:r>
              <a:rPr b="1" lang="en-IN" sz="3600" spc="-1" strike="noStrike">
                <a:solidFill>
                  <a:srgbClr val="ffffff"/>
                </a:solidFill>
                <a:uFill>
                  <a:solidFill>
                    <a:srgbClr val="ffffff"/>
                  </a:solidFill>
                </a:uFill>
                <a:latin typeface="Maven Pro"/>
                <a:ea typeface="Maven Pro"/>
              </a:rPr>
              <a:t>	</a:t>
            </a:r>
            <a:endParaRPr b="0" lang="en-IN" sz="1800" spc="-1" strike="noStrike">
              <a:solidFill>
                <a:srgbClr val="000000"/>
              </a:solidFill>
              <a:uFill>
                <a:solidFill>
                  <a:srgbClr val="ffffff"/>
                </a:solidFill>
              </a:uFill>
              <a:latin typeface="Arial"/>
            </a:endParaRPr>
          </a:p>
        </p:txBody>
      </p:sp>
      <p:sp>
        <p:nvSpPr>
          <p:cNvPr id="118" name="CustomShape 2"/>
          <p:cNvSpPr/>
          <p:nvPr/>
        </p:nvSpPr>
        <p:spPr>
          <a:xfrm>
            <a:off x="6144840" y="1191960"/>
            <a:ext cx="1103400" cy="888120"/>
          </a:xfrm>
          <a:prstGeom prst="rect">
            <a:avLst/>
          </a:prstGeom>
          <a:noFill/>
          <a:ln>
            <a:noFill/>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556920" y="254160"/>
            <a:ext cx="7169760" cy="84924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Why this is important</a:t>
            </a:r>
            <a:endParaRPr b="0" lang="en-IN" sz="1800" spc="-1" strike="noStrike">
              <a:solidFill>
                <a:srgbClr val="000000"/>
              </a:solidFill>
              <a:uFill>
                <a:solidFill>
                  <a:srgbClr val="ffffff"/>
                </a:solidFill>
              </a:uFill>
              <a:latin typeface="Arial"/>
            </a:endParaRPr>
          </a:p>
        </p:txBody>
      </p:sp>
      <p:sp>
        <p:nvSpPr>
          <p:cNvPr id="69" name="CustomShape 2"/>
          <p:cNvSpPr/>
          <p:nvPr/>
        </p:nvSpPr>
        <p:spPr>
          <a:xfrm>
            <a:off x="713160" y="1485000"/>
            <a:ext cx="7453440" cy="334044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Nunito"/>
                <a:ea typeface="Nunito"/>
              </a:rPr>
              <a:t>Agricultural productivity is something on which economy highly depends. This is the one of the reasons that disease detection in plants plays an important role in agriculture field, as having disease in plants are quite natural. If proper care is not taken in this area then it causes serious effects on plants and due to which respective product quality, quantity or productivity is affected.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ffffff"/>
                </a:solidFill>
                <a:uFill>
                  <a:solidFill>
                    <a:srgbClr val="ffffff"/>
                  </a:solidFill>
                </a:uFill>
                <a:latin typeface="Nunito"/>
                <a:ea typeface="Nunito"/>
              </a:rPr>
              <a:t>A proper disease detection will ensure the well being of plants. Experts on plant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ffffff"/>
                </a:solidFill>
                <a:uFill>
                  <a:solidFill>
                    <a:srgbClr val="ffffff"/>
                  </a:solidFill>
                </a:uFill>
                <a:latin typeface="Nunito"/>
                <a:ea typeface="Nunito"/>
              </a:rPr>
              <a:t>disease can detect diseases by seeing the plants. But a farmer on a normal gardener can’t detect these symptoms by bare eye. This implementation will help in these cases.</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Input Dataset</a:t>
            </a:r>
            <a:endParaRPr b="0" lang="en-IN" sz="1800" spc="-1" strike="noStrike">
              <a:solidFill>
                <a:srgbClr val="000000"/>
              </a:solidFill>
              <a:uFill>
                <a:solidFill>
                  <a:srgbClr val="ffffff"/>
                </a:solidFill>
              </a:uFill>
              <a:latin typeface="Arial"/>
            </a:endParaRPr>
          </a:p>
        </p:txBody>
      </p:sp>
      <p:sp>
        <p:nvSpPr>
          <p:cNvPr id="71" name="CustomShape 2"/>
          <p:cNvSpPr/>
          <p:nvPr/>
        </p:nvSpPr>
        <p:spPr>
          <a:xfrm>
            <a:off x="763920" y="1391040"/>
            <a:ext cx="7415280" cy="329148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Appropriate datasets are required at all stages of object recognition research, starting from training phase to evaluating the performance of recognition algorithms.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For our use case, we will be using “</a:t>
            </a:r>
            <a:r>
              <a:rPr b="0" i="1" lang="en-IN" sz="1600" spc="-1" strike="noStrike" u="sng">
                <a:solidFill>
                  <a:srgbClr val="0000ff"/>
                </a:solidFill>
                <a:uFill>
                  <a:solidFill>
                    <a:srgbClr val="ffffff"/>
                  </a:solidFill>
                </a:uFill>
                <a:latin typeface="Arial"/>
                <a:ea typeface="Arial"/>
                <a:hlinkClick r:id="rId1"/>
              </a:rPr>
              <a:t>https://github.com/salathegroup/plantvillage_deeplearning_paper_dataset</a:t>
            </a:r>
            <a:r>
              <a:rPr b="0" lang="en-IN" sz="1600" spc="-1" strike="noStrike">
                <a:solidFill>
                  <a:srgbClr val="ffffff"/>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This dataset contains 54306 images, consisting of 14 type of plants and 26 diseases.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92920" y="22284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Dataset Images</a:t>
            </a:r>
            <a:endParaRPr b="0" lang="en-IN" sz="1800" spc="-1" strike="noStrike">
              <a:solidFill>
                <a:srgbClr val="000000"/>
              </a:solidFill>
              <a:uFill>
                <a:solidFill>
                  <a:srgbClr val="ffffff"/>
                </a:solidFill>
              </a:uFill>
              <a:latin typeface="Arial"/>
            </a:endParaRPr>
          </a:p>
        </p:txBody>
      </p:sp>
      <p:pic>
        <p:nvPicPr>
          <p:cNvPr id="73" name="Google Shape;298;p16" descr=""/>
          <p:cNvPicPr/>
          <p:nvPr/>
        </p:nvPicPr>
        <p:blipFill>
          <a:blip r:embed="rId1"/>
          <a:stretch/>
        </p:blipFill>
        <p:spPr>
          <a:xfrm>
            <a:off x="1971720" y="1038240"/>
            <a:ext cx="5199840" cy="1237680"/>
          </a:xfrm>
          <a:prstGeom prst="rect">
            <a:avLst/>
          </a:prstGeom>
          <a:ln>
            <a:noFill/>
          </a:ln>
        </p:spPr>
      </p:pic>
      <p:pic>
        <p:nvPicPr>
          <p:cNvPr id="74" name="Google Shape;299;p16" descr=""/>
          <p:cNvPicPr/>
          <p:nvPr/>
        </p:nvPicPr>
        <p:blipFill>
          <a:blip r:embed="rId2"/>
          <a:stretch/>
        </p:blipFill>
        <p:spPr>
          <a:xfrm>
            <a:off x="1971720" y="2276640"/>
            <a:ext cx="5199840" cy="1332720"/>
          </a:xfrm>
          <a:prstGeom prst="rect">
            <a:avLst/>
          </a:prstGeom>
          <a:ln>
            <a:noFill/>
          </a:ln>
        </p:spPr>
      </p:pic>
      <p:pic>
        <p:nvPicPr>
          <p:cNvPr id="75" name="Google Shape;300;p16" descr=""/>
          <p:cNvPicPr/>
          <p:nvPr/>
        </p:nvPicPr>
        <p:blipFill>
          <a:blip r:embed="rId3"/>
          <a:stretch/>
        </p:blipFill>
        <p:spPr>
          <a:xfrm>
            <a:off x="1967040" y="3610080"/>
            <a:ext cx="5209560" cy="1313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Image Preprocessing</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763920" y="1391040"/>
            <a:ext cx="7092000" cy="329148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Building an effective neural network model requires careful consideration of the network architecture as well as the input data format. We need to remove the differences in the images due to different aspect ratios, intensity differences and background clutter for better performance.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Maintain uniform aspect ratio and scaling</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Remove background of leaf images</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Zoom on input image</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Dimensionality reduction</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Image augmentation</a:t>
            </a:r>
            <a:endParaRPr b="0" lang="en-IN" sz="1800" spc="-1" strike="noStrike">
              <a:solidFill>
                <a:srgbClr val="000000"/>
              </a:solidFill>
              <a:uFill>
                <a:solidFill>
                  <a:srgbClr val="ffffff"/>
                </a:solidFill>
              </a:uFill>
              <a:latin typeface="Arial"/>
            </a:endParaRPr>
          </a:p>
          <a:p>
            <a:pPr marL="457200" indent="-329400">
              <a:lnSpc>
                <a:spcPct val="100000"/>
              </a:lnSpc>
              <a:buClr>
                <a:srgbClr val="ffffff"/>
              </a:buClr>
              <a:buFont typeface="Arial"/>
              <a:buChar char="●"/>
            </a:pPr>
            <a:r>
              <a:rPr b="0" lang="en-IN" sz="1600" spc="-1" strike="noStrike">
                <a:solidFill>
                  <a:srgbClr val="ffffff"/>
                </a:solidFill>
                <a:uFill>
                  <a:solidFill>
                    <a:srgbClr val="ffffff"/>
                  </a:solidFill>
                </a:uFill>
                <a:latin typeface="Arial"/>
                <a:ea typeface="Arial"/>
              </a:rPr>
              <a:t>Normalizing image input</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Uniform Aspect Ratio &amp; Scaling</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763920" y="1238760"/>
            <a:ext cx="7092000" cy="11797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One of the first steps is to ensure that the images have the same size and aspect ratio. Most of the neural network models assume a equal sized square shape input image, so the first step should be cropping image to fit in our window.</a:t>
            </a:r>
            <a:endParaRPr b="0" lang="en-IN" sz="1800" spc="-1" strike="noStrike">
              <a:solidFill>
                <a:srgbClr val="000000"/>
              </a:solidFill>
              <a:uFill>
                <a:solidFill>
                  <a:srgbClr val="ffffff"/>
                </a:solidFill>
              </a:uFill>
              <a:latin typeface="Arial"/>
            </a:endParaRPr>
          </a:p>
        </p:txBody>
      </p:sp>
      <p:pic>
        <p:nvPicPr>
          <p:cNvPr id="80" name="Google Shape;313;p18" descr=""/>
          <p:cNvPicPr/>
          <p:nvPr/>
        </p:nvPicPr>
        <p:blipFill>
          <a:blip r:embed="rId1"/>
          <a:stretch/>
        </p:blipFill>
        <p:spPr>
          <a:xfrm>
            <a:off x="2829240" y="2712600"/>
            <a:ext cx="1037520" cy="1571040"/>
          </a:xfrm>
          <a:prstGeom prst="rect">
            <a:avLst/>
          </a:prstGeom>
          <a:ln>
            <a:noFill/>
          </a:ln>
        </p:spPr>
      </p:pic>
      <p:pic>
        <p:nvPicPr>
          <p:cNvPr id="81" name="Google Shape;314;p18" descr=""/>
          <p:cNvPicPr/>
          <p:nvPr/>
        </p:nvPicPr>
        <p:blipFill>
          <a:blip r:embed="rId2"/>
          <a:stretch/>
        </p:blipFill>
        <p:spPr>
          <a:xfrm>
            <a:off x="4762080" y="2979360"/>
            <a:ext cx="1551960" cy="10375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Removing Background</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763920" y="1238760"/>
            <a:ext cx="7092000" cy="11797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We need to remove the background of the image as there might be various type of background, which if we don’t remove, their influence might affect the performance of the training process.</a:t>
            </a:r>
            <a:endParaRPr b="0" lang="en-IN" sz="1800" spc="-1" strike="noStrike">
              <a:solidFill>
                <a:srgbClr val="000000"/>
              </a:solidFill>
              <a:uFill>
                <a:solidFill>
                  <a:srgbClr val="ffffff"/>
                </a:solidFill>
              </a:uFill>
              <a:latin typeface="Arial"/>
            </a:endParaRPr>
          </a:p>
        </p:txBody>
      </p:sp>
      <p:pic>
        <p:nvPicPr>
          <p:cNvPr id="84" name="Google Shape;321;p19" descr=""/>
          <p:cNvPicPr/>
          <p:nvPr/>
        </p:nvPicPr>
        <p:blipFill>
          <a:blip r:embed="rId1"/>
          <a:stretch/>
        </p:blipFill>
        <p:spPr>
          <a:xfrm>
            <a:off x="4916160" y="2822040"/>
            <a:ext cx="1279080" cy="1321200"/>
          </a:xfrm>
          <a:prstGeom prst="rect">
            <a:avLst/>
          </a:prstGeom>
          <a:ln>
            <a:noFill/>
          </a:ln>
        </p:spPr>
      </p:pic>
      <p:pic>
        <p:nvPicPr>
          <p:cNvPr id="85" name="Google Shape;322;p19" descr=""/>
          <p:cNvPicPr/>
          <p:nvPr/>
        </p:nvPicPr>
        <p:blipFill>
          <a:blip r:embed="rId2"/>
          <a:stretch/>
        </p:blipFill>
        <p:spPr>
          <a:xfrm>
            <a:off x="2948040" y="2822040"/>
            <a:ext cx="1279080" cy="1321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Zoom in Input Image</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763920" y="1238760"/>
            <a:ext cx="7092000" cy="11797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We need to zoom into proper region of input leaf image so that only affected regions will be used to train our neural network. This way we can reduce the effects of the background even more.</a:t>
            </a:r>
            <a:endParaRPr b="0" lang="en-IN" sz="1800" spc="-1" strike="noStrike">
              <a:solidFill>
                <a:srgbClr val="000000"/>
              </a:solidFill>
              <a:uFill>
                <a:solidFill>
                  <a:srgbClr val="ffffff"/>
                </a:solidFill>
              </a:uFill>
              <a:latin typeface="Arial"/>
            </a:endParaRPr>
          </a:p>
        </p:txBody>
      </p:sp>
      <p:pic>
        <p:nvPicPr>
          <p:cNvPr id="88" name="Google Shape;329;p20" descr=""/>
          <p:cNvPicPr/>
          <p:nvPr/>
        </p:nvPicPr>
        <p:blipFill>
          <a:blip r:embed="rId1"/>
          <a:stretch/>
        </p:blipFill>
        <p:spPr>
          <a:xfrm>
            <a:off x="2461680" y="2821320"/>
            <a:ext cx="1279080" cy="1321200"/>
          </a:xfrm>
          <a:prstGeom prst="rect">
            <a:avLst/>
          </a:prstGeom>
          <a:ln>
            <a:noFill/>
          </a:ln>
        </p:spPr>
      </p:pic>
      <p:pic>
        <p:nvPicPr>
          <p:cNvPr id="89" name="Google Shape;330;p20" descr=""/>
          <p:cNvPicPr/>
          <p:nvPr/>
        </p:nvPicPr>
        <p:blipFill>
          <a:blip r:embed="rId2"/>
          <a:stretch/>
        </p:blipFill>
        <p:spPr>
          <a:xfrm>
            <a:off x="5402520" y="2831760"/>
            <a:ext cx="1279080" cy="13006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92920" y="298800"/>
            <a:ext cx="7586640" cy="694800"/>
          </a:xfrm>
          <a:prstGeom prst="rect">
            <a:avLst/>
          </a:prstGeom>
          <a:noFill/>
          <a:ln>
            <a:noFill/>
          </a:ln>
        </p:spPr>
        <p:style>
          <a:lnRef idx="0"/>
          <a:fillRef idx="0"/>
          <a:effectRef idx="0"/>
          <a:fontRef idx="minor"/>
        </p:style>
        <p:txBody>
          <a:bodyPr lIns="90000" rIns="90000" tIns="91440" bIns="91440" anchor="ctr"/>
          <a:p>
            <a:pPr>
              <a:lnSpc>
                <a:spcPct val="100000"/>
              </a:lnSpc>
            </a:pPr>
            <a:r>
              <a:rPr b="1" lang="en-IN" sz="3600" spc="-1" strike="noStrike">
                <a:solidFill>
                  <a:srgbClr val="ffffff"/>
                </a:solidFill>
                <a:uFill>
                  <a:solidFill>
                    <a:srgbClr val="ffffff"/>
                  </a:solidFill>
                </a:uFill>
                <a:latin typeface="Maven Pro"/>
                <a:ea typeface="Maven Pro"/>
              </a:rPr>
              <a:t>Dimensionality Reduction</a:t>
            </a:r>
            <a:endParaRPr b="0" lang="en-IN" sz="1800" spc="-1" strike="noStrike">
              <a:solidFill>
                <a:srgbClr val="000000"/>
              </a:solidFill>
              <a:uFill>
                <a:solidFill>
                  <a:srgbClr val="ffffff"/>
                </a:solidFill>
              </a:uFill>
              <a:latin typeface="Arial"/>
            </a:endParaRPr>
          </a:p>
        </p:txBody>
      </p:sp>
      <p:sp>
        <p:nvSpPr>
          <p:cNvPr id="91" name="CustomShape 2"/>
          <p:cNvSpPr/>
          <p:nvPr/>
        </p:nvSpPr>
        <p:spPr>
          <a:xfrm>
            <a:off x="763920" y="1238760"/>
            <a:ext cx="7092000" cy="117972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ffffff"/>
                </a:solidFill>
                <a:uFill>
                  <a:solidFill>
                    <a:srgbClr val="ffffff"/>
                  </a:solidFill>
                </a:uFill>
                <a:latin typeface="Arial"/>
                <a:ea typeface="Arial"/>
              </a:rPr>
              <a:t>We could choose to collapse the RGB channels into a single greyscale channel. It is often considered to reduce other dimensions, when the neural network performance is allowed to be invariant to that dimension, or to make the training problem more tractable.</a:t>
            </a:r>
            <a:endParaRPr b="0" lang="en-IN" sz="1800" spc="-1" strike="noStrike">
              <a:solidFill>
                <a:srgbClr val="000000"/>
              </a:solidFill>
              <a:uFill>
                <a:solidFill>
                  <a:srgbClr val="ffffff"/>
                </a:solidFill>
              </a:uFill>
              <a:latin typeface="Arial"/>
            </a:endParaRPr>
          </a:p>
        </p:txBody>
      </p:sp>
      <p:pic>
        <p:nvPicPr>
          <p:cNvPr id="92" name="Google Shape;337;p21" descr=""/>
          <p:cNvPicPr/>
          <p:nvPr/>
        </p:nvPicPr>
        <p:blipFill>
          <a:blip r:embed="rId1"/>
          <a:stretch/>
        </p:blipFill>
        <p:spPr>
          <a:xfrm>
            <a:off x="2676600" y="2933640"/>
            <a:ext cx="1279080" cy="1300680"/>
          </a:xfrm>
          <a:prstGeom prst="rect">
            <a:avLst/>
          </a:prstGeom>
          <a:ln>
            <a:noFill/>
          </a:ln>
        </p:spPr>
      </p:pic>
      <p:pic>
        <p:nvPicPr>
          <p:cNvPr id="93" name="Google Shape;338;p21" descr=""/>
          <p:cNvPicPr/>
          <p:nvPr/>
        </p:nvPicPr>
        <p:blipFill>
          <a:blip r:embed="rId2"/>
          <a:stretch/>
        </p:blipFill>
        <p:spPr>
          <a:xfrm>
            <a:off x="5187960" y="2933640"/>
            <a:ext cx="1279080" cy="13006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2018-09-27T12:31:29Z</dcterms:modified>
  <cp:revision>2</cp:revision>
  <dc:subject/>
  <dc:title/>
</cp:coreProperties>
</file>