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</p:sldIdLst>
  <p:sldSz cx="18288000" cy="10287000"/>
  <p:notesSz cx="6858000" cy="9144000"/>
  <p:embeddedFontLst>
    <p:embeddedFont>
      <p:font typeface="Open Sans" charset="1" panose="020B0606030504020204"/>
      <p:regular r:id="rId6"/>
    </p:embeddedFont>
    <p:embeddedFont>
      <p:font typeface="Open Sans Bold" charset="1" panose="020B0806030504020204"/>
      <p:regular r:id="rId7"/>
    </p:embeddedFont>
    <p:embeddedFont>
      <p:font typeface="Open Sans Italics" charset="1" panose="020B0606030504020204"/>
      <p:regular r:id="rId8"/>
    </p:embeddedFont>
    <p:embeddedFont>
      <p:font typeface="Open Sans Bold Italics" charset="1" panose="020B0806030504020204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Assistant Regular" charset="1" panose="00000500000000000000"/>
      <p:regular r:id="rId14"/>
    </p:embeddedFont>
    <p:embeddedFont>
      <p:font typeface="Assistant Regular Bold" charset="1" panose="00000700000000000000"/>
      <p:regular r:id="rId15"/>
    </p:embeddedFont>
    <p:embeddedFont>
      <p:font typeface="Cormorant Garamond Bold" charset="1" panose="00000800000000000000"/>
      <p:regular r:id="rId16"/>
    </p:embeddedFont>
    <p:embeddedFont>
      <p:font typeface="Cormorant Garamond Bold Italics" charset="1" panose="000008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24" Target="slides/slide7.xml" Type="http://schemas.openxmlformats.org/officeDocument/2006/relationships/slide"/><Relationship Id="rId25" Target="slides/slide8.xml" Type="http://schemas.openxmlformats.org/officeDocument/2006/relationships/slide"/><Relationship Id="rId26" Target="slides/slide9.xml" Type="http://schemas.openxmlformats.org/officeDocument/2006/relationships/slide"/><Relationship Id="rId27" Target="slides/slide10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F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9144000" cy="10349781"/>
          </a:xfrm>
          <a:prstGeom prst="rect">
            <a:avLst/>
          </a:prstGeom>
          <a:solidFill>
            <a:srgbClr val="D4C0AB"/>
          </a:solidFill>
        </p:spPr>
      </p:sp>
      <p:sp>
        <p:nvSpPr>
          <p:cNvPr name="AutoShape 3" id="3"/>
          <p:cNvSpPr/>
          <p:nvPr/>
        </p:nvSpPr>
        <p:spPr>
          <a:xfrm rot="0">
            <a:off x="6934200" y="9229725"/>
            <a:ext cx="9182100" cy="28575"/>
          </a:xfrm>
          <a:prstGeom prst="rect">
            <a:avLst/>
          </a:prstGeom>
          <a:solidFill>
            <a:srgbClr val="342D29"/>
          </a:solidFill>
        </p:spPr>
      </p:sp>
      <p:sp>
        <p:nvSpPr>
          <p:cNvPr name="AutoShape 4" id="4"/>
          <p:cNvSpPr/>
          <p:nvPr/>
        </p:nvSpPr>
        <p:spPr>
          <a:xfrm rot="0">
            <a:off x="1110945" y="5651493"/>
            <a:ext cx="197461" cy="1905000"/>
          </a:xfrm>
          <a:prstGeom prst="rect">
            <a:avLst/>
          </a:prstGeom>
          <a:solidFill>
            <a:srgbClr val="342D29"/>
          </a:solidFill>
        </p:spPr>
      </p:sp>
      <p:sp>
        <p:nvSpPr>
          <p:cNvPr name="TextBox 5" id="5"/>
          <p:cNvSpPr txBox="true"/>
          <p:nvPr/>
        </p:nvSpPr>
        <p:spPr>
          <a:xfrm rot="0">
            <a:off x="11378676" y="1044285"/>
            <a:ext cx="5880624" cy="440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552"/>
              </a:lnSpc>
            </a:pPr>
            <a:r>
              <a:rPr lang="en-US" sz="3200">
                <a:solidFill>
                  <a:srgbClr val="342D29"/>
                </a:solidFill>
                <a:latin typeface="Cormorant Garamond Bold"/>
              </a:rPr>
              <a:t>BETWEEN TWO CHURNS, INC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391250" y="3265100"/>
            <a:ext cx="7868050" cy="3317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2960"/>
              </a:lnSpc>
            </a:pPr>
            <a:r>
              <a:rPr lang="en-US" sz="12000" spc="-300">
                <a:solidFill>
                  <a:srgbClr val="342D29"/>
                </a:solidFill>
                <a:latin typeface="Cormorant Garamond Bold Bold"/>
              </a:rPr>
              <a:t>(Don't) Feel the Churn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2"/>
          <a:srcRect l="0" t="7177" r="0" b="7177"/>
          <a:stretch>
            <a:fillRect/>
          </a:stretch>
        </p:blipFill>
        <p:spPr>
          <a:xfrm flipH="false" flipV="false" rot="0">
            <a:off x="1765969" y="1250251"/>
            <a:ext cx="5612063" cy="72141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2EF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1045839" y="0"/>
            <a:ext cx="4648200" cy="10287000"/>
          </a:xfrm>
          <a:prstGeom prst="rect">
            <a:avLst/>
          </a:prstGeom>
          <a:solidFill>
            <a:srgbClr val="D4C0AB"/>
          </a:solidFill>
        </p:spPr>
      </p:sp>
      <p:sp>
        <p:nvSpPr>
          <p:cNvPr name="TextBox 3" id="3"/>
          <p:cNvSpPr txBox="true"/>
          <p:nvPr/>
        </p:nvSpPr>
        <p:spPr>
          <a:xfrm rot="5400000">
            <a:off x="15004439" y="2586507"/>
            <a:ext cx="4114800" cy="36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79"/>
              </a:lnSpc>
            </a:pPr>
            <a:r>
              <a:rPr lang="en-US" sz="2400">
                <a:solidFill>
                  <a:srgbClr val="342D29"/>
                </a:solidFill>
                <a:latin typeface="Cormorant Garamond Bold Bold"/>
              </a:rPr>
              <a:t>Between Two Churns, INC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17045354" y="5219700"/>
            <a:ext cx="32971" cy="1905000"/>
          </a:xfrm>
          <a:prstGeom prst="rect">
            <a:avLst/>
          </a:prstGeom>
          <a:solidFill>
            <a:srgbClr val="342D29"/>
          </a:solidFill>
        </p:spPr>
      </p:sp>
      <p:sp>
        <p:nvSpPr>
          <p:cNvPr name="TextBox 5" id="5"/>
          <p:cNvSpPr txBox="true"/>
          <p:nvPr/>
        </p:nvSpPr>
        <p:spPr>
          <a:xfrm rot="0">
            <a:off x="1028700" y="1114425"/>
            <a:ext cx="9231641" cy="1369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560"/>
              </a:lnSpc>
            </a:pPr>
            <a:r>
              <a:rPr lang="en-US" sz="9600">
                <a:solidFill>
                  <a:srgbClr val="342D29"/>
                </a:solidFill>
                <a:latin typeface="Cormorant Garamond Bold"/>
              </a:rPr>
              <a:t>Next Steps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829828"/>
            <a:ext cx="9712949" cy="3342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2481" indent="-396241" lvl="1">
              <a:lnSpc>
                <a:spcPts val="6720"/>
              </a:lnSpc>
              <a:spcBef>
                <a:spcPct val="0"/>
              </a:spcBef>
              <a:buFont typeface="Arial"/>
              <a:buChar char="•"/>
            </a:pPr>
            <a:r>
              <a:rPr lang="en-US" sz="4800" u="none">
                <a:solidFill>
                  <a:srgbClr val="000000"/>
                </a:solidFill>
                <a:latin typeface="Cormorant Garamond Bold"/>
              </a:rPr>
              <a:t>Run the model for specific states</a:t>
            </a:r>
          </a:p>
          <a:p>
            <a:pPr algn="l" marL="792481" indent="-396241" lvl="1">
              <a:lnSpc>
                <a:spcPts val="6720"/>
              </a:lnSpc>
              <a:spcBef>
                <a:spcPct val="0"/>
              </a:spcBef>
              <a:buFont typeface="Arial"/>
              <a:buChar char="•"/>
            </a:pPr>
            <a:r>
              <a:rPr lang="en-US" sz="4800" u="none">
                <a:solidFill>
                  <a:srgbClr val="000000"/>
                </a:solidFill>
                <a:latin typeface="Cormorant Garamond Bold"/>
              </a:rPr>
              <a:t>Fire customer service management</a:t>
            </a:r>
          </a:p>
          <a:p>
            <a:pPr algn="l" marL="792480" indent="-396240" lvl="1">
              <a:lnSpc>
                <a:spcPts val="6719"/>
              </a:lnSpc>
              <a:spcBef>
                <a:spcPct val="0"/>
              </a:spcBef>
              <a:buFont typeface="Arial"/>
              <a:buChar char="•"/>
            </a:pPr>
            <a:r>
              <a:rPr lang="en-US" sz="4800" u="none">
                <a:solidFill>
                  <a:srgbClr val="000000"/>
                </a:solidFill>
                <a:latin typeface="Cormorant Garamond Bold"/>
              </a:rPr>
              <a:t>Give CEO $10 million bonus for doing nothing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2EF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1219200" y="2453057"/>
            <a:ext cx="17251964" cy="7833943"/>
          </a:xfrm>
          <a:prstGeom prst="rect">
            <a:avLst/>
          </a:prstGeom>
          <a:solidFill>
            <a:srgbClr val="F2EFE5"/>
          </a:solidFill>
        </p:spPr>
      </p:sp>
      <p:sp>
        <p:nvSpPr>
          <p:cNvPr name="AutoShape 3" id="3"/>
          <p:cNvSpPr/>
          <p:nvPr/>
        </p:nvSpPr>
        <p:spPr>
          <a:xfrm rot="0">
            <a:off x="16891222" y="2925825"/>
            <a:ext cx="124735" cy="1905000"/>
          </a:xfrm>
          <a:prstGeom prst="rect">
            <a:avLst/>
          </a:prstGeom>
          <a:solidFill>
            <a:srgbClr val="342D29"/>
          </a:solid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F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1343404" y="5143500"/>
            <a:ext cx="12371183" cy="5206281"/>
          </a:xfrm>
          <a:prstGeom prst="rect">
            <a:avLst/>
          </a:prstGeom>
          <a:solidFill>
            <a:srgbClr val="D4C0AB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9070" t="0" r="49410" b="0"/>
          <a:stretch>
            <a:fillRect/>
          </a:stretch>
        </p:blipFill>
        <p:spPr>
          <a:xfrm flipH="false" flipV="false" rot="0">
            <a:off x="11877466" y="0"/>
            <a:ext cx="6410534" cy="102870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28700" y="5534025"/>
            <a:ext cx="7594761" cy="372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342D29"/>
                </a:solidFill>
                <a:latin typeface="Assistant Regular"/>
              </a:rPr>
              <a:t>State Churns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342D29"/>
                </a:solidFill>
                <a:latin typeface="Assistant Regular"/>
              </a:rPr>
              <a:t>Churners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342D29"/>
                </a:solidFill>
                <a:latin typeface="Assistant Regular"/>
              </a:rPr>
              <a:t>Modeling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342D29"/>
                </a:solidFill>
                <a:latin typeface="Assistant Regular"/>
              </a:rPr>
              <a:t>Identifying Important Features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342D29"/>
                </a:solidFill>
                <a:latin typeface="Assistant Regular"/>
              </a:rPr>
              <a:t>Observations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342D29"/>
                </a:solidFill>
                <a:latin typeface="Assistant Regular"/>
              </a:rPr>
              <a:t>Recommendations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342D29"/>
                </a:solidFill>
                <a:latin typeface="Assistant Regular"/>
              </a:rPr>
              <a:t>Next Steps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028700" y="1028700"/>
            <a:ext cx="8420540" cy="1829812"/>
            <a:chOff x="0" y="0"/>
            <a:chExt cx="11227387" cy="2439749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76200"/>
              <a:ext cx="11227387" cy="15134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609"/>
                </a:lnSpc>
              </a:pPr>
              <a:r>
                <a:rPr lang="en-US" sz="7826">
                  <a:solidFill>
                    <a:srgbClr val="342D29"/>
                  </a:solidFill>
                  <a:latin typeface="Cormorant Garamond Bold"/>
                </a:rPr>
                <a:t>Conference Call Plan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797736"/>
              <a:ext cx="11227387" cy="6420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31"/>
                </a:lnSpc>
              </a:pPr>
              <a:r>
                <a:rPr lang="en-US" sz="3023" spc="181">
                  <a:solidFill>
                    <a:srgbClr val="342D29"/>
                  </a:solidFill>
                  <a:latin typeface="Assistant Regular Bold"/>
                </a:rPr>
                <a:t>WHAT WE'RE COVERING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F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-685800"/>
            <a:ext cx="18288000" cy="11658600"/>
          </a:xfrm>
          <a:prstGeom prst="rect">
            <a:avLst/>
          </a:prstGeom>
          <a:solidFill>
            <a:srgbClr val="D4C0AB"/>
          </a:solidFill>
        </p:spPr>
      </p:sp>
      <p:sp>
        <p:nvSpPr>
          <p:cNvPr name="AutoShape 3" id="3"/>
          <p:cNvSpPr/>
          <p:nvPr/>
        </p:nvSpPr>
        <p:spPr>
          <a:xfrm rot="0">
            <a:off x="17058365" y="5600700"/>
            <a:ext cx="32971" cy="1905000"/>
          </a:xfrm>
          <a:prstGeom prst="rect">
            <a:avLst/>
          </a:prstGeom>
          <a:solidFill>
            <a:srgbClr val="342D29"/>
          </a:solid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742029" y="1420099"/>
            <a:ext cx="14803943" cy="8361201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5742158" y="174864"/>
            <a:ext cx="6803684" cy="1245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80"/>
              </a:lnSpc>
            </a:pPr>
            <a:r>
              <a:rPr lang="en-US" sz="8800">
                <a:solidFill>
                  <a:srgbClr val="342D29"/>
                </a:solidFill>
                <a:latin typeface="Cormorant Garamond Bold"/>
              </a:rPr>
              <a:t>State Churns</a:t>
            </a:r>
          </a:p>
        </p:txBody>
      </p:sp>
      <p:sp>
        <p:nvSpPr>
          <p:cNvPr name="TextBox 6" id="6"/>
          <p:cNvSpPr txBox="true"/>
          <p:nvPr/>
        </p:nvSpPr>
        <p:spPr>
          <a:xfrm rot="-5400000">
            <a:off x="-2593916" y="4631056"/>
            <a:ext cx="6803684" cy="1024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sz="7200">
                <a:solidFill>
                  <a:srgbClr val="342D29"/>
                </a:solidFill>
                <a:latin typeface="Cormorant Garamond Bold"/>
              </a:rPr>
              <a:t>Churn Counts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2EF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329268" y="325082"/>
            <a:ext cx="7629464" cy="1245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80"/>
              </a:lnSpc>
            </a:pPr>
            <a:r>
              <a:rPr lang="en-US" sz="8800">
                <a:solidFill>
                  <a:srgbClr val="342D29"/>
                </a:solidFill>
                <a:latin typeface="Cormorant Garamond Bold"/>
              </a:rPr>
              <a:t>Churnover Rate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095009"/>
            <a:ext cx="4866429" cy="4704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39"/>
              </a:lnSpc>
            </a:pPr>
            <a:r>
              <a:rPr lang="en-US" sz="6400" u="none">
                <a:solidFill>
                  <a:srgbClr val="342D29"/>
                </a:solidFill>
                <a:latin typeface="Cormorant Garamond Bold"/>
              </a:rPr>
              <a:t>Top Churners:</a:t>
            </a:r>
          </a:p>
          <a:p>
            <a:pPr marL="924560" indent="-462280" lvl="1">
              <a:lnSpc>
                <a:spcPts val="6160"/>
              </a:lnSpc>
              <a:buFont typeface="Arial"/>
              <a:buChar char="•"/>
            </a:pPr>
            <a:r>
              <a:rPr lang="en-US" sz="5600" u="none">
                <a:solidFill>
                  <a:srgbClr val="342D29"/>
                </a:solidFill>
                <a:latin typeface="Cormorant Garamond Bold"/>
              </a:rPr>
              <a:t> NJ</a:t>
            </a:r>
            <a:r>
              <a:rPr lang="en-US" sz="5600" u="none">
                <a:solidFill>
                  <a:srgbClr val="342D29"/>
                </a:solidFill>
                <a:latin typeface="Cormorant Garamond Bold"/>
              </a:rPr>
              <a:t>: 26.5%</a:t>
            </a:r>
          </a:p>
          <a:p>
            <a:pPr marL="924560" indent="-462280" lvl="1">
              <a:lnSpc>
                <a:spcPts val="6160"/>
              </a:lnSpc>
              <a:buFont typeface="Arial"/>
              <a:buChar char="•"/>
            </a:pPr>
            <a:r>
              <a:rPr lang="en-US" sz="5600" u="none">
                <a:solidFill>
                  <a:srgbClr val="342D29"/>
                </a:solidFill>
                <a:latin typeface="Cormorant Garamond Bold"/>
              </a:rPr>
              <a:t>CA</a:t>
            </a:r>
            <a:r>
              <a:rPr lang="en-US" sz="5600" u="none">
                <a:solidFill>
                  <a:srgbClr val="342D29"/>
                </a:solidFill>
                <a:latin typeface="Cormorant Garamond Bold"/>
              </a:rPr>
              <a:t>: 26.5%</a:t>
            </a:r>
          </a:p>
          <a:p>
            <a:pPr marL="924560" indent="-462280" lvl="1">
              <a:lnSpc>
                <a:spcPts val="6160"/>
              </a:lnSpc>
              <a:buFont typeface="Arial"/>
              <a:buChar char="•"/>
            </a:pPr>
            <a:r>
              <a:rPr lang="en-US" sz="5600" u="none">
                <a:solidFill>
                  <a:srgbClr val="342D29"/>
                </a:solidFill>
                <a:latin typeface="Cormorant Garamond Bold"/>
              </a:rPr>
              <a:t>TX</a:t>
            </a:r>
            <a:r>
              <a:rPr lang="en-US" sz="5600" u="none">
                <a:solidFill>
                  <a:srgbClr val="342D29"/>
                </a:solidFill>
                <a:latin typeface="Cormorant Garamond Bold"/>
              </a:rPr>
              <a:t>: 25%</a:t>
            </a:r>
          </a:p>
          <a:p>
            <a:pPr marL="924560" indent="-462280" lvl="1">
              <a:lnSpc>
                <a:spcPts val="6160"/>
              </a:lnSpc>
              <a:buFont typeface="Arial"/>
              <a:buChar char="•"/>
            </a:pPr>
            <a:r>
              <a:rPr lang="en-US" sz="5600" u="none">
                <a:solidFill>
                  <a:srgbClr val="342D29"/>
                </a:solidFill>
                <a:latin typeface="Cormorant Garamond Bold"/>
              </a:rPr>
              <a:t>MD</a:t>
            </a:r>
            <a:r>
              <a:rPr lang="en-US" sz="5600" u="none">
                <a:solidFill>
                  <a:srgbClr val="342D29"/>
                </a:solidFill>
                <a:latin typeface="Cormorant Garamond Bold"/>
              </a:rPr>
              <a:t>: 24.3%</a:t>
            </a:r>
          </a:p>
          <a:p>
            <a:pPr marL="924560" indent="-462280" lvl="1">
              <a:lnSpc>
                <a:spcPts val="6160"/>
              </a:lnSpc>
              <a:buFont typeface="Arial"/>
              <a:buChar char="•"/>
            </a:pPr>
            <a:r>
              <a:rPr lang="en-US" sz="5600" u="none">
                <a:solidFill>
                  <a:srgbClr val="342D29"/>
                </a:solidFill>
                <a:latin typeface="Cormorant Garamond Bold"/>
              </a:rPr>
              <a:t>SC: 23.3%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795697" y="2095009"/>
            <a:ext cx="4765724" cy="4704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039"/>
              </a:lnSpc>
            </a:pPr>
            <a:r>
              <a:rPr lang="en-US" sz="6400" u="none">
                <a:solidFill>
                  <a:srgbClr val="342D29"/>
                </a:solidFill>
                <a:latin typeface="Cormorant Garamond Bold"/>
              </a:rPr>
              <a:t>Loyal States:</a:t>
            </a:r>
          </a:p>
          <a:p>
            <a:pPr algn="just" marL="924560" indent="-462280" lvl="1">
              <a:lnSpc>
                <a:spcPts val="6160"/>
              </a:lnSpc>
              <a:buFont typeface="Arial"/>
              <a:buChar char="•"/>
            </a:pPr>
            <a:r>
              <a:rPr lang="en-US" sz="5600" u="none">
                <a:solidFill>
                  <a:srgbClr val="342D29"/>
                </a:solidFill>
                <a:latin typeface="Cormorant Garamond Bold"/>
              </a:rPr>
              <a:t> H</a:t>
            </a:r>
            <a:r>
              <a:rPr lang="en-US" sz="5600" u="none">
                <a:solidFill>
                  <a:srgbClr val="342D29"/>
                </a:solidFill>
                <a:latin typeface="Cormorant Garamond Bold"/>
              </a:rPr>
              <a:t>I: 5.6%</a:t>
            </a:r>
          </a:p>
          <a:p>
            <a:pPr algn="just" marL="924560" indent="-462280" lvl="1">
              <a:lnSpc>
                <a:spcPts val="6160"/>
              </a:lnSpc>
              <a:buFont typeface="Arial"/>
              <a:buChar char="•"/>
            </a:pPr>
            <a:r>
              <a:rPr lang="en-US" sz="5600" u="none">
                <a:solidFill>
                  <a:srgbClr val="342D29"/>
                </a:solidFill>
                <a:latin typeface="Cormorant Garamond Bold"/>
              </a:rPr>
              <a:t>A</a:t>
            </a:r>
            <a:r>
              <a:rPr lang="en-US" sz="5600" u="none">
                <a:solidFill>
                  <a:srgbClr val="342D29"/>
                </a:solidFill>
                <a:latin typeface="Cormorant Garamond Bold"/>
              </a:rPr>
              <a:t>K: 5.7%</a:t>
            </a:r>
          </a:p>
          <a:p>
            <a:pPr algn="just" marL="924560" indent="-462280" lvl="1">
              <a:lnSpc>
                <a:spcPts val="6160"/>
              </a:lnSpc>
              <a:buFont typeface="Arial"/>
              <a:buChar char="•"/>
            </a:pPr>
            <a:r>
              <a:rPr lang="en-US" sz="5600" u="none">
                <a:solidFill>
                  <a:srgbClr val="342D29"/>
                </a:solidFill>
                <a:latin typeface="Cormorant Garamond Bold"/>
              </a:rPr>
              <a:t>A</a:t>
            </a:r>
            <a:r>
              <a:rPr lang="en-US" sz="5600" u="none">
                <a:solidFill>
                  <a:srgbClr val="342D29"/>
                </a:solidFill>
                <a:latin typeface="Cormorant Garamond Bold"/>
              </a:rPr>
              <a:t>Z: 6.25%</a:t>
            </a:r>
          </a:p>
          <a:p>
            <a:pPr algn="just" marL="924560" indent="-462280" lvl="1">
              <a:lnSpc>
                <a:spcPts val="6160"/>
              </a:lnSpc>
              <a:buFont typeface="Arial"/>
              <a:buChar char="•"/>
            </a:pPr>
            <a:r>
              <a:rPr lang="en-US" sz="5600" u="none">
                <a:solidFill>
                  <a:srgbClr val="342D29"/>
                </a:solidFill>
                <a:latin typeface="Cormorant Garamond Bold"/>
              </a:rPr>
              <a:t>V</a:t>
            </a:r>
            <a:r>
              <a:rPr lang="en-US" sz="5600" u="none">
                <a:solidFill>
                  <a:srgbClr val="342D29"/>
                </a:solidFill>
                <a:latin typeface="Cormorant Garamond Bold"/>
              </a:rPr>
              <a:t>A: 6.49%</a:t>
            </a:r>
          </a:p>
          <a:p>
            <a:pPr algn="just" marL="924560" indent="-462280" lvl="1">
              <a:lnSpc>
                <a:spcPts val="6160"/>
              </a:lnSpc>
              <a:buFont typeface="Arial"/>
              <a:buChar char="•"/>
            </a:pPr>
            <a:r>
              <a:rPr lang="en-US" sz="5600" u="none">
                <a:solidFill>
                  <a:srgbClr val="342D29"/>
                </a:solidFill>
                <a:latin typeface="Cormorant Garamond Bold"/>
              </a:rPr>
              <a:t>IA: 6.81%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F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9144000" y="0"/>
            <a:ext cx="9144000" cy="10287000"/>
          </a:xfrm>
          <a:prstGeom prst="rect">
            <a:avLst/>
          </a:prstGeom>
          <a:solidFill>
            <a:srgbClr val="D4C0AB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1430" t="0" r="1430" b="0"/>
          <a:stretch>
            <a:fillRect/>
          </a:stretch>
        </p:blipFill>
        <p:spPr>
          <a:xfrm flipH="false" flipV="false" rot="0">
            <a:off x="9742093" y="1382481"/>
            <a:ext cx="7947814" cy="7743589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28700" y="1123950"/>
            <a:ext cx="6399832" cy="1245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680"/>
              </a:lnSpc>
            </a:pPr>
            <a:r>
              <a:rPr lang="en-US" sz="8800">
                <a:solidFill>
                  <a:srgbClr val="342D29"/>
                </a:solidFill>
                <a:latin typeface="Cormorant Garamond Bold"/>
              </a:rPr>
              <a:t>Modeling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722245"/>
            <a:ext cx="7719087" cy="5915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92480" indent="-396240" lvl="1">
              <a:lnSpc>
                <a:spcPts val="6719"/>
              </a:lnSpc>
              <a:buFont typeface="Arial"/>
              <a:buChar char="•"/>
            </a:pPr>
            <a:r>
              <a:rPr lang="en-US" sz="4800">
                <a:solidFill>
                  <a:srgbClr val="000000"/>
                </a:solidFill>
                <a:latin typeface="Cormorant Garamond Bold"/>
              </a:rPr>
              <a:t>Model predicts 98.7% </a:t>
            </a:r>
          </a:p>
          <a:p>
            <a:pPr marL="792480" indent="-396240" lvl="1">
              <a:lnSpc>
                <a:spcPts val="6719"/>
              </a:lnSpc>
              <a:buFont typeface="Arial"/>
              <a:buChar char="•"/>
            </a:pPr>
            <a:r>
              <a:rPr lang="en-US" sz="4800">
                <a:solidFill>
                  <a:srgbClr val="000000"/>
                </a:solidFill>
                <a:latin typeface="Cormorant Garamond Bold"/>
              </a:rPr>
              <a:t>Important features include:</a:t>
            </a:r>
          </a:p>
          <a:p>
            <a:pPr marL="1584960" indent="-528320" lvl="2">
              <a:lnSpc>
                <a:spcPts val="6719"/>
              </a:lnSpc>
              <a:buFont typeface="Arial"/>
              <a:buChar char="⚬"/>
            </a:pPr>
            <a:r>
              <a:rPr lang="en-US" sz="4800">
                <a:solidFill>
                  <a:srgbClr val="000000"/>
                </a:solidFill>
                <a:latin typeface="Cormorant Garamond Bold"/>
              </a:rPr>
              <a:t>international plan</a:t>
            </a:r>
          </a:p>
          <a:p>
            <a:pPr marL="1584960" indent="-528320" lvl="2">
              <a:lnSpc>
                <a:spcPts val="6719"/>
              </a:lnSpc>
              <a:buFont typeface="Arial"/>
              <a:buChar char="⚬"/>
            </a:pPr>
            <a:r>
              <a:rPr lang="en-US" sz="4800">
                <a:solidFill>
                  <a:srgbClr val="000000"/>
                </a:solidFill>
                <a:latin typeface="Cormorant Garamond Bold"/>
              </a:rPr>
              <a:t>customer service calls</a:t>
            </a:r>
          </a:p>
          <a:p>
            <a:pPr marL="1584960" indent="-528320" lvl="2">
              <a:lnSpc>
                <a:spcPts val="6719"/>
              </a:lnSpc>
              <a:buFont typeface="Arial"/>
              <a:buChar char="⚬"/>
            </a:pPr>
            <a:r>
              <a:rPr lang="en-US" sz="4800">
                <a:solidFill>
                  <a:srgbClr val="000000"/>
                </a:solidFill>
                <a:latin typeface="Cormorant Garamond Bold"/>
              </a:rPr>
              <a:t>total day minutes</a:t>
            </a:r>
          </a:p>
          <a:p>
            <a:pPr marL="1584960" indent="-528320" lvl="2">
              <a:lnSpc>
                <a:spcPts val="6719"/>
              </a:lnSpc>
              <a:buFont typeface="Arial"/>
              <a:buChar char="⚬"/>
            </a:pPr>
            <a:r>
              <a:rPr lang="en-US" sz="4800">
                <a:solidFill>
                  <a:srgbClr val="000000"/>
                </a:solidFill>
                <a:latin typeface="Cormorant Garamond Bold"/>
              </a:rPr>
              <a:t>total day charge</a:t>
            </a:r>
          </a:p>
          <a:p>
            <a:pPr marL="1584960" indent="-528320" lvl="2">
              <a:lnSpc>
                <a:spcPts val="6719"/>
              </a:lnSpc>
              <a:buFont typeface="Arial"/>
              <a:buChar char="⚬"/>
            </a:pPr>
            <a:r>
              <a:rPr lang="en-US" sz="4800">
                <a:solidFill>
                  <a:srgbClr val="000000"/>
                </a:solidFill>
                <a:latin typeface="Cormorant Garamond Bold"/>
              </a:rPr>
              <a:t>total intl calls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F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9144000" y="0"/>
            <a:ext cx="9220200" cy="5183042"/>
          </a:xfrm>
          <a:prstGeom prst="rect">
            <a:avLst/>
          </a:prstGeom>
          <a:solidFill>
            <a:srgbClr val="D4C0AB">
              <a:alpha val="40000"/>
            </a:srgbClr>
          </a:solidFill>
        </p:spPr>
      </p:sp>
      <p:sp>
        <p:nvSpPr>
          <p:cNvPr name="AutoShape 3" id="3"/>
          <p:cNvSpPr/>
          <p:nvPr/>
        </p:nvSpPr>
        <p:spPr>
          <a:xfrm rot="0">
            <a:off x="0" y="0"/>
            <a:ext cx="9144000" cy="5183042"/>
          </a:xfrm>
          <a:prstGeom prst="rect">
            <a:avLst/>
          </a:prstGeom>
          <a:solidFill>
            <a:srgbClr val="D4C0AB"/>
          </a:solidFill>
        </p:spPr>
      </p:sp>
      <p:sp>
        <p:nvSpPr>
          <p:cNvPr name="AutoShape 4" id="4"/>
          <p:cNvSpPr/>
          <p:nvPr/>
        </p:nvSpPr>
        <p:spPr>
          <a:xfrm rot="0">
            <a:off x="2389160" y="9486900"/>
            <a:ext cx="5802502" cy="30163"/>
          </a:xfrm>
          <a:prstGeom prst="rect">
            <a:avLst/>
          </a:prstGeom>
          <a:solidFill>
            <a:srgbClr val="342D29"/>
          </a:solidFill>
        </p:spPr>
      </p:sp>
      <p:sp>
        <p:nvSpPr>
          <p:cNvPr name="AutoShape 5" id="5"/>
          <p:cNvSpPr/>
          <p:nvPr/>
        </p:nvSpPr>
        <p:spPr>
          <a:xfrm rot="0">
            <a:off x="0" y="5103958"/>
            <a:ext cx="9144000" cy="5183042"/>
          </a:xfrm>
          <a:prstGeom prst="rect">
            <a:avLst/>
          </a:prstGeom>
          <a:solidFill>
            <a:srgbClr val="D4C0AB">
              <a:alpha val="40000"/>
            </a:srgbClr>
          </a:solidFill>
        </p:spPr>
      </p:sp>
      <p:sp>
        <p:nvSpPr>
          <p:cNvPr name="AutoShape 6" id="6"/>
          <p:cNvSpPr/>
          <p:nvPr/>
        </p:nvSpPr>
        <p:spPr>
          <a:xfrm rot="0">
            <a:off x="9144000" y="5183042"/>
            <a:ext cx="9182100" cy="5143500"/>
          </a:xfrm>
          <a:prstGeom prst="rect">
            <a:avLst/>
          </a:prstGeom>
          <a:solidFill>
            <a:srgbClr val="D4C0AB"/>
          </a:solidFill>
        </p:spPr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9144000" y="0"/>
            <a:ext cx="9144000" cy="5153384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3"/>
          <a:srcRect l="734" t="0" r="734" b="0"/>
          <a:stretch>
            <a:fillRect/>
          </a:stretch>
        </p:blipFill>
        <p:spPr>
          <a:xfrm flipH="false" flipV="false" rot="0">
            <a:off x="0" y="0"/>
            <a:ext cx="9144000" cy="5183042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0" y="5183042"/>
            <a:ext cx="9100751" cy="51435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5"/>
          <a:srcRect l="0" t="261" r="0" b="261"/>
          <a:stretch>
            <a:fillRect/>
          </a:stretch>
        </p:blipFill>
        <p:spPr>
          <a:xfrm flipH="false" flipV="false" rot="0">
            <a:off x="9144000" y="5202814"/>
            <a:ext cx="9127524" cy="5103958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3045011" y="2346891"/>
            <a:ext cx="3053979" cy="441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6"/>
              </a:lnSpc>
              <a:spcBef>
                <a:spcPct val="0"/>
              </a:spcBef>
            </a:pPr>
            <a:r>
              <a:rPr lang="en-US" sz="2640">
                <a:solidFill>
                  <a:srgbClr val="000000"/>
                </a:solidFill>
                <a:latin typeface="Open Sans Bold"/>
              </a:rPr>
              <a:t>International Plan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857070" y="2524125"/>
            <a:ext cx="3794060" cy="441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6"/>
              </a:lnSpc>
              <a:spcBef>
                <a:spcPct val="0"/>
              </a:spcBef>
            </a:pPr>
            <a:r>
              <a:rPr lang="en-US" sz="2640">
                <a:solidFill>
                  <a:srgbClr val="000000"/>
                </a:solidFill>
                <a:latin typeface="Open Sans Bold"/>
              </a:rPr>
              <a:t>Customer Service Calls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482119" y="7450848"/>
            <a:ext cx="2844398" cy="441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6"/>
              </a:lnSpc>
              <a:spcBef>
                <a:spcPct val="0"/>
              </a:spcBef>
            </a:pPr>
            <a:r>
              <a:rPr lang="en-US" sz="2640">
                <a:solidFill>
                  <a:srgbClr val="000000"/>
                </a:solidFill>
                <a:latin typeface="Open Sans Bold"/>
              </a:rPr>
              <a:t>Total Day Charge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061384" y="7450848"/>
            <a:ext cx="3037605" cy="441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6"/>
              </a:lnSpc>
              <a:spcBef>
                <a:spcPct val="0"/>
              </a:spcBef>
            </a:pPr>
            <a:r>
              <a:rPr lang="en-US" sz="2640">
                <a:solidFill>
                  <a:srgbClr val="000000"/>
                </a:solidFill>
                <a:latin typeface="Open Sans Bold"/>
              </a:rPr>
              <a:t>Total Day Minutes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33732" y="981075"/>
            <a:ext cx="694968" cy="441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6"/>
              </a:lnSpc>
              <a:spcBef>
                <a:spcPct val="0"/>
              </a:spcBef>
            </a:pPr>
            <a:r>
              <a:rPr lang="en-US" sz="2640">
                <a:solidFill>
                  <a:srgbClr val="000000"/>
                </a:solidFill>
                <a:latin typeface="Open Sans Bold"/>
              </a:rPr>
              <a:t>0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44988" y="6126253"/>
            <a:ext cx="191460" cy="441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6"/>
              </a:lnSpc>
              <a:spcBef>
                <a:spcPct val="0"/>
              </a:spcBef>
            </a:pPr>
            <a:r>
              <a:rPr lang="en-US" sz="2640">
                <a:solidFill>
                  <a:srgbClr val="000000"/>
                </a:solidFill>
                <a:latin typeface="Open Sans Bold"/>
              </a:rPr>
              <a:t>0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6302483" y="981075"/>
            <a:ext cx="956817" cy="441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6"/>
              </a:lnSpc>
              <a:spcBef>
                <a:spcPct val="0"/>
              </a:spcBef>
            </a:pPr>
            <a:r>
              <a:rPr lang="en-US" sz="2640">
                <a:solidFill>
                  <a:srgbClr val="000000"/>
                </a:solidFill>
                <a:latin typeface="Open Sans Bold"/>
              </a:rPr>
              <a:t>0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458642" y="6126253"/>
            <a:ext cx="1923584" cy="441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6"/>
              </a:lnSpc>
              <a:spcBef>
                <a:spcPct val="0"/>
              </a:spcBef>
            </a:pPr>
            <a:r>
              <a:rPr lang="en-US" sz="2640">
                <a:solidFill>
                  <a:srgbClr val="000000"/>
                </a:solidFill>
                <a:latin typeface="Open Sans Bold"/>
              </a:rPr>
              <a:t>0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458642" y="8451696"/>
            <a:ext cx="1621469" cy="441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6"/>
              </a:lnSpc>
              <a:spcBef>
                <a:spcPct val="0"/>
              </a:spcBef>
            </a:pPr>
            <a:r>
              <a:rPr lang="en-US" sz="2640">
                <a:solidFill>
                  <a:srgbClr val="000000"/>
                </a:solidFill>
                <a:latin typeface="Open Sans Bold"/>
              </a:rPr>
              <a:t>1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40718" y="8451696"/>
            <a:ext cx="191460" cy="441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6"/>
              </a:lnSpc>
              <a:spcBef>
                <a:spcPct val="0"/>
              </a:spcBef>
            </a:pPr>
            <a:r>
              <a:rPr lang="en-US" sz="2640">
                <a:solidFill>
                  <a:srgbClr val="000000"/>
                </a:solidFill>
                <a:latin typeface="Open Sans Bold"/>
              </a:rPr>
              <a:t>1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6302483" y="3253648"/>
            <a:ext cx="1077663" cy="441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6"/>
              </a:lnSpc>
              <a:spcBef>
                <a:spcPct val="0"/>
              </a:spcBef>
            </a:pPr>
            <a:r>
              <a:rPr lang="en-US" sz="2640">
                <a:solidFill>
                  <a:srgbClr val="000000"/>
                </a:solidFill>
                <a:latin typeface="Open Sans Bold"/>
              </a:rPr>
              <a:t>1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1609" y="3253648"/>
            <a:ext cx="1299214" cy="441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6"/>
              </a:lnSpc>
              <a:spcBef>
                <a:spcPct val="0"/>
              </a:spcBef>
            </a:pPr>
            <a:r>
              <a:rPr lang="en-US" sz="2640">
                <a:solidFill>
                  <a:srgbClr val="000000"/>
                </a:solidFill>
                <a:latin typeface="Open Sans Bold"/>
              </a:rPr>
              <a:t>1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2EF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699848" y="0"/>
            <a:ext cx="3895750" cy="11391900"/>
          </a:xfrm>
          <a:prstGeom prst="rect">
            <a:avLst/>
          </a:prstGeom>
          <a:solidFill>
            <a:srgbClr val="D4C0AB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3538298" y="697375"/>
            <a:ext cx="9231641" cy="1369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560"/>
              </a:lnSpc>
            </a:pPr>
            <a:r>
              <a:rPr lang="en-US" sz="9600">
                <a:solidFill>
                  <a:srgbClr val="342D29"/>
                </a:solidFill>
                <a:latin typeface="Cormorant Garamond Bold"/>
              </a:rPr>
              <a:t>Observations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1176704" y="6599111"/>
            <a:ext cx="32971" cy="1905000"/>
          </a:xfrm>
          <a:prstGeom prst="rect">
            <a:avLst/>
          </a:prstGeom>
          <a:solidFill>
            <a:srgbClr val="342D29"/>
          </a:solidFill>
        </p:spPr>
      </p:sp>
      <p:sp>
        <p:nvSpPr>
          <p:cNvPr name="TextBox 5" id="5"/>
          <p:cNvSpPr txBox="true"/>
          <p:nvPr/>
        </p:nvSpPr>
        <p:spPr>
          <a:xfrm rot="0">
            <a:off x="3195902" y="2733664"/>
            <a:ext cx="14284949" cy="5026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2480" indent="-396240" lvl="1">
              <a:lnSpc>
                <a:spcPts val="6719"/>
              </a:lnSpc>
              <a:spcBef>
                <a:spcPct val="0"/>
              </a:spcBef>
              <a:buFont typeface="Arial"/>
              <a:buChar char="•"/>
            </a:pPr>
            <a:r>
              <a:rPr lang="en-US" sz="4800" u="none">
                <a:solidFill>
                  <a:srgbClr val="000000"/>
                </a:solidFill>
                <a:latin typeface="Cormorant Garamond Bold"/>
              </a:rPr>
              <a:t>People who have intl plans are more likely to churn </a:t>
            </a:r>
          </a:p>
          <a:p>
            <a:pPr algn="l" marL="792480" indent="-396240" lvl="1">
              <a:lnSpc>
                <a:spcPts val="6719"/>
              </a:lnSpc>
              <a:spcBef>
                <a:spcPct val="0"/>
              </a:spcBef>
              <a:buFont typeface="Arial"/>
              <a:buChar char="•"/>
            </a:pPr>
            <a:r>
              <a:rPr lang="en-US" sz="4800" u="none">
                <a:solidFill>
                  <a:srgbClr val="000000"/>
                </a:solidFill>
                <a:latin typeface="Cormorant Garamond Bold"/>
              </a:rPr>
              <a:t>P</a:t>
            </a:r>
            <a:r>
              <a:rPr lang="en-US" sz="4800">
                <a:solidFill>
                  <a:srgbClr val="000000"/>
                </a:solidFill>
                <a:latin typeface="Cormorant Garamond Bold"/>
              </a:rPr>
              <a:t>eople who have more customer service calls are more likely to churn</a:t>
            </a:r>
          </a:p>
          <a:p>
            <a:pPr algn="l" marL="792480" indent="-396240" lvl="1">
              <a:lnSpc>
                <a:spcPts val="6719"/>
              </a:lnSpc>
              <a:spcBef>
                <a:spcPct val="0"/>
              </a:spcBef>
              <a:buFont typeface="Arial"/>
              <a:buChar char="•"/>
            </a:pPr>
            <a:r>
              <a:rPr lang="en-US" sz="4800">
                <a:solidFill>
                  <a:srgbClr val="000000"/>
                </a:solidFill>
                <a:latin typeface="Cormorant Garamond Bold"/>
              </a:rPr>
              <a:t>People </a:t>
            </a:r>
            <a:r>
              <a:rPr lang="en-US" sz="4800">
                <a:solidFill>
                  <a:srgbClr val="000000"/>
                </a:solidFill>
                <a:latin typeface="Cormorant Garamond Bold"/>
              </a:rPr>
              <a:t>who talk more are more likely to churn </a:t>
            </a:r>
          </a:p>
          <a:p>
            <a:pPr algn="l" marL="1584960" indent="-528320" lvl="2">
              <a:lnSpc>
                <a:spcPts val="6719"/>
              </a:lnSpc>
              <a:spcBef>
                <a:spcPct val="0"/>
              </a:spcBef>
              <a:buFont typeface="Arial"/>
              <a:buChar char="⚬"/>
            </a:pPr>
            <a:r>
              <a:rPr lang="en-US" sz="4800" u="none">
                <a:solidFill>
                  <a:srgbClr val="000000"/>
                </a:solidFill>
                <a:latin typeface="Cormorant Garamond Bold"/>
              </a:rPr>
              <a:t> Due to higher charges or unhappy services?</a:t>
            </a:r>
          </a:p>
          <a:p>
            <a:pPr algn="l">
              <a:lnSpc>
                <a:spcPts val="671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2EF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3195902" y="0"/>
            <a:ext cx="15092098" cy="11391900"/>
          </a:xfrm>
          <a:prstGeom prst="rect">
            <a:avLst/>
          </a:prstGeom>
          <a:solidFill>
            <a:srgbClr val="D4C0AB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3538298" y="697375"/>
            <a:ext cx="9231641" cy="1369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560"/>
              </a:lnSpc>
            </a:pPr>
            <a:r>
              <a:rPr lang="en-US" sz="9600">
                <a:solidFill>
                  <a:srgbClr val="342D29"/>
                </a:solidFill>
                <a:latin typeface="Cormorant Garamond Bold"/>
              </a:rPr>
              <a:t>Recommendations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1176704" y="6599111"/>
            <a:ext cx="32971" cy="1905000"/>
          </a:xfrm>
          <a:prstGeom prst="rect">
            <a:avLst/>
          </a:prstGeom>
          <a:solidFill>
            <a:srgbClr val="342D29"/>
          </a:solidFill>
        </p:spPr>
      </p:sp>
      <p:sp>
        <p:nvSpPr>
          <p:cNvPr name="TextBox 5" id="5"/>
          <p:cNvSpPr txBox="true"/>
          <p:nvPr/>
        </p:nvSpPr>
        <p:spPr>
          <a:xfrm rot="0">
            <a:off x="3195902" y="2733664"/>
            <a:ext cx="14063398" cy="6711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2480" indent="-396240" lvl="1">
              <a:lnSpc>
                <a:spcPts val="6719"/>
              </a:lnSpc>
              <a:spcBef>
                <a:spcPct val="0"/>
              </a:spcBef>
              <a:buFont typeface="Arial"/>
              <a:buChar char="•"/>
            </a:pPr>
            <a:r>
              <a:rPr lang="en-US" sz="4800" u="none">
                <a:solidFill>
                  <a:srgbClr val="000000"/>
                </a:solidFill>
                <a:latin typeface="Cormorant Garamond Bold"/>
              </a:rPr>
              <a:t>Identify reasons what makes customers with intl plans unhappy</a:t>
            </a:r>
          </a:p>
          <a:p>
            <a:pPr algn="l" marL="792480" indent="-396240" lvl="1">
              <a:lnSpc>
                <a:spcPts val="6719"/>
              </a:lnSpc>
              <a:spcBef>
                <a:spcPct val="0"/>
              </a:spcBef>
              <a:buFont typeface="Arial"/>
              <a:buChar char="•"/>
            </a:pPr>
            <a:r>
              <a:rPr lang="en-US" sz="4800" u="none">
                <a:solidFill>
                  <a:srgbClr val="000000"/>
                </a:solidFill>
                <a:latin typeface="Cormorant Garamond Bold"/>
              </a:rPr>
              <a:t>Reduce number of times people have to call customer service</a:t>
            </a:r>
          </a:p>
          <a:p>
            <a:pPr algn="l" marL="792480" indent="-396240" lvl="1">
              <a:lnSpc>
                <a:spcPts val="6719"/>
              </a:lnSpc>
              <a:spcBef>
                <a:spcPct val="0"/>
              </a:spcBef>
              <a:buFont typeface="Arial"/>
              <a:buChar char="•"/>
            </a:pPr>
            <a:r>
              <a:rPr lang="en-US" sz="4800" u="none">
                <a:solidFill>
                  <a:srgbClr val="000000"/>
                </a:solidFill>
                <a:latin typeface="Cormorant Garamond Bold"/>
              </a:rPr>
              <a:t>Have better customer service</a:t>
            </a:r>
          </a:p>
          <a:p>
            <a:pPr algn="l" marL="792481" indent="-396241" lvl="1">
              <a:lnSpc>
                <a:spcPts val="6720"/>
              </a:lnSpc>
              <a:spcBef>
                <a:spcPct val="0"/>
              </a:spcBef>
              <a:buFont typeface="Arial"/>
              <a:buChar char="•"/>
            </a:pPr>
            <a:r>
              <a:rPr lang="en-US" sz="4800" u="none">
                <a:solidFill>
                  <a:srgbClr val="000000"/>
                </a:solidFill>
                <a:latin typeface="Cormorant Garamond Bold"/>
              </a:rPr>
              <a:t>Offer better plans for customers who talk more</a:t>
            </a:r>
          </a:p>
          <a:p>
            <a:pPr algn="l" marL="792480" indent="-396240" lvl="1">
              <a:lnSpc>
                <a:spcPts val="6719"/>
              </a:lnSpc>
              <a:spcBef>
                <a:spcPct val="0"/>
              </a:spcBef>
              <a:buFont typeface="Arial"/>
              <a:buChar char="•"/>
            </a:pPr>
            <a:r>
              <a:rPr lang="en-US" sz="4800" u="none">
                <a:solidFill>
                  <a:srgbClr val="000000"/>
                </a:solidFill>
                <a:latin typeface="Cormorant Garamond Bold"/>
              </a:rPr>
              <a:t>Possible higher immigrant population causing increase in intl plans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DADxv0AqS28</dc:identifier>
  <dcterms:modified xsi:type="dcterms:W3CDTF">2011-08-01T06:04:30Z</dcterms:modified>
  <cp:revision>1</cp:revision>
  <dc:title>Between Two Churns</dc:title>
</cp:coreProperties>
</file>