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56" r:id="rId2"/>
    <p:sldId id="259" r:id="rId3"/>
    <p:sldId id="27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04846-EA4D-4289-A29A-628C4465149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48149-AEB0-4774-A620-E5E2847A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4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16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47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9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68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94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97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41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9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83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12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6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31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1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5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99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21F1-8133-4D2E-8E7C-19216DE0CB9B}" type="datetimeFigureOut">
              <a:rPr lang="en-IN" smtClean="0"/>
              <a:t>20-12-2022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0CA960-2865-49F8-844E-41657F768F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0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50223/key-west---mallory---square-by-nkinkade-1777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itibank_Argentina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Barclays_logo.svg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9.jpeg"/><Relationship Id="rId4" Type="http://schemas.openxmlformats.org/officeDocument/2006/relationships/hyperlink" Target="https://continental-circus.blogspot.com/2018/03/rumor-do-dia-ford-caminho-da-formula-e.html" TargetMode="Externa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F128E7-195A-1E04-B60D-CCD697F565C0}"/>
              </a:ext>
            </a:extLst>
          </p:cNvPr>
          <p:cNvSpPr txBox="1"/>
          <p:nvPr/>
        </p:nvSpPr>
        <p:spPr>
          <a:xfrm>
            <a:off x="74644" y="65314"/>
            <a:ext cx="65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Job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D6B7E-42A9-6425-09A9-00E8616566CF}"/>
              </a:ext>
            </a:extLst>
          </p:cNvPr>
          <p:cNvSpPr txBox="1"/>
          <p:nvPr/>
        </p:nvSpPr>
        <p:spPr>
          <a:xfrm>
            <a:off x="177282" y="4133461"/>
            <a:ext cx="31164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Sumit Singh Rajpoot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Mayank Porwal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BJ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Monu Kumar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Laraib Ahmed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4034C-E533-09A8-D86F-D104FD8D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959"/>
            <a:ext cx="12191999" cy="6997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AD258A-64D9-0D2F-713B-5B520321FA8A}"/>
              </a:ext>
            </a:extLst>
          </p:cNvPr>
          <p:cNvSpPr txBox="1"/>
          <p:nvPr/>
        </p:nvSpPr>
        <p:spPr>
          <a:xfrm>
            <a:off x="177281" y="111480"/>
            <a:ext cx="6391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Linkedin Job Analysis</a:t>
            </a:r>
          </a:p>
          <a:p>
            <a:endParaRPr lang="en-IN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1B477-366C-05BC-724D-DC13ADF57DBA}"/>
              </a:ext>
            </a:extLst>
          </p:cNvPr>
          <p:cNvSpPr txBox="1"/>
          <p:nvPr/>
        </p:nvSpPr>
        <p:spPr>
          <a:xfrm>
            <a:off x="177281" y="4273420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Team Members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Sumit Singh Rajpoot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Mayank Porwal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Monu Kumar 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Amit BJ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Laraib Ahmed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70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6;p10">
            <a:extLst>
              <a:ext uri="{FF2B5EF4-FFF2-40B4-BE49-F238E27FC236}">
                <a16:creationId xmlns:a16="http://schemas.microsoft.com/office/drawing/2014/main" id="{C2B59C10-94E3-AB36-927A-6D9FE88F9042}"/>
              </a:ext>
            </a:extLst>
          </p:cNvPr>
          <p:cNvGrpSpPr/>
          <p:nvPr/>
        </p:nvGrpSpPr>
        <p:grpSpPr>
          <a:xfrm>
            <a:off x="906745" y="401216"/>
            <a:ext cx="8414535" cy="6046269"/>
            <a:chOff x="0" y="0"/>
            <a:chExt cx="8762990" cy="4785491"/>
          </a:xfrm>
        </p:grpSpPr>
        <p:sp>
          <p:nvSpPr>
            <p:cNvPr id="3" name="Google Shape;267;p10">
              <a:extLst>
                <a:ext uri="{FF2B5EF4-FFF2-40B4-BE49-F238E27FC236}">
                  <a16:creationId xmlns:a16="http://schemas.microsoft.com/office/drawing/2014/main" id="{8CEFE875-96B7-9C82-0158-533FB9C3CDD2}"/>
                </a:ext>
              </a:extLst>
            </p:cNvPr>
            <p:cNvSpPr/>
            <p:nvPr/>
          </p:nvSpPr>
          <p:spPr>
            <a:xfrm rot="10800000">
              <a:off x="0" y="1"/>
              <a:ext cx="4388293" cy="4733769"/>
            </a:xfrm>
            <a:custGeom>
              <a:avLst/>
              <a:gdLst/>
              <a:ahLst/>
              <a:cxnLst/>
              <a:rect l="l" t="t" r="r" b="b"/>
              <a:pathLst>
                <a:path w="6693029" h="7219950" extrusionOk="0">
                  <a:moveTo>
                    <a:pt x="150897" y="75535"/>
                  </a:moveTo>
                  <a:lnTo>
                    <a:pt x="60217" y="55513"/>
                  </a:lnTo>
                  <a:lnTo>
                    <a:pt x="73431" y="57683"/>
                  </a:lnTo>
                  <a:lnTo>
                    <a:pt x="150897" y="75535"/>
                  </a:lnTo>
                  <a:close/>
                  <a:moveTo>
                    <a:pt x="341248" y="124461"/>
                  </a:moveTo>
                  <a:lnTo>
                    <a:pt x="235686" y="95074"/>
                  </a:lnTo>
                  <a:lnTo>
                    <a:pt x="265433" y="101928"/>
                  </a:lnTo>
                  <a:lnTo>
                    <a:pt x="341248" y="124461"/>
                  </a:lnTo>
                  <a:close/>
                  <a:moveTo>
                    <a:pt x="5035630" y="7219950"/>
                  </a:moveTo>
                  <a:lnTo>
                    <a:pt x="6693029" y="5414963"/>
                  </a:lnTo>
                  <a:lnTo>
                    <a:pt x="5790535" y="5414962"/>
                  </a:lnTo>
                  <a:cubicBezTo>
                    <a:pt x="5724303" y="5016494"/>
                    <a:pt x="5637429" y="4633035"/>
                    <a:pt x="5531968" y="4267057"/>
                  </a:cubicBezTo>
                  <a:cubicBezTo>
                    <a:pt x="5400141" y="3809586"/>
                    <a:pt x="5239273" y="3379430"/>
                    <a:pt x="5053379" y="2981422"/>
                  </a:cubicBezTo>
                  <a:cubicBezTo>
                    <a:pt x="4867485" y="2583414"/>
                    <a:pt x="4656565" y="2217555"/>
                    <a:pt x="4424635" y="1888675"/>
                  </a:cubicBezTo>
                  <a:cubicBezTo>
                    <a:pt x="3589686" y="704707"/>
                    <a:pt x="2482447" y="0"/>
                    <a:pt x="1290280" y="0"/>
                  </a:cubicBezTo>
                  <a:lnTo>
                    <a:pt x="0" y="0"/>
                  </a:lnTo>
                  <a:lnTo>
                    <a:pt x="386422" y="137887"/>
                  </a:lnTo>
                  <a:lnTo>
                    <a:pt x="455090" y="158296"/>
                  </a:lnTo>
                  <a:cubicBezTo>
                    <a:pt x="455093" y="158297"/>
                    <a:pt x="455095" y="158298"/>
                    <a:pt x="455098" y="158299"/>
                  </a:cubicBezTo>
                  <a:lnTo>
                    <a:pt x="629131" y="221782"/>
                  </a:lnTo>
                  <a:lnTo>
                    <a:pt x="684600" y="244925"/>
                  </a:lnTo>
                  <a:lnTo>
                    <a:pt x="801564" y="295618"/>
                  </a:lnTo>
                  <a:lnTo>
                    <a:pt x="865276" y="325936"/>
                  </a:lnTo>
                  <a:lnTo>
                    <a:pt x="972969" y="380144"/>
                  </a:lnTo>
                  <a:lnTo>
                    <a:pt x="1036816" y="414338"/>
                  </a:lnTo>
                  <a:lnTo>
                    <a:pt x="1145451" y="476793"/>
                  </a:lnTo>
                  <a:lnTo>
                    <a:pt x="1203493" y="511416"/>
                  </a:lnTo>
                  <a:lnTo>
                    <a:pt x="1331149" y="594188"/>
                  </a:lnTo>
                  <a:lnTo>
                    <a:pt x="1366361" y="617390"/>
                  </a:lnTo>
                  <a:lnTo>
                    <a:pt x="1525750" y="732816"/>
                  </a:lnTo>
                  <a:lnTo>
                    <a:pt x="1567420" y="765693"/>
                  </a:lnTo>
                  <a:lnTo>
                    <a:pt x="1673331" y="850703"/>
                  </a:lnTo>
                  <a:lnTo>
                    <a:pt x="1913135" y="1064633"/>
                  </a:lnTo>
                  <a:lnTo>
                    <a:pt x="1960005" y="1110079"/>
                  </a:lnTo>
                  <a:lnTo>
                    <a:pt x="2192470" y="1351659"/>
                  </a:lnTo>
                  <a:lnTo>
                    <a:pt x="2216878" y="1379821"/>
                  </a:lnTo>
                  <a:lnTo>
                    <a:pt x="2429533" y="1635033"/>
                  </a:lnTo>
                  <a:lnTo>
                    <a:pt x="2460169" y="1673459"/>
                  </a:lnTo>
                  <a:lnTo>
                    <a:pt x="2667694" y="1959627"/>
                  </a:lnTo>
                  <a:lnTo>
                    <a:pt x="2708138" y="2019352"/>
                  </a:lnTo>
                  <a:lnTo>
                    <a:pt x="2902922" y="2327352"/>
                  </a:lnTo>
                  <a:lnTo>
                    <a:pt x="2929228" y="2373050"/>
                  </a:lnTo>
                  <a:lnTo>
                    <a:pt x="3104768" y="2691594"/>
                  </a:lnTo>
                  <a:lnTo>
                    <a:pt x="3124214" y="2728274"/>
                  </a:lnTo>
                  <a:lnTo>
                    <a:pt x="3292265" y="3079530"/>
                  </a:lnTo>
                  <a:lnTo>
                    <a:pt x="3324072" y="3150655"/>
                  </a:lnTo>
                  <a:lnTo>
                    <a:pt x="3402295" y="3340287"/>
                  </a:lnTo>
                  <a:lnTo>
                    <a:pt x="3523028" y="3649390"/>
                  </a:lnTo>
                  <a:lnTo>
                    <a:pt x="3588226" y="3834715"/>
                  </a:lnTo>
                  <a:lnTo>
                    <a:pt x="3690185" y="4152408"/>
                  </a:lnTo>
                  <a:lnTo>
                    <a:pt x="3746439" y="4342973"/>
                  </a:lnTo>
                  <a:lnTo>
                    <a:pt x="3837708" y="4699043"/>
                  </a:lnTo>
                  <a:lnTo>
                    <a:pt x="3878936" y="4869555"/>
                  </a:lnTo>
                  <a:lnTo>
                    <a:pt x="3985547" y="5414963"/>
                  </a:lnTo>
                  <a:lnTo>
                    <a:pt x="3083054" y="5414963"/>
                  </a:lnTo>
                  <a:lnTo>
                    <a:pt x="5035630" y="72199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76200" sy="23000" kx="1200000" algn="br" rotWithShape="0">
                <a:srgbClr val="000000">
                  <a:alpha val="784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" name="Google Shape;268;p10">
              <a:extLst>
                <a:ext uri="{FF2B5EF4-FFF2-40B4-BE49-F238E27FC236}">
                  <a16:creationId xmlns:a16="http://schemas.microsoft.com/office/drawing/2014/main" id="{4F8D52A8-AB1F-60BB-9801-2094332A2EEA}"/>
                </a:ext>
              </a:extLst>
            </p:cNvPr>
            <p:cNvGrpSpPr/>
            <p:nvPr/>
          </p:nvGrpSpPr>
          <p:grpSpPr>
            <a:xfrm>
              <a:off x="14441" y="0"/>
              <a:ext cx="8748549" cy="4785491"/>
              <a:chOff x="14441" y="0"/>
              <a:chExt cx="8748549" cy="4785491"/>
            </a:xfrm>
          </p:grpSpPr>
          <p:sp>
            <p:nvSpPr>
              <p:cNvPr id="5" name="Google Shape;269;p10">
                <a:extLst>
                  <a:ext uri="{FF2B5EF4-FFF2-40B4-BE49-F238E27FC236}">
                    <a16:creationId xmlns:a16="http://schemas.microsoft.com/office/drawing/2014/main" id="{352CEC33-F9D2-CC4F-D978-3124F3AEA88C}"/>
                  </a:ext>
                </a:extLst>
              </p:cNvPr>
              <p:cNvSpPr/>
              <p:nvPr/>
            </p:nvSpPr>
            <p:spPr>
              <a:xfrm>
                <a:off x="2771406" y="3751823"/>
                <a:ext cx="5371101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6" name="Google Shape;270;p10">
                <a:extLst>
                  <a:ext uri="{FF2B5EF4-FFF2-40B4-BE49-F238E27FC236}">
                    <a16:creationId xmlns:a16="http://schemas.microsoft.com/office/drawing/2014/main" id="{72B34E89-24FC-CD73-F318-2B5A5224F352}"/>
                  </a:ext>
                </a:extLst>
              </p:cNvPr>
              <p:cNvSpPr/>
              <p:nvPr/>
            </p:nvSpPr>
            <p:spPr>
              <a:xfrm>
                <a:off x="2174617" y="2973403"/>
                <a:ext cx="5967890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7" name="Google Shape;271;p10">
                <a:extLst>
                  <a:ext uri="{FF2B5EF4-FFF2-40B4-BE49-F238E27FC236}">
                    <a16:creationId xmlns:a16="http://schemas.microsoft.com/office/drawing/2014/main" id="{BAD3796D-F4CE-C1E1-5260-F14F6DA90CF5}"/>
                  </a:ext>
                </a:extLst>
              </p:cNvPr>
              <p:cNvSpPr/>
              <p:nvPr/>
            </p:nvSpPr>
            <p:spPr>
              <a:xfrm>
                <a:off x="1461065" y="2194983"/>
                <a:ext cx="6681442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8" name="Google Shape;272;p10">
                <a:extLst>
                  <a:ext uri="{FF2B5EF4-FFF2-40B4-BE49-F238E27FC236}">
                    <a16:creationId xmlns:a16="http://schemas.microsoft.com/office/drawing/2014/main" id="{5A807547-6926-9841-578D-81ADF77F24B3}"/>
                  </a:ext>
                </a:extLst>
              </p:cNvPr>
              <p:cNvSpPr/>
              <p:nvPr/>
            </p:nvSpPr>
            <p:spPr>
              <a:xfrm>
                <a:off x="1461065" y="1416562"/>
                <a:ext cx="6681442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9" name="Google Shape;273;p10">
                <a:extLst>
                  <a:ext uri="{FF2B5EF4-FFF2-40B4-BE49-F238E27FC236}">
                    <a16:creationId xmlns:a16="http://schemas.microsoft.com/office/drawing/2014/main" id="{FD476BBD-17B4-9625-CCD2-D31E8EE535E8}"/>
                  </a:ext>
                </a:extLst>
              </p:cNvPr>
              <p:cNvSpPr/>
              <p:nvPr/>
            </p:nvSpPr>
            <p:spPr>
              <a:xfrm rot="10800000">
                <a:off x="14441" y="0"/>
                <a:ext cx="4388293" cy="4721698"/>
              </a:xfrm>
              <a:custGeom>
                <a:avLst/>
                <a:gdLst/>
                <a:ahLst/>
                <a:cxnLst/>
                <a:rect l="l" t="t" r="r" b="b"/>
                <a:pathLst>
                  <a:path w="6693029" h="7219950" extrusionOk="0">
                    <a:moveTo>
                      <a:pt x="150897" y="75535"/>
                    </a:moveTo>
                    <a:lnTo>
                      <a:pt x="60217" y="55513"/>
                    </a:lnTo>
                    <a:lnTo>
                      <a:pt x="73431" y="57683"/>
                    </a:lnTo>
                    <a:lnTo>
                      <a:pt x="150897" y="75535"/>
                    </a:lnTo>
                    <a:close/>
                    <a:moveTo>
                      <a:pt x="341248" y="124461"/>
                    </a:moveTo>
                    <a:lnTo>
                      <a:pt x="235686" y="95074"/>
                    </a:lnTo>
                    <a:lnTo>
                      <a:pt x="265433" y="101928"/>
                    </a:lnTo>
                    <a:lnTo>
                      <a:pt x="341248" y="124461"/>
                    </a:lnTo>
                    <a:close/>
                    <a:moveTo>
                      <a:pt x="5035630" y="7219950"/>
                    </a:moveTo>
                    <a:lnTo>
                      <a:pt x="6693029" y="5414963"/>
                    </a:lnTo>
                    <a:lnTo>
                      <a:pt x="5790535" y="5414962"/>
                    </a:lnTo>
                    <a:cubicBezTo>
                      <a:pt x="5724303" y="5016494"/>
                      <a:pt x="5637429" y="4633035"/>
                      <a:pt x="5531968" y="4267057"/>
                    </a:cubicBezTo>
                    <a:cubicBezTo>
                      <a:pt x="5400141" y="3809586"/>
                      <a:pt x="5239273" y="3379430"/>
                      <a:pt x="5053379" y="2981422"/>
                    </a:cubicBezTo>
                    <a:cubicBezTo>
                      <a:pt x="4867485" y="2583414"/>
                      <a:pt x="4656565" y="2217555"/>
                      <a:pt x="4424635" y="1888675"/>
                    </a:cubicBezTo>
                    <a:cubicBezTo>
                      <a:pt x="3589686" y="704707"/>
                      <a:pt x="2482447" y="0"/>
                      <a:pt x="1290280" y="0"/>
                    </a:cubicBezTo>
                    <a:lnTo>
                      <a:pt x="0" y="0"/>
                    </a:lnTo>
                    <a:lnTo>
                      <a:pt x="386422" y="137887"/>
                    </a:lnTo>
                    <a:lnTo>
                      <a:pt x="455090" y="158296"/>
                    </a:lnTo>
                    <a:cubicBezTo>
                      <a:pt x="455093" y="158297"/>
                      <a:pt x="455095" y="158298"/>
                      <a:pt x="455098" y="158299"/>
                    </a:cubicBezTo>
                    <a:lnTo>
                      <a:pt x="629131" y="221782"/>
                    </a:lnTo>
                    <a:lnTo>
                      <a:pt x="684600" y="244925"/>
                    </a:lnTo>
                    <a:lnTo>
                      <a:pt x="801564" y="295618"/>
                    </a:lnTo>
                    <a:lnTo>
                      <a:pt x="865276" y="325936"/>
                    </a:lnTo>
                    <a:lnTo>
                      <a:pt x="972969" y="380144"/>
                    </a:lnTo>
                    <a:lnTo>
                      <a:pt x="1036816" y="414338"/>
                    </a:lnTo>
                    <a:lnTo>
                      <a:pt x="1145451" y="476793"/>
                    </a:lnTo>
                    <a:lnTo>
                      <a:pt x="1203493" y="511416"/>
                    </a:lnTo>
                    <a:lnTo>
                      <a:pt x="1331149" y="594188"/>
                    </a:lnTo>
                    <a:lnTo>
                      <a:pt x="1366361" y="617390"/>
                    </a:lnTo>
                    <a:lnTo>
                      <a:pt x="1525750" y="732816"/>
                    </a:lnTo>
                    <a:lnTo>
                      <a:pt x="1567420" y="765693"/>
                    </a:lnTo>
                    <a:lnTo>
                      <a:pt x="1673331" y="850703"/>
                    </a:lnTo>
                    <a:lnTo>
                      <a:pt x="1913135" y="1064633"/>
                    </a:lnTo>
                    <a:lnTo>
                      <a:pt x="1960005" y="1110079"/>
                    </a:lnTo>
                    <a:lnTo>
                      <a:pt x="2192470" y="1351659"/>
                    </a:lnTo>
                    <a:lnTo>
                      <a:pt x="2216878" y="1379821"/>
                    </a:lnTo>
                    <a:lnTo>
                      <a:pt x="2429533" y="1635033"/>
                    </a:lnTo>
                    <a:lnTo>
                      <a:pt x="2460169" y="1673459"/>
                    </a:lnTo>
                    <a:lnTo>
                      <a:pt x="2667694" y="1959627"/>
                    </a:lnTo>
                    <a:lnTo>
                      <a:pt x="2708138" y="2019352"/>
                    </a:lnTo>
                    <a:lnTo>
                      <a:pt x="2902922" y="2327352"/>
                    </a:lnTo>
                    <a:lnTo>
                      <a:pt x="2929228" y="2373050"/>
                    </a:lnTo>
                    <a:lnTo>
                      <a:pt x="3104768" y="2691594"/>
                    </a:lnTo>
                    <a:lnTo>
                      <a:pt x="3124214" y="2728274"/>
                    </a:lnTo>
                    <a:lnTo>
                      <a:pt x="3292265" y="3079530"/>
                    </a:lnTo>
                    <a:lnTo>
                      <a:pt x="3324072" y="3150655"/>
                    </a:lnTo>
                    <a:lnTo>
                      <a:pt x="3402295" y="3340287"/>
                    </a:lnTo>
                    <a:lnTo>
                      <a:pt x="3523028" y="3649390"/>
                    </a:lnTo>
                    <a:lnTo>
                      <a:pt x="3588226" y="3834715"/>
                    </a:lnTo>
                    <a:lnTo>
                      <a:pt x="3690185" y="4152408"/>
                    </a:lnTo>
                    <a:lnTo>
                      <a:pt x="3746439" y="4342973"/>
                    </a:lnTo>
                    <a:lnTo>
                      <a:pt x="3837708" y="4699043"/>
                    </a:lnTo>
                    <a:lnTo>
                      <a:pt x="3878936" y="4869555"/>
                    </a:lnTo>
                    <a:lnTo>
                      <a:pt x="3985547" y="5414963"/>
                    </a:lnTo>
                    <a:lnTo>
                      <a:pt x="3083054" y="5414963"/>
                    </a:lnTo>
                    <a:lnTo>
                      <a:pt x="5035630" y="721995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0" name="Google Shape;274;p10">
                <a:extLst>
                  <a:ext uri="{FF2B5EF4-FFF2-40B4-BE49-F238E27FC236}">
                    <a16:creationId xmlns:a16="http://schemas.microsoft.com/office/drawing/2014/main" id="{305CE8D3-E8F2-A0AE-CBD5-4C5B40A7CAE3}"/>
                  </a:ext>
                </a:extLst>
              </p:cNvPr>
              <p:cNvSpPr/>
              <p:nvPr/>
            </p:nvSpPr>
            <p:spPr>
              <a:xfrm>
                <a:off x="8038908" y="1416562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1" name="Google Shape;275;p10">
                <a:extLst>
                  <a:ext uri="{FF2B5EF4-FFF2-40B4-BE49-F238E27FC236}">
                    <a16:creationId xmlns:a16="http://schemas.microsoft.com/office/drawing/2014/main" id="{B218F6FB-A442-C759-61A5-A5ED8DF34B9F}"/>
                  </a:ext>
                </a:extLst>
              </p:cNvPr>
              <p:cNvSpPr/>
              <p:nvPr/>
            </p:nvSpPr>
            <p:spPr>
              <a:xfrm>
                <a:off x="8038908" y="2194982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2" name="Google Shape;276;p10">
                <a:extLst>
                  <a:ext uri="{FF2B5EF4-FFF2-40B4-BE49-F238E27FC236}">
                    <a16:creationId xmlns:a16="http://schemas.microsoft.com/office/drawing/2014/main" id="{FA1DCF3B-A4FC-58F0-2C5D-170AEC9522B9}"/>
                  </a:ext>
                </a:extLst>
              </p:cNvPr>
              <p:cNvSpPr/>
              <p:nvPr/>
            </p:nvSpPr>
            <p:spPr>
              <a:xfrm>
                <a:off x="8038908" y="2973403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3" name="Google Shape;277;p10">
                <a:extLst>
                  <a:ext uri="{FF2B5EF4-FFF2-40B4-BE49-F238E27FC236}">
                    <a16:creationId xmlns:a16="http://schemas.microsoft.com/office/drawing/2014/main" id="{E2F48710-EA34-6FB3-117E-93945BF69550}"/>
                  </a:ext>
                </a:extLst>
              </p:cNvPr>
              <p:cNvSpPr/>
              <p:nvPr/>
            </p:nvSpPr>
            <p:spPr>
              <a:xfrm>
                <a:off x="8038908" y="3751822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4" name="Google Shape;279;p10">
                <a:extLst>
                  <a:ext uri="{FF2B5EF4-FFF2-40B4-BE49-F238E27FC236}">
                    <a16:creationId xmlns:a16="http://schemas.microsoft.com/office/drawing/2014/main" id="{3FFFB36A-97D0-C481-1C0B-9A06D0C6D777}"/>
                  </a:ext>
                </a:extLst>
              </p:cNvPr>
              <p:cNvSpPr txBox="1"/>
              <p:nvPr/>
            </p:nvSpPr>
            <p:spPr>
              <a:xfrm>
                <a:off x="2739899" y="1407410"/>
                <a:ext cx="4678094" cy="730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b="1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WEB SCRAPING: Working knowledge of Python Packages like Selenium, Beautiful Soup Lib, and how to do web scraping</a:t>
                </a:r>
                <a:r>
                  <a:rPr lang="en-US" b="1" kern="1200" dirty="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.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" name="Google Shape;280;p10">
                <a:extLst>
                  <a:ext uri="{FF2B5EF4-FFF2-40B4-BE49-F238E27FC236}">
                    <a16:creationId xmlns:a16="http://schemas.microsoft.com/office/drawing/2014/main" id="{863D6E1C-7286-7325-8DED-7F25D33A3B1A}"/>
                  </a:ext>
                </a:extLst>
              </p:cNvPr>
              <p:cNvSpPr txBox="1"/>
              <p:nvPr/>
            </p:nvSpPr>
            <p:spPr>
              <a:xfrm>
                <a:off x="2852139" y="2284500"/>
                <a:ext cx="4490679" cy="56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2000" b="1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U</a:t>
                </a:r>
                <a:r>
                  <a:rPr lang="en-US" sz="2000" b="1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se Tableau </a:t>
                </a:r>
                <a:r>
                  <a:rPr lang="en-US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for Data Visualization</a:t>
                </a:r>
              </a:p>
              <a:p>
                <a:r>
                  <a:rPr lang="en-US" sz="2000" b="1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finding Key Insights</a:t>
                </a:r>
                <a:endPara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" name="Google Shape;281;p10">
                <a:extLst>
                  <a:ext uri="{FF2B5EF4-FFF2-40B4-BE49-F238E27FC236}">
                    <a16:creationId xmlns:a16="http://schemas.microsoft.com/office/drawing/2014/main" id="{D36319D8-9218-8EB0-B885-1B376F43D507}"/>
                  </a:ext>
                </a:extLst>
              </p:cNvPr>
              <p:cNvSpPr txBox="1"/>
              <p:nvPr/>
            </p:nvSpPr>
            <p:spPr>
              <a:xfrm>
                <a:off x="3663109" y="3010087"/>
                <a:ext cx="3815885" cy="73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b="1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How to make Data models, and web pages &amp; explore HTML, CSS, and Flask API For Deployment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Google Shape;282;p10">
                <a:extLst>
                  <a:ext uri="{FF2B5EF4-FFF2-40B4-BE49-F238E27FC236}">
                    <a16:creationId xmlns:a16="http://schemas.microsoft.com/office/drawing/2014/main" id="{1EF4F253-4AA4-DD9A-BC60-F6A28804786A}"/>
                  </a:ext>
                </a:extLst>
              </p:cNvPr>
              <p:cNvSpPr txBox="1"/>
              <p:nvPr/>
            </p:nvSpPr>
            <p:spPr>
              <a:xfrm>
                <a:off x="4388293" y="3786769"/>
                <a:ext cx="4280967" cy="998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IN" sz="1600" b="1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of ML model to Practical Data</a:t>
                </a:r>
              </a:p>
              <a:p>
                <a:r>
                  <a:rPr lang="en-IN" sz="1600" b="1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Tackling more complex problems</a:t>
                </a:r>
              </a:p>
              <a:p>
                <a:r>
                  <a:rPr lang="en-IN" sz="16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 management,</a:t>
                </a:r>
                <a:r>
                  <a:rPr lang="en-IN" sz="1600" b="1" kern="12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Teamwork</a:t>
                </a:r>
                <a:endParaRPr lang="en-I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endParaRPr lang="en-IN" sz="16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" name="Google Shape;283;p10">
                <a:extLst>
                  <a:ext uri="{FF2B5EF4-FFF2-40B4-BE49-F238E27FC236}">
                    <a16:creationId xmlns:a16="http://schemas.microsoft.com/office/drawing/2014/main" id="{3D71BFA9-7EF0-52A1-773E-E9556DE5E074}"/>
                  </a:ext>
                </a:extLst>
              </p:cNvPr>
              <p:cNvSpPr txBox="1"/>
              <p:nvPr/>
            </p:nvSpPr>
            <p:spPr>
              <a:xfrm>
                <a:off x="7956157" y="1525892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 kern="1200" dirty="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01</a:t>
                </a:r>
                <a:endPara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" name="Google Shape;284;p10">
                <a:extLst>
                  <a:ext uri="{FF2B5EF4-FFF2-40B4-BE49-F238E27FC236}">
                    <a16:creationId xmlns:a16="http://schemas.microsoft.com/office/drawing/2014/main" id="{858A1116-FDDB-028A-76C6-B78DE8A40C96}"/>
                  </a:ext>
                </a:extLst>
              </p:cNvPr>
              <p:cNvSpPr txBox="1"/>
              <p:nvPr/>
            </p:nvSpPr>
            <p:spPr>
              <a:xfrm>
                <a:off x="7956157" y="2304302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 kern="1200" dirty="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02</a:t>
                </a:r>
                <a:endPara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Google Shape;285;p10">
                <a:extLst>
                  <a:ext uri="{FF2B5EF4-FFF2-40B4-BE49-F238E27FC236}">
                    <a16:creationId xmlns:a16="http://schemas.microsoft.com/office/drawing/2014/main" id="{94263F0B-04BE-0AC5-E6CC-FCDBAC0456AC}"/>
                  </a:ext>
                </a:extLst>
              </p:cNvPr>
              <p:cNvSpPr txBox="1"/>
              <p:nvPr/>
            </p:nvSpPr>
            <p:spPr>
              <a:xfrm>
                <a:off x="7956157" y="3078057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 kern="1200" dirty="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03</a:t>
                </a:r>
                <a:endPara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Google Shape;286;p10">
                <a:extLst>
                  <a:ext uri="{FF2B5EF4-FFF2-40B4-BE49-F238E27FC236}">
                    <a16:creationId xmlns:a16="http://schemas.microsoft.com/office/drawing/2014/main" id="{2F89BCCE-0B2B-23D7-FEAA-AAE0783BF4ED}"/>
                  </a:ext>
                </a:extLst>
              </p:cNvPr>
              <p:cNvSpPr txBox="1"/>
              <p:nvPr/>
            </p:nvSpPr>
            <p:spPr>
              <a:xfrm>
                <a:off x="7956157" y="3861122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 kern="1200" dirty="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04</a:t>
                </a:r>
                <a:endPara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100595-978C-2181-14ED-BFEF9E1355FB}"/>
              </a:ext>
            </a:extLst>
          </p:cNvPr>
          <p:cNvSpPr txBox="1"/>
          <p:nvPr/>
        </p:nvSpPr>
        <p:spPr>
          <a:xfrm>
            <a:off x="4012451" y="637404"/>
            <a:ext cx="272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87489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96BC1-A0E4-FBD9-313D-3A2F0D72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17" y="1418253"/>
            <a:ext cx="8350898" cy="4021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02657-6A58-9AD5-B4BE-3B756477DAA4}"/>
              </a:ext>
            </a:extLst>
          </p:cNvPr>
          <p:cNvSpPr txBox="1"/>
          <p:nvPr/>
        </p:nvSpPr>
        <p:spPr>
          <a:xfrm>
            <a:off x="2125824" y="5629520"/>
            <a:ext cx="794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&amp; Suggestions?</a:t>
            </a:r>
          </a:p>
        </p:txBody>
      </p:sp>
    </p:spTree>
    <p:extLst>
      <p:ext uri="{BB962C8B-B14F-4D97-AF65-F5344CB8AC3E}">
        <p14:creationId xmlns:p14="http://schemas.microsoft.com/office/powerpoint/2010/main" val="331505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BDFA-C17B-CAA2-41BF-94BD2219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6602"/>
            <a:ext cx="6071268" cy="70221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Objectives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B5D-86D0-E372-8691-E2189CCF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Analyzing distribution of jobs in India</a:t>
            </a: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One can get Most common experience level, most common industry, most common class, no. of jobs based on SKILL’s searched through a web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AA37F-9C32-3342-279B-FCFE3CD7B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1757" y="398001"/>
            <a:ext cx="1272245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CFC1-44CC-5494-3064-D404113D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813" y="2768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Key Insights</a:t>
            </a:r>
            <a:endParaRPr lang="en-IN" sz="80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7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BDFA-C17B-CAA2-41BF-94BD2219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98054"/>
            <a:ext cx="5435164" cy="808227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TOP Cities 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B5D-86D0-E372-8691-E2189CCF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9685"/>
            <a:ext cx="8917241" cy="10331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of the jobs posted on LinkedIn have location Bengaluru.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cities have 75%+ job posting of the total job postings and majority of them are from south India.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22C5A-B242-7467-ADE9-7CD1FCEF2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96" t="26462" r="17391" b="14596"/>
          <a:stretch/>
        </p:blipFill>
        <p:spPr>
          <a:xfrm>
            <a:off x="2011348" y="2384326"/>
            <a:ext cx="6573078" cy="404028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34460A-918D-4AA8-0B00-8560144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10531023" y="6424610"/>
            <a:ext cx="1183899" cy="365125"/>
          </a:xfrm>
        </p:spPr>
        <p:txBody>
          <a:bodyPr/>
          <a:lstStyle/>
          <a:p>
            <a:r>
              <a:rPr lang="en-IN" sz="1050" dirty="0">
                <a:solidFill>
                  <a:schemeClr val="bg1"/>
                </a:solidFill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50003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BD7DA-8A7F-37C6-CC31-E3F13D30E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51" t="20359" r="42316" b="13982"/>
          <a:stretch/>
        </p:blipFill>
        <p:spPr>
          <a:xfrm>
            <a:off x="3706534" y="1632941"/>
            <a:ext cx="4316925" cy="47446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30187-5038-A89D-05D0-7314A5BB780C}"/>
              </a:ext>
            </a:extLst>
          </p:cNvPr>
          <p:cNvSpPr txBox="1"/>
          <p:nvPr/>
        </p:nvSpPr>
        <p:spPr>
          <a:xfrm>
            <a:off x="6406853" y="1632940"/>
            <a:ext cx="151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Job Openings</a:t>
            </a:r>
            <a:endParaRPr lang="en-IN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DE45FC-C390-BA33-1C1F-AF672D85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85" y="561545"/>
            <a:ext cx="5827674" cy="8082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Top 5 Big companies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sz="1300" b="1" dirty="0">
                <a:solidFill>
                  <a:schemeClr val="accent2"/>
                </a:solidFill>
              </a:rPr>
              <a:t>(in terms of job openings on LinkedIn)</a:t>
            </a:r>
            <a:endParaRPr lang="en-IN" sz="1300" b="1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1D0BA8-85F4-6FD4-08FB-5A1323B6D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775" t="20966" r="14929" b="15483"/>
          <a:stretch/>
        </p:blipFill>
        <p:spPr>
          <a:xfrm>
            <a:off x="2195786" y="1971494"/>
            <a:ext cx="1510748" cy="86591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983F0-564B-FC9E-1912-14DB12A7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95785" y="3100579"/>
            <a:ext cx="1510749" cy="328421"/>
          </a:xfrm>
          <a:prstGeom prst="rect">
            <a:avLst/>
          </a:prstGeom>
          <a:effectLst>
            <a:outerShdw blurRad="482600" dist="38100" dir="16200000" sx="91000" sy="91000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731C01-9F86-31B3-34D9-BE8267F1D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098743" y="3802034"/>
            <a:ext cx="1607791" cy="69114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Wishup Reviews | View Portfolios | DesignRush">
            <a:extLst>
              <a:ext uri="{FF2B5EF4-FFF2-40B4-BE49-F238E27FC236}">
                <a16:creationId xmlns:a16="http://schemas.microsoft.com/office/drawing/2014/main" id="{1BB3BE5F-03DB-7418-1592-A420169C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42" y="4699933"/>
            <a:ext cx="1607791" cy="80389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oparks Kerala logo">
            <a:extLst>
              <a:ext uri="{FF2B5EF4-FFF2-40B4-BE49-F238E27FC236}">
                <a16:creationId xmlns:a16="http://schemas.microsoft.com/office/drawing/2014/main" id="{D178043A-E086-F1E0-BCCF-D6F3B80BF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7" b="16776"/>
          <a:stretch/>
        </p:blipFill>
        <p:spPr bwMode="auto">
          <a:xfrm>
            <a:off x="2098742" y="5519963"/>
            <a:ext cx="1607791" cy="85760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4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6766-7A5A-BABF-3691-E4A7FA75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493" y="398224"/>
            <a:ext cx="3140029" cy="65819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Sectors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96504-FD03-0776-8F17-E2F5D101F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59" t="19106" r="12145" b="13724"/>
          <a:stretch/>
        </p:blipFill>
        <p:spPr>
          <a:xfrm>
            <a:off x="677334" y="1056416"/>
            <a:ext cx="7712766" cy="486288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DA6C20-8F0E-4044-9300-374FDFA013D1}"/>
              </a:ext>
            </a:extLst>
          </p:cNvPr>
          <p:cNvSpPr txBox="1">
            <a:spLocks/>
          </p:cNvSpPr>
          <p:nvPr/>
        </p:nvSpPr>
        <p:spPr>
          <a:xfrm>
            <a:off x="677334" y="6060903"/>
            <a:ext cx="8917241" cy="103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job openings are in ‘IT services and consulting’ industry (i.e. 70/409) around 17.1%. While ‘Financial Services’ comes at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with 68 job openings.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6766-7A5A-BABF-3691-E4A7FA75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448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Explore Interactive Dashboard for some more Insights.</a:t>
            </a:r>
            <a:endParaRPr lang="en-IN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0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15492-233C-39C3-DD63-B7592057E9FE}"/>
              </a:ext>
            </a:extLst>
          </p:cNvPr>
          <p:cNvSpPr txBox="1"/>
          <p:nvPr/>
        </p:nvSpPr>
        <p:spPr>
          <a:xfrm>
            <a:off x="191823" y="130628"/>
            <a:ext cx="403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E81AF-753B-449C-55D8-37FA44F83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1343" r="2347" b="4902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C9E5-6A81-3C32-4F9F-46F581EC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43" y="315498"/>
            <a:ext cx="8596668" cy="8459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Snap-Shot of Web Page</a:t>
            </a:r>
            <a:b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(search for job based on skills)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485A7-037E-86AA-A1E3-A81299C84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2" t="3114" r="23213"/>
          <a:stretch/>
        </p:blipFill>
        <p:spPr>
          <a:xfrm>
            <a:off x="1218596" y="1291796"/>
            <a:ext cx="7660962" cy="4932653"/>
          </a:xfrm>
          <a:prstGeom prst="rect">
            <a:avLst/>
          </a:prstGeom>
          <a:effectLst>
            <a:innerShdw blurRad="114300">
              <a:prstClr val="black">
                <a:alpha val="56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40498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278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</vt:lpstr>
      <vt:lpstr>Segoe UI Semilight</vt:lpstr>
      <vt:lpstr>Times New Roman</vt:lpstr>
      <vt:lpstr>Trebuchet MS</vt:lpstr>
      <vt:lpstr>Wingdings 3</vt:lpstr>
      <vt:lpstr>Facet</vt:lpstr>
      <vt:lpstr>PowerPoint Presentation</vt:lpstr>
      <vt:lpstr>Objectives of Our Project</vt:lpstr>
      <vt:lpstr>Key Insights</vt:lpstr>
      <vt:lpstr>TOP Cities </vt:lpstr>
      <vt:lpstr>Top 5 Big companies (in terms of job openings on LinkedIn)</vt:lpstr>
      <vt:lpstr>Top 10 Sectors</vt:lpstr>
      <vt:lpstr>Let’s Explore Interactive Dashboard for some more Insights.</vt:lpstr>
      <vt:lpstr>PowerPoint Presentation</vt:lpstr>
      <vt:lpstr>Snap-Shot of Web Page (search for job based on skills)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Singh Rajpoot</dc:creator>
  <cp:lastModifiedBy>Mayank Porwal</cp:lastModifiedBy>
  <cp:revision>13</cp:revision>
  <dcterms:created xsi:type="dcterms:W3CDTF">2022-12-18T15:44:18Z</dcterms:created>
  <dcterms:modified xsi:type="dcterms:W3CDTF">2022-12-20T13:41:25Z</dcterms:modified>
</cp:coreProperties>
</file>