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Sanchez" panose="020B0604020202020204" charset="0"/>
      <p:regular r:id="rId16"/>
    </p:embeddedFont>
    <p:embeddedFont>
      <p:font typeface="HK Grotesk Light" panose="020B0604020202020204" charset="0"/>
      <p:regular r:id="rId17"/>
    </p:embeddedFont>
    <p:embeddedFont>
      <p:font typeface="Open Sans" panose="020B0604020202020204" charset="0"/>
      <p:regular r:id="rId18"/>
    </p:embeddedFont>
    <p:embeddedFont>
      <p:font typeface="HK Grotesk Bold" panose="020B0604020202020204" charset="0"/>
      <p:regular r:id="rId19"/>
    </p:embeddedFont>
    <p:embeddedFont>
      <p:font typeface="Calibri" panose="020F0502020204030204" pitchFamily="34" charset="0"/>
      <p:regular r:id="rId20"/>
      <p:bold r:id="rId21"/>
      <p:italic r:id="rId22"/>
      <p:boldItalic r:id="rId23"/>
    </p:embeddedFont>
    <p:embeddedFont>
      <p:font typeface="Glacial Indifference Bold" panose="020B0604020202020204" charset="0"/>
      <p:regular r:id="rId24"/>
    </p:embeddedFont>
    <p:embeddedFont>
      <p:font typeface="HK Grotesk Light Bold" panose="020B0604020202020204" charset="0"/>
      <p:regular r:id="rId25"/>
    </p:embeddedFont>
    <p:embeddedFont>
      <p:font typeface="Open Sans Light Bold" panose="020B0604020202020204" charset="0"/>
      <p:regular r:id="rId26"/>
    </p:embeddedFont>
    <p:embeddedFont>
      <p:font typeface="League Spartan" panose="020B0604020202020204" charset="0"/>
      <p:regular r:id="rId27"/>
    </p:embeddedFont>
    <p:embeddedFont>
      <p:font typeface="Cooper Hewitt" panose="020B0604020202020204" charset="0"/>
      <p:regular r:id="rId28"/>
    </p:embeddedFont>
    <p:embeddedFont>
      <p:font typeface="Open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7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8000"/>
          </a:blip>
          <a:srcRect/>
          <a:stretch>
            <a:fillRect/>
          </a:stretch>
        </p:blipFill>
        <p:spPr>
          <a:xfrm>
            <a:off x="-13562122" y="-15947866"/>
            <a:ext cx="33432591" cy="28812814"/>
          </a:xfrm>
          <a:prstGeom prst="rect">
            <a:avLst/>
          </a:prstGeom>
        </p:spPr>
      </p:pic>
      <p:sp>
        <p:nvSpPr>
          <p:cNvPr id="3" name="TextBox 3"/>
          <p:cNvSpPr txBox="1"/>
          <p:nvPr/>
        </p:nvSpPr>
        <p:spPr>
          <a:xfrm>
            <a:off x="1346674" y="2641101"/>
            <a:ext cx="15594653" cy="2502399"/>
          </a:xfrm>
          <a:prstGeom prst="rect">
            <a:avLst/>
          </a:prstGeom>
        </p:spPr>
        <p:txBody>
          <a:bodyPr lIns="0" tIns="0" rIns="0" bIns="0" rtlCol="0" anchor="t">
            <a:spAutoFit/>
          </a:bodyPr>
          <a:lstStyle/>
          <a:p>
            <a:pPr algn="ctr">
              <a:lnSpc>
                <a:spcPts val="9768"/>
              </a:lnSpc>
            </a:pPr>
            <a:r>
              <a:rPr lang="en-US" sz="8800" spc="-263">
                <a:solidFill>
                  <a:srgbClr val="FFFFFF"/>
                </a:solidFill>
                <a:latin typeface="HK Grotesk Bold"/>
              </a:rPr>
              <a:t>The Covid-Weather-Connection Project</a:t>
            </a:r>
          </a:p>
        </p:txBody>
      </p:sp>
      <p:sp>
        <p:nvSpPr>
          <p:cNvPr id="4" name="TextBox 4"/>
          <p:cNvSpPr txBox="1"/>
          <p:nvPr/>
        </p:nvSpPr>
        <p:spPr>
          <a:xfrm>
            <a:off x="4224559" y="5558843"/>
            <a:ext cx="9838883" cy="1532240"/>
          </a:xfrm>
          <a:prstGeom prst="rect">
            <a:avLst/>
          </a:prstGeom>
        </p:spPr>
        <p:txBody>
          <a:bodyPr lIns="0" tIns="0" rIns="0" bIns="0" rtlCol="0" anchor="t">
            <a:spAutoFit/>
          </a:bodyPr>
          <a:lstStyle/>
          <a:p>
            <a:pPr algn="ctr">
              <a:lnSpc>
                <a:spcPts val="3996"/>
              </a:lnSpc>
            </a:pPr>
            <a:r>
              <a:rPr lang="en-US" sz="3600">
                <a:solidFill>
                  <a:srgbClr val="A6A6A6"/>
                </a:solidFill>
                <a:latin typeface="HK Grotesk Light Bold"/>
              </a:rPr>
              <a:t>SAKSHI REDDY METHKUPALLY - 18XJ1A0549</a:t>
            </a:r>
          </a:p>
          <a:p>
            <a:pPr algn="ctr">
              <a:lnSpc>
                <a:spcPts val="3996"/>
              </a:lnSpc>
            </a:pPr>
            <a:r>
              <a:rPr lang="en-US" sz="3600">
                <a:solidFill>
                  <a:srgbClr val="A6A6A6"/>
                </a:solidFill>
                <a:latin typeface="HK Grotesk Light Bold"/>
              </a:rPr>
              <a:t>VINUTHNA GHATTAMANENI - 18XJ1A0566</a:t>
            </a:r>
          </a:p>
          <a:p>
            <a:pPr algn="ctr">
              <a:lnSpc>
                <a:spcPts val="3996"/>
              </a:lnSpc>
            </a:pPr>
            <a:r>
              <a:rPr lang="en-US" sz="3600">
                <a:solidFill>
                  <a:srgbClr val="A6A6A6"/>
                </a:solidFill>
                <a:latin typeface="HK Grotesk Light Bold"/>
              </a:rPr>
              <a:t>MAYANK DESHPANDE- 18XJ1A0529</a:t>
            </a:r>
          </a:p>
        </p:txBody>
      </p:sp>
      <p:grpSp>
        <p:nvGrpSpPr>
          <p:cNvPr id="5" name="Group 5"/>
          <p:cNvGrpSpPr/>
          <p:nvPr/>
        </p:nvGrpSpPr>
        <p:grpSpPr>
          <a:xfrm>
            <a:off x="12027388" y="8060758"/>
            <a:ext cx="6260612" cy="1802890"/>
            <a:chOff x="0" y="0"/>
            <a:chExt cx="8347483" cy="2403854"/>
          </a:xfrm>
        </p:grpSpPr>
        <p:sp>
          <p:nvSpPr>
            <p:cNvPr id="6" name="TextBox 6"/>
            <p:cNvSpPr txBox="1"/>
            <p:nvPr/>
          </p:nvSpPr>
          <p:spPr>
            <a:xfrm>
              <a:off x="0" y="-28575"/>
              <a:ext cx="8347483" cy="1546800"/>
            </a:xfrm>
            <a:prstGeom prst="rect">
              <a:avLst/>
            </a:prstGeom>
          </p:spPr>
          <p:txBody>
            <a:bodyPr lIns="0" tIns="0" rIns="0" bIns="0" rtlCol="0" anchor="t">
              <a:spAutoFit/>
            </a:bodyPr>
            <a:lstStyle/>
            <a:p>
              <a:pPr algn="ctr">
                <a:lnSpc>
                  <a:spcPts val="4680"/>
                </a:lnSpc>
              </a:pPr>
              <a:r>
                <a:rPr lang="en-US" sz="3600">
                  <a:solidFill>
                    <a:srgbClr val="FFFFFF"/>
                  </a:solidFill>
                  <a:latin typeface="League Spartan"/>
                </a:rPr>
                <a:t>OBJECT ORIENTED PROGRAMMING</a:t>
              </a:r>
            </a:p>
          </p:txBody>
        </p:sp>
        <p:sp>
          <p:nvSpPr>
            <p:cNvPr id="7" name="TextBox 7"/>
            <p:cNvSpPr txBox="1"/>
            <p:nvPr/>
          </p:nvSpPr>
          <p:spPr>
            <a:xfrm>
              <a:off x="0" y="1606578"/>
              <a:ext cx="8347483" cy="797275"/>
            </a:xfrm>
            <a:prstGeom prst="rect">
              <a:avLst/>
            </a:prstGeom>
          </p:spPr>
          <p:txBody>
            <a:bodyPr lIns="0" tIns="0" rIns="0" bIns="0" rtlCol="0" anchor="t">
              <a:spAutoFit/>
            </a:bodyPr>
            <a:lstStyle/>
            <a:p>
              <a:pPr algn="ctr">
                <a:lnSpc>
                  <a:spcPts val="5064"/>
                </a:lnSpc>
              </a:pPr>
              <a:r>
                <a:rPr lang="en-US" sz="3617">
                  <a:solidFill>
                    <a:srgbClr val="FFFFFF"/>
                  </a:solidFill>
                  <a:latin typeface="Sanchez"/>
                </a:rPr>
                <a:t>Dr. Prafulla Kalapatapu</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115688" y="2297636"/>
            <a:ext cx="12056624" cy="7264116"/>
          </a:xfrm>
          <a:prstGeom prst="rect">
            <a:avLst/>
          </a:prstGeom>
        </p:spPr>
      </p:pic>
      <p:sp>
        <p:nvSpPr>
          <p:cNvPr id="3" name="TextBox 3"/>
          <p:cNvSpPr txBox="1"/>
          <p:nvPr/>
        </p:nvSpPr>
        <p:spPr>
          <a:xfrm>
            <a:off x="7224787" y="876300"/>
            <a:ext cx="3838426" cy="859210"/>
          </a:xfrm>
          <a:prstGeom prst="rect">
            <a:avLst/>
          </a:prstGeom>
        </p:spPr>
        <p:txBody>
          <a:bodyPr wrap="square" lIns="0" tIns="0" rIns="0" bIns="0" rtlCol="0" anchor="t">
            <a:spAutoFit/>
          </a:bodyPr>
          <a:lstStyle/>
          <a:p>
            <a:pPr algn="ctr">
              <a:lnSpc>
                <a:spcPts val="6719"/>
              </a:lnSpc>
            </a:pPr>
            <a:r>
              <a:rPr lang="en-US" sz="4800" u="sng" dirty="0">
                <a:solidFill>
                  <a:srgbClr val="FFFFFF"/>
                </a:solidFill>
                <a:latin typeface="Open Sans"/>
              </a:rPr>
              <a:t>About Page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21" r="321"/>
          <a:stretch>
            <a:fillRect/>
          </a:stretch>
        </p:blipFill>
        <p:spPr>
          <a:xfrm>
            <a:off x="756749" y="2558113"/>
            <a:ext cx="7917986" cy="5170774"/>
          </a:xfrm>
          <a:prstGeom prst="rect">
            <a:avLst/>
          </a:prstGeom>
        </p:spPr>
      </p:pic>
      <p:pic>
        <p:nvPicPr>
          <p:cNvPr id="3" name="Picture 3"/>
          <p:cNvPicPr>
            <a:picLocks noChangeAspect="1"/>
          </p:cNvPicPr>
          <p:nvPr/>
        </p:nvPicPr>
        <p:blipFill>
          <a:blip r:embed="rId3"/>
          <a:srcRect l="321" r="321"/>
          <a:stretch>
            <a:fillRect/>
          </a:stretch>
        </p:blipFill>
        <p:spPr>
          <a:xfrm>
            <a:off x="9589623" y="2558113"/>
            <a:ext cx="7917986" cy="5170774"/>
          </a:xfrm>
          <a:prstGeom prst="rect">
            <a:avLst/>
          </a:prstGeom>
        </p:spPr>
      </p:pic>
      <p:sp>
        <p:nvSpPr>
          <p:cNvPr id="4" name="TextBox 4"/>
          <p:cNvSpPr txBox="1"/>
          <p:nvPr/>
        </p:nvSpPr>
        <p:spPr>
          <a:xfrm>
            <a:off x="7620000" y="723900"/>
            <a:ext cx="2940100" cy="859210"/>
          </a:xfrm>
          <a:prstGeom prst="rect">
            <a:avLst/>
          </a:prstGeom>
        </p:spPr>
        <p:txBody>
          <a:bodyPr wrap="square" lIns="0" tIns="0" rIns="0" bIns="0" rtlCol="0" anchor="t">
            <a:spAutoFit/>
          </a:bodyPr>
          <a:lstStyle/>
          <a:p>
            <a:pPr algn="ctr">
              <a:lnSpc>
                <a:spcPts val="6719"/>
              </a:lnSpc>
            </a:pPr>
            <a:r>
              <a:rPr lang="en-US" sz="4800" u="sng" dirty="0">
                <a:solidFill>
                  <a:srgbClr val="FFFFFF"/>
                </a:solidFill>
                <a:latin typeface="Open Sans"/>
              </a:rPr>
              <a:t>Graphs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9597" y="574040"/>
            <a:ext cx="7666709" cy="4974497"/>
          </a:xfrm>
          <a:prstGeom prst="rect">
            <a:avLst/>
          </a:prstGeom>
        </p:spPr>
      </p:pic>
      <p:pic>
        <p:nvPicPr>
          <p:cNvPr id="3" name="Picture 3"/>
          <p:cNvPicPr>
            <a:picLocks noChangeAspect="1"/>
          </p:cNvPicPr>
          <p:nvPr/>
        </p:nvPicPr>
        <p:blipFill>
          <a:blip r:embed="rId3"/>
          <a:srcRect/>
          <a:stretch>
            <a:fillRect/>
          </a:stretch>
        </p:blipFill>
        <p:spPr>
          <a:xfrm>
            <a:off x="9359548" y="422832"/>
            <a:ext cx="7899752" cy="5125706"/>
          </a:xfrm>
          <a:prstGeom prst="rect">
            <a:avLst/>
          </a:prstGeom>
        </p:spPr>
      </p:pic>
      <p:pic>
        <p:nvPicPr>
          <p:cNvPr id="4" name="Picture 4"/>
          <p:cNvPicPr>
            <a:picLocks noChangeAspect="1"/>
          </p:cNvPicPr>
          <p:nvPr/>
        </p:nvPicPr>
        <p:blipFill>
          <a:blip r:embed="rId4"/>
          <a:srcRect/>
          <a:stretch>
            <a:fillRect/>
          </a:stretch>
        </p:blipFill>
        <p:spPr>
          <a:xfrm>
            <a:off x="5190026" y="5559984"/>
            <a:ext cx="7285289" cy="472701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2397326"/>
            <a:ext cx="16230600" cy="5922645"/>
          </a:xfrm>
          <a:prstGeom prst="rect">
            <a:avLst/>
          </a:prstGeom>
        </p:spPr>
        <p:txBody>
          <a:bodyPr lIns="0" tIns="0" rIns="0" bIns="0" rtlCol="0" anchor="t">
            <a:spAutoFit/>
          </a:bodyPr>
          <a:lstStyle/>
          <a:p>
            <a:pPr algn="ctr">
              <a:lnSpc>
                <a:spcPts val="5880"/>
              </a:lnSpc>
            </a:pPr>
            <a:r>
              <a:rPr lang="en-US" sz="4200">
                <a:solidFill>
                  <a:srgbClr val="FFFFFF"/>
                </a:solidFill>
                <a:latin typeface="HK Grotesk Light"/>
              </a:rPr>
              <a:t>The app is successful in graphing all the essential weather factors that have a possibility to play a role in the transmission of the virus. These graphs can further be analysed and studied to draw out significant conclusions on the correlation between the two. </a:t>
            </a:r>
          </a:p>
          <a:p>
            <a:pPr algn="ctr">
              <a:lnSpc>
                <a:spcPts val="5880"/>
              </a:lnSpc>
            </a:pPr>
            <a:endParaRPr lang="en-US" sz="4200">
              <a:solidFill>
                <a:srgbClr val="FFFFFF"/>
              </a:solidFill>
              <a:latin typeface="HK Grotesk Light"/>
            </a:endParaRPr>
          </a:p>
          <a:p>
            <a:pPr algn="ctr">
              <a:lnSpc>
                <a:spcPts val="5880"/>
              </a:lnSpc>
            </a:pPr>
            <a:r>
              <a:rPr lang="en-US" sz="4200" u="sng">
                <a:solidFill>
                  <a:srgbClr val="FFFFFF"/>
                </a:solidFill>
                <a:latin typeface="HK Grotesk Light Bold"/>
              </a:rPr>
              <a:t>Limitations</a:t>
            </a:r>
            <a:r>
              <a:rPr lang="en-US" sz="4200">
                <a:solidFill>
                  <a:srgbClr val="FFFFFF"/>
                </a:solidFill>
                <a:latin typeface="HK Grotesk Light Bold"/>
              </a:rPr>
              <a:t> - </a:t>
            </a:r>
            <a:r>
              <a:rPr lang="en-US" sz="4200">
                <a:solidFill>
                  <a:srgbClr val="FFFFFF"/>
                </a:solidFill>
                <a:latin typeface="HK Grotesk Light"/>
              </a:rPr>
              <a:t>Due to the lockdown, some external weather factors like windchill and wet bulb are rendered useless in India. Hence, graphing them has no point since they have a minimal effect in local areas.</a:t>
            </a:r>
          </a:p>
        </p:txBody>
      </p:sp>
      <p:sp>
        <p:nvSpPr>
          <p:cNvPr id="3" name="TextBox 3"/>
          <p:cNvSpPr txBox="1"/>
          <p:nvPr/>
        </p:nvSpPr>
        <p:spPr>
          <a:xfrm>
            <a:off x="1028700" y="904875"/>
            <a:ext cx="16230600" cy="1097915"/>
          </a:xfrm>
          <a:prstGeom prst="rect">
            <a:avLst/>
          </a:prstGeom>
        </p:spPr>
        <p:txBody>
          <a:bodyPr lIns="0" tIns="0" rIns="0" bIns="0" rtlCol="0" anchor="t">
            <a:spAutoFit/>
          </a:bodyPr>
          <a:lstStyle/>
          <a:p>
            <a:pPr algn="ctr">
              <a:lnSpc>
                <a:spcPts val="8960"/>
              </a:lnSpc>
            </a:pPr>
            <a:r>
              <a:rPr lang="en-US" sz="6400">
                <a:solidFill>
                  <a:srgbClr val="FFFFFF"/>
                </a:solidFill>
                <a:latin typeface="HK Grotesk Bold"/>
              </a:rPr>
              <a:t>CONCLUSION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2614481"/>
            <a:ext cx="16230600" cy="8151495"/>
          </a:xfrm>
          <a:prstGeom prst="rect">
            <a:avLst/>
          </a:prstGeom>
        </p:spPr>
        <p:txBody>
          <a:bodyPr lIns="0" tIns="0" rIns="0" bIns="0" rtlCol="0" anchor="t">
            <a:spAutoFit/>
          </a:bodyPr>
          <a:lstStyle/>
          <a:p>
            <a:pPr marL="693420" lvl="1" indent="-346710" algn="ctr">
              <a:lnSpc>
                <a:spcPts val="5880"/>
              </a:lnSpc>
              <a:buFont typeface="Arial"/>
              <a:buChar char="•"/>
            </a:pPr>
            <a:r>
              <a:rPr lang="en-US" sz="4200">
                <a:solidFill>
                  <a:srgbClr val="FFFFFF"/>
                </a:solidFill>
                <a:latin typeface="HK Grotesk Light"/>
              </a:rPr>
              <a:t>We could further improve this app to help researchers by </a:t>
            </a:r>
            <a:r>
              <a:rPr lang="en-US" sz="4200" u="sng">
                <a:solidFill>
                  <a:srgbClr val="FFFFFF"/>
                </a:solidFill>
                <a:latin typeface="HK Grotesk Light"/>
              </a:rPr>
              <a:t>exploring other parameters</a:t>
            </a:r>
            <a:r>
              <a:rPr lang="en-US" sz="4200">
                <a:solidFill>
                  <a:srgbClr val="FFFFFF"/>
                </a:solidFill>
                <a:latin typeface="HK Grotesk Light"/>
              </a:rPr>
              <a:t> like population density, air quality and pollution levels etc. </a:t>
            </a:r>
          </a:p>
          <a:p>
            <a:pPr marL="693420" lvl="1" indent="-346710" algn="ctr">
              <a:lnSpc>
                <a:spcPts val="5880"/>
              </a:lnSpc>
              <a:buFont typeface="Arial"/>
              <a:buChar char="•"/>
            </a:pPr>
            <a:r>
              <a:rPr lang="en-US" sz="4200">
                <a:solidFill>
                  <a:srgbClr val="FFFFFF"/>
                </a:solidFill>
                <a:latin typeface="HK Grotesk Light"/>
              </a:rPr>
              <a:t>Additionally, we aim to </a:t>
            </a:r>
            <a:r>
              <a:rPr lang="en-US" sz="4200" u="sng">
                <a:solidFill>
                  <a:srgbClr val="FFFFFF"/>
                </a:solidFill>
                <a:latin typeface="HK Grotesk Light"/>
              </a:rPr>
              <a:t>add filters</a:t>
            </a:r>
            <a:r>
              <a:rPr lang="en-US" sz="4200">
                <a:solidFill>
                  <a:srgbClr val="FFFFFF"/>
                </a:solidFill>
                <a:latin typeface="HK Grotesk Light"/>
              </a:rPr>
              <a:t> and modify the data to </a:t>
            </a:r>
            <a:r>
              <a:rPr lang="en-US" sz="4200" u="sng">
                <a:solidFill>
                  <a:srgbClr val="FFFFFF"/>
                </a:solidFill>
                <a:latin typeface="HK Grotesk Light"/>
              </a:rPr>
              <a:t>trim the noise</a:t>
            </a:r>
            <a:r>
              <a:rPr lang="en-US" sz="4200">
                <a:solidFill>
                  <a:srgbClr val="FFFFFF"/>
                </a:solidFill>
                <a:latin typeface="HK Grotesk Light"/>
              </a:rPr>
              <a:t> in order to get more meaningful results.</a:t>
            </a:r>
          </a:p>
          <a:p>
            <a:pPr marL="693420" lvl="1" indent="-346710" algn="ctr">
              <a:lnSpc>
                <a:spcPts val="5880"/>
              </a:lnSpc>
              <a:buFont typeface="Arial"/>
              <a:buChar char="•"/>
            </a:pPr>
            <a:r>
              <a:rPr lang="en-US" sz="4200">
                <a:solidFill>
                  <a:srgbClr val="FFFFFF"/>
                </a:solidFill>
                <a:latin typeface="HK Grotesk Light"/>
              </a:rPr>
              <a:t>We're also looking to get </a:t>
            </a:r>
            <a:r>
              <a:rPr lang="en-US" sz="4200" u="sng">
                <a:solidFill>
                  <a:srgbClr val="FFFFFF"/>
                </a:solidFill>
                <a:latin typeface="HK Grotesk Light"/>
              </a:rPr>
              <a:t>better visualizations </a:t>
            </a:r>
            <a:r>
              <a:rPr lang="en-US" sz="4200">
                <a:solidFill>
                  <a:srgbClr val="FFFFFF"/>
                </a:solidFill>
                <a:latin typeface="HK Grotesk Light"/>
              </a:rPr>
              <a:t>using additional libraries and tools.</a:t>
            </a:r>
          </a:p>
          <a:p>
            <a:pPr marL="693420" lvl="1" indent="-346710" algn="ctr">
              <a:lnSpc>
                <a:spcPts val="5880"/>
              </a:lnSpc>
              <a:buFont typeface="Arial"/>
              <a:buChar char="•"/>
            </a:pPr>
            <a:r>
              <a:rPr lang="en-US" sz="4200">
                <a:solidFill>
                  <a:srgbClr val="FFFFFF"/>
                </a:solidFill>
                <a:latin typeface="HK Grotesk Light"/>
              </a:rPr>
              <a:t>Further, making the UI </a:t>
            </a:r>
            <a:r>
              <a:rPr lang="en-US" sz="4200" u="sng">
                <a:solidFill>
                  <a:srgbClr val="FFFFFF"/>
                </a:solidFill>
                <a:latin typeface="HK Grotesk Light"/>
              </a:rPr>
              <a:t>more user friendly and interactive</a:t>
            </a:r>
            <a:r>
              <a:rPr lang="en-US" sz="4200">
                <a:solidFill>
                  <a:srgbClr val="FFFFFF"/>
                </a:solidFill>
                <a:latin typeface="HK Grotesk Light"/>
              </a:rPr>
              <a:t> is also on our agenda for this project.</a:t>
            </a:r>
          </a:p>
          <a:p>
            <a:pPr algn="ctr">
              <a:lnSpc>
                <a:spcPts val="5880"/>
              </a:lnSpc>
            </a:pPr>
            <a:endParaRPr lang="en-US" sz="4200">
              <a:solidFill>
                <a:srgbClr val="FFFFFF"/>
              </a:solidFill>
              <a:latin typeface="HK Grotesk Light"/>
            </a:endParaRPr>
          </a:p>
          <a:p>
            <a:pPr marL="693420" lvl="1" indent="-346710" algn="ctr">
              <a:lnSpc>
                <a:spcPts val="5880"/>
              </a:lnSpc>
              <a:buFont typeface="Arial"/>
              <a:buChar char="•"/>
            </a:pPr>
            <a:r>
              <a:rPr lang="en-US" sz="4200">
                <a:solidFill>
                  <a:srgbClr val="000000"/>
                </a:solidFill>
                <a:latin typeface="HK Grotesk Light"/>
              </a:rPr>
              <a:t>Furthe</a:t>
            </a:r>
          </a:p>
        </p:txBody>
      </p:sp>
      <p:sp>
        <p:nvSpPr>
          <p:cNvPr id="3" name="TextBox 3"/>
          <p:cNvSpPr txBox="1"/>
          <p:nvPr/>
        </p:nvSpPr>
        <p:spPr>
          <a:xfrm>
            <a:off x="1028700" y="904875"/>
            <a:ext cx="16230600" cy="1097915"/>
          </a:xfrm>
          <a:prstGeom prst="rect">
            <a:avLst/>
          </a:prstGeom>
        </p:spPr>
        <p:txBody>
          <a:bodyPr lIns="0" tIns="0" rIns="0" bIns="0" rtlCol="0" anchor="t">
            <a:spAutoFit/>
          </a:bodyPr>
          <a:lstStyle/>
          <a:p>
            <a:pPr algn="ctr">
              <a:lnSpc>
                <a:spcPts val="8960"/>
              </a:lnSpc>
            </a:pPr>
            <a:r>
              <a:rPr lang="en-US" sz="6400">
                <a:solidFill>
                  <a:srgbClr val="FFFFFF"/>
                </a:solidFill>
                <a:latin typeface="HK Grotesk Bold"/>
              </a:rPr>
              <a:t>Extension of work &amp; Future goals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2476210"/>
            <a:ext cx="16230600" cy="4132018"/>
          </a:xfrm>
          <a:prstGeom prst="rect">
            <a:avLst/>
          </a:prstGeom>
        </p:spPr>
        <p:txBody>
          <a:bodyPr lIns="0" tIns="0" rIns="0" bIns="0" rtlCol="0" anchor="t">
            <a:spAutoFit/>
          </a:bodyPr>
          <a:lstStyle/>
          <a:p>
            <a:pPr algn="ctr">
              <a:lnSpc>
                <a:spcPts val="5459"/>
              </a:lnSpc>
            </a:pPr>
            <a:r>
              <a:rPr lang="en-US" sz="4199" spc="-83">
                <a:solidFill>
                  <a:srgbClr val="FFFFFF"/>
                </a:solidFill>
                <a:latin typeface="HK Grotesk Light"/>
              </a:rPr>
              <a:t>SARS CoV - 2 is the coronavirus which is responsible for the 2020 global pandemic. Academic researchers, doctors and biochemical engineers are invested in solving this crisis. Previous cases of virus epidemics (eg. 2001 SARS, ebola) have suggested that </a:t>
            </a:r>
            <a:r>
              <a:rPr lang="en-US" sz="4199" u="sng" spc="-83">
                <a:solidFill>
                  <a:srgbClr val="FFFFFF"/>
                </a:solidFill>
                <a:latin typeface="HK Grotesk Light"/>
              </a:rPr>
              <a:t>weather factors could influence the spread of the virus</a:t>
            </a:r>
            <a:r>
              <a:rPr lang="en-US" sz="4199" spc="-83">
                <a:solidFill>
                  <a:srgbClr val="FFFFFF"/>
                </a:solidFill>
                <a:latin typeface="HK Grotesk Light"/>
              </a:rPr>
              <a:t>. There is a possibility that COVID-19 falls in this category as well.</a:t>
            </a:r>
          </a:p>
        </p:txBody>
      </p:sp>
      <p:sp>
        <p:nvSpPr>
          <p:cNvPr id="3" name="TextBox 3"/>
          <p:cNvSpPr txBox="1"/>
          <p:nvPr/>
        </p:nvSpPr>
        <p:spPr>
          <a:xfrm>
            <a:off x="1028700" y="6862198"/>
            <a:ext cx="16230600" cy="1880235"/>
          </a:xfrm>
          <a:prstGeom prst="rect">
            <a:avLst/>
          </a:prstGeom>
        </p:spPr>
        <p:txBody>
          <a:bodyPr lIns="0" tIns="0" rIns="0" bIns="0" rtlCol="0" anchor="t">
            <a:spAutoFit/>
          </a:bodyPr>
          <a:lstStyle/>
          <a:p>
            <a:pPr algn="ctr">
              <a:lnSpc>
                <a:spcPts val="5040"/>
              </a:lnSpc>
            </a:pPr>
            <a:r>
              <a:rPr lang="en-US" sz="3600" u="sng">
                <a:solidFill>
                  <a:srgbClr val="FFFFFF"/>
                </a:solidFill>
                <a:latin typeface="Open Sans Light Bold"/>
              </a:rPr>
              <a:t>OBJECTIVE:</a:t>
            </a:r>
            <a:r>
              <a:rPr lang="en-US" sz="3600">
                <a:solidFill>
                  <a:srgbClr val="FFFFFF"/>
                </a:solidFill>
                <a:latin typeface="Open Sans Light Bold"/>
              </a:rPr>
              <a:t> To design an app in JAVA that through data visualisation allows us to see a possible connection between weather factors and the spread of the virus.</a:t>
            </a:r>
          </a:p>
        </p:txBody>
      </p:sp>
      <p:sp>
        <p:nvSpPr>
          <p:cNvPr id="4" name="TextBox 4"/>
          <p:cNvSpPr txBox="1"/>
          <p:nvPr/>
        </p:nvSpPr>
        <p:spPr>
          <a:xfrm>
            <a:off x="5677049" y="914400"/>
            <a:ext cx="6933902" cy="962660"/>
          </a:xfrm>
          <a:prstGeom prst="rect">
            <a:avLst/>
          </a:prstGeom>
        </p:spPr>
        <p:txBody>
          <a:bodyPr lIns="0" tIns="0" rIns="0" bIns="0" rtlCol="0" anchor="t">
            <a:spAutoFit/>
          </a:bodyPr>
          <a:lstStyle/>
          <a:p>
            <a:pPr algn="ctr">
              <a:lnSpc>
                <a:spcPts val="7839"/>
              </a:lnSpc>
            </a:pPr>
            <a:r>
              <a:rPr lang="en-US" sz="5600">
                <a:solidFill>
                  <a:srgbClr val="FFFFFF"/>
                </a:solidFill>
                <a:latin typeface="Open Sans Bold"/>
              </a:rPr>
              <a:t>Problem Statement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2110790" y="1882140"/>
            <a:ext cx="14066421" cy="6417945"/>
          </a:xfrm>
          <a:prstGeom prst="rect">
            <a:avLst/>
          </a:prstGeom>
        </p:spPr>
        <p:txBody>
          <a:bodyPr lIns="0" tIns="0" rIns="0" bIns="0" rtlCol="0" anchor="t">
            <a:spAutoFit/>
          </a:bodyPr>
          <a:lstStyle/>
          <a:p>
            <a:pPr algn="ctr">
              <a:lnSpc>
                <a:spcPts val="7279"/>
              </a:lnSpc>
            </a:pPr>
            <a:r>
              <a:rPr lang="en-US" sz="5200">
                <a:solidFill>
                  <a:srgbClr val="FFFFFF"/>
                </a:solidFill>
                <a:latin typeface="HK Grotesk Light"/>
              </a:rPr>
              <a:t>The following weather factors were chosen :</a:t>
            </a:r>
          </a:p>
          <a:p>
            <a:pPr algn="ctr">
              <a:lnSpc>
                <a:spcPts val="7279"/>
              </a:lnSpc>
            </a:pPr>
            <a:endParaRPr lang="en-US" sz="5200">
              <a:solidFill>
                <a:srgbClr val="FFFFFF"/>
              </a:solidFill>
              <a:latin typeface="HK Grotesk Light"/>
            </a:endParaRPr>
          </a:p>
          <a:p>
            <a:pPr algn="ctr">
              <a:lnSpc>
                <a:spcPts val="7279"/>
              </a:lnSpc>
            </a:pPr>
            <a:r>
              <a:rPr lang="en-US" sz="5199">
                <a:solidFill>
                  <a:srgbClr val="FFFFFF"/>
                </a:solidFill>
                <a:latin typeface="HK Grotesk Light Bold"/>
              </a:rPr>
              <a:t>T</a:t>
            </a:r>
            <a:r>
              <a:rPr lang="en-US" sz="5200">
                <a:solidFill>
                  <a:srgbClr val="FFFFFF"/>
                </a:solidFill>
                <a:latin typeface="HK Grotesk Light Bold"/>
              </a:rPr>
              <a:t>emperature</a:t>
            </a:r>
          </a:p>
          <a:p>
            <a:pPr algn="ctr">
              <a:lnSpc>
                <a:spcPts val="7279"/>
              </a:lnSpc>
            </a:pPr>
            <a:r>
              <a:rPr lang="en-US" sz="5200">
                <a:solidFill>
                  <a:srgbClr val="FFFFFF"/>
                </a:solidFill>
                <a:latin typeface="HK Grotesk Light Bold"/>
              </a:rPr>
              <a:t>Dew point</a:t>
            </a:r>
          </a:p>
          <a:p>
            <a:pPr algn="ctr">
              <a:lnSpc>
                <a:spcPts val="7279"/>
              </a:lnSpc>
            </a:pPr>
            <a:r>
              <a:rPr lang="en-US" sz="5200">
                <a:solidFill>
                  <a:srgbClr val="FFFFFF"/>
                </a:solidFill>
                <a:latin typeface="HK Grotesk Light Bold"/>
              </a:rPr>
              <a:t>Heat index</a:t>
            </a:r>
          </a:p>
          <a:p>
            <a:pPr algn="ctr">
              <a:lnSpc>
                <a:spcPts val="7279"/>
              </a:lnSpc>
            </a:pPr>
            <a:r>
              <a:rPr lang="en-US" sz="5200">
                <a:solidFill>
                  <a:srgbClr val="FFFFFF"/>
                </a:solidFill>
                <a:latin typeface="HK Grotesk Light Bold"/>
              </a:rPr>
              <a:t>Relative Humidity</a:t>
            </a:r>
          </a:p>
          <a:p>
            <a:pPr algn="ctr">
              <a:lnSpc>
                <a:spcPts val="7280"/>
              </a:lnSpc>
            </a:pPr>
            <a:r>
              <a:rPr lang="en-US" sz="5200">
                <a:solidFill>
                  <a:srgbClr val="FFFFFF"/>
                </a:solidFill>
                <a:latin typeface="HK Grotesk Light Bold"/>
              </a:rPr>
              <a:t>Specific Humidity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175398" y="2526269"/>
            <a:ext cx="15937203" cy="875926"/>
          </a:xfrm>
          <a:prstGeom prst="rect">
            <a:avLst/>
          </a:prstGeom>
        </p:spPr>
        <p:txBody>
          <a:bodyPr lIns="0" tIns="0" rIns="0" bIns="0" rtlCol="0" anchor="t">
            <a:spAutoFit/>
          </a:bodyPr>
          <a:lstStyle/>
          <a:p>
            <a:pPr algn="ctr">
              <a:lnSpc>
                <a:spcPts val="6000"/>
              </a:lnSpc>
            </a:pPr>
            <a:r>
              <a:rPr lang="en-US" sz="4800" spc="480">
                <a:solidFill>
                  <a:srgbClr val="FFFFFF"/>
                </a:solidFill>
                <a:latin typeface="Cooper Hewitt"/>
              </a:rPr>
              <a:t>SAKSHI REDDY - </a:t>
            </a:r>
            <a:r>
              <a:rPr lang="en-US" sz="4800" u="sng" spc="480">
                <a:solidFill>
                  <a:srgbClr val="FFFFFF"/>
                </a:solidFill>
                <a:latin typeface="Cooper Hewitt"/>
              </a:rPr>
              <a:t>PLOTTING DATA</a:t>
            </a:r>
          </a:p>
        </p:txBody>
      </p:sp>
      <p:sp>
        <p:nvSpPr>
          <p:cNvPr id="3" name="TextBox 3"/>
          <p:cNvSpPr txBox="1"/>
          <p:nvPr/>
        </p:nvSpPr>
        <p:spPr>
          <a:xfrm>
            <a:off x="1175398" y="4629337"/>
            <a:ext cx="16083902" cy="875926"/>
          </a:xfrm>
          <a:prstGeom prst="rect">
            <a:avLst/>
          </a:prstGeom>
        </p:spPr>
        <p:txBody>
          <a:bodyPr lIns="0" tIns="0" rIns="0" bIns="0" rtlCol="0" anchor="t">
            <a:spAutoFit/>
          </a:bodyPr>
          <a:lstStyle/>
          <a:p>
            <a:pPr algn="l">
              <a:lnSpc>
                <a:spcPts val="6000"/>
              </a:lnSpc>
            </a:pPr>
            <a:r>
              <a:rPr lang="en-US" sz="4800" spc="480">
                <a:solidFill>
                  <a:srgbClr val="FFFFFF"/>
                </a:solidFill>
                <a:latin typeface="Cooper Hewitt"/>
              </a:rPr>
              <a:t>VINUTHNA GHATTAMANENI - </a:t>
            </a:r>
            <a:r>
              <a:rPr lang="en-US" sz="4800" u="sng" spc="480">
                <a:solidFill>
                  <a:srgbClr val="FFFFFF"/>
                </a:solidFill>
                <a:latin typeface="Cooper Hewitt"/>
              </a:rPr>
              <a:t>GUI &amp; INTEGRATION</a:t>
            </a:r>
          </a:p>
        </p:txBody>
      </p:sp>
      <p:sp>
        <p:nvSpPr>
          <p:cNvPr id="4" name="TextBox 4"/>
          <p:cNvSpPr txBox="1"/>
          <p:nvPr/>
        </p:nvSpPr>
        <p:spPr>
          <a:xfrm>
            <a:off x="3453236" y="490220"/>
            <a:ext cx="11528227" cy="962660"/>
          </a:xfrm>
          <a:prstGeom prst="rect">
            <a:avLst/>
          </a:prstGeom>
        </p:spPr>
        <p:txBody>
          <a:bodyPr lIns="0" tIns="0" rIns="0" bIns="0" rtlCol="0" anchor="t">
            <a:spAutoFit/>
          </a:bodyPr>
          <a:lstStyle/>
          <a:p>
            <a:pPr>
              <a:lnSpc>
                <a:spcPts val="7839"/>
              </a:lnSpc>
            </a:pPr>
            <a:r>
              <a:rPr lang="en-US" sz="5600">
                <a:solidFill>
                  <a:srgbClr val="FFFFFF"/>
                </a:solidFill>
                <a:latin typeface="Open Sans Bold"/>
              </a:rPr>
              <a:t>TEAM MEMBERS' CONTRIBUTION</a:t>
            </a:r>
          </a:p>
        </p:txBody>
      </p:sp>
      <p:sp>
        <p:nvSpPr>
          <p:cNvPr id="5" name="TextBox 5"/>
          <p:cNvSpPr txBox="1"/>
          <p:nvPr/>
        </p:nvSpPr>
        <p:spPr>
          <a:xfrm>
            <a:off x="1102049" y="7309980"/>
            <a:ext cx="16083902" cy="875926"/>
          </a:xfrm>
          <a:prstGeom prst="rect">
            <a:avLst/>
          </a:prstGeom>
        </p:spPr>
        <p:txBody>
          <a:bodyPr lIns="0" tIns="0" rIns="0" bIns="0" rtlCol="0" anchor="t">
            <a:spAutoFit/>
          </a:bodyPr>
          <a:lstStyle/>
          <a:p>
            <a:pPr algn="ctr">
              <a:lnSpc>
                <a:spcPts val="6000"/>
              </a:lnSpc>
            </a:pPr>
            <a:r>
              <a:rPr lang="en-US" sz="4800" spc="480">
                <a:solidFill>
                  <a:srgbClr val="FFFFFF"/>
                </a:solidFill>
                <a:latin typeface="Cooper Hewitt"/>
              </a:rPr>
              <a:t>MAYANK DESHPANDE  - </a:t>
            </a:r>
            <a:r>
              <a:rPr lang="en-US" sz="4800" u="sng" spc="480">
                <a:solidFill>
                  <a:srgbClr val="FFFFFF"/>
                </a:solidFill>
                <a:latin typeface="Cooper Hewitt"/>
              </a:rPr>
              <a:t>DATA COLLECTION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456525" y="2445608"/>
            <a:ext cx="15374949" cy="6216704"/>
          </a:xfrm>
          <a:prstGeom prst="rect">
            <a:avLst/>
          </a:prstGeom>
        </p:spPr>
        <p:txBody>
          <a:bodyPr lIns="0" tIns="0" rIns="0" bIns="0" rtlCol="0" anchor="t">
            <a:spAutoFit/>
          </a:bodyPr>
          <a:lstStyle/>
          <a:p>
            <a:pPr algn="ctr">
              <a:lnSpc>
                <a:spcPts val="5459"/>
              </a:lnSpc>
            </a:pPr>
            <a:r>
              <a:rPr lang="en-US" sz="4200" spc="-84">
                <a:solidFill>
                  <a:srgbClr val="FFFFFF"/>
                </a:solidFill>
                <a:latin typeface="HK Grotesk Light"/>
              </a:rPr>
              <a:t>Used </a:t>
            </a:r>
            <a:r>
              <a:rPr lang="en-US" sz="4200" spc="-84">
                <a:solidFill>
                  <a:srgbClr val="FF1616"/>
                </a:solidFill>
                <a:latin typeface="HK Grotesk Light Bold"/>
              </a:rPr>
              <a:t>OpenCSV</a:t>
            </a:r>
            <a:r>
              <a:rPr lang="en-US" sz="4200" spc="-84">
                <a:solidFill>
                  <a:srgbClr val="FFFFFF"/>
                </a:solidFill>
                <a:latin typeface="HK Grotesk Light"/>
              </a:rPr>
              <a:t> and </a:t>
            </a:r>
            <a:r>
              <a:rPr lang="en-US" sz="4200" spc="-84">
                <a:solidFill>
                  <a:srgbClr val="FF1616"/>
                </a:solidFill>
                <a:latin typeface="HK Grotesk Light"/>
              </a:rPr>
              <a:t>JFreeChart</a:t>
            </a:r>
            <a:r>
              <a:rPr lang="en-US" sz="4200" spc="-84">
                <a:solidFill>
                  <a:srgbClr val="FFFFFF"/>
                </a:solidFill>
                <a:latin typeface="HK Grotesk Light"/>
              </a:rPr>
              <a:t> libraries to read the data, create sub datasets and plot graphs for the various parameters.</a:t>
            </a:r>
          </a:p>
          <a:p>
            <a:pPr algn="ctr">
              <a:lnSpc>
                <a:spcPts val="5459"/>
              </a:lnSpc>
            </a:pPr>
            <a:endParaRPr lang="en-US" sz="4200" spc="-84">
              <a:solidFill>
                <a:srgbClr val="FFFFFF"/>
              </a:solidFill>
              <a:latin typeface="HK Grotesk Light"/>
            </a:endParaRPr>
          </a:p>
          <a:p>
            <a:pPr algn="ctr">
              <a:lnSpc>
                <a:spcPts val="5459"/>
              </a:lnSpc>
            </a:pPr>
            <a:r>
              <a:rPr lang="en-US" sz="4200" spc="-84">
                <a:solidFill>
                  <a:srgbClr val="FFFFFF"/>
                </a:solidFill>
                <a:latin typeface="HK Grotesk Light"/>
              </a:rPr>
              <a:t>Plotted various weather parameters against daily reported positive cases using the datasets made from the data collected by Mayank.</a:t>
            </a:r>
          </a:p>
          <a:p>
            <a:pPr algn="ctr">
              <a:lnSpc>
                <a:spcPts val="5459"/>
              </a:lnSpc>
            </a:pPr>
            <a:endParaRPr lang="en-US" sz="4200" spc="-84">
              <a:solidFill>
                <a:srgbClr val="FFFFFF"/>
              </a:solidFill>
              <a:latin typeface="HK Grotesk Light"/>
            </a:endParaRPr>
          </a:p>
          <a:p>
            <a:pPr algn="ctr">
              <a:lnSpc>
                <a:spcPts val="5459"/>
              </a:lnSpc>
            </a:pPr>
            <a:r>
              <a:rPr lang="en-US" sz="4199" spc="-83">
                <a:solidFill>
                  <a:srgbClr val="FFFFFF"/>
                </a:solidFill>
                <a:latin typeface="HK Grotesk Light"/>
              </a:rPr>
              <a:t>The graph for each parameter was created using it's own class.</a:t>
            </a:r>
          </a:p>
          <a:p>
            <a:pPr algn="ctr">
              <a:lnSpc>
                <a:spcPts val="5459"/>
              </a:lnSpc>
            </a:pPr>
            <a:endParaRPr lang="en-US" sz="4199" spc="-83">
              <a:solidFill>
                <a:srgbClr val="FFFFFF"/>
              </a:solidFill>
              <a:latin typeface="HK Grotesk Light"/>
            </a:endParaRPr>
          </a:p>
          <a:p>
            <a:pPr algn="ctr">
              <a:lnSpc>
                <a:spcPts val="5460"/>
              </a:lnSpc>
            </a:pPr>
            <a:r>
              <a:rPr lang="en-US" sz="4199" spc="-83">
                <a:solidFill>
                  <a:srgbClr val="FFFFFF"/>
                </a:solidFill>
                <a:latin typeface="HK Grotesk Light"/>
              </a:rPr>
              <a:t>The class files were then handed over to Vinuthna for integration.</a:t>
            </a:r>
          </a:p>
        </p:txBody>
      </p:sp>
      <p:sp>
        <p:nvSpPr>
          <p:cNvPr id="3" name="TextBox 3"/>
          <p:cNvSpPr txBox="1"/>
          <p:nvPr/>
        </p:nvSpPr>
        <p:spPr>
          <a:xfrm>
            <a:off x="4706464" y="1143000"/>
            <a:ext cx="8875073" cy="855707"/>
          </a:xfrm>
          <a:prstGeom prst="rect">
            <a:avLst/>
          </a:prstGeom>
        </p:spPr>
        <p:txBody>
          <a:bodyPr lIns="0" tIns="0" rIns="0" bIns="0" rtlCol="0" anchor="t">
            <a:spAutoFit/>
          </a:bodyPr>
          <a:lstStyle/>
          <a:p>
            <a:pPr algn="ctr">
              <a:lnSpc>
                <a:spcPts val="6463"/>
              </a:lnSpc>
            </a:pPr>
            <a:r>
              <a:rPr lang="en-US" sz="6399" spc="300">
                <a:solidFill>
                  <a:srgbClr val="FFFFFF"/>
                </a:solidFill>
                <a:latin typeface="HK Grotesk Bold Bold"/>
              </a:rPr>
              <a:t>Sakshi's Contribution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213764" y="2350215"/>
            <a:ext cx="15860472" cy="6908085"/>
          </a:xfrm>
          <a:prstGeom prst="rect">
            <a:avLst/>
          </a:prstGeom>
        </p:spPr>
        <p:txBody>
          <a:bodyPr lIns="0" tIns="0" rIns="0" bIns="0" rtlCol="0" anchor="t">
            <a:spAutoFit/>
          </a:bodyPr>
          <a:lstStyle/>
          <a:p>
            <a:pPr algn="ctr">
              <a:lnSpc>
                <a:spcPts val="5459"/>
              </a:lnSpc>
            </a:pPr>
            <a:r>
              <a:rPr lang="en-US" sz="4200" spc="-84">
                <a:solidFill>
                  <a:srgbClr val="FFFFFF"/>
                </a:solidFill>
                <a:latin typeface="HK Grotesk Light"/>
              </a:rPr>
              <a:t>Integrated all the class files of the graphs created by Sakshi with the main UI.</a:t>
            </a:r>
          </a:p>
          <a:p>
            <a:pPr algn="ctr">
              <a:lnSpc>
                <a:spcPts val="5459"/>
              </a:lnSpc>
            </a:pPr>
            <a:endParaRPr lang="en-US" sz="4200" spc="-84">
              <a:solidFill>
                <a:srgbClr val="FFFFFF"/>
              </a:solidFill>
              <a:latin typeface="HK Grotesk Light"/>
            </a:endParaRPr>
          </a:p>
          <a:p>
            <a:pPr algn="ctr">
              <a:lnSpc>
                <a:spcPts val="5459"/>
              </a:lnSpc>
            </a:pPr>
            <a:r>
              <a:rPr lang="en-US" sz="4200" spc="-84">
                <a:solidFill>
                  <a:srgbClr val="FFFFFF"/>
                </a:solidFill>
                <a:latin typeface="HK Grotesk Light"/>
              </a:rPr>
              <a:t> Designed the GUI using </a:t>
            </a:r>
            <a:r>
              <a:rPr lang="en-US" sz="4200" spc="-84">
                <a:solidFill>
                  <a:srgbClr val="FF1616"/>
                </a:solidFill>
                <a:latin typeface="HK Grotesk Light Bold"/>
              </a:rPr>
              <a:t>Swing API</a:t>
            </a:r>
            <a:r>
              <a:rPr lang="en-US" sz="4200" spc="-84">
                <a:solidFill>
                  <a:srgbClr val="FFFFFF"/>
                </a:solidFill>
                <a:latin typeface="HK Grotesk Light Bold"/>
              </a:rPr>
              <a:t> </a:t>
            </a:r>
            <a:r>
              <a:rPr lang="en-US" sz="4200" spc="-84">
                <a:solidFill>
                  <a:srgbClr val="FFFFFF"/>
                </a:solidFill>
                <a:latin typeface="HK Grotesk Light"/>
              </a:rPr>
              <a:t>from javax and </a:t>
            </a:r>
            <a:r>
              <a:rPr lang="en-US" sz="4200" spc="-84">
                <a:solidFill>
                  <a:srgbClr val="FF1616"/>
                </a:solidFill>
                <a:latin typeface="HK Grotesk Light Bold"/>
              </a:rPr>
              <a:t>Awt API </a:t>
            </a:r>
            <a:r>
              <a:rPr lang="en-US" sz="4200" spc="-84">
                <a:solidFill>
                  <a:srgbClr val="FFFFFF"/>
                </a:solidFill>
                <a:latin typeface="HK Grotesk Light"/>
              </a:rPr>
              <a:t>from java.</a:t>
            </a:r>
          </a:p>
          <a:p>
            <a:pPr algn="ctr">
              <a:lnSpc>
                <a:spcPts val="5459"/>
              </a:lnSpc>
            </a:pPr>
            <a:endParaRPr lang="en-US" sz="4200" spc="-84">
              <a:solidFill>
                <a:srgbClr val="FFFFFF"/>
              </a:solidFill>
              <a:latin typeface="HK Grotesk Light"/>
            </a:endParaRPr>
          </a:p>
          <a:p>
            <a:pPr algn="ctr">
              <a:lnSpc>
                <a:spcPts val="5459"/>
              </a:lnSpc>
            </a:pPr>
            <a:r>
              <a:rPr lang="en-US" sz="4199" spc="-83">
                <a:solidFill>
                  <a:srgbClr val="FFFFFF"/>
                </a:solidFill>
                <a:latin typeface="HK Grotesk Light"/>
              </a:rPr>
              <a:t>Worked with components such as buttons, labels, frames etc in the process.</a:t>
            </a:r>
          </a:p>
          <a:p>
            <a:pPr algn="ctr">
              <a:lnSpc>
                <a:spcPts val="5459"/>
              </a:lnSpc>
            </a:pPr>
            <a:endParaRPr lang="en-US" sz="4199" spc="-83">
              <a:solidFill>
                <a:srgbClr val="FFFFFF"/>
              </a:solidFill>
              <a:latin typeface="HK Grotesk Light"/>
            </a:endParaRPr>
          </a:p>
          <a:p>
            <a:pPr algn="ctr">
              <a:lnSpc>
                <a:spcPts val="5459"/>
              </a:lnSpc>
            </a:pPr>
            <a:r>
              <a:rPr lang="en-US" sz="4200" spc="-84">
                <a:solidFill>
                  <a:srgbClr val="FFFFFF"/>
                </a:solidFill>
                <a:latin typeface="HK Grotesk Light"/>
              </a:rPr>
              <a:t>Added update patches to the app and tested the app for debugging.</a:t>
            </a:r>
          </a:p>
          <a:p>
            <a:pPr algn="ctr">
              <a:lnSpc>
                <a:spcPts val="5460"/>
              </a:lnSpc>
            </a:pPr>
            <a:endParaRPr lang="en-US" sz="4200" spc="-84">
              <a:solidFill>
                <a:srgbClr val="FFFFFF"/>
              </a:solidFill>
              <a:latin typeface="HK Grotesk Light"/>
            </a:endParaRPr>
          </a:p>
        </p:txBody>
      </p:sp>
      <p:sp>
        <p:nvSpPr>
          <p:cNvPr id="3" name="TextBox 3"/>
          <p:cNvSpPr txBox="1"/>
          <p:nvPr/>
        </p:nvSpPr>
        <p:spPr>
          <a:xfrm>
            <a:off x="3902318" y="1143000"/>
            <a:ext cx="10483365" cy="855707"/>
          </a:xfrm>
          <a:prstGeom prst="rect">
            <a:avLst/>
          </a:prstGeom>
        </p:spPr>
        <p:txBody>
          <a:bodyPr lIns="0" tIns="0" rIns="0" bIns="0" rtlCol="0" anchor="t">
            <a:spAutoFit/>
          </a:bodyPr>
          <a:lstStyle/>
          <a:p>
            <a:pPr algn="ctr">
              <a:lnSpc>
                <a:spcPts val="6463"/>
              </a:lnSpc>
            </a:pPr>
            <a:r>
              <a:rPr lang="en-US" sz="6399" spc="300">
                <a:solidFill>
                  <a:srgbClr val="FFFFFF"/>
                </a:solidFill>
                <a:latin typeface="HK Grotesk Bold Bold"/>
              </a:rPr>
              <a:t>Vinuthna's Contribution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3902318" y="1143000"/>
            <a:ext cx="10483365" cy="855707"/>
          </a:xfrm>
          <a:prstGeom prst="rect">
            <a:avLst/>
          </a:prstGeom>
        </p:spPr>
        <p:txBody>
          <a:bodyPr lIns="0" tIns="0" rIns="0" bIns="0" rtlCol="0" anchor="t">
            <a:spAutoFit/>
          </a:bodyPr>
          <a:lstStyle/>
          <a:p>
            <a:pPr algn="ctr">
              <a:lnSpc>
                <a:spcPts val="6463"/>
              </a:lnSpc>
            </a:pPr>
            <a:r>
              <a:rPr lang="en-US" sz="6399" spc="300">
                <a:solidFill>
                  <a:srgbClr val="FFFFFF"/>
                </a:solidFill>
                <a:latin typeface="HK Grotesk Bold Bold"/>
              </a:rPr>
              <a:t>Mayank's Contribution</a:t>
            </a:r>
          </a:p>
        </p:txBody>
      </p:sp>
      <p:sp>
        <p:nvSpPr>
          <p:cNvPr id="3" name="TextBox 3"/>
          <p:cNvSpPr txBox="1"/>
          <p:nvPr/>
        </p:nvSpPr>
        <p:spPr>
          <a:xfrm>
            <a:off x="1213764" y="2350215"/>
            <a:ext cx="15860472" cy="6908085"/>
          </a:xfrm>
          <a:prstGeom prst="rect">
            <a:avLst/>
          </a:prstGeom>
        </p:spPr>
        <p:txBody>
          <a:bodyPr lIns="0" tIns="0" rIns="0" bIns="0" rtlCol="0" anchor="t">
            <a:spAutoFit/>
          </a:bodyPr>
          <a:lstStyle/>
          <a:p>
            <a:pPr algn="ctr">
              <a:lnSpc>
                <a:spcPts val="5459"/>
              </a:lnSpc>
            </a:pPr>
            <a:r>
              <a:rPr lang="en-US" sz="4200" spc="-84">
                <a:solidFill>
                  <a:srgbClr val="FFFFFF"/>
                </a:solidFill>
                <a:latin typeface="HK Grotesk Light"/>
              </a:rPr>
              <a:t>Collected data using APIs from covindia.com API and OnPoint API, used </a:t>
            </a:r>
            <a:r>
              <a:rPr lang="en-US" sz="4200" spc="-84">
                <a:solidFill>
                  <a:srgbClr val="FF1616"/>
                </a:solidFill>
                <a:latin typeface="HK Grotesk Light Bold"/>
              </a:rPr>
              <a:t>GSON</a:t>
            </a:r>
            <a:r>
              <a:rPr lang="en-US" sz="4200" spc="-84">
                <a:solidFill>
                  <a:srgbClr val="FFFFFF"/>
                </a:solidFill>
                <a:latin typeface="HK Grotesk Light"/>
              </a:rPr>
              <a:t> </a:t>
            </a:r>
            <a:r>
              <a:rPr lang="en-US" sz="4200" spc="-84">
                <a:solidFill>
                  <a:srgbClr val="FFFFFF"/>
                </a:solidFill>
                <a:latin typeface="HK Grotesk Light Bold"/>
              </a:rPr>
              <a:t>&amp; </a:t>
            </a:r>
            <a:r>
              <a:rPr lang="en-US" sz="4200" spc="-84">
                <a:solidFill>
                  <a:srgbClr val="FF1616"/>
                </a:solidFill>
                <a:latin typeface="HK Grotesk Light Bold"/>
              </a:rPr>
              <a:t>Aspose.Cells API </a:t>
            </a:r>
            <a:r>
              <a:rPr lang="en-US" sz="4200" spc="-84">
                <a:solidFill>
                  <a:srgbClr val="FFFFFF"/>
                </a:solidFill>
                <a:latin typeface="HK Grotesk Light"/>
              </a:rPr>
              <a:t>for data export to workbooks. </a:t>
            </a:r>
          </a:p>
          <a:p>
            <a:pPr algn="ctr">
              <a:lnSpc>
                <a:spcPts val="5459"/>
              </a:lnSpc>
            </a:pPr>
            <a:endParaRPr lang="en-US" sz="4200" spc="-84">
              <a:solidFill>
                <a:srgbClr val="FFFFFF"/>
              </a:solidFill>
              <a:latin typeface="HK Grotesk Light"/>
            </a:endParaRPr>
          </a:p>
          <a:p>
            <a:pPr algn="ctr">
              <a:lnSpc>
                <a:spcPts val="5459"/>
              </a:lnSpc>
            </a:pPr>
            <a:r>
              <a:rPr lang="en-US" sz="4200" spc="-84">
                <a:solidFill>
                  <a:srgbClr val="FFFFFF"/>
                </a:solidFill>
                <a:latin typeface="HK Grotesk Light"/>
              </a:rPr>
              <a:t>Used </a:t>
            </a:r>
            <a:r>
              <a:rPr lang="en-US" sz="4200" spc="-84">
                <a:solidFill>
                  <a:srgbClr val="FF1616"/>
                </a:solidFill>
                <a:latin typeface="HK Grotesk Light Bold"/>
              </a:rPr>
              <a:t>Postman </a:t>
            </a:r>
            <a:r>
              <a:rPr lang="en-US" sz="4200" spc="-84">
                <a:solidFill>
                  <a:srgbClr val="FFFFFF"/>
                </a:solidFill>
                <a:latin typeface="HK Grotesk Light"/>
              </a:rPr>
              <a:t>to look for useful fields of data for proper weather parameters.</a:t>
            </a:r>
          </a:p>
          <a:p>
            <a:pPr algn="ctr">
              <a:lnSpc>
                <a:spcPts val="5459"/>
              </a:lnSpc>
            </a:pPr>
            <a:endParaRPr lang="en-US" sz="4200" spc="-84">
              <a:solidFill>
                <a:srgbClr val="FFFFFF"/>
              </a:solidFill>
              <a:latin typeface="HK Grotesk Light"/>
            </a:endParaRPr>
          </a:p>
          <a:p>
            <a:pPr algn="ctr">
              <a:lnSpc>
                <a:spcPts val="5459"/>
              </a:lnSpc>
            </a:pPr>
            <a:r>
              <a:rPr lang="en-US" sz="4199" spc="-83">
                <a:solidFill>
                  <a:srgbClr val="FFFFFF"/>
                </a:solidFill>
                <a:latin typeface="HK Grotesk Light"/>
              </a:rPr>
              <a:t>Plotted the rate of change of cases over time to signify the effect of lockdown using </a:t>
            </a:r>
            <a:r>
              <a:rPr lang="en-US" sz="4199" spc="-83">
                <a:solidFill>
                  <a:srgbClr val="FF1616"/>
                </a:solidFill>
                <a:latin typeface="HK Grotesk Light Bold"/>
              </a:rPr>
              <a:t>JFreeChart.</a:t>
            </a:r>
          </a:p>
          <a:p>
            <a:pPr algn="ctr">
              <a:lnSpc>
                <a:spcPts val="5459"/>
              </a:lnSpc>
            </a:pPr>
            <a:endParaRPr lang="en-US" sz="4199" spc="-83">
              <a:solidFill>
                <a:srgbClr val="FF1616"/>
              </a:solidFill>
              <a:latin typeface="HK Grotesk Light Bold"/>
            </a:endParaRPr>
          </a:p>
          <a:p>
            <a:pPr algn="ctr">
              <a:lnSpc>
                <a:spcPts val="5460"/>
              </a:lnSpc>
            </a:pPr>
            <a:endParaRPr lang="en-US" sz="4199" spc="-83">
              <a:solidFill>
                <a:srgbClr val="FF1616"/>
              </a:solidFill>
              <a:latin typeface="HK Grotesk Light 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207257" y="2539850"/>
            <a:ext cx="11873485" cy="7168617"/>
          </a:xfrm>
          <a:prstGeom prst="rect">
            <a:avLst/>
          </a:prstGeom>
        </p:spPr>
      </p:pic>
      <p:sp>
        <p:nvSpPr>
          <p:cNvPr id="3" name="TextBox 3"/>
          <p:cNvSpPr txBox="1"/>
          <p:nvPr/>
        </p:nvSpPr>
        <p:spPr>
          <a:xfrm>
            <a:off x="4842401" y="582815"/>
            <a:ext cx="8603197" cy="929870"/>
          </a:xfrm>
          <a:prstGeom prst="rect">
            <a:avLst/>
          </a:prstGeom>
        </p:spPr>
        <p:txBody>
          <a:bodyPr lIns="0" tIns="0" rIns="0" bIns="0" rtlCol="0" anchor="t">
            <a:spAutoFit/>
          </a:bodyPr>
          <a:lstStyle/>
          <a:p>
            <a:pPr algn="ctr">
              <a:lnSpc>
                <a:spcPts val="7167"/>
              </a:lnSpc>
            </a:pPr>
            <a:r>
              <a:rPr lang="en-US" sz="6399">
                <a:solidFill>
                  <a:srgbClr val="FFFFFF"/>
                </a:solidFill>
                <a:latin typeface="Glacial Indifference Bold"/>
              </a:rPr>
              <a:t>OUTPUTS</a:t>
            </a:r>
          </a:p>
        </p:txBody>
      </p:sp>
      <p:sp>
        <p:nvSpPr>
          <p:cNvPr id="4" name="TextBox 4"/>
          <p:cNvSpPr txBox="1"/>
          <p:nvPr/>
        </p:nvSpPr>
        <p:spPr>
          <a:xfrm>
            <a:off x="7398245" y="1483329"/>
            <a:ext cx="3491508" cy="859210"/>
          </a:xfrm>
          <a:prstGeom prst="rect">
            <a:avLst/>
          </a:prstGeom>
        </p:spPr>
        <p:txBody>
          <a:bodyPr wrap="square" lIns="0" tIns="0" rIns="0" bIns="0" rtlCol="0" anchor="t">
            <a:spAutoFit/>
          </a:bodyPr>
          <a:lstStyle/>
          <a:p>
            <a:pPr algn="ctr">
              <a:lnSpc>
                <a:spcPts val="6719"/>
              </a:lnSpc>
            </a:pPr>
            <a:r>
              <a:rPr lang="en-US" sz="4800" u="sng" dirty="0">
                <a:solidFill>
                  <a:srgbClr val="FFFFFF"/>
                </a:solidFill>
                <a:latin typeface="Open Sans"/>
              </a:rPr>
              <a:t>Main Page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208545" y="1955732"/>
            <a:ext cx="11870911" cy="7702368"/>
          </a:xfrm>
          <a:prstGeom prst="rect">
            <a:avLst/>
          </a:prstGeom>
        </p:spPr>
      </p:pic>
      <p:sp>
        <p:nvSpPr>
          <p:cNvPr id="3" name="TextBox 3"/>
          <p:cNvSpPr txBox="1"/>
          <p:nvPr/>
        </p:nvSpPr>
        <p:spPr>
          <a:xfrm>
            <a:off x="6437486" y="800100"/>
            <a:ext cx="5413027" cy="859210"/>
          </a:xfrm>
          <a:prstGeom prst="rect">
            <a:avLst/>
          </a:prstGeom>
        </p:spPr>
        <p:txBody>
          <a:bodyPr wrap="square" lIns="0" tIns="0" rIns="0" bIns="0" rtlCol="0" anchor="t">
            <a:spAutoFit/>
          </a:bodyPr>
          <a:lstStyle/>
          <a:p>
            <a:pPr algn="ctr">
              <a:lnSpc>
                <a:spcPts val="6719"/>
              </a:lnSpc>
            </a:pPr>
            <a:r>
              <a:rPr lang="en-US" sz="4800" u="sng" dirty="0">
                <a:solidFill>
                  <a:srgbClr val="FFFFFF"/>
                </a:solidFill>
                <a:latin typeface="Open Sans"/>
              </a:rPr>
              <a:t>Lockdown Page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369</Words>
  <Application>Microsoft Office PowerPoint</Application>
  <PresentationFormat>Custom</PresentationFormat>
  <Paragraphs>58</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Sanchez</vt:lpstr>
      <vt:lpstr>HK Grotesk Light</vt:lpstr>
      <vt:lpstr>Open Sans</vt:lpstr>
      <vt:lpstr>HK Grotesk Bold</vt:lpstr>
      <vt:lpstr>Calibri</vt:lpstr>
      <vt:lpstr>Glacial Indifference Bold</vt:lpstr>
      <vt:lpstr>HK Grotesk Bold Bold</vt:lpstr>
      <vt:lpstr>HK Grotesk Light Bold</vt:lpstr>
      <vt:lpstr>Arial</vt:lpstr>
      <vt:lpstr>Open Sans Light Bold</vt:lpstr>
      <vt:lpstr>League Spartan</vt:lpstr>
      <vt:lpstr>Cooper Hewitt</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Covid Weather Connection Project</dc:title>
  <cp:lastModifiedBy>Sakshi Methkupally</cp:lastModifiedBy>
  <cp:revision>2</cp:revision>
  <dcterms:created xsi:type="dcterms:W3CDTF">2006-08-16T00:00:00Z</dcterms:created>
  <dcterms:modified xsi:type="dcterms:W3CDTF">2020-05-09T08:51:54Z</dcterms:modified>
  <dc:identifier>DAD7p1EZEL4</dc:identifier>
</cp:coreProperties>
</file>