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5" r:id="rId18"/>
    <p:sldId id="276" r:id="rId19"/>
    <p:sldId id="277" r:id="rId20"/>
    <p:sldId id="278" r:id="rId21"/>
    <p:sldId id="280" r:id="rId22"/>
    <p:sldId id="282" r:id="rId23"/>
    <p:sldId id="291" r:id="rId24"/>
    <p:sldId id="285" r:id="rId25"/>
    <p:sldId id="287" r:id="rId26"/>
    <p:sldId id="288" r:id="rId27"/>
    <p:sldId id="29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752C-A9CD-4C6B-8810-52948E148864}" type="datetimeFigureOut">
              <a:rPr lang="en-US" smtClean="0"/>
              <a:t>17-Jan-24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15F5-FEF1-4DA0-8476-C05D9C5A8FF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1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752C-A9CD-4C6B-8810-52948E148864}" type="datetimeFigureOut">
              <a:rPr lang="en-US" smtClean="0"/>
              <a:t>17-Jan-24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15F5-FEF1-4DA0-8476-C05D9C5A8F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6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752C-A9CD-4C6B-8810-52948E148864}" type="datetimeFigureOut">
              <a:rPr lang="en-US" smtClean="0"/>
              <a:t>17-Jan-24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15F5-FEF1-4DA0-8476-C05D9C5A8F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752C-A9CD-4C6B-8810-52948E148864}" type="datetimeFigureOut">
              <a:rPr lang="en-US" smtClean="0"/>
              <a:t>17-Jan-24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15F5-FEF1-4DA0-8476-C05D9C5A8F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9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752C-A9CD-4C6B-8810-52948E148864}" type="datetimeFigureOut">
              <a:rPr lang="en-US" smtClean="0"/>
              <a:t>17-Jan-24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15F5-FEF1-4DA0-8476-C05D9C5A8FF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3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752C-A9CD-4C6B-8810-52948E148864}" type="datetimeFigureOut">
              <a:rPr lang="en-US" smtClean="0"/>
              <a:t>17-Jan-24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15F5-FEF1-4DA0-8476-C05D9C5A8F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8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752C-A9CD-4C6B-8810-52948E148864}" type="datetimeFigureOut">
              <a:rPr lang="en-US" smtClean="0"/>
              <a:t>17-Jan-24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15F5-FEF1-4DA0-8476-C05D9C5A8F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5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752C-A9CD-4C6B-8810-52948E148864}" type="datetimeFigureOut">
              <a:rPr lang="en-US" smtClean="0"/>
              <a:t>17-Jan-24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15F5-FEF1-4DA0-8476-C05D9C5A8F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2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752C-A9CD-4C6B-8810-52948E148864}" type="datetimeFigureOut">
              <a:rPr lang="en-US" smtClean="0"/>
              <a:t>17-Jan-24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15F5-FEF1-4DA0-8476-C05D9C5A8F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3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52752C-A9CD-4C6B-8810-52948E148864}" type="datetimeFigureOut">
              <a:rPr lang="en-US" smtClean="0"/>
              <a:t>17-Jan-24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E215F5-FEF1-4DA0-8476-C05D9C5A8F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67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752C-A9CD-4C6B-8810-52948E148864}" type="datetimeFigureOut">
              <a:rPr lang="en-US" smtClean="0"/>
              <a:t>17-Jan-24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15F5-FEF1-4DA0-8476-C05D9C5A8F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0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52752C-A9CD-4C6B-8810-52948E148864}" type="datetimeFigureOut">
              <a:rPr lang="en-US" smtClean="0"/>
              <a:t>17-Jan-24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8E215F5-FEF1-4DA0-8476-C05D9C5A8FF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6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AFAE-94B4-4856-E165-476FF5DE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329" y="2368295"/>
            <a:ext cx="10589341" cy="73726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:  Telecommunication Churn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5800C-1F3B-55DF-45B8-42B9F9CC7F16}"/>
              </a:ext>
            </a:extLst>
          </p:cNvPr>
          <p:cNvSpPr txBox="1"/>
          <p:nvPr/>
        </p:nvSpPr>
        <p:spPr>
          <a:xfrm>
            <a:off x="1084006" y="3878049"/>
            <a:ext cx="1068151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		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Mayank Singh</a:t>
            </a:r>
          </a:p>
          <a:p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Pranavi Ch</a:t>
            </a:r>
          </a:p>
          <a:p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Shantanu Kadam</a:t>
            </a:r>
          </a:p>
          <a:p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H Sameer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Bhairapur</a:t>
            </a:r>
            <a:endParaRPr lang="en-US" sz="24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D58CF-73BF-69D2-EF2B-349CB3BC6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17" y="267807"/>
            <a:ext cx="3543609" cy="9857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180C18-0DB2-0839-9F01-0B88F51CCE78}"/>
              </a:ext>
            </a:extLst>
          </p:cNvPr>
          <p:cNvSpPr txBox="1"/>
          <p:nvPr/>
        </p:nvSpPr>
        <p:spPr>
          <a:xfrm>
            <a:off x="9701361" y="5521315"/>
            <a:ext cx="1758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Group no : 4</a:t>
            </a:r>
          </a:p>
        </p:txBody>
      </p:sp>
    </p:spTree>
    <p:extLst>
      <p:ext uri="{BB962C8B-B14F-4D97-AF65-F5344CB8AC3E}">
        <p14:creationId xmlns:p14="http://schemas.microsoft.com/office/powerpoint/2010/main" val="3539958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38B8BC-044F-1634-866E-300842AFD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59" y="798467"/>
            <a:ext cx="10608816" cy="48329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4AA1AF-4BD1-C021-608F-CC44EE156A52}"/>
              </a:ext>
            </a:extLst>
          </p:cNvPr>
          <p:cNvSpPr txBox="1"/>
          <p:nvPr/>
        </p:nvSpPr>
        <p:spPr>
          <a:xfrm>
            <a:off x="4147351" y="219242"/>
            <a:ext cx="3897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Detection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987334-C05F-4B55-2AFC-3D12C10BC18A}"/>
              </a:ext>
            </a:extLst>
          </p:cNvPr>
          <p:cNvSpPr txBox="1"/>
          <p:nvPr/>
        </p:nvSpPr>
        <p:spPr>
          <a:xfrm>
            <a:off x="1242873" y="5631450"/>
            <a:ext cx="9348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detecting the outliers we have removed them and now our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 is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(4741,20).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7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81C9C62A-A15A-6E94-48CD-0247DCE0E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36" y="1601213"/>
            <a:ext cx="6077119" cy="4508607"/>
          </a:xfrm>
          <a:prstGeom prst="rect">
            <a:avLst/>
          </a:prstGeom>
          <a:effectLst>
            <a:outerShdw blurRad="322678" dist="38100" dir="10800000" algn="r" rotWithShape="0">
              <a:prstClr val="black">
                <a:alpha val="69896"/>
              </a:prstClr>
            </a:outerShdw>
            <a:reflection endPos="0" dist="50800" dir="5400000" sy="-100000" algn="bl" rotWithShape="0"/>
            <a:softEdge rad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0B4798-7ADD-79A4-3C2E-B61391B3C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89" y="1622774"/>
            <a:ext cx="5556009" cy="4487046"/>
          </a:xfrm>
          <a:prstGeom prst="rect">
            <a:avLst/>
          </a:prstGeom>
          <a:effectLst>
            <a:outerShdw blurRad="253328" dist="50800" dir="1800000" algn="ctr" rotWithShape="0">
              <a:srgbClr val="000000"/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84D021-CA8E-AD9B-E517-7F33A3653595}"/>
              </a:ext>
            </a:extLst>
          </p:cNvPr>
          <p:cNvSpPr txBox="1"/>
          <p:nvPr/>
        </p:nvSpPr>
        <p:spPr>
          <a:xfrm>
            <a:off x="478350" y="658023"/>
            <a:ext cx="5185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 is 13.6%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churn is 86.4%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1BA86-E87E-80E5-0BFA-30E2183A7C41}"/>
              </a:ext>
            </a:extLst>
          </p:cNvPr>
          <p:cNvSpPr txBox="1"/>
          <p:nvPr/>
        </p:nvSpPr>
        <p:spPr>
          <a:xfrm>
            <a:off x="4370373" y="31699"/>
            <a:ext cx="2827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churn</a:t>
            </a:r>
          </a:p>
        </p:txBody>
      </p:sp>
    </p:spTree>
    <p:extLst>
      <p:ext uri="{BB962C8B-B14F-4D97-AF65-F5344CB8AC3E}">
        <p14:creationId xmlns:p14="http://schemas.microsoft.com/office/powerpoint/2010/main" val="215987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6960B6-95A3-5D43-9172-720B5C493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55" y="94195"/>
            <a:ext cx="5025020" cy="32694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BF771A-6993-7A8C-CC06-2266B7677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426" y="3487390"/>
            <a:ext cx="5728825" cy="32764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752518-BA6C-C1D3-FD63-80CB612F0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076" y="147140"/>
            <a:ext cx="5090156" cy="32234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776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7C51BC-AD46-1DBE-B2A5-61D21BEF0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70" y="572610"/>
            <a:ext cx="11406804" cy="57127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F48B97-39C1-4477-8771-B80014873294}"/>
              </a:ext>
            </a:extLst>
          </p:cNvPr>
          <p:cNvSpPr txBox="1"/>
          <p:nvPr/>
        </p:nvSpPr>
        <p:spPr>
          <a:xfrm>
            <a:off x="406654" y="203278"/>
            <a:ext cx="404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 of all Numerical Columns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791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0DE669-3214-6648-3D3E-387DD4DC8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62" y="768563"/>
            <a:ext cx="11704076" cy="532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0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E09C-BC02-3851-232D-001080BCAB1E}"/>
              </a:ext>
            </a:extLst>
          </p:cNvPr>
          <p:cNvSpPr txBox="1">
            <a:spLocks/>
          </p:cNvSpPr>
          <p:nvPr/>
        </p:nvSpPr>
        <p:spPr>
          <a:xfrm>
            <a:off x="4830369" y="285135"/>
            <a:ext cx="2531261" cy="3195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EFA21-4233-1D3D-B46F-06B861D16E99}"/>
              </a:ext>
            </a:extLst>
          </p:cNvPr>
          <p:cNvSpPr txBox="1">
            <a:spLocks/>
          </p:cNvSpPr>
          <p:nvPr/>
        </p:nvSpPr>
        <p:spPr>
          <a:xfrm>
            <a:off x="224876" y="1286152"/>
            <a:ext cx="4853311" cy="222888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Feature Selection we have used 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feature elimination using logistic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SelectKBest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77F13-4B62-5609-58C2-D5AF8992C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76" y="210103"/>
            <a:ext cx="1688147" cy="469612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B6CF09B-8178-2C2D-F8BE-092AAB658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174" y="1582232"/>
            <a:ext cx="6495472" cy="4429546"/>
          </a:xfrm>
          <a:prstGeom prst="rect">
            <a:avLst/>
          </a:prstGeom>
          <a:effectLst>
            <a:outerShdw blurRad="573857" dist="50800" dir="5400000" algn="ctr" rotWithShape="0">
              <a:srgbClr val="000000">
                <a:alpha val="9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F1598A-C9A8-377E-FFC1-046FA74626EE}"/>
              </a:ext>
            </a:extLst>
          </p:cNvPr>
          <p:cNvSpPr txBox="1"/>
          <p:nvPr/>
        </p:nvSpPr>
        <p:spPr>
          <a:xfrm>
            <a:off x="6323829" y="1101486"/>
            <a:ext cx="3502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Feature Elimination</a:t>
            </a:r>
          </a:p>
        </p:txBody>
      </p:sp>
    </p:spTree>
    <p:extLst>
      <p:ext uri="{BB962C8B-B14F-4D97-AF65-F5344CB8AC3E}">
        <p14:creationId xmlns:p14="http://schemas.microsoft.com/office/powerpoint/2010/main" val="2809229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EE6F78D4-C3BC-E8BE-EF59-CDCCA46BC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72451"/>
            <a:ext cx="5663381" cy="480099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6028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490A36-19E5-C581-B42D-4A30A760BC77}"/>
              </a:ext>
            </a:extLst>
          </p:cNvPr>
          <p:cNvSpPr txBox="1"/>
          <p:nvPr/>
        </p:nvSpPr>
        <p:spPr>
          <a:xfrm>
            <a:off x="313562" y="1103119"/>
            <a:ext cx="270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702B1-2E4C-5ED9-17BB-FBC4792AE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6" y="285135"/>
            <a:ext cx="1688147" cy="46961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8262D6-60E8-CA82-591C-C700CC4F0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896" y="1521639"/>
            <a:ext cx="6331104" cy="470262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2059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F5728F-F5C1-D361-0566-33218286E5B6}"/>
              </a:ext>
            </a:extLst>
          </p:cNvPr>
          <p:cNvSpPr txBox="1"/>
          <p:nvPr/>
        </p:nvSpPr>
        <p:spPr>
          <a:xfrm>
            <a:off x="5720986" y="1152307"/>
            <a:ext cx="1800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Kbest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390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AA364D66-5F0E-FDFB-FBBE-24A8DC7EF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453" y="1193880"/>
            <a:ext cx="9709094" cy="49561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230054" dist="50800" dir="5400000" algn="ctr" rotWithShape="0">
              <a:srgbClr val="000000"/>
            </a:outerShdw>
            <a:softEdge rad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AC9899-480A-D0B3-650A-E1FB2DE6BBED}"/>
              </a:ext>
            </a:extLst>
          </p:cNvPr>
          <p:cNvSpPr txBox="1"/>
          <p:nvPr/>
        </p:nvSpPr>
        <p:spPr>
          <a:xfrm>
            <a:off x="2199892" y="485428"/>
            <a:ext cx="7452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Down the data to keep the values in same range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07DAA-58D0-27BE-5797-B61EB1AB8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6" y="285135"/>
            <a:ext cx="1688147" cy="46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10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A4FB46B8-0B76-B3AE-2A2E-5FA518232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305" y="1469074"/>
            <a:ext cx="9909388" cy="3919852"/>
          </a:xfrm>
          <a:prstGeom prst="rect">
            <a:avLst/>
          </a:prstGeom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0A846D-11DA-7157-E598-881E8EF3D1E0}"/>
              </a:ext>
            </a:extLst>
          </p:cNvPr>
          <p:cNvSpPr txBox="1"/>
          <p:nvPr/>
        </p:nvSpPr>
        <p:spPr>
          <a:xfrm>
            <a:off x="4503256" y="573525"/>
            <a:ext cx="3185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the Data 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782C36-8D83-954E-8192-2446E5184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6" y="285135"/>
            <a:ext cx="1688147" cy="46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34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0481AF-55CD-5F2D-B058-95653EEFA322}"/>
              </a:ext>
            </a:extLst>
          </p:cNvPr>
          <p:cNvSpPr txBox="1"/>
          <p:nvPr/>
        </p:nvSpPr>
        <p:spPr>
          <a:xfrm>
            <a:off x="1090799" y="1800382"/>
            <a:ext cx="609845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Used for Model Building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Neighbors  Classifier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Classifier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 Classifier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LGMB Classifier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 NB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Multinomial NB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Bernoulli NB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 Boost Classifier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 Boost Classifier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A536F3-3233-465F-9A2B-514B8A58A2C7}"/>
              </a:ext>
            </a:extLst>
          </p:cNvPr>
          <p:cNvSpPr txBox="1"/>
          <p:nvPr/>
        </p:nvSpPr>
        <p:spPr>
          <a:xfrm>
            <a:off x="1090799" y="1015954"/>
            <a:ext cx="6098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BUILDING: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EFD0F8-06E9-2447-0F83-ED8FB5EAD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6" y="285135"/>
            <a:ext cx="1688147" cy="46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EC409E-1C2E-77A7-8F44-C94C4CAA1B45}"/>
              </a:ext>
            </a:extLst>
          </p:cNvPr>
          <p:cNvSpPr txBox="1"/>
          <p:nvPr/>
        </p:nvSpPr>
        <p:spPr>
          <a:xfrm>
            <a:off x="4831694" y="994041"/>
            <a:ext cx="25286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Architecture: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E8D32A-33F8-F2FF-9E21-D4FFB8EF06F6}"/>
              </a:ext>
            </a:extLst>
          </p:cNvPr>
          <p:cNvSpPr txBox="1"/>
          <p:nvPr/>
        </p:nvSpPr>
        <p:spPr>
          <a:xfrm>
            <a:off x="879557" y="2078307"/>
            <a:ext cx="6092190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GB" sz="2400" dirty="0"/>
              <a:t>Kick off Business Objective and Discussion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Data set Details / EDA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Feature Engineering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Model Building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Model </a:t>
            </a:r>
            <a:r>
              <a:rPr lang="en-US" sz="2400" dirty="0"/>
              <a:t>Evaluation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Feedback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Deployment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Final Presentation </a:t>
            </a:r>
            <a:endParaRPr lang="en-GB" sz="2400" dirty="0"/>
          </a:p>
          <a:p>
            <a:r>
              <a:rPr lang="en-GB" sz="2400" dirty="0"/>
              <a:t>	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22DDD1BD-E13D-68F2-A559-8C0587CF2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04" y="260734"/>
            <a:ext cx="2102131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64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085E11C1-4E1D-D81A-263D-169DD950D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1" y="495056"/>
            <a:ext cx="5685887" cy="25541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9FF59C-B038-3A84-FAF6-49CFB68E07D8}"/>
              </a:ext>
            </a:extLst>
          </p:cNvPr>
          <p:cNvSpPr txBox="1"/>
          <p:nvPr/>
        </p:nvSpPr>
        <p:spPr>
          <a:xfrm>
            <a:off x="551205" y="13799"/>
            <a:ext cx="27671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70A6D9-327F-7515-D74A-ECD6287E65E9}"/>
              </a:ext>
            </a:extLst>
          </p:cNvPr>
          <p:cNvSpPr txBox="1"/>
          <p:nvPr/>
        </p:nvSpPr>
        <p:spPr>
          <a:xfrm>
            <a:off x="551205" y="3028890"/>
            <a:ext cx="309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037B96-9F79-30F5-1855-77C5F5B141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9" r="14754"/>
          <a:stretch/>
        </p:blipFill>
        <p:spPr>
          <a:xfrm>
            <a:off x="108961" y="3510147"/>
            <a:ext cx="5685886" cy="27228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2843D8BF-3FA1-CD5A-C8CD-F7E71C17A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568" y="520909"/>
            <a:ext cx="6008247" cy="25541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38E9B5-BAF0-B40D-7325-C20AE49DC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348" y="3510147"/>
            <a:ext cx="6124691" cy="27228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DD784-177C-89A8-C00F-2BA9BE48CC57}"/>
              </a:ext>
            </a:extLst>
          </p:cNvPr>
          <p:cNvSpPr txBox="1"/>
          <p:nvPr/>
        </p:nvSpPr>
        <p:spPr>
          <a:xfrm>
            <a:off x="6976285" y="0"/>
            <a:ext cx="3436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Neighbors  Classifier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7077D-1D6E-F661-2EC8-636B5B1C61FC}"/>
              </a:ext>
            </a:extLst>
          </p:cNvPr>
          <p:cNvSpPr txBox="1"/>
          <p:nvPr/>
        </p:nvSpPr>
        <p:spPr>
          <a:xfrm>
            <a:off x="7030758" y="3075057"/>
            <a:ext cx="3979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Pct val="80000"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Gradient Boosting  Classifier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0708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08DA79-50C0-1001-B371-C3FA799E46D8}"/>
              </a:ext>
            </a:extLst>
          </p:cNvPr>
          <p:cNvSpPr txBox="1"/>
          <p:nvPr/>
        </p:nvSpPr>
        <p:spPr>
          <a:xfrm>
            <a:off x="1439783" y="0"/>
            <a:ext cx="209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 Classifier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E7D38-5C38-B5C9-8F99-391C0D54515D}"/>
              </a:ext>
            </a:extLst>
          </p:cNvPr>
          <p:cNvSpPr txBox="1"/>
          <p:nvPr/>
        </p:nvSpPr>
        <p:spPr>
          <a:xfrm>
            <a:off x="1547486" y="3566624"/>
            <a:ext cx="1883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LGMB Classifier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1C2758-5285-253A-239D-9811EF7C1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20"/>
          <a:stretch/>
        </p:blipFill>
        <p:spPr>
          <a:xfrm>
            <a:off x="100172" y="491132"/>
            <a:ext cx="5037401" cy="30533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FD1776-F764-BE92-8E05-0BC4DE554D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9" r="10253"/>
          <a:stretch/>
        </p:blipFill>
        <p:spPr>
          <a:xfrm>
            <a:off x="100172" y="3980823"/>
            <a:ext cx="5162507" cy="25746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Content Placeholder 9">
            <a:extLst>
              <a:ext uri="{FF2B5EF4-FFF2-40B4-BE49-F238E27FC236}">
                <a16:creationId xmlns:a16="http://schemas.microsoft.com/office/drawing/2014/main" id="{5D553B8D-F5B9-41B5-35B8-427956E182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083"/>
          <a:stretch/>
        </p:blipFill>
        <p:spPr>
          <a:xfrm>
            <a:off x="5625919" y="491132"/>
            <a:ext cx="6334017" cy="29378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5650A5-CEB6-385D-A141-FF9A3CCEB4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72"/>
          <a:stretch/>
        </p:blipFill>
        <p:spPr>
          <a:xfrm>
            <a:off x="5561397" y="3980823"/>
            <a:ext cx="6398539" cy="27249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74B14C-CD5C-514E-077A-735B39141771}"/>
              </a:ext>
            </a:extLst>
          </p:cNvPr>
          <p:cNvSpPr txBox="1"/>
          <p:nvPr/>
        </p:nvSpPr>
        <p:spPr>
          <a:xfrm>
            <a:off x="8065233" y="0"/>
            <a:ext cx="16161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 NB</a:t>
            </a:r>
          </a:p>
          <a:p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278A3-21DE-A2FF-ECAD-D1DD64F7B9F2}"/>
              </a:ext>
            </a:extLst>
          </p:cNvPr>
          <p:cNvSpPr txBox="1"/>
          <p:nvPr/>
        </p:nvSpPr>
        <p:spPr>
          <a:xfrm>
            <a:off x="7888102" y="3407313"/>
            <a:ext cx="1970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Multinomial NB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8193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F670F7-68B9-3189-01B9-2852503F39BA}"/>
              </a:ext>
            </a:extLst>
          </p:cNvPr>
          <p:cNvSpPr txBox="1"/>
          <p:nvPr/>
        </p:nvSpPr>
        <p:spPr>
          <a:xfrm>
            <a:off x="409243" y="80664"/>
            <a:ext cx="1630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Bernoulli NB</a:t>
            </a:r>
          </a:p>
          <a:p>
            <a:endParaRPr lang="en-US" sz="20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060896-D8DB-8430-63AD-7408723C793D}"/>
              </a:ext>
            </a:extLst>
          </p:cNvPr>
          <p:cNvSpPr txBox="1"/>
          <p:nvPr/>
        </p:nvSpPr>
        <p:spPr>
          <a:xfrm>
            <a:off x="8462639" y="35671"/>
            <a:ext cx="2419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 Boost Classifier</a:t>
            </a:r>
          </a:p>
          <a:p>
            <a:endParaRPr lang="en-US" sz="2000" dirty="0"/>
          </a:p>
        </p:txBody>
      </p:sp>
      <p:pic>
        <p:nvPicPr>
          <p:cNvPr id="4" name="Content Placeholder 16">
            <a:extLst>
              <a:ext uri="{FF2B5EF4-FFF2-40B4-BE49-F238E27FC236}">
                <a16:creationId xmlns:a16="http://schemas.microsoft.com/office/drawing/2014/main" id="{F50818CE-D882-BE2B-CA1D-749417B3C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33" y="562433"/>
            <a:ext cx="3992207" cy="19943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161F44-F96E-39AE-1A73-E2940FAD5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447" y="562433"/>
            <a:ext cx="3992207" cy="19943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2BC4E6DE-9537-9241-5DDD-01E3AB5269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57" r="15325"/>
          <a:stretch/>
        </p:blipFill>
        <p:spPr>
          <a:xfrm>
            <a:off x="4189844" y="562435"/>
            <a:ext cx="3812312" cy="20426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ECC3AD-3C2C-CA18-178D-472474D46FF5}"/>
              </a:ext>
            </a:extLst>
          </p:cNvPr>
          <p:cNvSpPr txBox="1"/>
          <p:nvPr/>
        </p:nvSpPr>
        <p:spPr>
          <a:xfrm>
            <a:off x="4607260" y="35671"/>
            <a:ext cx="2569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 Boost Classifier</a:t>
            </a:r>
          </a:p>
          <a:p>
            <a:endParaRPr lang="en-US" b="1" u="sng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26F664B8-A163-B1CA-20E0-2488A7B26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347" y="2605078"/>
            <a:ext cx="9235698" cy="41722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3386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8566F74-2B6E-4CDD-9E09-49DDBC036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330727"/>
              </p:ext>
            </p:extLst>
          </p:nvPr>
        </p:nvGraphicFramePr>
        <p:xfrm>
          <a:off x="2032000" y="725864"/>
          <a:ext cx="8128000" cy="4713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76007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205748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799042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96732224"/>
                    </a:ext>
                  </a:extLst>
                </a:gridCol>
              </a:tblGrid>
              <a:tr h="370353">
                <a:tc>
                  <a:txBody>
                    <a:bodyPr/>
                    <a:lstStyle/>
                    <a:p>
                      <a:r>
                        <a:rPr lang="en-US" dirty="0"/>
                        <a:t>         </a:t>
                      </a:r>
                      <a:r>
                        <a:rPr lang="en-US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Model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Train 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Test 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81327"/>
                  </a:ext>
                </a:extLst>
              </a:tr>
              <a:tr h="370353">
                <a:tc>
                  <a:txBody>
                    <a:bodyPr/>
                    <a:lstStyle/>
                    <a:p>
                      <a:r>
                        <a:rPr lang="en-US" dirty="0"/>
                        <a:t>        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0.981074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258575"/>
                  </a:ext>
                </a:extLst>
              </a:tr>
              <a:tr h="370353">
                <a:tc>
                  <a:txBody>
                    <a:bodyPr/>
                    <a:lstStyle/>
                    <a:p>
                      <a:r>
                        <a:rPr lang="en-US" dirty="0"/>
                        <a:t>          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0.989621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80294"/>
                  </a:ext>
                </a:extLst>
              </a:tr>
              <a:tr h="639239">
                <a:tc>
                  <a:txBody>
                    <a:bodyPr/>
                    <a:lstStyle/>
                    <a:p>
                      <a:r>
                        <a:rPr lang="en-US" dirty="0"/>
                        <a:t>          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 Nearest </a:t>
                      </a:r>
                      <a:r>
                        <a:rPr lang="en-US" dirty="0" err="1"/>
                        <a:t>Neighbours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0.900458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0.846764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079995"/>
                  </a:ext>
                </a:extLst>
              </a:tr>
              <a:tr h="370353">
                <a:tc>
                  <a:txBody>
                    <a:bodyPr/>
                    <a:lstStyle/>
                    <a:p>
                      <a:r>
                        <a:rPr lang="en-US" dirty="0"/>
                        <a:t>          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Gradient Boosting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0.903511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0.908425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120558"/>
                  </a:ext>
                </a:extLst>
              </a:tr>
              <a:tr h="370353">
                <a:tc>
                  <a:txBody>
                    <a:bodyPr/>
                    <a:lstStyle/>
                    <a:p>
                      <a:r>
                        <a:rPr lang="en-US" dirty="0"/>
                        <a:t>           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XGB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0.999695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0.990842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11226"/>
                  </a:ext>
                </a:extLst>
              </a:tr>
              <a:tr h="370353">
                <a:tc>
                  <a:txBody>
                    <a:bodyPr/>
                    <a:lstStyle/>
                    <a:p>
                      <a:r>
                        <a:rPr lang="en-US" dirty="0"/>
                        <a:t>           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LGBM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0.995420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0.980464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966553"/>
                  </a:ext>
                </a:extLst>
              </a:tr>
              <a:tr h="370353">
                <a:tc>
                  <a:txBody>
                    <a:bodyPr/>
                    <a:lstStyle/>
                    <a:p>
                      <a:r>
                        <a:rPr lang="en-US" dirty="0"/>
                        <a:t>           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Guassian</a:t>
                      </a:r>
                      <a:r>
                        <a:rPr lang="en-US" dirty="0"/>
                        <a:t> NB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0.784275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0.791819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171232"/>
                  </a:ext>
                </a:extLst>
              </a:tr>
              <a:tr h="370353">
                <a:tc>
                  <a:txBody>
                    <a:bodyPr/>
                    <a:lstStyle/>
                    <a:p>
                      <a:r>
                        <a:rPr lang="en-US" dirty="0"/>
                        <a:t>           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Multinomial NB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0.612214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0.609280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402513"/>
                  </a:ext>
                </a:extLst>
              </a:tr>
              <a:tr h="370353">
                <a:tc>
                  <a:txBody>
                    <a:bodyPr/>
                    <a:lstStyle/>
                    <a:p>
                      <a:r>
                        <a:rPr lang="en-US" dirty="0"/>
                        <a:t>           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Bernoulli NB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0.603969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0.588523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430396"/>
                  </a:ext>
                </a:extLst>
              </a:tr>
              <a:tr h="370353">
                <a:tc>
                  <a:txBody>
                    <a:bodyPr/>
                    <a:lstStyle/>
                    <a:p>
                      <a:r>
                        <a:rPr lang="en-US" dirty="0"/>
                        <a:t>          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 Boost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0.839542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0.847985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46489"/>
                  </a:ext>
                </a:extLst>
              </a:tr>
              <a:tr h="370353">
                <a:tc>
                  <a:txBody>
                    <a:bodyPr/>
                    <a:lstStyle/>
                    <a:p>
                      <a:r>
                        <a:rPr lang="en-US" dirty="0"/>
                        <a:t>          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 Boost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0.988244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0.973748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33138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6ED210E-C50A-42B9-8DE9-B80B9D67AA90}"/>
              </a:ext>
            </a:extLst>
          </p:cNvPr>
          <p:cNvSpPr txBox="1"/>
          <p:nvPr/>
        </p:nvSpPr>
        <p:spPr>
          <a:xfrm>
            <a:off x="1461155" y="5656082"/>
            <a:ext cx="9596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seeing all the training and testing Accuracy we selected </a:t>
            </a:r>
            <a:r>
              <a:rPr lang="en-US" b="1" dirty="0"/>
              <a:t>Random Forest Algorithm </a:t>
            </a:r>
            <a:r>
              <a:rPr lang="en-US" dirty="0"/>
              <a:t>for further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826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F08E2C-FBF4-484B-9191-71EE24AF7F2F}"/>
              </a:ext>
            </a:extLst>
          </p:cNvPr>
          <p:cNvSpPr txBox="1"/>
          <p:nvPr/>
        </p:nvSpPr>
        <p:spPr>
          <a:xfrm>
            <a:off x="5208577" y="-10333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</p:txBody>
      </p:sp>
      <p:pic>
        <p:nvPicPr>
          <p:cNvPr id="3" name="Content Placeholder 13">
            <a:extLst>
              <a:ext uri="{FF2B5EF4-FFF2-40B4-BE49-F238E27FC236}">
                <a16:creationId xmlns:a16="http://schemas.microsoft.com/office/drawing/2014/main" id="{AEB04130-0B9F-2FA5-A867-EFF6707B5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9" y="542542"/>
            <a:ext cx="5836502" cy="540105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24B40A-A484-02CE-0C48-03D1DE0C4253}"/>
              </a:ext>
            </a:extLst>
          </p:cNvPr>
          <p:cNvSpPr txBox="1"/>
          <p:nvPr/>
        </p:nvSpPr>
        <p:spPr>
          <a:xfrm>
            <a:off x="766916" y="6315457"/>
            <a:ext cx="100732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the Model building and Evaluation process, we have deployed the code using  </a:t>
            </a:r>
            <a:r>
              <a:rPr lang="en-IN" sz="2000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“Streamlit”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0B78BC-236A-D821-B6B6-287129A6B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42542"/>
            <a:ext cx="6003650" cy="540105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6018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D30A3684-C550-2EDE-9485-2B832DD8A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02" y="1196466"/>
            <a:ext cx="11699795" cy="35525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8159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BC7CF704-5846-FD5A-C8BF-96382B995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31" r="19705"/>
          <a:stretch/>
        </p:blipFill>
        <p:spPr>
          <a:xfrm>
            <a:off x="3518590" y="1120674"/>
            <a:ext cx="2810894" cy="44825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C6CE55-9C5F-0BF4-0329-66F99867E1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69" t="8727" r="14426"/>
          <a:stretch/>
        </p:blipFill>
        <p:spPr>
          <a:xfrm>
            <a:off x="213352" y="1128387"/>
            <a:ext cx="3118728" cy="44825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9E683E8E-C898-0613-F533-6942A1C5FE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815" t="11037" r="32142"/>
          <a:stretch/>
        </p:blipFill>
        <p:spPr>
          <a:xfrm>
            <a:off x="6515994" y="1094390"/>
            <a:ext cx="2603394" cy="45088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009452-529F-C262-6C38-3E47F105F0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514" t="11629" r="28732" b="6574"/>
          <a:stretch/>
        </p:blipFill>
        <p:spPr>
          <a:xfrm>
            <a:off x="9305898" y="1102103"/>
            <a:ext cx="2815661" cy="45088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1991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8F78EA-624A-8B64-4E28-DA9CD4084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461" y="904568"/>
            <a:ext cx="2315075" cy="6440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A43B21-A370-D820-47B4-F2F8996A4324}"/>
              </a:ext>
            </a:extLst>
          </p:cNvPr>
          <p:cNvSpPr/>
          <p:nvPr/>
        </p:nvSpPr>
        <p:spPr>
          <a:xfrm>
            <a:off x="4137078" y="2686597"/>
            <a:ext cx="391784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2E5031C-C6F2-047E-7AF6-1049E21839AC}"/>
              </a:ext>
            </a:extLst>
          </p:cNvPr>
          <p:cNvSpPr/>
          <p:nvPr/>
        </p:nvSpPr>
        <p:spPr>
          <a:xfrm>
            <a:off x="3522799" y="2952113"/>
            <a:ext cx="474014" cy="48463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5E871AEE-88FE-DB54-0ACE-2AB0E5F22E57}"/>
              </a:ext>
            </a:extLst>
          </p:cNvPr>
          <p:cNvSpPr/>
          <p:nvPr/>
        </p:nvSpPr>
        <p:spPr>
          <a:xfrm rot="10800000">
            <a:off x="8195185" y="2923649"/>
            <a:ext cx="474014" cy="48463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30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0FB700-6D88-3E5D-7FC1-91F192983971}"/>
              </a:ext>
            </a:extLst>
          </p:cNvPr>
          <p:cNvSpPr txBox="1"/>
          <p:nvPr/>
        </p:nvSpPr>
        <p:spPr>
          <a:xfrm>
            <a:off x="4361836" y="1120567"/>
            <a:ext cx="60984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Business Objective </a:t>
            </a:r>
            <a:r>
              <a:rPr lang="en-US" sz="3200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57114-6640-20B9-A149-D7F8DC600C6D}"/>
              </a:ext>
            </a:extLst>
          </p:cNvPr>
          <p:cNvSpPr txBox="1"/>
          <p:nvPr/>
        </p:nvSpPr>
        <p:spPr>
          <a:xfrm>
            <a:off x="1324897" y="2247290"/>
            <a:ext cx="9542206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90C226"/>
              </a:buClr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 is a big problem for telecommunications companies. Indeed, their annual churn rates are usually higher than 10%. For that reason, they develop strategies to keep as many clients as possible. This is a classification project since the variable to be predicted is binary (churn or loyal customer). The goal here is to model churn probability, conditioned on the customer features</a:t>
            </a:r>
            <a:r>
              <a:rPr lang="en-US" sz="2200" dirty="0"/>
              <a:t>. 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B55594-5632-6B67-2C42-68B115590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49" y="267807"/>
            <a:ext cx="2102131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6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8898-0793-C863-630B-08FC22E6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3518" y="193338"/>
            <a:ext cx="2064963" cy="658044"/>
          </a:xfrm>
        </p:spPr>
        <p:txBody>
          <a:bodyPr>
            <a:normAutofit/>
          </a:bodyPr>
          <a:lstStyle/>
          <a:p>
            <a:r>
              <a:rPr lang="en-US" sz="4000" b="1" dirty="0"/>
              <a:t>Data Set</a:t>
            </a:r>
          </a:p>
        </p:txBody>
      </p:sp>
      <p:pic>
        <p:nvPicPr>
          <p:cNvPr id="4" name="Content Placeholder 18">
            <a:extLst>
              <a:ext uri="{FF2B5EF4-FFF2-40B4-BE49-F238E27FC236}">
                <a16:creationId xmlns:a16="http://schemas.microsoft.com/office/drawing/2014/main" id="{68EC740F-F2A1-898C-C125-59C5D99A0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140" y="851382"/>
            <a:ext cx="10935718" cy="2392188"/>
          </a:xfrm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88151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021A3A-C44E-353A-F003-90F1BF2F2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40" y="3614431"/>
            <a:ext cx="10935718" cy="2284924"/>
          </a:xfrm>
          <a:prstGeom prst="rect">
            <a:avLst/>
          </a:prstGeom>
          <a:effectLst>
            <a:outerShdw dist="50800" dir="5400000" sx="100906" sy="100906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40824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93697D0-20CA-9546-9013-14978727DD7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82729" y="353961"/>
            <a:ext cx="3426542" cy="47783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Description: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DCFBA8-DC62-0EAC-4EF1-F5444991A50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06361" y="960745"/>
            <a:ext cx="10058400" cy="539581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state: Categorical, for the 51 states and the District of Columbia.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Area.code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account.length: how long the account has been active.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voice.plan: yes or no, voicemail plan.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voice. Messages: number of voicemail messages.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intl.plan: yes or no, international plan.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intl.mins: minutes customer used service to make international calls.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intl.calls: total number of international calls.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intl.charge: total international charge.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day.mins: minutes customer used service during the day.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day. calls: total number of calls during the day.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day.charge: total charge during the day.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ED8AF9-4628-1316-BA43-8A9824112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94" y="262525"/>
            <a:ext cx="1717721" cy="47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8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CE18D-57EE-42CC-5C7F-AA6C2ECE8214}"/>
              </a:ext>
            </a:extLst>
          </p:cNvPr>
          <p:cNvSpPr txBox="1"/>
          <p:nvPr/>
        </p:nvSpPr>
        <p:spPr>
          <a:xfrm>
            <a:off x="497449" y="1293137"/>
            <a:ext cx="10283313" cy="419198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eve.mins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minutes customer used service during the evening.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eve.calls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total number of calls during the evening.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eve.charge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total charge during the evening.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night.mins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minutes customer used service during the night.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night.calls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total number of calls during the night.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night.charge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total charge during the night.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customer.calls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calls to customer service.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churn:    Categorical, yes or no. Indicator of whether the customer                     				has left the company (yes or no).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0D492-4DBF-ED0D-6464-B05BCB01B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49" y="267807"/>
            <a:ext cx="2102131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0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FC429B-555B-FACA-FADB-9633A02E695F}"/>
              </a:ext>
            </a:extLst>
          </p:cNvPr>
          <p:cNvSpPr txBox="1"/>
          <p:nvPr/>
        </p:nvSpPr>
        <p:spPr>
          <a:xfrm>
            <a:off x="4600336" y="116225"/>
            <a:ext cx="6098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EDA and Data Visualization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84B5-F381-0B34-C042-F1507BDF33BB}"/>
              </a:ext>
            </a:extLst>
          </p:cNvPr>
          <p:cNvSpPr txBox="1"/>
          <p:nvPr/>
        </p:nvSpPr>
        <p:spPr>
          <a:xfrm>
            <a:off x="162916" y="1224117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of the columns by df.info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F0A8893-E2D9-FF23-A6FA-D49A2AFD1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6" y="1666252"/>
            <a:ext cx="3993126" cy="39676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6845FC4A-E997-817B-797F-8A489B35F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797" y="1408783"/>
            <a:ext cx="4711287" cy="448340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8965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9A23AE-0F8D-0B0C-657C-D0B2CA86F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758" y="1426128"/>
            <a:ext cx="2830323" cy="448340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FC23D0-6065-B0A9-2B81-E3D594D18461}"/>
              </a:ext>
            </a:extLst>
          </p:cNvPr>
          <p:cNvSpPr txBox="1"/>
          <p:nvPr/>
        </p:nvSpPr>
        <p:spPr>
          <a:xfrm>
            <a:off x="4424139" y="900900"/>
            <a:ext cx="3123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missing 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1D590A-6C2F-47D6-2A11-1A97FD03F1BF}"/>
              </a:ext>
            </a:extLst>
          </p:cNvPr>
          <p:cNvSpPr txBox="1"/>
          <p:nvPr/>
        </p:nvSpPr>
        <p:spPr>
          <a:xfrm>
            <a:off x="8343150" y="970176"/>
            <a:ext cx="4711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KNN inputter</a:t>
            </a:r>
          </a:p>
        </p:txBody>
      </p:sp>
    </p:spTree>
    <p:extLst>
      <p:ext uri="{BB962C8B-B14F-4D97-AF65-F5344CB8AC3E}">
        <p14:creationId xmlns:p14="http://schemas.microsoft.com/office/powerpoint/2010/main" val="95420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4816AF-0D55-93B9-6D60-D087AE537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4" y="715107"/>
            <a:ext cx="11682620" cy="1747874"/>
          </a:xfrm>
          <a:prstGeom prst="rect">
            <a:avLst/>
          </a:prstGeom>
          <a:effectLst>
            <a:outerShdw blurRad="157555" dist="50800" dir="5400000" algn="ctr" rotWithShape="0">
              <a:srgbClr val="000000">
                <a:alpha val="89463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E5A418-E852-5C0D-E024-2EA8E9957850}"/>
              </a:ext>
            </a:extLst>
          </p:cNvPr>
          <p:cNvSpPr txBox="1"/>
          <p:nvPr/>
        </p:nvSpPr>
        <p:spPr>
          <a:xfrm>
            <a:off x="248574" y="204694"/>
            <a:ext cx="345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Values Checking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5D097E-6CCA-3312-FAD5-B51F89758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42" y="3159997"/>
            <a:ext cx="10724225" cy="2982896"/>
          </a:xfrm>
          <a:prstGeom prst="rect">
            <a:avLst/>
          </a:prstGeom>
          <a:effectLst>
            <a:outerShdw blurRad="156186" dist="50800" dir="5400000" algn="ctr" rotWithShape="0">
              <a:srgbClr val="000000">
                <a:alpha val="93957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15A701-BA2F-BB30-B254-86F44AF1D1A0}"/>
              </a:ext>
            </a:extLst>
          </p:cNvPr>
          <p:cNvSpPr txBox="1"/>
          <p:nvPr/>
        </p:nvSpPr>
        <p:spPr>
          <a:xfrm>
            <a:off x="426413" y="2761324"/>
            <a:ext cx="431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 using df.describe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02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7AEE76FE-F72E-31D8-13F0-B1CEF124F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18" y="1433917"/>
            <a:ext cx="9993868" cy="4729648"/>
          </a:xfrm>
          <a:prstGeom prst="rect">
            <a:avLst/>
          </a:prstGeom>
          <a:effectLst>
            <a:outerShdw blurRad="346537" dist="50800" dir="5400000" sx="100721" sy="100721" algn="ctr" rotWithShape="0">
              <a:srgbClr val="000000"/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3F854A-EFF5-E786-737F-F7A71364DBA0}"/>
              </a:ext>
            </a:extLst>
          </p:cNvPr>
          <p:cNvSpPr txBox="1"/>
          <p:nvPr/>
        </p:nvSpPr>
        <p:spPr>
          <a:xfrm>
            <a:off x="818582" y="933110"/>
            <a:ext cx="5085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the independent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CEE60-AA6B-319D-AB82-F58D1FE8047E}"/>
              </a:ext>
            </a:extLst>
          </p:cNvPr>
          <p:cNvSpPr txBox="1"/>
          <p:nvPr/>
        </p:nvSpPr>
        <p:spPr>
          <a:xfrm>
            <a:off x="948275" y="232770"/>
            <a:ext cx="2604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07687-5EC9-D7B6-123F-7C397B9A3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927" y="232770"/>
            <a:ext cx="2102131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489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</TotalTime>
  <Words>699</Words>
  <Application>Microsoft Office PowerPoint</Application>
  <PresentationFormat>Widescreen</PresentationFormat>
  <Paragraphs>159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Wingdings</vt:lpstr>
      <vt:lpstr>Retrospect</vt:lpstr>
      <vt:lpstr>Topic      :  Telecommunication Churn</vt:lpstr>
      <vt:lpstr>PowerPoint Presentation</vt:lpstr>
      <vt:lpstr>PowerPoint Presentation</vt:lpstr>
      <vt:lpstr>Data Set</vt:lpstr>
      <vt:lpstr>Variable Description: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    :  Telecommunication Churn</dc:title>
  <dc:creator>SM12Omkar</dc:creator>
  <cp:lastModifiedBy>SM12Omkar</cp:lastModifiedBy>
  <cp:revision>9</cp:revision>
  <dcterms:created xsi:type="dcterms:W3CDTF">2024-01-15T17:59:02Z</dcterms:created>
  <dcterms:modified xsi:type="dcterms:W3CDTF">2024-01-17T05:13:59Z</dcterms:modified>
</cp:coreProperties>
</file>