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AED5"/>
    <a:srgbClr val="B5D0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6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E617-5CD3-45AA-984D-05E4B5F13D29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EA77-C334-4D12-9AFE-E963871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3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E617-5CD3-45AA-984D-05E4B5F13D29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EA77-C334-4D12-9AFE-E963871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65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E617-5CD3-45AA-984D-05E4B5F13D29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EA77-C334-4D12-9AFE-E963871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9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E617-5CD3-45AA-984D-05E4B5F13D29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EA77-C334-4D12-9AFE-E963871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3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E617-5CD3-45AA-984D-05E4B5F13D29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EA77-C334-4D12-9AFE-E963871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1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E617-5CD3-45AA-984D-05E4B5F13D29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EA77-C334-4D12-9AFE-E963871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3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E617-5CD3-45AA-984D-05E4B5F13D29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EA77-C334-4D12-9AFE-E963871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3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E617-5CD3-45AA-984D-05E4B5F13D29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EA77-C334-4D12-9AFE-E963871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2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E617-5CD3-45AA-984D-05E4B5F13D29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EA77-C334-4D12-9AFE-E963871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6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E617-5CD3-45AA-984D-05E4B5F13D29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EA77-C334-4D12-9AFE-E963871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65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E617-5CD3-45AA-984D-05E4B5F13D29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EA77-C334-4D12-9AFE-E963871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8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7E617-5CD3-45AA-984D-05E4B5F13D29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1EA77-C334-4D12-9AFE-E963871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2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8477B4E-56C8-EB4E-B18C-BD54419E69F9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454025" y="207963"/>
            <a:chExt cx="8261350" cy="57785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D706432-E7D0-924B-A97D-83915EABF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4025" y="207963"/>
              <a:ext cx="7950200" cy="5778500"/>
            </a:xfrm>
            <a:prstGeom prst="rect">
              <a:avLst/>
            </a:prstGeom>
            <a:noFill/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2D403B7-831E-6341-9C50-3A45881A32B4}"/>
                </a:ext>
              </a:extLst>
            </p:cNvPr>
            <p:cNvSpPr/>
            <p:nvPr/>
          </p:nvSpPr>
          <p:spPr>
            <a:xfrm>
              <a:off x="6143625" y="514350"/>
              <a:ext cx="2571750" cy="5286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9BD45D8A-9F11-D549-916F-CD1342666C8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51173" y="555314"/>
            <a:ext cx="650621" cy="7693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545DBA-042A-324B-884F-EBB35FEC2747}"/>
              </a:ext>
            </a:extLst>
          </p:cNvPr>
          <p:cNvSpPr txBox="1"/>
          <p:nvPr/>
        </p:nvSpPr>
        <p:spPr>
          <a:xfrm>
            <a:off x="5410200" y="685800"/>
            <a:ext cx="54981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Hebrew" pitchFamily="2" charset="-79"/>
                <a:cs typeface="Arial Hebrew" pitchFamily="2" charset="-79"/>
              </a:rPr>
              <a:t>ThinkPod Academy</a:t>
            </a:r>
            <a:br>
              <a:rPr lang="en-US" sz="3200" dirty="0">
                <a:latin typeface="Arial Hebrew" pitchFamily="2" charset="-79"/>
                <a:cs typeface="Arial Hebrew" pitchFamily="2" charset="-79"/>
              </a:rPr>
            </a:br>
            <a:endParaRPr lang="en-US" sz="3200" i="1" dirty="0"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81DBC1-25A5-C349-B9F9-C8D35A2774BD}"/>
              </a:ext>
            </a:extLst>
          </p:cNvPr>
          <p:cNvSpPr txBox="1"/>
          <p:nvPr/>
        </p:nvSpPr>
        <p:spPr>
          <a:xfrm>
            <a:off x="5501794" y="1070713"/>
            <a:ext cx="37163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 A unique place to learn, network and find your dream job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D31F30-A616-4640-8870-BEEBBAF5A090}"/>
              </a:ext>
            </a:extLst>
          </p:cNvPr>
          <p:cNvSpPr txBox="1"/>
          <p:nvPr/>
        </p:nvSpPr>
        <p:spPr>
          <a:xfrm>
            <a:off x="6337076" y="3429000"/>
            <a:ext cx="2730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Course Demo</a:t>
            </a:r>
          </a:p>
        </p:txBody>
      </p:sp>
    </p:spTree>
    <p:extLst>
      <p:ext uri="{BB962C8B-B14F-4D97-AF65-F5344CB8AC3E}">
        <p14:creationId xmlns:p14="http://schemas.microsoft.com/office/powerpoint/2010/main" val="64302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2B8538-0764-B64D-BFF9-00A8D31A789A}"/>
              </a:ext>
            </a:extLst>
          </p:cNvPr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96130"/>
            <a:ext cx="7772400" cy="605847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Week 1: </a:t>
            </a:r>
            <a:r>
              <a:rPr lang="en-US" sz="2400" i="1" dirty="0"/>
              <a:t>Basics of R Programming and Statistics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295400"/>
            <a:ext cx="8305800" cy="4953000"/>
          </a:xfrm>
        </p:spPr>
        <p:txBody>
          <a:bodyPr>
            <a:normAutofit fontScale="92500" lnSpcReduction="1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1900" b="1" dirty="0">
                <a:solidFill>
                  <a:schemeClr val="tx1"/>
                </a:solidFill>
              </a:rPr>
              <a:t>Introduction to R:</a:t>
            </a:r>
          </a:p>
          <a:p>
            <a:pPr marL="971550" lvl="1" indent="-514350" algn="l">
              <a:buFont typeface="+mj-lt"/>
              <a:buAutoNum type="alphaLcPeriod"/>
            </a:pPr>
            <a:r>
              <a:rPr lang="en-US" sz="1700" i="1" dirty="0">
                <a:solidFill>
                  <a:schemeClr val="tx1"/>
                </a:solidFill>
              </a:rPr>
              <a:t>Installation of R Studio, implementing simple mathematical operations and logic using R operators, loops, if statements </a:t>
            </a:r>
          </a:p>
          <a:p>
            <a:pPr marL="971550" lvl="1" indent="-514350" algn="l">
              <a:buFont typeface="+mj-lt"/>
              <a:buAutoNum type="alphaLcPeriod"/>
            </a:pPr>
            <a:r>
              <a:rPr lang="en-US" sz="1700" i="1" dirty="0">
                <a:solidFill>
                  <a:schemeClr val="tx1"/>
                </a:solidFill>
              </a:rPr>
              <a:t>Data Exploration:  Importing and exporting data from/to external sources, working with data frames, in-built functions, matrix, list and array</a:t>
            </a:r>
          </a:p>
          <a:p>
            <a:pPr marL="971550" lvl="1" indent="-514350" algn="l">
              <a:buFont typeface="+mj-lt"/>
              <a:buAutoNum type="alphaLcPeriod"/>
            </a:pPr>
            <a:r>
              <a:rPr lang="en-US" sz="1700" i="1" dirty="0">
                <a:solidFill>
                  <a:schemeClr val="tx1"/>
                </a:solidFill>
              </a:rPr>
              <a:t>Data Manipulation : Subset Datasets, data transformation, Sampling , Summarizing and SQL in R</a:t>
            </a:r>
          </a:p>
          <a:p>
            <a:pPr marL="971550" lvl="1" indent="-514350" algn="l">
              <a:buFont typeface="+mj-lt"/>
              <a:buAutoNum type="alphaLcPeriod"/>
            </a:pPr>
            <a:r>
              <a:rPr lang="en-US" sz="1700" i="1" dirty="0">
                <a:solidFill>
                  <a:schemeClr val="tx1"/>
                </a:solidFill>
              </a:rPr>
              <a:t>Data Visualization:  Introduction to ggplot2 package. </a:t>
            </a:r>
            <a:br>
              <a:rPr lang="en-US" sz="1700" dirty="0">
                <a:solidFill>
                  <a:schemeClr val="tx1"/>
                </a:solidFill>
              </a:rPr>
            </a:br>
            <a:br>
              <a:rPr lang="en-US" sz="1700" dirty="0">
                <a:solidFill>
                  <a:schemeClr val="tx1"/>
                </a:solidFill>
              </a:rPr>
            </a:br>
            <a:endParaRPr lang="en-US" sz="1700" dirty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1900" b="1" dirty="0">
                <a:solidFill>
                  <a:schemeClr val="tx1"/>
                </a:solidFill>
              </a:rPr>
              <a:t>Introduction to Statistics:</a:t>
            </a:r>
          </a:p>
          <a:p>
            <a:pPr marL="971550" lvl="1" indent="-514350" algn="l">
              <a:buFont typeface="+mj-lt"/>
              <a:buAutoNum type="alphaLcPeriod"/>
            </a:pPr>
            <a:r>
              <a:rPr lang="en-US" sz="1700" i="1" dirty="0">
                <a:solidFill>
                  <a:schemeClr val="tx1"/>
                </a:solidFill>
              </a:rPr>
              <a:t>Measures of central Tendency</a:t>
            </a:r>
          </a:p>
          <a:p>
            <a:pPr marL="971550" lvl="1" indent="-514350" algn="l">
              <a:buFont typeface="+mj-lt"/>
              <a:buAutoNum type="alphaLcPeriod"/>
            </a:pPr>
            <a:r>
              <a:rPr lang="en-US" sz="1700" i="1" dirty="0">
                <a:solidFill>
                  <a:schemeClr val="tx1"/>
                </a:solidFill>
              </a:rPr>
              <a:t>Measures of dispersion</a:t>
            </a:r>
          </a:p>
          <a:p>
            <a:pPr marL="971550" lvl="1" indent="-514350" algn="l">
              <a:buFont typeface="+mj-lt"/>
              <a:buAutoNum type="alphaLcPeriod"/>
            </a:pPr>
            <a:r>
              <a:rPr lang="en-US" sz="1700" i="1" dirty="0">
                <a:solidFill>
                  <a:schemeClr val="tx1"/>
                </a:solidFill>
              </a:rPr>
              <a:t>Types of Variables, Introduction to Probability and density functions</a:t>
            </a:r>
          </a:p>
          <a:p>
            <a:pPr marL="971550" lvl="1" indent="-514350" algn="l">
              <a:buFont typeface="+mj-lt"/>
              <a:buAutoNum type="alphaLcPeriod"/>
            </a:pPr>
            <a:r>
              <a:rPr lang="en-US" sz="1700" i="1" dirty="0">
                <a:solidFill>
                  <a:schemeClr val="tx1"/>
                </a:solidFill>
              </a:rPr>
              <a:t>Central Limit Theorem</a:t>
            </a:r>
          </a:p>
          <a:p>
            <a:pPr marL="971550" lvl="1" indent="-514350" algn="l">
              <a:buFont typeface="+mj-lt"/>
              <a:buAutoNum type="alphaLcPeriod"/>
            </a:pPr>
            <a:r>
              <a:rPr lang="en-US" sz="1700" i="1" dirty="0">
                <a:solidFill>
                  <a:schemeClr val="tx1"/>
                </a:solidFill>
              </a:rPr>
              <a:t>Hypothesis Testing (Null Hypothesis, Z test, T test, P value, ANOVA, Type1  &amp; Type 2 errors, chi-square test)</a:t>
            </a:r>
          </a:p>
          <a:p>
            <a:pPr marL="971550" lvl="1" indent="-514350" algn="l">
              <a:buFont typeface="+mj-lt"/>
              <a:buAutoNum type="alphaLcPeriod"/>
            </a:pPr>
            <a:r>
              <a:rPr lang="en-US" sz="1700" i="1" dirty="0">
                <a:solidFill>
                  <a:schemeClr val="tx1"/>
                </a:solidFill>
              </a:rPr>
              <a:t>Common Probability Distributions (Normal, Standard Normal, T distribution, Poisson, Chi Square)</a:t>
            </a:r>
          </a:p>
          <a:p>
            <a:pPr marL="1428750" lvl="2" indent="-514350" algn="l">
              <a:buFont typeface="+mj-lt"/>
              <a:buAutoNum type="alphaLcPeriod"/>
            </a:pP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554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598749-1BCA-2946-A06B-FF7CDEDD337F}"/>
              </a:ext>
            </a:extLst>
          </p:cNvPr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63E252-5C6F-D647-A619-72250148512A}"/>
              </a:ext>
            </a:extLst>
          </p:cNvPr>
          <p:cNvSpPr txBox="1">
            <a:spLocks/>
          </p:cNvSpPr>
          <p:nvPr/>
        </p:nvSpPr>
        <p:spPr>
          <a:xfrm>
            <a:off x="76200" y="196130"/>
            <a:ext cx="7772400" cy="605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/>
              <a:t>Week 2: </a:t>
            </a:r>
            <a:r>
              <a:rPr lang="en-US" sz="2400" i="1" dirty="0"/>
              <a:t>Traditional Modelling Techniques using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" y="1110530"/>
            <a:ext cx="8305800" cy="5551340"/>
          </a:xfrm>
        </p:spPr>
        <p:txBody>
          <a:bodyPr>
            <a:normAutofit fontScale="92500" lnSpcReduction="1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1900" b="1" dirty="0">
                <a:solidFill>
                  <a:schemeClr val="tx1"/>
                </a:solidFill>
              </a:rPr>
              <a:t>Supervised vs Unsupervised Algorithms</a:t>
            </a:r>
            <a:br>
              <a:rPr lang="en-US" sz="1900" b="1" dirty="0">
                <a:solidFill>
                  <a:schemeClr val="tx1"/>
                </a:solidFill>
              </a:rPr>
            </a:br>
            <a:endParaRPr lang="en-US" sz="1900" b="1" dirty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1900" b="1" dirty="0">
                <a:solidFill>
                  <a:schemeClr val="tx1"/>
                </a:solidFill>
              </a:rPr>
              <a:t>Linear Regression:</a:t>
            </a:r>
          </a:p>
          <a:p>
            <a:pPr marL="971550" lvl="1" indent="-514350" algn="l">
              <a:buFont typeface="+mj-lt"/>
              <a:buAutoNum type="alphaLcPeriod"/>
            </a:pPr>
            <a:r>
              <a:rPr lang="en-US" sz="1700" i="1" dirty="0">
                <a:solidFill>
                  <a:schemeClr val="tx1"/>
                </a:solidFill>
              </a:rPr>
              <a:t>Use cases</a:t>
            </a:r>
          </a:p>
          <a:p>
            <a:pPr marL="971550" lvl="1" indent="-514350" algn="l">
              <a:buFont typeface="+mj-lt"/>
              <a:buAutoNum type="alphaLcPeriod"/>
            </a:pPr>
            <a:r>
              <a:rPr lang="en-US" sz="1700" i="1" dirty="0">
                <a:solidFill>
                  <a:schemeClr val="tx1"/>
                </a:solidFill>
              </a:rPr>
              <a:t>Predictive modelling vs deterministic modelling</a:t>
            </a:r>
          </a:p>
          <a:p>
            <a:pPr marL="971550" lvl="1" indent="-514350" algn="l">
              <a:buFont typeface="+mj-lt"/>
              <a:buAutoNum type="alphaLcPeriod"/>
            </a:pPr>
            <a:r>
              <a:rPr lang="en-US" sz="1700" i="1" dirty="0">
                <a:solidFill>
                  <a:schemeClr val="tx1"/>
                </a:solidFill>
              </a:rPr>
              <a:t>Population vs Sample based modeling</a:t>
            </a:r>
          </a:p>
          <a:p>
            <a:pPr marL="971550" lvl="1" indent="-514350" algn="l">
              <a:buFont typeface="+mj-lt"/>
              <a:buAutoNum type="alphaLcPeriod"/>
            </a:pPr>
            <a:r>
              <a:rPr lang="en-US" sz="1700" i="1" dirty="0">
                <a:solidFill>
                  <a:schemeClr val="tx1"/>
                </a:solidFill>
              </a:rPr>
              <a:t>OLS technique and Cost Function in Linear Regression</a:t>
            </a:r>
          </a:p>
          <a:p>
            <a:pPr marL="971550" lvl="1" indent="-514350" algn="l">
              <a:buFont typeface="+mj-lt"/>
              <a:buAutoNum type="alphaLcPeriod"/>
            </a:pPr>
            <a:r>
              <a:rPr lang="en-US" sz="1700" i="1" dirty="0">
                <a:solidFill>
                  <a:schemeClr val="tx1"/>
                </a:solidFill>
              </a:rPr>
              <a:t>Assumptions of Linear Regression and violations of assumptions</a:t>
            </a:r>
          </a:p>
          <a:p>
            <a:pPr marL="971550" lvl="1" indent="-514350" algn="l">
              <a:buFont typeface="+mj-lt"/>
              <a:buAutoNum type="alphaLcPeriod"/>
            </a:pPr>
            <a:r>
              <a:rPr lang="en-US" sz="1700" i="1" dirty="0">
                <a:solidFill>
                  <a:schemeClr val="tx1"/>
                </a:solidFill>
              </a:rPr>
              <a:t>Variable Reduction Techniques (Theory and in R)</a:t>
            </a:r>
          </a:p>
          <a:p>
            <a:pPr marL="971550" lvl="1" indent="-514350" algn="l">
              <a:buFont typeface="+mj-lt"/>
              <a:buAutoNum type="alphaLcPeriod"/>
            </a:pPr>
            <a:r>
              <a:rPr lang="en-US" sz="1700" i="1" dirty="0">
                <a:solidFill>
                  <a:schemeClr val="tx1"/>
                </a:solidFill>
              </a:rPr>
              <a:t>Performance metrics used in Linear Regression</a:t>
            </a:r>
          </a:p>
          <a:p>
            <a:pPr marL="971550" lvl="1" indent="-514350" algn="l">
              <a:buFont typeface="+mj-lt"/>
              <a:buAutoNum type="alphaLcPeriod"/>
            </a:pPr>
            <a:r>
              <a:rPr lang="en-US" sz="1700" i="1" dirty="0">
                <a:solidFill>
                  <a:schemeClr val="tx1"/>
                </a:solidFill>
              </a:rPr>
              <a:t>Linear regression in R and interpreting the results</a:t>
            </a:r>
          </a:p>
          <a:p>
            <a:pPr lvl="1" algn="l"/>
            <a:endParaRPr lang="en-US" sz="1600" dirty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1900" b="1" dirty="0">
                <a:solidFill>
                  <a:schemeClr val="tx1"/>
                </a:solidFill>
              </a:rPr>
              <a:t>Logistic Regression:</a:t>
            </a:r>
          </a:p>
          <a:p>
            <a:pPr marL="971550" lvl="1" indent="-514350" algn="l">
              <a:buFont typeface="+mj-lt"/>
              <a:buAutoNum type="alphaLcPeriod"/>
            </a:pPr>
            <a:r>
              <a:rPr lang="en-US" sz="1700" i="1" dirty="0">
                <a:solidFill>
                  <a:schemeClr val="tx1"/>
                </a:solidFill>
              </a:rPr>
              <a:t>Use cases</a:t>
            </a:r>
          </a:p>
          <a:p>
            <a:pPr marL="971550" lvl="1" indent="-514350" algn="l">
              <a:buFont typeface="+mj-lt"/>
              <a:buAutoNum type="alphaLcPeriod"/>
            </a:pPr>
            <a:r>
              <a:rPr lang="en-US" sz="1700" i="1" dirty="0">
                <a:solidFill>
                  <a:schemeClr val="tx1"/>
                </a:solidFill>
              </a:rPr>
              <a:t>Introduction to binary/ categorical outcomes and Why not OLS when outcome is binary</a:t>
            </a:r>
          </a:p>
          <a:p>
            <a:pPr marL="971550" lvl="1" indent="-514350" algn="l">
              <a:buFont typeface="+mj-lt"/>
              <a:buAutoNum type="alphaLcPeriod"/>
            </a:pPr>
            <a:r>
              <a:rPr lang="en-US" sz="1700" i="1" dirty="0">
                <a:solidFill>
                  <a:schemeClr val="tx1"/>
                </a:solidFill>
              </a:rPr>
              <a:t>Introduction to MLE and Cost Function in Logistic Regression</a:t>
            </a:r>
          </a:p>
          <a:p>
            <a:pPr marL="971550" lvl="1" indent="-514350" algn="l">
              <a:buFont typeface="+mj-lt"/>
              <a:buAutoNum type="alphaLcPeriod"/>
            </a:pPr>
            <a:r>
              <a:rPr lang="en-US" sz="1700" i="1" dirty="0">
                <a:solidFill>
                  <a:schemeClr val="tx1"/>
                </a:solidFill>
              </a:rPr>
              <a:t>Variable Reduction Techniques in Theory and in  R (Information Value, Multicollinearity, Stepwise Selection etc.)</a:t>
            </a:r>
          </a:p>
          <a:p>
            <a:pPr marL="971550" lvl="1" indent="-514350" algn="l">
              <a:buFont typeface="+mj-lt"/>
              <a:buAutoNum type="alphaLcPeriod"/>
            </a:pPr>
            <a:r>
              <a:rPr lang="en-US" sz="1700" i="1" dirty="0">
                <a:solidFill>
                  <a:schemeClr val="tx1"/>
                </a:solidFill>
              </a:rPr>
              <a:t>Performance metrics used in Logistic Regression</a:t>
            </a:r>
          </a:p>
          <a:p>
            <a:pPr marL="971550" lvl="1" indent="-514350" algn="l">
              <a:buFont typeface="+mj-lt"/>
              <a:buAutoNum type="alphaLcPeriod"/>
            </a:pPr>
            <a:r>
              <a:rPr lang="en-US" sz="1700" i="1" dirty="0">
                <a:solidFill>
                  <a:schemeClr val="tx1"/>
                </a:solidFill>
              </a:rPr>
              <a:t>Logistic Regression in R and interpreting the results</a:t>
            </a:r>
          </a:p>
          <a:p>
            <a:pPr marL="971550" lvl="1" indent="-514350" algn="l">
              <a:buFont typeface="+mj-lt"/>
              <a:buAutoNum type="alphaLcPeriod"/>
            </a:pPr>
            <a:endParaRPr lang="en-US" sz="1600" dirty="0">
              <a:solidFill>
                <a:schemeClr val="tx1"/>
              </a:solidFill>
            </a:endParaRPr>
          </a:p>
          <a:p>
            <a:pPr marL="1428750" lvl="2" indent="-514350" algn="l">
              <a:buFont typeface="+mj-lt"/>
              <a:buAutoNum type="alphaLcPeriod"/>
            </a:pP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632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143000"/>
            <a:ext cx="8305800" cy="4953000"/>
          </a:xfrm>
        </p:spPr>
        <p:txBody>
          <a:bodyPr>
            <a:normAutofit lnSpcReduction="1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Segmentation:</a:t>
            </a:r>
          </a:p>
          <a:p>
            <a:pPr marL="971550" lvl="1" indent="-514350" algn="l">
              <a:buFont typeface="+mj-lt"/>
              <a:buAutoNum type="alphaLcPeriod"/>
            </a:pPr>
            <a:r>
              <a:rPr lang="en-US" sz="1600" i="1" dirty="0">
                <a:solidFill>
                  <a:schemeClr val="tx1"/>
                </a:solidFill>
              </a:rPr>
              <a:t>Use cases</a:t>
            </a:r>
          </a:p>
          <a:p>
            <a:pPr marL="971550" lvl="1" indent="-514350" algn="l">
              <a:buFont typeface="+mj-lt"/>
              <a:buAutoNum type="alphaLcPeriod"/>
            </a:pPr>
            <a:r>
              <a:rPr lang="en-US" sz="1600" i="1" dirty="0">
                <a:solidFill>
                  <a:schemeClr val="tx1"/>
                </a:solidFill>
              </a:rPr>
              <a:t>Types of segmentation</a:t>
            </a:r>
          </a:p>
          <a:p>
            <a:pPr marL="971550" lvl="1" indent="-514350" algn="l">
              <a:buFont typeface="+mj-lt"/>
              <a:buAutoNum type="alphaLcPeriod"/>
            </a:pPr>
            <a:r>
              <a:rPr lang="en-US" sz="1600" i="1" dirty="0">
                <a:solidFill>
                  <a:schemeClr val="tx1"/>
                </a:solidFill>
              </a:rPr>
              <a:t>Introduction to Decision Trees</a:t>
            </a:r>
          </a:p>
          <a:p>
            <a:pPr marL="1428750" lvl="2" indent="-514350" algn="l">
              <a:buFont typeface="+mj-lt"/>
              <a:buAutoNum type="romanLcPeriod"/>
            </a:pPr>
            <a:r>
              <a:rPr lang="en-US" sz="1200" i="1" dirty="0">
                <a:solidFill>
                  <a:schemeClr val="tx1"/>
                </a:solidFill>
              </a:rPr>
              <a:t>CHAID</a:t>
            </a:r>
          </a:p>
          <a:p>
            <a:pPr marL="1428750" lvl="2" indent="-514350" algn="l">
              <a:buFont typeface="+mj-lt"/>
              <a:buAutoNum type="romanLcPeriod"/>
            </a:pPr>
            <a:r>
              <a:rPr lang="en-US" sz="1200" i="1" dirty="0">
                <a:solidFill>
                  <a:schemeClr val="tx1"/>
                </a:solidFill>
              </a:rPr>
              <a:t>CART</a:t>
            </a:r>
          </a:p>
          <a:p>
            <a:pPr marL="1428750" lvl="2" indent="-514350" algn="l">
              <a:buFont typeface="+mj-lt"/>
              <a:buAutoNum type="romanLcPeriod"/>
            </a:pPr>
            <a:r>
              <a:rPr lang="en-US" sz="1200" i="1" dirty="0">
                <a:solidFill>
                  <a:schemeClr val="tx1"/>
                </a:solidFill>
              </a:rPr>
              <a:t>Information Gain, Entropy, Gini Index</a:t>
            </a:r>
          </a:p>
          <a:p>
            <a:pPr marL="1428750" lvl="2" indent="-514350" algn="l">
              <a:buFont typeface="+mj-lt"/>
              <a:buAutoNum type="romanLcPeriod"/>
            </a:pPr>
            <a:r>
              <a:rPr lang="en-US" sz="1200" i="1" dirty="0">
                <a:solidFill>
                  <a:schemeClr val="tx1"/>
                </a:solidFill>
              </a:rPr>
              <a:t>Decision Trees in R</a:t>
            </a:r>
            <a:br>
              <a:rPr lang="en-US" sz="1200" i="1" dirty="0">
                <a:solidFill>
                  <a:schemeClr val="tx1"/>
                </a:solidFill>
              </a:rPr>
            </a:br>
            <a:br>
              <a:rPr lang="en-US" sz="1200" i="1" dirty="0">
                <a:solidFill>
                  <a:schemeClr val="tx1"/>
                </a:solidFill>
              </a:rPr>
            </a:br>
            <a:endParaRPr lang="en-US" sz="1200" i="1" dirty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Random Forest and GBM:</a:t>
            </a:r>
          </a:p>
          <a:p>
            <a:pPr marL="971550" lvl="1" indent="-514350" algn="l">
              <a:buFont typeface="+mj-lt"/>
              <a:buAutoNum type="alphaLcPeriod"/>
            </a:pPr>
            <a:r>
              <a:rPr lang="en-US" sz="1600" i="1" dirty="0">
                <a:solidFill>
                  <a:schemeClr val="tx1"/>
                </a:solidFill>
              </a:rPr>
              <a:t>Bias Variance Tradeoff</a:t>
            </a:r>
          </a:p>
          <a:p>
            <a:pPr marL="971550" lvl="1" indent="-514350" algn="l">
              <a:buFont typeface="+mj-lt"/>
              <a:buAutoNum type="alphaLcPeriod"/>
            </a:pPr>
            <a:r>
              <a:rPr lang="en-US" sz="1600" i="1" dirty="0">
                <a:solidFill>
                  <a:schemeClr val="tx1"/>
                </a:solidFill>
              </a:rPr>
              <a:t>Weak Learners Concept</a:t>
            </a:r>
          </a:p>
          <a:p>
            <a:pPr marL="971550" lvl="1" indent="-514350" algn="l">
              <a:buFont typeface="+mj-lt"/>
              <a:buAutoNum type="alphaLcPeriod"/>
            </a:pPr>
            <a:r>
              <a:rPr lang="en-US" sz="1600" i="1" dirty="0">
                <a:solidFill>
                  <a:schemeClr val="tx1"/>
                </a:solidFill>
              </a:rPr>
              <a:t>Types of Validation </a:t>
            </a:r>
          </a:p>
          <a:p>
            <a:pPr marL="971550" lvl="1" indent="-514350" algn="l">
              <a:buFont typeface="+mj-lt"/>
              <a:buAutoNum type="alphaLcPeriod"/>
            </a:pPr>
            <a:r>
              <a:rPr lang="en-US" sz="1600" i="1" dirty="0">
                <a:solidFill>
                  <a:schemeClr val="tx1"/>
                </a:solidFill>
              </a:rPr>
              <a:t>Concept of Bootstrap Aggregation</a:t>
            </a:r>
          </a:p>
          <a:p>
            <a:pPr marL="971550" lvl="1" indent="-514350" algn="l">
              <a:buFont typeface="+mj-lt"/>
              <a:buAutoNum type="alphaLcPeriod"/>
            </a:pPr>
            <a:r>
              <a:rPr lang="en-US" sz="1600" i="1" dirty="0">
                <a:solidFill>
                  <a:schemeClr val="tx1"/>
                </a:solidFill>
              </a:rPr>
              <a:t>Random Forest Algorithm and Prediction methods</a:t>
            </a:r>
          </a:p>
          <a:p>
            <a:pPr marL="971550" lvl="1" indent="-514350" algn="l">
              <a:buFont typeface="+mj-lt"/>
              <a:buAutoNum type="alphaLcPeriod"/>
            </a:pPr>
            <a:r>
              <a:rPr lang="en-US" sz="1600" i="1" dirty="0">
                <a:solidFill>
                  <a:schemeClr val="tx1"/>
                </a:solidFill>
              </a:rPr>
              <a:t>Concept of Boosting</a:t>
            </a:r>
          </a:p>
          <a:p>
            <a:pPr marL="971550" lvl="1" indent="-514350" algn="l">
              <a:buFont typeface="+mj-lt"/>
              <a:buAutoNum type="alphaLcPeriod"/>
            </a:pPr>
            <a:r>
              <a:rPr lang="en-US" sz="1600" i="1" dirty="0">
                <a:solidFill>
                  <a:schemeClr val="tx1"/>
                </a:solidFill>
              </a:rPr>
              <a:t>GBM Algorithm and Prediction methods</a:t>
            </a:r>
          </a:p>
          <a:p>
            <a:pPr marL="971550" lvl="1" indent="-514350" algn="l">
              <a:buFont typeface="+mj-lt"/>
              <a:buAutoNum type="alphaLcPeriod"/>
            </a:pPr>
            <a:r>
              <a:rPr lang="en-US" sz="1600" i="1" dirty="0">
                <a:solidFill>
                  <a:schemeClr val="tx1"/>
                </a:solidFill>
              </a:rPr>
              <a:t>RF and GBM in R</a:t>
            </a:r>
          </a:p>
          <a:p>
            <a:pPr marL="971550" lvl="1" indent="-514350" algn="l">
              <a:buFont typeface="+mj-lt"/>
              <a:buAutoNum type="alphaLcPeriod"/>
            </a:pPr>
            <a:endParaRPr lang="en-US" sz="1600" dirty="0">
              <a:solidFill>
                <a:schemeClr val="tx1"/>
              </a:solidFill>
            </a:endParaRPr>
          </a:p>
          <a:p>
            <a:pPr marL="1428750" lvl="2" indent="-514350" algn="l">
              <a:buFont typeface="+mj-lt"/>
              <a:buAutoNum type="alphaLcPeriod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360847-C1F3-054E-A43C-547390C556FB}"/>
              </a:ext>
            </a:extLst>
          </p:cNvPr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B7F8581-B157-5C46-83CD-AC9B69CAA8F3}"/>
              </a:ext>
            </a:extLst>
          </p:cNvPr>
          <p:cNvSpPr txBox="1">
            <a:spLocks/>
          </p:cNvSpPr>
          <p:nvPr/>
        </p:nvSpPr>
        <p:spPr>
          <a:xfrm>
            <a:off x="76200" y="196130"/>
            <a:ext cx="7772400" cy="605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/>
              <a:t>Week 3: </a:t>
            </a:r>
            <a:r>
              <a:rPr lang="en-US" sz="2400" i="1" dirty="0"/>
              <a:t>Machine Learning Techniques using R</a:t>
            </a:r>
          </a:p>
        </p:txBody>
      </p:sp>
    </p:spTree>
    <p:extLst>
      <p:ext uri="{BB962C8B-B14F-4D97-AF65-F5344CB8AC3E}">
        <p14:creationId xmlns:p14="http://schemas.microsoft.com/office/powerpoint/2010/main" val="3631353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B89368F3-151E-554F-A260-748759D90741}"/>
              </a:ext>
            </a:extLst>
          </p:cNvPr>
          <p:cNvSpPr txBox="1">
            <a:spLocks/>
          </p:cNvSpPr>
          <p:nvPr/>
        </p:nvSpPr>
        <p:spPr>
          <a:xfrm>
            <a:off x="457200" y="1143000"/>
            <a:ext cx="8305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Case Study in R</a:t>
            </a:r>
          </a:p>
          <a:p>
            <a:pPr marL="971550" lvl="1" indent="-514350" algn="l">
              <a:buFont typeface="+mj-lt"/>
              <a:buAutoNum type="alphaLcPeriod"/>
            </a:pPr>
            <a:r>
              <a:rPr lang="en-US" sz="1600" i="1" dirty="0">
                <a:solidFill>
                  <a:schemeClr val="tx1"/>
                </a:solidFill>
              </a:rPr>
              <a:t>Understand and use the techniques from first 3 weeks to solve a real-time problem</a:t>
            </a:r>
            <a:br>
              <a:rPr lang="en-US" sz="1400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Resume Preparation</a:t>
            </a:r>
            <a:br>
              <a:rPr lang="en-US" sz="1800" b="1" dirty="0">
                <a:solidFill>
                  <a:schemeClr val="tx1"/>
                </a:solidFill>
              </a:rPr>
            </a:br>
            <a:endParaRPr lang="en-US" sz="1800" b="1" dirty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Mock Interview</a:t>
            </a:r>
            <a:br>
              <a:rPr lang="en-US" sz="1800" b="1" dirty="0">
                <a:solidFill>
                  <a:schemeClr val="tx1"/>
                </a:solidFill>
              </a:rPr>
            </a:br>
            <a:endParaRPr lang="en-US" sz="1800" b="1" dirty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Q&amp;A</a:t>
            </a:r>
            <a:endParaRPr lang="en-US" sz="1600" dirty="0">
              <a:solidFill>
                <a:schemeClr val="tx1"/>
              </a:solidFill>
            </a:endParaRPr>
          </a:p>
          <a:p>
            <a:pPr marL="1428750" lvl="2" indent="-514350" algn="l">
              <a:buFont typeface="+mj-lt"/>
              <a:buAutoNum type="alphaLcPeriod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77E327-B4C8-CF42-AF8C-ED35AC2BD1F7}"/>
              </a:ext>
            </a:extLst>
          </p:cNvPr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A233EB8-73F7-4545-A36D-13E8A0996057}"/>
              </a:ext>
            </a:extLst>
          </p:cNvPr>
          <p:cNvSpPr txBox="1">
            <a:spLocks/>
          </p:cNvSpPr>
          <p:nvPr/>
        </p:nvSpPr>
        <p:spPr>
          <a:xfrm>
            <a:off x="76200" y="196130"/>
            <a:ext cx="7772400" cy="605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/>
              <a:t>Week 4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222869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3096</TotalTime>
  <Words>113</Words>
  <Application>Microsoft Office PowerPoint</Application>
  <PresentationFormat>On-screen Show (4:3)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Hebrew</vt:lpstr>
      <vt:lpstr>Calibri</vt:lpstr>
      <vt:lpstr>Office Theme</vt:lpstr>
      <vt:lpstr>PowerPoint Presentation</vt:lpstr>
      <vt:lpstr>Week 1: Basics of R Programming and Statistics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Sahoo</dc:creator>
  <cp:lastModifiedBy>Utsav Awasthi</cp:lastModifiedBy>
  <cp:revision>14</cp:revision>
  <dcterms:created xsi:type="dcterms:W3CDTF">2020-04-21T18:13:01Z</dcterms:created>
  <dcterms:modified xsi:type="dcterms:W3CDTF">2020-05-12T20:03:52Z</dcterms:modified>
</cp:coreProperties>
</file>