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64" r:id="rId3"/>
    <p:sldId id="278" r:id="rId4"/>
    <p:sldId id="271" r:id="rId5"/>
    <p:sldId id="270" r:id="rId6"/>
    <p:sldId id="269" r:id="rId7"/>
    <p:sldId id="272" r:id="rId8"/>
    <p:sldId id="273" r:id="rId9"/>
    <p:sldId id="274" r:id="rId10"/>
    <p:sldId id="268" r:id="rId11"/>
    <p:sldId id="276" r:id="rId12"/>
    <p:sldId id="277" r:id="rId13"/>
    <p:sldId id="275" r:id="rId14"/>
    <p:sldId id="279" r:id="rId15"/>
    <p:sldId id="281" r:id="rId16"/>
    <p:sldId id="265" r:id="rId17"/>
    <p:sldId id="282" r:id="rId18"/>
    <p:sldId id="280" r:id="rId19"/>
    <p:sldId id="284" r:id="rId20"/>
    <p:sldId id="283" r:id="rId21"/>
    <p:sldId id="285" r:id="rId22"/>
    <p:sldId id="289" r:id="rId23"/>
    <p:sldId id="290" r:id="rId24"/>
    <p:sldId id="291" r:id="rId25"/>
    <p:sldId id="286" r:id="rId26"/>
    <p:sldId id="287" r:id="rId27"/>
    <p:sldId id="288"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EA940C-C159-493C-9FA9-666187533BAF}">
          <p14:sldIdLst>
            <p14:sldId id="256"/>
            <p14:sldId id="264"/>
            <p14:sldId id="278"/>
          </p14:sldIdLst>
        </p14:section>
        <p14:section name="P-value Intro" id="{80C813E4-9C08-4D6A-9BC2-684103657A39}">
          <p14:sldIdLst>
            <p14:sldId id="271"/>
            <p14:sldId id="270"/>
            <p14:sldId id="269"/>
            <p14:sldId id="272"/>
            <p14:sldId id="273"/>
            <p14:sldId id="274"/>
            <p14:sldId id="268"/>
          </p14:sldIdLst>
        </p14:section>
        <p14:section name="Bem ESP" id="{0E824D0C-1F53-4786-90CE-D0EC31856B75}">
          <p14:sldIdLst>
            <p14:sldId id="276"/>
            <p14:sldId id="277"/>
            <p14:sldId id="275"/>
            <p14:sldId id="279"/>
            <p14:sldId id="281"/>
            <p14:sldId id="265"/>
            <p14:sldId id="282"/>
            <p14:sldId id="280"/>
            <p14:sldId id="284"/>
            <p14:sldId id="283"/>
            <p14:sldId id="285"/>
            <p14:sldId id="289"/>
            <p14:sldId id="290"/>
            <p14:sldId id="291"/>
            <p14:sldId id="286"/>
          </p14:sldIdLst>
        </p14:section>
        <p14:section name="Conclusion" id="{6B8F0DCB-48B7-401E-B426-3A41DA5A266F}">
          <p14:sldIdLst>
            <p14:sldId id="287"/>
            <p14:sldId id="288"/>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75" autoAdjust="0"/>
  </p:normalViewPr>
  <p:slideViewPr>
    <p:cSldViewPr snapToGrid="0">
      <p:cViewPr varScale="1">
        <p:scale>
          <a:sx n="92" d="100"/>
          <a:sy n="92" d="100"/>
        </p:scale>
        <p:origin x="11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D735E-FF2B-4F2C-B387-0C10F724C3FF}" type="datetimeFigureOut">
              <a:rPr lang="en-US" smtClean="0"/>
              <a:t>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A6CDD-7EB5-4CA4-848D-7292B55DA744}" type="slidenum">
              <a:rPr lang="en-US" smtClean="0"/>
              <a:t>‹#›</a:t>
            </a:fld>
            <a:endParaRPr lang="en-US"/>
          </a:p>
        </p:txBody>
      </p:sp>
    </p:spTree>
    <p:extLst>
      <p:ext uri="{BB962C8B-B14F-4D97-AF65-F5344CB8AC3E}">
        <p14:creationId xmlns:p14="http://schemas.microsoft.com/office/powerpoint/2010/main" val="1600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has two meanings – oftentimes</a:t>
            </a:r>
            <a:r>
              <a:rPr lang="en-US" baseline="0" dirty="0" smtClean="0"/>
              <a:t> we are looking for Prince Charming in our data.  Also: “I’m </a:t>
            </a:r>
            <a:r>
              <a:rPr lang="en-US" baseline="0" dirty="0" err="1" smtClean="0"/>
              <a:t>talkin</a:t>
            </a:r>
            <a:r>
              <a:rPr lang="en-US" baseline="0" dirty="0" smtClean="0"/>
              <a:t>’ bout the man in the mirror”</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1</a:t>
            </a:fld>
            <a:endParaRPr lang="en-US"/>
          </a:p>
        </p:txBody>
      </p:sp>
    </p:spTree>
    <p:extLst>
      <p:ext uri="{BB962C8B-B14F-4D97-AF65-F5344CB8AC3E}">
        <p14:creationId xmlns:p14="http://schemas.microsoft.com/office/powerpoint/2010/main" val="2524381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a:t>
            </a:r>
            <a:r>
              <a:rPr lang="en-US" baseline="0" dirty="0" smtClean="0"/>
              <a:t> does most of your research fall?</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19</a:t>
            </a:fld>
            <a:endParaRPr lang="en-US"/>
          </a:p>
        </p:txBody>
      </p:sp>
    </p:spTree>
    <p:extLst>
      <p:ext uri="{BB962C8B-B14F-4D97-AF65-F5344CB8AC3E}">
        <p14:creationId xmlns:p14="http://schemas.microsoft.com/office/powerpoint/2010/main" val="2545613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0A6CDD-7EB5-4CA4-848D-7292B55DA744}" type="slidenum">
              <a:rPr lang="en-US" smtClean="0"/>
              <a:t>20</a:t>
            </a:fld>
            <a:endParaRPr lang="en-US"/>
          </a:p>
        </p:txBody>
      </p:sp>
    </p:spTree>
    <p:extLst>
      <p:ext uri="{BB962C8B-B14F-4D97-AF65-F5344CB8AC3E}">
        <p14:creationId xmlns:p14="http://schemas.microsoft.com/office/powerpoint/2010/main" val="2317955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of how we embrace</a:t>
            </a:r>
            <a:r>
              <a:rPr lang="en-US" baseline="0" dirty="0" smtClean="0"/>
              <a:t> randomness is to really be able to experience it and get familiar with what happens just from randomness alone.  This is part of the entire idea of randomness.  (And why it helps exploring a little probability.)</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4</a:t>
            </a:fld>
            <a:endParaRPr lang="en-US"/>
          </a:p>
        </p:txBody>
      </p:sp>
    </p:spTree>
    <p:extLst>
      <p:ext uri="{BB962C8B-B14F-4D97-AF65-F5344CB8AC3E}">
        <p14:creationId xmlns:p14="http://schemas.microsoft.com/office/powerpoint/2010/main" val="3359702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 to your neighbor and discuss</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5</a:t>
            </a:fld>
            <a:endParaRPr lang="en-US"/>
          </a:p>
        </p:txBody>
      </p:sp>
    </p:spTree>
    <p:extLst>
      <p:ext uri="{BB962C8B-B14F-4D97-AF65-F5344CB8AC3E}">
        <p14:creationId xmlns:p14="http://schemas.microsoft.com/office/powerpoint/2010/main" val="3198874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Turn to your neighbor and discuss</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6</a:t>
            </a:fld>
            <a:endParaRPr lang="en-US"/>
          </a:p>
        </p:txBody>
      </p:sp>
    </p:spTree>
    <p:extLst>
      <p:ext uri="{BB962C8B-B14F-4D97-AF65-F5344CB8AC3E}">
        <p14:creationId xmlns:p14="http://schemas.microsoft.com/office/powerpoint/2010/main" val="2602271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a:t>
            </a:r>
            <a:r>
              <a:rPr lang="en-US" baseline="0" dirty="0" smtClean="0"/>
              <a:t> here to R and describing dataset</a:t>
            </a:r>
          </a:p>
          <a:p>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11</a:t>
            </a:fld>
            <a:endParaRPr lang="en-US"/>
          </a:p>
        </p:txBody>
      </p:sp>
    </p:spTree>
    <p:extLst>
      <p:ext uri="{BB962C8B-B14F-4D97-AF65-F5344CB8AC3E}">
        <p14:creationId xmlns:p14="http://schemas.microsoft.com/office/powerpoint/2010/main" val="2802970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Raise your hand if you</a:t>
            </a:r>
            <a:r>
              <a:rPr lang="en-US" baseline="0" dirty="0" smtClean="0"/>
              <a:t> can quickly download, manipulate, and run statistical tests on data – doesn’t matter what stat package you use.</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12</a:t>
            </a:fld>
            <a:endParaRPr lang="en-US"/>
          </a:p>
        </p:txBody>
      </p:sp>
    </p:spTree>
    <p:extLst>
      <p:ext uri="{BB962C8B-B14F-4D97-AF65-F5344CB8AC3E}">
        <p14:creationId xmlns:p14="http://schemas.microsoft.com/office/powerpoint/2010/main" val="855365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Possibly:</a:t>
            </a:r>
            <a:r>
              <a:rPr lang="en-US" baseline="0" dirty="0" smtClean="0"/>
              <a:t> Do a lot of “pilot” experiments, keep on going on ONLY the ones that had high effects at the beginning.  Even if the rest of the data has low significance, you’ll end up with a statistically significant effect. only report the significant ones.  There is some evidence that he combined several studies (the Exp1 data already has a bit of a pasted-together feel).</a:t>
            </a:r>
          </a:p>
          <a:p>
            <a:endParaRPr lang="en-US" baseline="0" dirty="0" smtClean="0"/>
          </a:p>
          <a:p>
            <a:r>
              <a:rPr lang="en-US" baseline="0" dirty="0" smtClean="0"/>
              <a:t>And of course, maybe there is ESP.  But let’s use better methods to detect it.</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15</a:t>
            </a:fld>
            <a:endParaRPr lang="en-US"/>
          </a:p>
        </p:txBody>
      </p:sp>
    </p:spTree>
    <p:extLst>
      <p:ext uri="{BB962C8B-B14F-4D97-AF65-F5344CB8AC3E}">
        <p14:creationId xmlns:p14="http://schemas.microsoft.com/office/powerpoint/2010/main" val="2139078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0A6CDD-7EB5-4CA4-848D-7292B55DA744}" type="slidenum">
              <a:rPr lang="en-US" smtClean="0"/>
              <a:t>17</a:t>
            </a:fld>
            <a:endParaRPr lang="en-US"/>
          </a:p>
        </p:txBody>
      </p:sp>
    </p:spTree>
    <p:extLst>
      <p:ext uri="{BB962C8B-B14F-4D97-AF65-F5344CB8AC3E}">
        <p14:creationId xmlns:p14="http://schemas.microsoft.com/office/powerpoint/2010/main" val="2558614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a:t>
            </a:r>
            <a:r>
              <a:rPr lang="en-US" baseline="0" dirty="0" smtClean="0"/>
              <a:t> does most of your research fall?</a:t>
            </a:r>
            <a:endParaRPr lang="en-US" dirty="0"/>
          </a:p>
        </p:txBody>
      </p:sp>
      <p:sp>
        <p:nvSpPr>
          <p:cNvPr id="4" name="Slide Number Placeholder 3"/>
          <p:cNvSpPr>
            <a:spLocks noGrp="1"/>
          </p:cNvSpPr>
          <p:nvPr>
            <p:ph type="sldNum" sz="quarter" idx="10"/>
          </p:nvPr>
        </p:nvSpPr>
        <p:spPr/>
        <p:txBody>
          <a:bodyPr/>
          <a:lstStyle/>
          <a:p>
            <a:fld id="{2E0A6CDD-7EB5-4CA4-848D-7292B55DA744}" type="slidenum">
              <a:rPr lang="en-US" smtClean="0"/>
              <a:t>18</a:t>
            </a:fld>
            <a:endParaRPr lang="en-US"/>
          </a:p>
        </p:txBody>
      </p:sp>
    </p:spTree>
    <p:extLst>
      <p:ext uri="{BB962C8B-B14F-4D97-AF65-F5344CB8AC3E}">
        <p14:creationId xmlns:p14="http://schemas.microsoft.com/office/powerpoint/2010/main" val="864461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8EE5525-E8FD-4960-9983-7CCD6AC1DAB7}" type="datetime1">
              <a:rPr lang="en-US" smtClean="0"/>
              <a:t>1/11/2019</a:t>
            </a:fld>
            <a:endParaRPr lang="en-US"/>
          </a:p>
        </p:txBody>
      </p:sp>
      <p:sp>
        <p:nvSpPr>
          <p:cNvPr id="5" name="Footer Placeholder 4"/>
          <p:cNvSpPr>
            <a:spLocks noGrp="1"/>
          </p:cNvSpPr>
          <p:nvPr>
            <p:ph type="ftr" sz="quarter" idx="11"/>
          </p:nvPr>
        </p:nvSpPr>
        <p:spPr>
          <a:xfrm>
            <a:off x="299957" y="6423177"/>
            <a:ext cx="9109086" cy="321847"/>
          </a:xfrm>
        </p:spPr>
        <p:txBody>
          <a:bodyPr/>
          <a:lstStyle>
            <a:lvl1pPr>
              <a:defRPr sz="2400"/>
            </a:lvl1pPr>
          </a:lstStyle>
          <a:p>
            <a:r>
              <a:rPr lang="en-US" smtClean="0"/>
              <a:t>(CC) ETHAN BROwN|brow3821@umn.edu|github.com/statisfactions/beyond_P</a:t>
            </a:r>
            <a:endParaRPr lang="en-US" dirty="0"/>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9794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B710E-975F-4823-B8D2-19CB838134C9}" type="datetime1">
              <a:rPr lang="en-US" smtClean="0"/>
              <a:t>1/11/2019</a:t>
            </a:fld>
            <a:endParaRPr lang="en-US"/>
          </a:p>
        </p:txBody>
      </p:sp>
      <p:sp>
        <p:nvSpPr>
          <p:cNvPr id="5" name="Footer Placeholder 4"/>
          <p:cNvSpPr>
            <a:spLocks noGrp="1"/>
          </p:cNvSpPr>
          <p:nvPr>
            <p:ph type="ftr" sz="quarter" idx="11"/>
          </p:nvPr>
        </p:nvSpPr>
        <p:spPr/>
        <p:txBody>
          <a:bodyPr/>
          <a:lstStyle/>
          <a:p>
            <a:r>
              <a:rPr lang="en-US" smtClean="0"/>
              <a:t>(CC) ETHAN BROwN|brow3821@umn.edu|github.com/statisfactions/beyond_P</a:t>
            </a:r>
            <a:endParaRPr lang="en-US"/>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371128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635D49-5073-432F-B357-DE77A9FED238}" type="datetime1">
              <a:rPr lang="en-US" smtClean="0"/>
              <a:t>1/11/2019</a:t>
            </a:fld>
            <a:endParaRPr lang="en-US"/>
          </a:p>
        </p:txBody>
      </p:sp>
      <p:sp>
        <p:nvSpPr>
          <p:cNvPr id="5" name="Footer Placeholder 4"/>
          <p:cNvSpPr>
            <a:spLocks noGrp="1"/>
          </p:cNvSpPr>
          <p:nvPr>
            <p:ph type="ftr" sz="quarter" idx="11"/>
          </p:nvPr>
        </p:nvSpPr>
        <p:spPr/>
        <p:txBody>
          <a:bodyPr/>
          <a:lstStyle/>
          <a:p>
            <a:r>
              <a:rPr lang="en-US" smtClean="0"/>
              <a:t>(CC) ETHAN BROwN|brow3821@umn.edu|github.com/statisfactions/beyond_P</a:t>
            </a:r>
            <a:endParaRPr lang="en-US"/>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97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6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396875" indent="-396875">
              <a:buFont typeface="Wingdings" panose="05000000000000000000" pitchFamily="2" charset="2"/>
              <a:buChar char="§"/>
              <a:defRPr sz="4000"/>
            </a:lvl1pPr>
            <a:lvl2pPr marL="463550" indent="-265113">
              <a:defRPr sz="3600"/>
            </a:lvl2pPr>
            <a:lvl3pPr>
              <a:defRPr sz="2800"/>
            </a:lvl3pPr>
            <a:lvl4pPr>
              <a:defRPr sz="2800"/>
            </a:lvl4pPr>
            <a:lvl5pPr>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0860A5E-F1AC-41A8-83BB-B581D83362C0}" type="datetime1">
              <a:rPr lang="en-US" smtClean="0"/>
              <a:t>1/11/2019</a:t>
            </a:fld>
            <a:endParaRPr lang="en-US"/>
          </a:p>
        </p:txBody>
      </p:sp>
      <p:sp>
        <p:nvSpPr>
          <p:cNvPr id="5" name="Footer Placeholder 4"/>
          <p:cNvSpPr>
            <a:spLocks noGrp="1"/>
          </p:cNvSpPr>
          <p:nvPr>
            <p:ph type="ftr" sz="quarter" idx="11"/>
          </p:nvPr>
        </p:nvSpPr>
        <p:spPr>
          <a:xfrm>
            <a:off x="350445" y="6474415"/>
            <a:ext cx="8038181" cy="151672"/>
          </a:xfrm>
        </p:spPr>
        <p:txBody>
          <a:bodyPr/>
          <a:lstStyle>
            <a:lvl1pPr>
              <a:defRPr sz="2400"/>
            </a:lvl1pPr>
          </a:lstStyle>
          <a:p>
            <a:r>
              <a:rPr lang="en-US" smtClean="0"/>
              <a:t>(CC) ETHAN BROwN|brow3821@umn.edu|github.com/statisfactions/beyond_P</a:t>
            </a:r>
            <a:endParaRPr lang="en-US" dirty="0"/>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27390363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565" y="4715466"/>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1BC067-A27C-47F5-9607-CBCCE5FA7D31}" type="datetime1">
              <a:rPr lang="en-US" smtClean="0"/>
              <a:t>1/11/2019</a:t>
            </a:fld>
            <a:endParaRPr lang="en-US"/>
          </a:p>
        </p:txBody>
      </p:sp>
      <p:sp>
        <p:nvSpPr>
          <p:cNvPr id="5" name="Footer Placeholder 4"/>
          <p:cNvSpPr>
            <a:spLocks noGrp="1"/>
          </p:cNvSpPr>
          <p:nvPr>
            <p:ph type="ftr" sz="quarter" idx="11"/>
          </p:nvPr>
        </p:nvSpPr>
        <p:spPr>
          <a:xfrm>
            <a:off x="403454" y="6470704"/>
            <a:ext cx="6845485" cy="274320"/>
          </a:xfrm>
        </p:spPr>
        <p:txBody>
          <a:bodyPr/>
          <a:lstStyle>
            <a:lvl1pPr>
              <a:defRPr sz="2000"/>
            </a:lvl1pPr>
          </a:lstStyle>
          <a:p>
            <a:r>
              <a:rPr lang="en-US" smtClean="0"/>
              <a:t>(CC) ETHAN BROwN|brow3821@umn.edu|github.com/statisfactions/beyond_P</a:t>
            </a:r>
            <a:endParaRPr lang="en-US"/>
          </a:p>
        </p:txBody>
      </p:sp>
      <p:sp>
        <p:nvSpPr>
          <p:cNvPr id="6" name="Slide Number Placeholder 5"/>
          <p:cNvSpPr>
            <a:spLocks noGrp="1"/>
          </p:cNvSpPr>
          <p:nvPr>
            <p:ph type="sldNum" sz="quarter" idx="12"/>
          </p:nvPr>
        </p:nvSpPr>
        <p:spPr/>
        <p:txBody>
          <a:bodyPr/>
          <a:lstStyle/>
          <a:p>
            <a:fld id="{B0ECD9E5-5EC1-4E30-A5B0-DCE1E3A3A06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0410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D4EDFA-A56A-46D7-ADA1-1FFF5186F60D}" type="datetime1">
              <a:rPr lang="en-US" smtClean="0"/>
              <a:t>1/11/2019</a:t>
            </a:fld>
            <a:endParaRPr lang="en-US"/>
          </a:p>
        </p:txBody>
      </p:sp>
      <p:sp>
        <p:nvSpPr>
          <p:cNvPr id="6" name="Footer Placeholder 5"/>
          <p:cNvSpPr>
            <a:spLocks noGrp="1"/>
          </p:cNvSpPr>
          <p:nvPr>
            <p:ph type="ftr" sz="quarter" idx="11"/>
          </p:nvPr>
        </p:nvSpPr>
        <p:spPr/>
        <p:txBody>
          <a:bodyPr/>
          <a:lstStyle/>
          <a:p>
            <a:r>
              <a:rPr lang="en-US" smtClean="0"/>
              <a:t>(CC) ETHAN BROwN|brow3821@umn.edu|github.com/statisfactions/beyond_P</a:t>
            </a:r>
            <a:endParaRPr lang="en-US"/>
          </a:p>
        </p:txBody>
      </p:sp>
      <p:sp>
        <p:nvSpPr>
          <p:cNvPr id="7" name="Slide Number Placeholder 6"/>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33477347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7157F7-F041-4B9B-B232-533A7DDD06FD}" type="datetime1">
              <a:rPr lang="en-US" smtClean="0"/>
              <a:t>1/11/2019</a:t>
            </a:fld>
            <a:endParaRPr lang="en-US"/>
          </a:p>
        </p:txBody>
      </p:sp>
      <p:sp>
        <p:nvSpPr>
          <p:cNvPr id="8" name="Footer Placeholder 7"/>
          <p:cNvSpPr>
            <a:spLocks noGrp="1"/>
          </p:cNvSpPr>
          <p:nvPr>
            <p:ph type="ftr" sz="quarter" idx="11"/>
          </p:nvPr>
        </p:nvSpPr>
        <p:spPr/>
        <p:txBody>
          <a:bodyPr/>
          <a:lstStyle/>
          <a:p>
            <a:r>
              <a:rPr lang="en-US" smtClean="0"/>
              <a:t>(CC) ETHAN BROwN|brow3821@umn.edu|github.com/statisfactions/beyond_P</a:t>
            </a:r>
            <a:endParaRPr lang="en-US"/>
          </a:p>
        </p:txBody>
      </p:sp>
      <p:sp>
        <p:nvSpPr>
          <p:cNvPr id="9" name="Slide Number Placeholder 8"/>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37018382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6A0657-F110-4D73-B5B1-EE2ADBE71D94}" type="datetime1">
              <a:rPr lang="en-US" smtClean="0"/>
              <a:t>1/11/2019</a:t>
            </a:fld>
            <a:endParaRPr lang="en-US"/>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a:p>
        </p:txBody>
      </p:sp>
      <p:sp>
        <p:nvSpPr>
          <p:cNvPr id="5" name="Slide Number Placeholder 4"/>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12201200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C128E-3973-4DBB-B04E-088A657002EF}" type="datetime1">
              <a:rPr lang="en-US" smtClean="0"/>
              <a:t>1/11/2019</a:t>
            </a:fld>
            <a:endParaRPr lang="en-US"/>
          </a:p>
        </p:txBody>
      </p:sp>
      <p:sp>
        <p:nvSpPr>
          <p:cNvPr id="3" name="Footer Placeholder 2"/>
          <p:cNvSpPr>
            <a:spLocks noGrp="1"/>
          </p:cNvSpPr>
          <p:nvPr>
            <p:ph type="ftr" sz="quarter" idx="11"/>
          </p:nvPr>
        </p:nvSpPr>
        <p:spPr/>
        <p:txBody>
          <a:bodyPr/>
          <a:lstStyle/>
          <a:p>
            <a:r>
              <a:rPr lang="en-US" smtClean="0"/>
              <a:t>(CC) ETHAN BROwN|brow3821@umn.edu|github.com/statisfactions/beyond_P</a:t>
            </a:r>
            <a:endParaRPr lang="en-US"/>
          </a:p>
        </p:txBody>
      </p:sp>
      <p:sp>
        <p:nvSpPr>
          <p:cNvPr id="4" name="Slide Number Placeholder 3"/>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12632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BD0036-ED30-4311-9E85-DFE1BE3908C9}" type="datetime1">
              <a:rPr lang="en-US" smtClean="0"/>
              <a:t>1/11/2019</a:t>
            </a:fld>
            <a:endParaRPr lang="en-US"/>
          </a:p>
        </p:txBody>
      </p:sp>
      <p:sp>
        <p:nvSpPr>
          <p:cNvPr id="6" name="Footer Placeholder 5"/>
          <p:cNvSpPr>
            <a:spLocks noGrp="1"/>
          </p:cNvSpPr>
          <p:nvPr>
            <p:ph type="ftr" sz="quarter" idx="11"/>
          </p:nvPr>
        </p:nvSpPr>
        <p:spPr/>
        <p:txBody>
          <a:bodyPr/>
          <a:lstStyle/>
          <a:p>
            <a:r>
              <a:rPr lang="en-US" smtClean="0"/>
              <a:t>(CC) ETHAN BROwN|brow3821@umn.edu|github.com/statisfactions/beyond_P</a:t>
            </a:r>
            <a:endParaRPr lang="en-US"/>
          </a:p>
        </p:txBody>
      </p:sp>
      <p:sp>
        <p:nvSpPr>
          <p:cNvPr id="7" name="Slide Number Placeholder 6"/>
          <p:cNvSpPr>
            <a:spLocks noGrp="1"/>
          </p:cNvSpPr>
          <p:nvPr>
            <p:ph type="sldNum" sz="quarter" idx="12"/>
          </p:nvPr>
        </p:nvSpPr>
        <p:spPr/>
        <p:txBody>
          <a:bodyPr/>
          <a:lstStyle/>
          <a:p>
            <a:fld id="{B0ECD9E5-5EC1-4E30-A5B0-DCE1E3A3A06B}" type="slidenum">
              <a:rPr lang="en-US" smtClean="0"/>
              <a:t>‹#›</a:t>
            </a:fld>
            <a:endParaRPr lang="en-US"/>
          </a:p>
        </p:txBody>
      </p:sp>
    </p:spTree>
    <p:extLst>
      <p:ext uri="{BB962C8B-B14F-4D97-AF65-F5344CB8AC3E}">
        <p14:creationId xmlns:p14="http://schemas.microsoft.com/office/powerpoint/2010/main" val="3633672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618C25-6C29-4B65-AD15-CF70FEA92D21}" type="datetime1">
              <a:rPr lang="en-US" smtClean="0"/>
              <a:t>1/11/2019</a:t>
            </a:fld>
            <a:endParaRPr lang="en-US"/>
          </a:p>
        </p:txBody>
      </p:sp>
      <p:sp>
        <p:nvSpPr>
          <p:cNvPr id="6" name="Footer Placeholder 5"/>
          <p:cNvSpPr>
            <a:spLocks noGrp="1"/>
          </p:cNvSpPr>
          <p:nvPr>
            <p:ph type="ftr" sz="quarter" idx="11"/>
          </p:nvPr>
        </p:nvSpPr>
        <p:spPr/>
        <p:txBody>
          <a:bodyPr/>
          <a:lstStyle/>
          <a:p>
            <a:r>
              <a:rPr lang="en-US" smtClean="0"/>
              <a:t>(CC) ETHAN BROwN|brow3821@umn.edu|github.com/statisfactions/beyond_P</a:t>
            </a:r>
            <a:endParaRPr lang="en-US"/>
          </a:p>
        </p:txBody>
      </p:sp>
      <p:sp>
        <p:nvSpPr>
          <p:cNvPr id="7" name="Slide Number Placeholder 6"/>
          <p:cNvSpPr>
            <a:spLocks noGrp="1"/>
          </p:cNvSpPr>
          <p:nvPr>
            <p:ph type="sldNum" sz="quarter" idx="12"/>
          </p:nvPr>
        </p:nvSpPr>
        <p:spPr/>
        <p:txBody>
          <a:bodyPr/>
          <a:lstStyle/>
          <a:p>
            <a:fld id="{B0ECD9E5-5EC1-4E30-A5B0-DCE1E3A3A06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60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04093" y="2274072"/>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DCE7BD7-4D8A-48BB-BC4B-D89DF1351AB3}" type="datetime1">
              <a:rPr lang="en-US" smtClean="0"/>
              <a:t>1/11/2019</a:t>
            </a:fld>
            <a:endParaRPr lang="en-US"/>
          </a:p>
        </p:txBody>
      </p:sp>
      <p:sp>
        <p:nvSpPr>
          <p:cNvPr id="5" name="Footer Placeholder 4"/>
          <p:cNvSpPr>
            <a:spLocks noGrp="1"/>
          </p:cNvSpPr>
          <p:nvPr>
            <p:ph type="ftr" sz="quarter" idx="3"/>
          </p:nvPr>
        </p:nvSpPr>
        <p:spPr>
          <a:xfrm>
            <a:off x="636104" y="6470704"/>
            <a:ext cx="9720263" cy="274320"/>
          </a:xfrm>
          <a:prstGeom prst="rect">
            <a:avLst/>
          </a:prstGeom>
        </p:spPr>
        <p:txBody>
          <a:bodyPr vert="horz" lIns="91440" tIns="45720" rIns="91440" bIns="45720" rtlCol="0" anchor="ctr"/>
          <a:lstStyle>
            <a:lvl1pPr algn="l">
              <a:defRPr sz="1800" cap="all" baseline="0">
                <a:solidFill>
                  <a:schemeClr val="tx1">
                    <a:lumMod val="95000"/>
                    <a:lumOff val="5000"/>
                  </a:schemeClr>
                </a:solidFill>
                <a:latin typeface="+mj-lt"/>
              </a:defRPr>
            </a:lvl1pPr>
          </a:lstStyle>
          <a:p>
            <a:r>
              <a:rPr lang="en-US" smtClean="0"/>
              <a:t>(CC) ETHAN BROwN|brow3821@umn.edu|github.com/statisfactions/beyond_P</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0ECD9E5-5EC1-4E30-A5B0-DCE1E3A3A06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65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ow3821@umn.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la.umn.edu/latis" TargetMode="External"/><Relationship Id="rId2" Type="http://schemas.openxmlformats.org/officeDocument/2006/relationships/hyperlink" Target="http://www.cehd.umn.edu/research/consulting/" TargetMode="External"/><Relationship Id="rId1" Type="http://schemas.openxmlformats.org/officeDocument/2006/relationships/slideLayout" Target="../slideLayouts/slideLayout2.xml"/><Relationship Id="rId6" Type="http://schemas.openxmlformats.org/officeDocument/2006/relationships/hyperlink" Target="http://www.dash.umn.edu/" TargetMode="External"/><Relationship Id="rId5" Type="http://schemas.openxmlformats.org/officeDocument/2006/relationships/hyperlink" Target="http://www.libraries.umn.edu/" TargetMode="External"/><Relationship Id="rId4" Type="http://schemas.openxmlformats.org/officeDocument/2006/relationships/hyperlink" Target="http://irsa.stat.umn.edu/"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jp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8353" y="-140677"/>
            <a:ext cx="4629052" cy="4078355"/>
          </a:xfrm>
        </p:spPr>
        <p:txBody>
          <a:bodyPr>
            <a:normAutofit/>
          </a:bodyPr>
          <a:lstStyle/>
          <a:p>
            <a:r>
              <a:rPr lang="en-US" dirty="0" smtClean="0"/>
              <a:t>Beyond the P-Value: Visualizing and Embracing uncertainty</a:t>
            </a:r>
            <a:endParaRPr lang="en-US" dirty="0"/>
          </a:p>
        </p:txBody>
      </p:sp>
      <p:sp>
        <p:nvSpPr>
          <p:cNvPr id="3" name="Subtitle 2"/>
          <p:cNvSpPr>
            <a:spLocks noGrp="1"/>
          </p:cNvSpPr>
          <p:nvPr>
            <p:ph type="subTitle" idx="1"/>
          </p:nvPr>
        </p:nvSpPr>
        <p:spPr>
          <a:xfrm>
            <a:off x="2707186" y="3206158"/>
            <a:ext cx="3200400" cy="1463040"/>
          </a:xfrm>
        </p:spPr>
        <p:txBody>
          <a:bodyPr/>
          <a:lstStyle/>
          <a:p>
            <a:pPr algn="r"/>
            <a:r>
              <a:rPr lang="en-US" dirty="0" smtClean="0"/>
              <a:t>Ethan Brown</a:t>
            </a:r>
          </a:p>
          <a:p>
            <a:pPr algn="r"/>
            <a:r>
              <a:rPr lang="en-US" dirty="0" smtClean="0"/>
              <a:t>Research Methodology Consulting Center</a:t>
            </a:r>
          </a:p>
          <a:p>
            <a:pPr algn="r"/>
            <a:r>
              <a:rPr lang="en-US" dirty="0" smtClean="0"/>
              <a:t>CEHD</a:t>
            </a:r>
            <a:endParaRPr lang="en-US" dirty="0"/>
          </a:p>
        </p:txBody>
      </p:sp>
      <p:sp>
        <p:nvSpPr>
          <p:cNvPr id="4" name="Footer Placeholder 3"/>
          <p:cNvSpPr>
            <a:spLocks noGrp="1"/>
          </p:cNvSpPr>
          <p:nvPr>
            <p:ph type="ftr" sz="quarter" idx="11"/>
          </p:nvPr>
        </p:nvSpPr>
        <p:spPr>
          <a:xfrm>
            <a:off x="1620983" y="4904509"/>
            <a:ext cx="4286604" cy="1338138"/>
          </a:xfrm>
        </p:spPr>
        <p:txBody>
          <a:bodyPr/>
          <a:lstStyle/>
          <a:p>
            <a:pPr algn="r"/>
            <a:r>
              <a:rPr lang="en-US" dirty="0" smtClean="0"/>
              <a:t>(CC) ETHAN </a:t>
            </a:r>
            <a:r>
              <a:rPr lang="en-US" dirty="0" err="1" smtClean="0"/>
              <a:t>BROwN</a:t>
            </a:r>
            <a:endParaRPr lang="en-US" dirty="0" smtClean="0"/>
          </a:p>
          <a:p>
            <a:pPr algn="r"/>
            <a:r>
              <a:rPr lang="en-US" dirty="0" smtClean="0">
                <a:hlinkClick r:id="rId3"/>
              </a:rPr>
              <a:t>brow3821@umn.edu</a:t>
            </a:r>
            <a:endParaRPr lang="en-US" dirty="0" smtClean="0"/>
          </a:p>
          <a:p>
            <a:pPr algn="r"/>
            <a:r>
              <a:rPr lang="en-US" dirty="0" smtClean="0"/>
              <a:t>github.com/</a:t>
            </a:r>
            <a:r>
              <a:rPr lang="en-US" dirty="0" err="1" smtClean="0"/>
              <a:t>statisfactions</a:t>
            </a:r>
            <a:r>
              <a:rPr lang="en-US" dirty="0" smtClean="0"/>
              <a:t>/</a:t>
            </a:r>
            <a:r>
              <a:rPr lang="en-US" dirty="0" err="1" smtClean="0"/>
              <a:t>beyond_P</a:t>
            </a:r>
            <a:endParaRPr lang="en-US" dirty="0"/>
          </a:p>
        </p:txBody>
      </p:sp>
      <p:pic>
        <p:nvPicPr>
          <p:cNvPr id="5"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9458" y="17585"/>
            <a:ext cx="4684757" cy="7458212"/>
          </a:xfrm>
          <a:prstGeom prst="rect">
            <a:avLst/>
          </a:prstGeom>
        </p:spPr>
      </p:pic>
      <p:sp>
        <p:nvSpPr>
          <p:cNvPr id="6" name="TextBox 5"/>
          <p:cNvSpPr txBox="1"/>
          <p:nvPr/>
        </p:nvSpPr>
        <p:spPr>
          <a:xfrm rot="16200000">
            <a:off x="7981912" y="3200400"/>
            <a:ext cx="6013938" cy="369332"/>
          </a:xfrm>
          <a:prstGeom prst="rect">
            <a:avLst/>
          </a:prstGeom>
          <a:noFill/>
        </p:spPr>
        <p:txBody>
          <a:bodyPr wrap="square" rtlCol="0">
            <a:spAutoFit/>
          </a:bodyPr>
          <a:lstStyle/>
          <a:p>
            <a:r>
              <a:rPr lang="en-US" dirty="0"/>
              <a:t>https://openclipart.org/detail/307589/halloween-card-8</a:t>
            </a:r>
          </a:p>
        </p:txBody>
      </p:sp>
    </p:spTree>
    <p:extLst>
      <p:ext uri="{BB962C8B-B14F-4D97-AF65-F5344CB8AC3E}">
        <p14:creationId xmlns:p14="http://schemas.microsoft.com/office/powerpoint/2010/main" val="3055181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“Unusualness” Under the </a:t>
            </a:r>
            <a:r>
              <a:rPr lang="en-US" dirty="0" err="1" smtClean="0"/>
              <a:t>NUll</a:t>
            </a:r>
            <a:r>
              <a:rPr lang="en-US" dirty="0" smtClean="0"/>
              <a:t>: </a:t>
            </a:r>
            <a:br>
              <a:rPr lang="en-US" dirty="0" smtClean="0"/>
            </a:br>
            <a:r>
              <a:rPr lang="en-US" dirty="0" smtClean="0"/>
              <a:t>P-Value</a:t>
            </a:r>
            <a:endParaRPr lang="en-US" dirty="0"/>
          </a:p>
        </p:txBody>
      </p:sp>
      <p:sp>
        <p:nvSpPr>
          <p:cNvPr id="3" name="Content Placeholder 2"/>
          <p:cNvSpPr>
            <a:spLocks noGrp="1"/>
          </p:cNvSpPr>
          <p:nvPr>
            <p:ph idx="1"/>
          </p:nvPr>
        </p:nvSpPr>
        <p:spPr>
          <a:xfrm>
            <a:off x="806414" y="2084832"/>
            <a:ext cx="6837811" cy="3810000"/>
          </a:xfrm>
        </p:spPr>
        <p:txBody>
          <a:bodyPr/>
          <a:lstStyle/>
          <a:p>
            <a:r>
              <a:rPr lang="en-US" dirty="0" smtClean="0"/>
              <a:t>Probability of getting a result at least as big as what we observed</a:t>
            </a:r>
          </a:p>
          <a:p>
            <a:r>
              <a:rPr lang="en-US" dirty="0" smtClean="0"/>
              <a:t>Sounds great, right?</a:t>
            </a:r>
          </a:p>
          <a:p>
            <a:endParaRPr lang="en-US"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1939" y="1367246"/>
            <a:ext cx="3899434" cy="4942114"/>
          </a:xfrm>
          <a:prstGeom prst="rect">
            <a:avLst/>
          </a:prstGeom>
        </p:spPr>
      </p:pic>
      <p:sp>
        <p:nvSpPr>
          <p:cNvPr id="5" name="Footer Placeholder 4"/>
          <p:cNvSpPr>
            <a:spLocks noGrp="1"/>
          </p:cNvSpPr>
          <p:nvPr>
            <p:ph type="ftr" sz="quarter" idx="11"/>
          </p:nvPr>
        </p:nvSpPr>
        <p:spPr/>
        <p:txBody>
          <a:bodyPr/>
          <a:lstStyle/>
          <a:p>
            <a:r>
              <a:rPr lang="en-US" smtClean="0"/>
              <a:t>(CC) ETHAN BROwN|brow3821@umn.edu|github.com/statisfactions/beyond_P</a:t>
            </a:r>
            <a:endParaRPr lang="en-US"/>
          </a:p>
        </p:txBody>
      </p:sp>
      <p:sp>
        <p:nvSpPr>
          <p:cNvPr id="6" name="TextBox 5"/>
          <p:cNvSpPr txBox="1"/>
          <p:nvPr/>
        </p:nvSpPr>
        <p:spPr>
          <a:xfrm rot="5400000">
            <a:off x="9188843" y="3367496"/>
            <a:ext cx="5514395" cy="369332"/>
          </a:xfrm>
          <a:prstGeom prst="rect">
            <a:avLst/>
          </a:prstGeom>
          <a:noFill/>
        </p:spPr>
        <p:txBody>
          <a:bodyPr wrap="none" rtlCol="0">
            <a:spAutoFit/>
          </a:bodyPr>
          <a:lstStyle/>
          <a:p>
            <a:r>
              <a:rPr lang="en-US" dirty="0"/>
              <a:t>https://openclipart.org/detail/202264/happy-lady-face</a:t>
            </a:r>
          </a:p>
        </p:txBody>
      </p:sp>
    </p:spTree>
    <p:extLst>
      <p:ext uri="{BB962C8B-B14F-4D97-AF65-F5344CB8AC3E}">
        <p14:creationId xmlns:p14="http://schemas.microsoft.com/office/powerpoint/2010/main" val="3005189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1047" y="1873347"/>
            <a:ext cx="5164330" cy="430781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0457" y="3193142"/>
            <a:ext cx="1938050" cy="246320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8822" y="2709945"/>
            <a:ext cx="4999912" cy="3342512"/>
          </a:xfrm>
          <a:prstGeom prst="rect">
            <a:avLst/>
          </a:prstGeom>
        </p:spPr>
      </p:pic>
      <p:sp>
        <p:nvSpPr>
          <p:cNvPr id="2" name="Title 1"/>
          <p:cNvSpPr>
            <a:spLocks noGrp="1"/>
          </p:cNvSpPr>
          <p:nvPr>
            <p:ph type="title"/>
          </p:nvPr>
        </p:nvSpPr>
        <p:spPr/>
        <p:txBody>
          <a:bodyPr/>
          <a:lstStyle/>
          <a:p>
            <a:r>
              <a:rPr lang="en-US" dirty="0" smtClean="0"/>
              <a:t>Who has “PSI” Powers?</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10304" y="1873347"/>
            <a:ext cx="5164330" cy="4307810"/>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225" y="2709945"/>
            <a:ext cx="4999912" cy="3342512"/>
          </a:xfrm>
          <a:prstGeom prst="rect">
            <a:avLst/>
          </a:prstGeom>
        </p:spPr>
      </p:pic>
      <p:sp>
        <p:nvSpPr>
          <p:cNvPr id="5" name="TextBox 4"/>
          <p:cNvSpPr txBox="1"/>
          <p:nvPr/>
        </p:nvSpPr>
        <p:spPr>
          <a:xfrm>
            <a:off x="9144000" y="6506308"/>
            <a:ext cx="1191352" cy="369332"/>
          </a:xfrm>
          <a:prstGeom prst="rect">
            <a:avLst/>
          </a:prstGeom>
          <a:noFill/>
        </p:spPr>
        <p:txBody>
          <a:bodyPr wrap="none" rtlCol="0">
            <a:spAutoFit/>
          </a:bodyPr>
          <a:lstStyle/>
          <a:p>
            <a:r>
              <a:rPr lang="en-US" dirty="0" err="1" smtClean="0"/>
              <a:t>Bem</a:t>
            </a:r>
            <a:r>
              <a:rPr lang="en-US" dirty="0" smtClean="0"/>
              <a:t>, 2011</a:t>
            </a:r>
            <a:endParaRPr lang="en-US" dirty="0"/>
          </a:p>
        </p:txBody>
      </p:sp>
      <p:sp>
        <p:nvSpPr>
          <p:cNvPr id="6" name="Footer Placeholder 5"/>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262507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Challenge</a:t>
            </a:r>
            <a:endParaRPr lang="en-US" dirty="0"/>
          </a:p>
        </p:txBody>
      </p:sp>
      <p:sp>
        <p:nvSpPr>
          <p:cNvPr id="3" name="Content Placeholder 2"/>
          <p:cNvSpPr>
            <a:spLocks noGrp="1"/>
          </p:cNvSpPr>
          <p:nvPr>
            <p:ph idx="1"/>
          </p:nvPr>
        </p:nvSpPr>
        <p:spPr/>
        <p:txBody>
          <a:bodyPr/>
          <a:lstStyle/>
          <a:p>
            <a:r>
              <a:rPr lang="en-US" dirty="0" smtClean="0"/>
              <a:t>Download the </a:t>
            </a:r>
            <a:r>
              <a:rPr lang="en-US" dirty="0" err="1" smtClean="0"/>
              <a:t>Bem</a:t>
            </a:r>
            <a:r>
              <a:rPr lang="en-US" dirty="0" smtClean="0"/>
              <a:t> data</a:t>
            </a:r>
          </a:p>
          <a:p>
            <a:r>
              <a:rPr lang="en-US" dirty="0" smtClean="0"/>
              <a:t>Generate </a:t>
            </a:r>
            <a:r>
              <a:rPr lang="en-US" dirty="0"/>
              <a:t>as many p-values as you can</a:t>
            </a:r>
            <a:r>
              <a:rPr lang="en-US" dirty="0" smtClean="0"/>
              <a:t>!</a:t>
            </a:r>
          </a:p>
          <a:p>
            <a:r>
              <a:rPr lang="en-US" dirty="0" smtClean="0"/>
              <a:t>What evidence can you find for “psi”? Or for how “psi” works?</a:t>
            </a:r>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1240965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(CC) ETHAN BROwN|brow3821@umn.edu|github.com/statisfactions/beyond_P</a:t>
            </a:r>
            <a:endParaRPr lang="en-US"/>
          </a:p>
        </p:txBody>
      </p:sp>
      <p:pic>
        <p:nvPicPr>
          <p:cNvPr id="4" name="Picture 3"/>
          <p:cNvPicPr>
            <a:picLocks noChangeAspect="1"/>
          </p:cNvPicPr>
          <p:nvPr/>
        </p:nvPicPr>
        <p:blipFill>
          <a:blip r:embed="rId2"/>
          <a:stretch>
            <a:fillRect/>
          </a:stretch>
        </p:blipFill>
        <p:spPr>
          <a:xfrm>
            <a:off x="313382" y="137872"/>
            <a:ext cx="11401044" cy="6720128"/>
          </a:xfrm>
          <a:prstGeom prst="rect">
            <a:avLst/>
          </a:prstGeom>
        </p:spPr>
      </p:pic>
    </p:spTree>
    <p:extLst>
      <p:ext uri="{BB962C8B-B14F-4D97-AF65-F5344CB8AC3E}">
        <p14:creationId xmlns:p14="http://schemas.microsoft.com/office/powerpoint/2010/main" val="434632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P-Hacking/Harking</a:t>
            </a:r>
            <a:endParaRPr lang="en-US" dirty="0"/>
          </a:p>
        </p:txBody>
      </p:sp>
      <p:sp>
        <p:nvSpPr>
          <p:cNvPr id="3" name="Content Placeholder 2"/>
          <p:cNvSpPr>
            <a:spLocks noGrp="1"/>
          </p:cNvSpPr>
          <p:nvPr>
            <p:ph idx="1"/>
          </p:nvPr>
        </p:nvSpPr>
        <p:spPr/>
        <p:txBody>
          <a:bodyPr/>
          <a:lstStyle/>
          <a:p>
            <a:r>
              <a:rPr lang="en-US" dirty="0" smtClean="0"/>
              <a:t>p-hacking: do a bunch of tests, report only the significant ones</a:t>
            </a:r>
          </a:p>
          <a:p>
            <a:r>
              <a:rPr lang="en-US" dirty="0" smtClean="0"/>
              <a:t>Hypothesizing After the Results are Known</a:t>
            </a:r>
          </a:p>
          <a:p>
            <a:r>
              <a:rPr lang="en-US" dirty="0" smtClean="0"/>
              <a:t>These are no longer fair tests of one null hypothesis</a:t>
            </a:r>
            <a:endParaRPr lang="en-US" dirty="0"/>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spTree>
    <p:extLst>
      <p:ext uri="{BB962C8B-B14F-4D97-AF65-F5344CB8AC3E}">
        <p14:creationId xmlns:p14="http://schemas.microsoft.com/office/powerpoint/2010/main" val="3009211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a:t>
            </a:r>
            <a:r>
              <a:rPr lang="en-US" dirty="0" err="1" smtClean="0"/>
              <a:t>bem</a:t>
            </a:r>
            <a:r>
              <a:rPr lang="en-US" dirty="0" smtClean="0"/>
              <a:t> do?</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36498638"/>
              </p:ext>
            </p:extLst>
          </p:nvPr>
        </p:nvGraphicFramePr>
        <p:xfrm>
          <a:off x="2417859" y="1724176"/>
          <a:ext cx="6335724" cy="4532781"/>
        </p:xfrm>
        <a:graphic>
          <a:graphicData uri="http://schemas.openxmlformats.org/drawingml/2006/table">
            <a:tbl>
              <a:tblPr/>
              <a:tblGrid>
                <a:gridCol w="2111908"/>
                <a:gridCol w="2111908"/>
                <a:gridCol w="2111908"/>
              </a:tblGrid>
              <a:tr h="412071">
                <a:tc>
                  <a:txBody>
                    <a:bodyPr/>
                    <a:lstStyle/>
                    <a:p>
                      <a:pPr algn="l"/>
                      <a:r>
                        <a:rPr lang="en-US" sz="1700" b="1" dirty="0">
                          <a:effectLst/>
                        </a:rPr>
                        <a:t>EXPERIMENT</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1" dirty="0">
                          <a:effectLst/>
                        </a:rPr>
                        <a:t>S 1-50</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1" dirty="0">
                          <a:effectLst/>
                        </a:rPr>
                        <a:t>S 51-100</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EXP1</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dirty="0">
                          <a:effectLst/>
                        </a:rPr>
                        <a:t>p = .004</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.194</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EXP2</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dirty="0">
                          <a:effectLst/>
                        </a:rPr>
                        <a:t>p = .096</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.170</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EXP3</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.039</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.100</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EXP4</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.033</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.067</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EXP5</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.013</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dirty="0">
                          <a:effectLst/>
                        </a:rPr>
                        <a:t>p = .069</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EXP6a</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.412</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dirty="0">
                          <a:effectLst/>
                        </a:rPr>
                        <a:t>p = .126</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EXP5b</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.023</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.410</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EXP7</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.020</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.338</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EXP8</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.010</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.318</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412071">
                <a:tc>
                  <a:txBody>
                    <a:bodyPr/>
                    <a:lstStyle/>
                    <a:p>
                      <a:pPr algn="l"/>
                      <a:r>
                        <a:rPr lang="en-US" sz="1700" b="0">
                          <a:effectLst/>
                        </a:rPr>
                        <a:t>EXP9</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a:effectLst/>
                        </a:rPr>
                        <a:t>p = .003</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a:r>
                        <a:rPr lang="en-US" sz="1700" b="0" dirty="0">
                          <a:effectLst/>
                        </a:rPr>
                        <a:t>NA</a:t>
                      </a:r>
                    </a:p>
                  </a:txBody>
                  <a:tcPr marL="86082" marR="89668" marT="53801" marB="5380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bl>
          </a:graphicData>
        </a:graphic>
      </p:graphicFrame>
      <p:sp>
        <p:nvSpPr>
          <p:cNvPr id="6" name="TextBox 5"/>
          <p:cNvSpPr txBox="1"/>
          <p:nvPr/>
        </p:nvSpPr>
        <p:spPr>
          <a:xfrm>
            <a:off x="1024128" y="6396335"/>
            <a:ext cx="9776866" cy="461665"/>
          </a:xfrm>
          <a:prstGeom prst="rect">
            <a:avLst/>
          </a:prstGeom>
          <a:noFill/>
        </p:spPr>
        <p:txBody>
          <a:bodyPr wrap="square" rtlCol="0">
            <a:spAutoFit/>
          </a:bodyPr>
          <a:lstStyle/>
          <a:p>
            <a:r>
              <a:rPr lang="en-US" sz="1200" dirty="0"/>
              <a:t>https://replicationindex.wordpress.com/2018/01/05/why-the-journal-of-personality-and-social-psychology-should-retract-article-doi-10-1037-a0021524-feeling-the-future-experimental-evidence-for-anomalous-retroactive-influences-on-cognition-a/</a:t>
            </a:r>
          </a:p>
        </p:txBody>
      </p:sp>
      <p:sp>
        <p:nvSpPr>
          <p:cNvPr id="7" name="TextBox 6"/>
          <p:cNvSpPr txBox="1"/>
          <p:nvPr/>
        </p:nvSpPr>
        <p:spPr>
          <a:xfrm>
            <a:off x="8848933" y="3801562"/>
            <a:ext cx="1799916" cy="369332"/>
          </a:xfrm>
          <a:prstGeom prst="rect">
            <a:avLst/>
          </a:prstGeom>
          <a:noFill/>
        </p:spPr>
        <p:txBody>
          <a:bodyPr wrap="none" rtlCol="0">
            <a:spAutoFit/>
          </a:bodyPr>
          <a:lstStyle/>
          <a:p>
            <a:r>
              <a:rPr lang="en-US" dirty="0" err="1" smtClean="0"/>
              <a:t>Schimmack</a:t>
            </a:r>
            <a:r>
              <a:rPr lang="en-US" dirty="0" smtClean="0"/>
              <a:t>, 2018</a:t>
            </a:r>
            <a:endParaRPr lang="en-US" dirty="0"/>
          </a:p>
        </p:txBody>
      </p:sp>
      <p:sp>
        <p:nvSpPr>
          <p:cNvPr id="9" name="Footer Placeholder 8"/>
          <p:cNvSpPr>
            <a:spLocks noGrp="1"/>
          </p:cNvSpPr>
          <p:nvPr>
            <p:ph type="ftr" sz="quarter" idx="11"/>
          </p:nvPr>
        </p:nvSpPr>
        <p:spPr/>
        <p:txBody>
          <a:bodyPr/>
          <a:lstStyle/>
          <a:p>
            <a:r>
              <a:rPr lang="en-US" smtClean="0"/>
              <a:t>(CC) ETHAN BROwN|brow3821@umn.edu|github.com/statisfactions/beyond_P</a:t>
            </a:r>
            <a:endParaRPr lang="en-US" dirty="0"/>
          </a:p>
        </p:txBody>
      </p:sp>
    </p:spTree>
    <p:extLst>
      <p:ext uri="{BB962C8B-B14F-4D97-AF65-F5344CB8AC3E}">
        <p14:creationId xmlns:p14="http://schemas.microsoft.com/office/powerpoint/2010/main" val="4114493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Do Differently?</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634227879"/>
              </p:ext>
            </p:extLst>
          </p:nvPr>
        </p:nvGraphicFramePr>
        <p:xfrm>
          <a:off x="850647" y="1911041"/>
          <a:ext cx="9616826" cy="3777890"/>
        </p:xfrm>
        <a:graphic>
          <a:graphicData uri="http://schemas.openxmlformats.org/drawingml/2006/table">
            <a:tbl>
              <a:tblPr firstRow="1" bandRow="1">
                <a:tableStyleId>{5C22544A-7EE6-4342-B048-85BDC9FD1C3A}</a:tableStyleId>
              </a:tblPr>
              <a:tblGrid>
                <a:gridCol w="4808413"/>
                <a:gridCol w="4808413"/>
              </a:tblGrid>
              <a:tr h="755578">
                <a:tc>
                  <a:txBody>
                    <a:bodyPr/>
                    <a:lstStyle/>
                    <a:p>
                      <a:r>
                        <a:rPr lang="en-US" sz="3200" dirty="0" smtClean="0"/>
                        <a:t>Cognitive</a:t>
                      </a:r>
                      <a:r>
                        <a:rPr lang="en-US" sz="3200" baseline="0" dirty="0" smtClean="0"/>
                        <a:t> Bias</a:t>
                      </a:r>
                      <a:endParaRPr lang="en-US" sz="3200" dirty="0"/>
                    </a:p>
                  </a:txBody>
                  <a:tcPr/>
                </a:tc>
                <a:tc>
                  <a:txBody>
                    <a:bodyPr/>
                    <a:lstStyle/>
                    <a:p>
                      <a:r>
                        <a:rPr lang="en-US" sz="3200" dirty="0" err="1" smtClean="0"/>
                        <a:t>Debiasing</a:t>
                      </a:r>
                      <a:r>
                        <a:rPr lang="en-US" sz="3200" baseline="0" dirty="0" smtClean="0"/>
                        <a:t> Techniques</a:t>
                      </a:r>
                      <a:endParaRPr lang="en-US" sz="3200" dirty="0"/>
                    </a:p>
                  </a:txBody>
                  <a:tcPr/>
                </a:tc>
              </a:tr>
              <a:tr h="755578">
                <a:tc>
                  <a:txBody>
                    <a:bodyPr/>
                    <a:lstStyle/>
                    <a:p>
                      <a:r>
                        <a:rPr lang="en-US" sz="3200" dirty="0" smtClean="0"/>
                        <a:t>Hypothesis Myopia</a:t>
                      </a:r>
                      <a:endParaRPr lang="en-US" sz="3200" dirty="0"/>
                    </a:p>
                  </a:txBody>
                  <a:tcPr/>
                </a:tc>
                <a:tc>
                  <a:txBody>
                    <a:bodyPr/>
                    <a:lstStyle/>
                    <a:p>
                      <a:r>
                        <a:rPr lang="en-US" sz="3200" dirty="0" smtClean="0"/>
                        <a:t>Devil’s Advocacy</a:t>
                      </a:r>
                      <a:endParaRPr lang="en-US" sz="3200" dirty="0"/>
                    </a:p>
                  </a:txBody>
                  <a:tcPr/>
                </a:tc>
              </a:tr>
              <a:tr h="755578">
                <a:tc>
                  <a:txBody>
                    <a:bodyPr/>
                    <a:lstStyle/>
                    <a:p>
                      <a:r>
                        <a:rPr lang="en-US" sz="3200" dirty="0" smtClean="0"/>
                        <a:t>Texas Sharpshooter</a:t>
                      </a:r>
                      <a:endParaRPr lang="en-US" sz="3200" dirty="0"/>
                    </a:p>
                  </a:txBody>
                  <a:tcPr/>
                </a:tc>
                <a:tc>
                  <a:txBody>
                    <a:bodyPr/>
                    <a:lstStyle/>
                    <a:p>
                      <a:r>
                        <a:rPr lang="en-US" sz="3200" dirty="0" smtClean="0"/>
                        <a:t>Pre-Commitment</a:t>
                      </a:r>
                      <a:endParaRPr lang="en-US" sz="3200" dirty="0"/>
                    </a:p>
                  </a:txBody>
                  <a:tcPr/>
                </a:tc>
              </a:tr>
              <a:tr h="755578">
                <a:tc>
                  <a:txBody>
                    <a:bodyPr/>
                    <a:lstStyle/>
                    <a:p>
                      <a:r>
                        <a:rPr lang="en-US" sz="3200" dirty="0" smtClean="0"/>
                        <a:t>Asymmetric Attention</a:t>
                      </a:r>
                      <a:endParaRPr lang="en-US" sz="3200" dirty="0"/>
                    </a:p>
                  </a:txBody>
                  <a:tcPr/>
                </a:tc>
                <a:tc>
                  <a:txBody>
                    <a:bodyPr/>
                    <a:lstStyle/>
                    <a:p>
                      <a:r>
                        <a:rPr lang="en-US" sz="3200" dirty="0" smtClean="0"/>
                        <a:t>Team of Rivals</a:t>
                      </a:r>
                      <a:endParaRPr lang="en-US" sz="3200" dirty="0"/>
                    </a:p>
                  </a:txBody>
                  <a:tcPr/>
                </a:tc>
              </a:tr>
              <a:tr h="755578">
                <a:tc>
                  <a:txBody>
                    <a:bodyPr/>
                    <a:lstStyle/>
                    <a:p>
                      <a:r>
                        <a:rPr lang="en-US" sz="3200" dirty="0" smtClean="0"/>
                        <a:t>Just-So</a:t>
                      </a:r>
                      <a:r>
                        <a:rPr lang="en-US" sz="3200" baseline="0" dirty="0" smtClean="0"/>
                        <a:t> Storytelling</a:t>
                      </a:r>
                      <a:endParaRPr lang="en-US" sz="3200" dirty="0"/>
                    </a:p>
                  </a:txBody>
                  <a:tcPr/>
                </a:tc>
                <a:tc>
                  <a:txBody>
                    <a:bodyPr/>
                    <a:lstStyle/>
                    <a:p>
                      <a:r>
                        <a:rPr lang="en-US" sz="3200" dirty="0" smtClean="0"/>
                        <a:t>Blind Data Analysis</a:t>
                      </a:r>
                      <a:endParaRPr lang="en-US" sz="3200" dirty="0"/>
                    </a:p>
                  </a:txBody>
                  <a:tcPr/>
                </a:tc>
              </a:tr>
            </a:tbl>
          </a:graphicData>
        </a:graphic>
      </p:graphicFrame>
      <p:sp>
        <p:nvSpPr>
          <p:cNvPr id="9" name="Rectangle 8"/>
          <p:cNvSpPr/>
          <p:nvPr/>
        </p:nvSpPr>
        <p:spPr>
          <a:xfrm>
            <a:off x="5659060" y="1589532"/>
            <a:ext cx="5870953" cy="4200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smtClean="0"/>
              <a:t>(CC) ETHAN BROwN|brow3821@umn.edu|github.com/statisfactions/beyond_P</a:t>
            </a:r>
            <a:endParaRPr lang="en-US"/>
          </a:p>
        </p:txBody>
      </p:sp>
      <p:sp>
        <p:nvSpPr>
          <p:cNvPr id="4" name="TextBox 3"/>
          <p:cNvSpPr txBox="1"/>
          <p:nvPr/>
        </p:nvSpPr>
        <p:spPr>
          <a:xfrm>
            <a:off x="940994" y="5905500"/>
            <a:ext cx="10927156" cy="369332"/>
          </a:xfrm>
          <a:prstGeom prst="rect">
            <a:avLst/>
          </a:prstGeom>
          <a:noFill/>
        </p:spPr>
        <p:txBody>
          <a:bodyPr wrap="square" rtlCol="0">
            <a:spAutoFit/>
          </a:bodyPr>
          <a:lstStyle/>
          <a:p>
            <a:r>
              <a:rPr lang="en-US" dirty="0" err="1" smtClean="0"/>
              <a:t>Nuzzo</a:t>
            </a:r>
            <a:r>
              <a:rPr lang="en-US" dirty="0" smtClean="0"/>
              <a:t>, 2015. https</a:t>
            </a:r>
            <a:r>
              <a:rPr lang="en-US" dirty="0"/>
              <a:t>://www.nature.com/news/how-scientists-fool-themselves-and-how-they-can-stop-1.18517</a:t>
            </a:r>
          </a:p>
        </p:txBody>
      </p:sp>
    </p:spTree>
    <p:extLst>
      <p:ext uri="{BB962C8B-B14F-4D97-AF65-F5344CB8AC3E}">
        <p14:creationId xmlns:p14="http://schemas.microsoft.com/office/powerpoint/2010/main" val="322309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Preregistration</a:t>
            </a:r>
            <a:endParaRPr lang="en-US" dirty="0"/>
          </a:p>
        </p:txBody>
      </p:sp>
      <p:sp>
        <p:nvSpPr>
          <p:cNvPr id="3" name="Content Placeholder 2"/>
          <p:cNvSpPr>
            <a:spLocks noGrp="1"/>
          </p:cNvSpPr>
          <p:nvPr>
            <p:ph idx="1"/>
          </p:nvPr>
        </p:nvSpPr>
        <p:spPr>
          <a:xfrm>
            <a:off x="746843" y="2084832"/>
            <a:ext cx="9720073" cy="4023360"/>
          </a:xfrm>
        </p:spPr>
        <p:txBody>
          <a:bodyPr>
            <a:normAutofit fontScale="92500" lnSpcReduction="10000"/>
          </a:bodyPr>
          <a:lstStyle/>
          <a:p>
            <a:r>
              <a:rPr lang="en-US" dirty="0" smtClean="0"/>
              <a:t>Clearly specify protocol in read-only format </a:t>
            </a:r>
            <a:r>
              <a:rPr lang="en-US" b="1" dirty="0" smtClean="0"/>
              <a:t>ahead </a:t>
            </a:r>
            <a:r>
              <a:rPr lang="en-US" dirty="0" smtClean="0"/>
              <a:t>of time</a:t>
            </a:r>
          </a:p>
          <a:p>
            <a:pPr lvl="1"/>
            <a:r>
              <a:rPr lang="en-US" dirty="0" smtClean="0"/>
              <a:t>Doesn’t need to be shared immediately, but good to eventually make public</a:t>
            </a:r>
          </a:p>
          <a:p>
            <a:r>
              <a:rPr lang="en-US" dirty="0" smtClean="0"/>
              <a:t>Simple: AsPredicted.org</a:t>
            </a:r>
          </a:p>
          <a:p>
            <a:r>
              <a:rPr lang="en-US" dirty="0" smtClean="0"/>
              <a:t>More complex: osf.io</a:t>
            </a:r>
          </a:p>
          <a:p>
            <a:r>
              <a:rPr lang="en-US" dirty="0"/>
              <a:t>Simple example: </a:t>
            </a:r>
            <a:r>
              <a:rPr lang="en-US" sz="3200" dirty="0"/>
              <a:t>https://aspredicted.org/3mu9d.pdf</a:t>
            </a:r>
          </a:p>
        </p:txBody>
      </p:sp>
      <p:sp>
        <p:nvSpPr>
          <p:cNvPr id="4" name="Footer Placeholder 3"/>
          <p:cNvSpPr>
            <a:spLocks noGrp="1"/>
          </p:cNvSpPr>
          <p:nvPr>
            <p:ph type="ftr" sz="quarter" idx="11"/>
          </p:nvPr>
        </p:nvSpPr>
        <p:spPr/>
        <p:txBody>
          <a:bodyPr/>
          <a:lstStyle/>
          <a:p>
            <a:r>
              <a:rPr lang="en-US" dirty="0" smtClean="0"/>
              <a:t>(CC) ETHAN BROwN|brow3821@umn.edu|github.com/</a:t>
            </a:r>
            <a:r>
              <a:rPr lang="en-US" dirty="0" err="1" smtClean="0"/>
              <a:t>statisfactions</a:t>
            </a:r>
            <a:r>
              <a:rPr lang="en-US" dirty="0" smtClean="0"/>
              <a:t>/</a:t>
            </a:r>
            <a:r>
              <a:rPr lang="en-US" dirty="0" err="1" smtClean="0"/>
              <a:t>beyond_P</a:t>
            </a:r>
            <a:endParaRPr lang="en-US" dirty="0"/>
          </a:p>
        </p:txBody>
      </p:sp>
    </p:spTree>
    <p:extLst>
      <p:ext uri="{BB962C8B-B14F-4D97-AF65-F5344CB8AC3E}">
        <p14:creationId xmlns:p14="http://schemas.microsoft.com/office/powerpoint/2010/main" val="27182516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Confirmatory vs Exploratory</a:t>
            </a:r>
            <a:endParaRPr lang="en-US" dirty="0"/>
          </a:p>
        </p:txBody>
      </p:sp>
      <p:sp>
        <p:nvSpPr>
          <p:cNvPr id="3" name="Content Placeholder 2"/>
          <p:cNvSpPr>
            <a:spLocks noGrp="1"/>
          </p:cNvSpPr>
          <p:nvPr>
            <p:ph idx="1"/>
          </p:nvPr>
        </p:nvSpPr>
        <p:spPr>
          <a:xfrm>
            <a:off x="8953214" y="2084832"/>
            <a:ext cx="3238786" cy="3497228"/>
          </a:xfrm>
        </p:spPr>
        <p:txBody>
          <a:bodyPr>
            <a:normAutofit fontScale="77500" lnSpcReduction="20000"/>
          </a:bodyPr>
          <a:lstStyle/>
          <a:p>
            <a:pPr marL="0" indent="0">
              <a:buNone/>
            </a:pPr>
            <a:r>
              <a:rPr lang="en-US" dirty="0" smtClean="0"/>
              <a:t>Confirmatory</a:t>
            </a:r>
          </a:p>
          <a:p>
            <a:pPr lvl="1"/>
            <a:r>
              <a:rPr lang="en-US" dirty="0" smtClean="0"/>
              <a:t>Clear theory with strong predictions</a:t>
            </a:r>
          </a:p>
          <a:p>
            <a:pPr lvl="1"/>
            <a:r>
              <a:rPr lang="en-US" dirty="0" smtClean="0"/>
              <a:t>A narrow test of that prediction</a:t>
            </a:r>
          </a:p>
          <a:p>
            <a:pPr lvl="1"/>
            <a:r>
              <a:rPr lang="en-US" dirty="0" smtClean="0"/>
              <a:t>Analysis is prescribed entirely ahead of time</a:t>
            </a:r>
          </a:p>
          <a:p>
            <a:pPr lvl="1"/>
            <a:r>
              <a:rPr lang="en-US" dirty="0" smtClean="0"/>
              <a:t>p-values make sense</a:t>
            </a:r>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sp>
        <p:nvSpPr>
          <p:cNvPr id="8" name="Content Placeholder 2"/>
          <p:cNvSpPr txBox="1">
            <a:spLocks/>
          </p:cNvSpPr>
          <p:nvPr/>
        </p:nvSpPr>
        <p:spPr>
          <a:xfrm>
            <a:off x="161819" y="2200592"/>
            <a:ext cx="4028126" cy="3180299"/>
          </a:xfrm>
          <a:prstGeom prst="rect">
            <a:avLst/>
          </a:prstGeom>
        </p:spPr>
        <p:txBody>
          <a:bodyPr vert="horz" lIns="45720" tIns="45720" rIns="45720" bIns="45720" rtlCol="0">
            <a:normAutofit fontScale="77500" lnSpcReduction="20000"/>
          </a:bodyPr>
          <a:lstStyle>
            <a:lvl1pPr marL="396875" indent="-396875"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4000" kern="1200">
                <a:solidFill>
                  <a:schemeClr val="tx1"/>
                </a:solidFill>
                <a:latin typeface="+mn-lt"/>
                <a:ea typeface="+mn-ea"/>
                <a:cs typeface="+mn-cs"/>
              </a:defRPr>
            </a:lvl1pPr>
            <a:lvl2pPr marL="463550" indent="-265113" algn="l" defTabSz="914400" rtl="0" eaLnBrk="1" latinLnBrk="0" hangingPunct="1">
              <a:lnSpc>
                <a:spcPct val="90000"/>
              </a:lnSpc>
              <a:spcBef>
                <a:spcPts val="200"/>
              </a:spcBef>
              <a:spcAft>
                <a:spcPts val="400"/>
              </a:spcAft>
              <a:buClr>
                <a:schemeClr val="accent1"/>
              </a:buClr>
              <a:buFont typeface="Wingdings 3" pitchFamily="18" charset="2"/>
              <a:buChar char=""/>
              <a:defRPr sz="3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dirty="0"/>
              <a:t>Exploratory</a:t>
            </a:r>
          </a:p>
          <a:p>
            <a:pPr lvl="1"/>
            <a:r>
              <a:rPr lang="en-US" dirty="0" smtClean="0"/>
              <a:t>Creating, filling in, and expanding theories</a:t>
            </a:r>
            <a:endParaRPr lang="en-US" dirty="0"/>
          </a:p>
          <a:p>
            <a:pPr lvl="1"/>
            <a:r>
              <a:rPr lang="en-US" dirty="0" smtClean="0"/>
              <a:t>Analysis adjusted to respond to the needs of the data</a:t>
            </a:r>
          </a:p>
          <a:p>
            <a:pPr lvl="1"/>
            <a:r>
              <a:rPr lang="en-US" dirty="0" smtClean="0"/>
              <a:t>p-values have unclear interpretation</a:t>
            </a:r>
          </a:p>
        </p:txBody>
      </p:sp>
      <p:sp>
        <p:nvSpPr>
          <p:cNvPr id="9" name="Left-Right Arrow 8"/>
          <p:cNvSpPr/>
          <p:nvPr/>
        </p:nvSpPr>
        <p:spPr>
          <a:xfrm>
            <a:off x="4189946" y="2954215"/>
            <a:ext cx="4763268" cy="1143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a:off x="6774630" y="3954886"/>
            <a:ext cx="514350" cy="1676810"/>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txBox="1">
            <a:spLocks/>
          </p:cNvSpPr>
          <p:nvPr/>
        </p:nvSpPr>
        <p:spPr>
          <a:xfrm>
            <a:off x="5395860" y="5624649"/>
            <a:ext cx="4700640" cy="796460"/>
          </a:xfrm>
          <a:prstGeom prst="rect">
            <a:avLst/>
          </a:prstGeom>
        </p:spPr>
        <p:txBody>
          <a:bodyPr vert="horz" lIns="45720" tIns="45720" rIns="45720" bIns="45720" rtlCol="0">
            <a:normAutofit/>
          </a:bodyPr>
          <a:lstStyle>
            <a:lvl1pPr marL="396875" indent="-396875"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4000" kern="1200">
                <a:solidFill>
                  <a:schemeClr val="tx1"/>
                </a:solidFill>
                <a:latin typeface="+mn-lt"/>
                <a:ea typeface="+mn-ea"/>
                <a:cs typeface="+mn-cs"/>
              </a:defRPr>
            </a:lvl1pPr>
            <a:lvl2pPr marL="463550" indent="-265113" algn="l" defTabSz="914400" rtl="0" eaLnBrk="1" latinLnBrk="0" hangingPunct="1">
              <a:lnSpc>
                <a:spcPct val="90000"/>
              </a:lnSpc>
              <a:spcBef>
                <a:spcPts val="200"/>
              </a:spcBef>
              <a:spcAft>
                <a:spcPts val="400"/>
              </a:spcAft>
              <a:buClr>
                <a:schemeClr val="accent1"/>
              </a:buClr>
              <a:buFont typeface="Wingdings 3" pitchFamily="18" charset="2"/>
              <a:buChar char=""/>
              <a:defRPr sz="3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b="1" dirty="0" smtClean="0"/>
              <a:t>Most research</a:t>
            </a:r>
          </a:p>
        </p:txBody>
      </p:sp>
    </p:spTree>
    <p:extLst>
      <p:ext uri="{BB962C8B-B14F-4D97-AF65-F5344CB8AC3E}">
        <p14:creationId xmlns:p14="http://schemas.microsoft.com/office/powerpoint/2010/main" val="3430097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33189" y="0"/>
            <a:ext cx="9720072" cy="1499616"/>
          </a:xfrm>
        </p:spPr>
        <p:txBody>
          <a:bodyPr/>
          <a:lstStyle/>
          <a:p>
            <a:r>
              <a:rPr lang="en-US" dirty="0" smtClean="0"/>
              <a:t>SEPARATING the two</a:t>
            </a:r>
            <a:endParaRPr lang="en-US" dirty="0"/>
          </a:p>
        </p:txBody>
      </p:sp>
      <p:sp>
        <p:nvSpPr>
          <p:cNvPr id="3" name="Content Placeholder 2"/>
          <p:cNvSpPr>
            <a:spLocks noGrp="1"/>
          </p:cNvSpPr>
          <p:nvPr>
            <p:ph idx="1"/>
          </p:nvPr>
        </p:nvSpPr>
        <p:spPr>
          <a:xfrm>
            <a:off x="9183155" y="3135942"/>
            <a:ext cx="2940212" cy="779545"/>
          </a:xfrm>
        </p:spPr>
        <p:txBody>
          <a:bodyPr>
            <a:normAutofit/>
          </a:bodyPr>
          <a:lstStyle/>
          <a:p>
            <a:pPr marL="0" indent="0">
              <a:buNone/>
            </a:pPr>
            <a:r>
              <a:rPr lang="en-US" dirty="0" smtClean="0"/>
              <a:t>Confirmatory</a:t>
            </a:r>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sp>
        <p:nvSpPr>
          <p:cNvPr id="8" name="Content Placeholder 2"/>
          <p:cNvSpPr txBox="1">
            <a:spLocks/>
          </p:cNvSpPr>
          <p:nvPr/>
        </p:nvSpPr>
        <p:spPr>
          <a:xfrm>
            <a:off x="584966" y="3216310"/>
            <a:ext cx="2790931" cy="618808"/>
          </a:xfrm>
          <a:prstGeom prst="rect">
            <a:avLst/>
          </a:prstGeom>
        </p:spPr>
        <p:txBody>
          <a:bodyPr vert="horz" lIns="45720" tIns="45720" rIns="45720" bIns="45720" rtlCol="0">
            <a:normAutofit lnSpcReduction="10000"/>
          </a:bodyPr>
          <a:lstStyle>
            <a:lvl1pPr marL="396875" indent="-396875"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4000" kern="1200">
                <a:solidFill>
                  <a:schemeClr val="tx1"/>
                </a:solidFill>
                <a:latin typeface="+mn-lt"/>
                <a:ea typeface="+mn-ea"/>
                <a:cs typeface="+mn-cs"/>
              </a:defRPr>
            </a:lvl1pPr>
            <a:lvl2pPr marL="463550" indent="-265113" algn="l" defTabSz="914400" rtl="0" eaLnBrk="1" latinLnBrk="0" hangingPunct="1">
              <a:lnSpc>
                <a:spcPct val="90000"/>
              </a:lnSpc>
              <a:spcBef>
                <a:spcPts val="200"/>
              </a:spcBef>
              <a:spcAft>
                <a:spcPts val="400"/>
              </a:spcAft>
              <a:buClr>
                <a:schemeClr val="accent1"/>
              </a:buClr>
              <a:buFont typeface="Wingdings 3" pitchFamily="18" charset="2"/>
              <a:buChar char=""/>
              <a:defRPr sz="3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dirty="0" smtClean="0"/>
              <a:t>Exploratory</a:t>
            </a:r>
            <a:endParaRPr lang="en-US" dirty="0"/>
          </a:p>
        </p:txBody>
      </p:sp>
      <p:sp>
        <p:nvSpPr>
          <p:cNvPr id="9" name="Left-Right Arrow 8"/>
          <p:cNvSpPr/>
          <p:nvPr/>
        </p:nvSpPr>
        <p:spPr>
          <a:xfrm>
            <a:off x="4189946" y="2954215"/>
            <a:ext cx="4763268" cy="1143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6705600" y="1600200"/>
            <a:ext cx="38100" cy="42672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7713048" y="1380779"/>
            <a:ext cx="4078901" cy="779545"/>
          </a:xfrm>
          <a:prstGeom prst="rect">
            <a:avLst/>
          </a:prstGeom>
        </p:spPr>
        <p:txBody>
          <a:bodyPr vert="horz" lIns="45720" tIns="45720" rIns="45720" bIns="45720" rtlCol="0">
            <a:normAutofit/>
          </a:bodyPr>
          <a:lstStyle>
            <a:lvl1pPr marL="396875" indent="-396875"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4000" kern="1200">
                <a:solidFill>
                  <a:schemeClr val="tx1"/>
                </a:solidFill>
                <a:latin typeface="+mn-lt"/>
                <a:ea typeface="+mn-ea"/>
                <a:cs typeface="+mn-cs"/>
              </a:defRPr>
            </a:lvl1pPr>
            <a:lvl2pPr marL="463550" indent="-265113" algn="l" defTabSz="914400" rtl="0" eaLnBrk="1" latinLnBrk="0" hangingPunct="1">
              <a:lnSpc>
                <a:spcPct val="90000"/>
              </a:lnSpc>
              <a:spcBef>
                <a:spcPts val="200"/>
              </a:spcBef>
              <a:spcAft>
                <a:spcPts val="400"/>
              </a:spcAft>
              <a:buClr>
                <a:schemeClr val="accent1"/>
              </a:buClr>
              <a:buFont typeface="Wingdings 3" pitchFamily="18" charset="2"/>
              <a:buChar char=""/>
              <a:defRPr sz="3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Wingdings" panose="05000000000000000000" pitchFamily="2" charset="2"/>
              <a:buNone/>
            </a:pPr>
            <a:r>
              <a:rPr lang="en-US" dirty="0" smtClean="0"/>
              <a:t>In Preregistration</a:t>
            </a:r>
          </a:p>
        </p:txBody>
      </p:sp>
      <p:sp>
        <p:nvSpPr>
          <p:cNvPr id="15" name="Content Placeholder 2"/>
          <p:cNvSpPr txBox="1">
            <a:spLocks/>
          </p:cNvSpPr>
          <p:nvPr/>
        </p:nvSpPr>
        <p:spPr>
          <a:xfrm>
            <a:off x="812686" y="1390118"/>
            <a:ext cx="5005969" cy="1298098"/>
          </a:xfrm>
          <a:prstGeom prst="rect">
            <a:avLst/>
          </a:prstGeom>
        </p:spPr>
        <p:txBody>
          <a:bodyPr vert="horz" lIns="45720" tIns="45720" rIns="45720" bIns="45720" rtlCol="0">
            <a:normAutofit/>
          </a:bodyPr>
          <a:lstStyle>
            <a:lvl1pPr marL="396875" indent="-396875"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4000" kern="1200">
                <a:solidFill>
                  <a:schemeClr val="tx1"/>
                </a:solidFill>
                <a:latin typeface="+mn-lt"/>
                <a:ea typeface="+mn-ea"/>
                <a:cs typeface="+mn-cs"/>
              </a:defRPr>
            </a:lvl1pPr>
            <a:lvl2pPr marL="463550" indent="-265113" algn="l" defTabSz="914400" rtl="0" eaLnBrk="1" latinLnBrk="0" hangingPunct="1">
              <a:lnSpc>
                <a:spcPct val="90000"/>
              </a:lnSpc>
              <a:spcBef>
                <a:spcPts val="200"/>
              </a:spcBef>
              <a:spcAft>
                <a:spcPts val="400"/>
              </a:spcAft>
              <a:buClr>
                <a:schemeClr val="accent1"/>
              </a:buClr>
              <a:buFont typeface="Wingdings 3" pitchFamily="18" charset="2"/>
              <a:buChar char=""/>
              <a:defRPr sz="3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Wingdings" panose="05000000000000000000" pitchFamily="2" charset="2"/>
              <a:buNone/>
            </a:pPr>
            <a:r>
              <a:rPr lang="en-US" dirty="0" smtClean="0"/>
              <a:t>“Additional exploratory analysis suggested…”</a:t>
            </a:r>
          </a:p>
        </p:txBody>
      </p:sp>
    </p:spTree>
    <p:extLst>
      <p:ext uri="{BB962C8B-B14F-4D97-AF65-F5344CB8AC3E}">
        <p14:creationId xmlns:p14="http://schemas.microsoft.com/office/powerpoint/2010/main" val="2222172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Guiding questions</a:t>
            </a:r>
            <a:endParaRPr lang="en-US" dirty="0"/>
          </a:p>
        </p:txBody>
      </p:sp>
      <p:sp>
        <p:nvSpPr>
          <p:cNvPr id="3" name="Content Placeholder 2"/>
          <p:cNvSpPr>
            <a:spLocks noGrp="1"/>
          </p:cNvSpPr>
          <p:nvPr>
            <p:ph idx="1"/>
          </p:nvPr>
        </p:nvSpPr>
        <p:spPr/>
        <p:txBody>
          <a:bodyPr/>
          <a:lstStyle/>
          <a:p>
            <a:r>
              <a:rPr lang="en-US" dirty="0" smtClean="0"/>
              <a:t>How do we avoid getting fooled by </a:t>
            </a:r>
            <a:r>
              <a:rPr lang="en-US" b="1" dirty="0" smtClean="0"/>
              <a:t>random phenomena?</a:t>
            </a:r>
          </a:p>
          <a:p>
            <a:r>
              <a:rPr lang="en-US" dirty="0" smtClean="0"/>
              <a:t>How do we avoid getting fooled by </a:t>
            </a:r>
            <a:r>
              <a:rPr lang="en-US" b="1" dirty="0" smtClean="0"/>
              <a:t>ourselves?</a:t>
            </a:r>
            <a:endParaRPr lang="en-US" dirty="0"/>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28502754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Visual inference in Exploratory Studies</a:t>
            </a:r>
            <a:endParaRPr lang="en-US" dirty="0"/>
          </a:p>
        </p:txBody>
      </p:sp>
      <p:sp>
        <p:nvSpPr>
          <p:cNvPr id="3" name="Content Placeholder 2"/>
          <p:cNvSpPr>
            <a:spLocks noGrp="1"/>
          </p:cNvSpPr>
          <p:nvPr>
            <p:ph idx="1"/>
          </p:nvPr>
        </p:nvSpPr>
        <p:spPr>
          <a:xfrm>
            <a:off x="1604093" y="2274072"/>
            <a:ext cx="9292507" cy="2983728"/>
          </a:xfrm>
        </p:spPr>
        <p:txBody>
          <a:bodyPr>
            <a:normAutofit lnSpcReduction="10000"/>
          </a:bodyPr>
          <a:lstStyle/>
          <a:p>
            <a:r>
              <a:rPr lang="en-US" dirty="0" smtClean="0"/>
              <a:t>Create a “line-up” – mix your real data in with random data that assumes no relationship</a:t>
            </a:r>
          </a:p>
          <a:p>
            <a:r>
              <a:rPr lang="en-US" dirty="0" smtClean="0"/>
              <a:t>Can you detect the real data among of the random data?</a:t>
            </a:r>
            <a:endParaRPr lang="en-US" dirty="0"/>
          </a:p>
          <a:p>
            <a:endParaRPr lang="en-US" dirty="0"/>
          </a:p>
        </p:txBody>
      </p:sp>
      <p:sp>
        <p:nvSpPr>
          <p:cNvPr id="4" name="Footer Placeholder 3"/>
          <p:cNvSpPr>
            <a:spLocks noGrp="1"/>
          </p:cNvSpPr>
          <p:nvPr>
            <p:ph type="ftr" sz="quarter" idx="11"/>
          </p:nvPr>
        </p:nvSpPr>
        <p:spPr>
          <a:xfrm>
            <a:off x="350445" y="6474414"/>
            <a:ext cx="8564955" cy="154985"/>
          </a:xfrm>
        </p:spPr>
        <p:txBody>
          <a:bodyPr/>
          <a:lstStyle/>
          <a:p>
            <a:r>
              <a:rPr lang="en-US" smtClean="0"/>
              <a:t>(CC) ETHAN BROwN|brow3821@umn.edu|github.com/statisfactions/beyond_P</a:t>
            </a:r>
            <a:endParaRPr lang="en-US" dirty="0"/>
          </a:p>
        </p:txBody>
      </p:sp>
      <p:sp>
        <p:nvSpPr>
          <p:cNvPr id="5" name="TextBox 4"/>
          <p:cNvSpPr txBox="1"/>
          <p:nvPr/>
        </p:nvSpPr>
        <p:spPr>
          <a:xfrm>
            <a:off x="350445" y="5447040"/>
            <a:ext cx="11623882" cy="646331"/>
          </a:xfrm>
          <a:prstGeom prst="rect">
            <a:avLst/>
          </a:prstGeom>
          <a:noFill/>
        </p:spPr>
        <p:txBody>
          <a:bodyPr wrap="square" rtlCol="0">
            <a:spAutoFit/>
          </a:bodyPr>
          <a:lstStyle/>
          <a:p>
            <a:r>
              <a:rPr lang="en-US" dirty="0" err="1"/>
              <a:t>Buja</a:t>
            </a:r>
            <a:r>
              <a:rPr lang="en-US" dirty="0"/>
              <a:t>, A., Cook, D., Hofmann, H., Lawrence, M., Lee, E.-K., Swayne, D. F, Wickham, H. (2009) Statistical Inference for Exploratory Data Analysis and Model Diagnostics, Royal Society Philosophical Transactions A, 367:4361–4383.</a:t>
            </a:r>
          </a:p>
        </p:txBody>
      </p:sp>
    </p:spTree>
    <p:extLst>
      <p:ext uri="{BB962C8B-B14F-4D97-AF65-F5344CB8AC3E}">
        <p14:creationId xmlns:p14="http://schemas.microsoft.com/office/powerpoint/2010/main" val="2638690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Blinded analysis</a:t>
            </a:r>
            <a:endParaRPr lang="en-US" dirty="0"/>
          </a:p>
        </p:txBody>
      </p:sp>
      <p:sp>
        <p:nvSpPr>
          <p:cNvPr id="3" name="Content Placeholder 2"/>
          <p:cNvSpPr>
            <a:spLocks noGrp="1"/>
          </p:cNvSpPr>
          <p:nvPr>
            <p:ph idx="1"/>
          </p:nvPr>
        </p:nvSpPr>
        <p:spPr/>
        <p:txBody>
          <a:bodyPr/>
          <a:lstStyle/>
          <a:p>
            <a:r>
              <a:rPr lang="en-US" dirty="0" smtClean="0"/>
              <a:t>A step further—have someone hide certain information in your data</a:t>
            </a:r>
          </a:p>
          <a:p>
            <a:r>
              <a:rPr lang="en-US" dirty="0" smtClean="0"/>
              <a:t>Code the entire analysis—excluding outliers, etc.</a:t>
            </a:r>
          </a:p>
          <a:p>
            <a:r>
              <a:rPr lang="en-US" dirty="0" smtClean="0"/>
              <a:t>Reveal the true results! </a:t>
            </a:r>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sp>
        <p:nvSpPr>
          <p:cNvPr id="5" name="Rectangle 4"/>
          <p:cNvSpPr/>
          <p:nvPr/>
        </p:nvSpPr>
        <p:spPr>
          <a:xfrm>
            <a:off x="350444" y="5657671"/>
            <a:ext cx="11517705" cy="646331"/>
          </a:xfrm>
          <a:prstGeom prst="rect">
            <a:avLst/>
          </a:prstGeom>
        </p:spPr>
        <p:txBody>
          <a:bodyPr wrap="square">
            <a:spAutoFit/>
          </a:bodyPr>
          <a:lstStyle/>
          <a:p>
            <a:r>
              <a:rPr lang="en-US" dirty="0" err="1">
                <a:solidFill>
                  <a:srgbClr val="222222"/>
                </a:solidFill>
                <a:latin typeface="Arial" panose="020B0604020202020204" pitchFamily="34" charset="0"/>
              </a:rPr>
              <a:t>MacCoun</a:t>
            </a:r>
            <a:r>
              <a:rPr lang="en-US" dirty="0">
                <a:solidFill>
                  <a:srgbClr val="222222"/>
                </a:solidFill>
                <a:latin typeface="Arial" panose="020B0604020202020204" pitchFamily="34" charset="0"/>
              </a:rPr>
              <a:t>, R. J., &amp; </a:t>
            </a:r>
            <a:r>
              <a:rPr lang="en-US" dirty="0" err="1">
                <a:solidFill>
                  <a:srgbClr val="222222"/>
                </a:solidFill>
                <a:latin typeface="Arial" panose="020B0604020202020204" pitchFamily="34" charset="0"/>
              </a:rPr>
              <a:t>Perlmutter</a:t>
            </a:r>
            <a:r>
              <a:rPr lang="en-US" dirty="0">
                <a:solidFill>
                  <a:srgbClr val="222222"/>
                </a:solidFill>
                <a:latin typeface="Arial" panose="020B0604020202020204" pitchFamily="34" charset="0"/>
              </a:rPr>
              <a:t>, S. (2017). Blind analysis as a correction for confirmatory bias in physics and in psychology. </a:t>
            </a:r>
            <a:r>
              <a:rPr lang="en-US" i="1" dirty="0">
                <a:solidFill>
                  <a:srgbClr val="222222"/>
                </a:solidFill>
                <a:latin typeface="Arial" panose="020B0604020202020204" pitchFamily="34" charset="0"/>
              </a:rPr>
              <a:t>Psychological science under scrutiny: Recent challenges and proposed solutions</a:t>
            </a:r>
            <a:r>
              <a:rPr lang="en-US" dirty="0">
                <a:solidFill>
                  <a:srgbClr val="222222"/>
                </a:solidFill>
                <a:latin typeface="Arial" panose="020B0604020202020204" pitchFamily="34" charset="0"/>
              </a:rPr>
              <a:t>, 589-612.</a:t>
            </a:r>
            <a:endParaRPr lang="en-US" dirty="0"/>
          </a:p>
        </p:txBody>
      </p:sp>
    </p:spTree>
    <p:extLst>
      <p:ext uri="{BB962C8B-B14F-4D97-AF65-F5344CB8AC3E}">
        <p14:creationId xmlns:p14="http://schemas.microsoft.com/office/powerpoint/2010/main" val="468274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ESP Task</a:t>
            </a:r>
            <a:endParaRPr lang="en-US" dirty="0"/>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6950" y="1734650"/>
            <a:ext cx="2438400" cy="4460073"/>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505575" y="1734649"/>
            <a:ext cx="2438400" cy="4460073"/>
          </a:xfrm>
          <a:prstGeom prst="rect">
            <a:avLst/>
          </a:prstGeom>
        </p:spPr>
      </p:pic>
      <p:sp>
        <p:nvSpPr>
          <p:cNvPr id="8" name="TextBox 7"/>
          <p:cNvSpPr txBox="1"/>
          <p:nvPr/>
        </p:nvSpPr>
        <p:spPr>
          <a:xfrm rot="5400000">
            <a:off x="7682361" y="3600647"/>
            <a:ext cx="5378204" cy="369332"/>
          </a:xfrm>
          <a:prstGeom prst="rect">
            <a:avLst/>
          </a:prstGeom>
          <a:noFill/>
        </p:spPr>
        <p:txBody>
          <a:bodyPr wrap="none" rtlCol="0">
            <a:spAutoFit/>
          </a:bodyPr>
          <a:lstStyle/>
          <a:p>
            <a:r>
              <a:rPr lang="en-US" dirty="0"/>
              <a:t>https://openclipart.org/detail/169699/man-at-a-fence</a:t>
            </a:r>
          </a:p>
        </p:txBody>
      </p:sp>
    </p:spTree>
    <p:extLst>
      <p:ext uri="{BB962C8B-B14F-4D97-AF65-F5344CB8AC3E}">
        <p14:creationId xmlns:p14="http://schemas.microsoft.com/office/powerpoint/2010/main" val="277950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the target, Flash Positive Image</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5734" y="1991484"/>
            <a:ext cx="4730950" cy="4024313"/>
          </a:xfrm>
        </p:spPr>
      </p:pic>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sp>
        <p:nvSpPr>
          <p:cNvPr id="6" name="Rectangle 5"/>
          <p:cNvSpPr/>
          <p:nvPr/>
        </p:nvSpPr>
        <p:spPr>
          <a:xfrm>
            <a:off x="5626684" y="5922448"/>
            <a:ext cx="5523884" cy="369332"/>
          </a:xfrm>
          <a:prstGeom prst="rect">
            <a:avLst/>
          </a:prstGeom>
        </p:spPr>
        <p:txBody>
          <a:bodyPr wrap="none">
            <a:spAutoFit/>
          </a:bodyPr>
          <a:lstStyle/>
          <a:p>
            <a:r>
              <a:rPr lang="en-US" dirty="0"/>
              <a:t>https://openclipart.org/detail/170412/three-sandwiches</a:t>
            </a:r>
          </a:p>
        </p:txBody>
      </p:sp>
    </p:spTree>
    <p:extLst>
      <p:ext uri="{BB962C8B-B14F-4D97-AF65-F5344CB8AC3E}">
        <p14:creationId xmlns:p14="http://schemas.microsoft.com/office/powerpoint/2010/main" val="199864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Not, Flash Negative Image</a:t>
            </a:r>
            <a:endParaRPr lang="en-US" dirty="0"/>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39047" y="1739900"/>
            <a:ext cx="4299158" cy="4024313"/>
          </a:xfrm>
        </p:spPr>
      </p:pic>
      <p:sp>
        <p:nvSpPr>
          <p:cNvPr id="8" name="Rectangle 7"/>
          <p:cNvSpPr/>
          <p:nvPr/>
        </p:nvSpPr>
        <p:spPr>
          <a:xfrm>
            <a:off x="3734585" y="5934648"/>
            <a:ext cx="5498428" cy="369332"/>
          </a:xfrm>
          <a:prstGeom prst="rect">
            <a:avLst/>
          </a:prstGeom>
        </p:spPr>
        <p:txBody>
          <a:bodyPr wrap="none">
            <a:spAutoFit/>
          </a:bodyPr>
          <a:lstStyle/>
          <a:p>
            <a:r>
              <a:rPr lang="en-US" dirty="0"/>
              <a:t>https://openclipart.org/detail/168915/real-sea-monster</a:t>
            </a:r>
          </a:p>
        </p:txBody>
      </p:sp>
    </p:spTree>
    <p:extLst>
      <p:ext uri="{BB962C8B-B14F-4D97-AF65-F5344CB8AC3E}">
        <p14:creationId xmlns:p14="http://schemas.microsoft.com/office/powerpoint/2010/main" val="1026110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Analysis</a:t>
            </a:r>
            <a:endParaRPr lang="en-US" dirty="0"/>
          </a:p>
        </p:txBody>
      </p:sp>
      <p:sp>
        <p:nvSpPr>
          <p:cNvPr id="3" name="Content Placeholder 2"/>
          <p:cNvSpPr>
            <a:spLocks noGrp="1"/>
          </p:cNvSpPr>
          <p:nvPr>
            <p:ph idx="1"/>
          </p:nvPr>
        </p:nvSpPr>
        <p:spPr>
          <a:xfrm>
            <a:off x="575393" y="2084832"/>
            <a:ext cx="7813233" cy="4023360"/>
          </a:xfrm>
        </p:spPr>
        <p:txBody>
          <a:bodyPr>
            <a:normAutofit lnSpcReduction="10000"/>
          </a:bodyPr>
          <a:lstStyle/>
          <a:p>
            <a:r>
              <a:rPr lang="en-US" dirty="0" smtClean="0"/>
              <a:t>Directly evaluate the probability of the null hypothesis, and alternative hypothesis</a:t>
            </a:r>
          </a:p>
          <a:p>
            <a:r>
              <a:rPr lang="en-US" dirty="0" smtClean="0"/>
              <a:t>Output is easier to interpret than p-values and confidence intervals</a:t>
            </a:r>
          </a:p>
          <a:p>
            <a:r>
              <a:rPr lang="en-US" dirty="0" smtClean="0"/>
              <a:t>Has other disadvantages (complex, depends on assumed priors)</a:t>
            </a:r>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pic>
        <p:nvPicPr>
          <p:cNvPr id="2050" name="Picture 2" descr="Thomas Baye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9975" y="2136648"/>
            <a:ext cx="28956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879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 your Uncertainty</a:t>
            </a:r>
            <a:endParaRPr lang="en-US" dirty="0"/>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9250" y="2754607"/>
            <a:ext cx="1447800" cy="3050032"/>
          </a:xfrm>
          <a:prstGeom prst="rect">
            <a:avLst/>
          </a:prstGeom>
        </p:spPr>
      </p:pic>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1050" y="1821157"/>
            <a:ext cx="1447800" cy="3050032"/>
          </a:xfrm>
          <a:prstGeom prst="rect">
            <a:avLst/>
          </a:prstGeom>
        </p:spPr>
      </p:pic>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2754607"/>
            <a:ext cx="1447800" cy="3050032"/>
          </a:xfrm>
          <a:prstGeom prst="rect">
            <a:avLst/>
          </a:prstGeom>
        </p:spPr>
      </p:pic>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0" y="1405613"/>
            <a:ext cx="1447800" cy="3050032"/>
          </a:xfrm>
          <a:prstGeom prst="rect">
            <a:avLst/>
          </a:prstGeom>
        </p:spPr>
      </p:pic>
      <p:sp>
        <p:nvSpPr>
          <p:cNvPr id="25" name="TextBox 24"/>
          <p:cNvSpPr txBox="1"/>
          <p:nvPr/>
        </p:nvSpPr>
        <p:spPr>
          <a:xfrm>
            <a:off x="2221231" y="3809314"/>
            <a:ext cx="445769" cy="646331"/>
          </a:xfrm>
          <a:prstGeom prst="rect">
            <a:avLst/>
          </a:prstGeom>
          <a:noFill/>
        </p:spPr>
        <p:txBody>
          <a:bodyPr wrap="square" rtlCol="0">
            <a:spAutoFit/>
          </a:bodyPr>
          <a:lstStyle/>
          <a:p>
            <a:r>
              <a:rPr lang="en-US" sz="3600" dirty="0" smtClean="0"/>
              <a:t>P</a:t>
            </a:r>
            <a:endParaRPr lang="en-US" sz="3600" dirty="0"/>
          </a:p>
        </p:txBody>
      </p:sp>
      <p:sp>
        <p:nvSpPr>
          <p:cNvPr id="26" name="TextBox 25"/>
          <p:cNvSpPr txBox="1"/>
          <p:nvPr/>
        </p:nvSpPr>
        <p:spPr>
          <a:xfrm>
            <a:off x="4743071" y="3371296"/>
            <a:ext cx="1429509" cy="646331"/>
          </a:xfrm>
          <a:prstGeom prst="rect">
            <a:avLst/>
          </a:prstGeom>
          <a:noFill/>
        </p:spPr>
        <p:txBody>
          <a:bodyPr wrap="square" rtlCol="0">
            <a:spAutoFit/>
          </a:bodyPr>
          <a:lstStyle/>
          <a:p>
            <a:r>
              <a:rPr lang="en-US" sz="3600" dirty="0" smtClean="0"/>
              <a:t>Bayes</a:t>
            </a:r>
            <a:endParaRPr lang="en-US" sz="3600" dirty="0"/>
          </a:p>
        </p:txBody>
      </p:sp>
      <p:sp>
        <p:nvSpPr>
          <p:cNvPr id="27" name="TextBox 26"/>
          <p:cNvSpPr txBox="1"/>
          <p:nvPr/>
        </p:nvSpPr>
        <p:spPr>
          <a:xfrm>
            <a:off x="6800850" y="4224858"/>
            <a:ext cx="2305049" cy="646331"/>
          </a:xfrm>
          <a:prstGeom prst="rect">
            <a:avLst/>
          </a:prstGeom>
          <a:noFill/>
        </p:spPr>
        <p:txBody>
          <a:bodyPr wrap="square" rtlCol="0">
            <a:spAutoFit/>
          </a:bodyPr>
          <a:lstStyle/>
          <a:p>
            <a:r>
              <a:rPr lang="en-US" sz="3600" dirty="0" smtClean="0"/>
              <a:t>Simulation</a:t>
            </a:r>
            <a:endParaRPr lang="en-US" sz="3600" dirty="0"/>
          </a:p>
        </p:txBody>
      </p:sp>
      <p:sp>
        <p:nvSpPr>
          <p:cNvPr id="28" name="TextBox 27"/>
          <p:cNvSpPr txBox="1"/>
          <p:nvPr/>
        </p:nvSpPr>
        <p:spPr>
          <a:xfrm>
            <a:off x="9910572" y="2404898"/>
            <a:ext cx="2305049" cy="646331"/>
          </a:xfrm>
          <a:prstGeom prst="rect">
            <a:avLst/>
          </a:prstGeom>
          <a:noFill/>
        </p:spPr>
        <p:txBody>
          <a:bodyPr wrap="square" rtlCol="0">
            <a:spAutoFit/>
          </a:bodyPr>
          <a:lstStyle/>
          <a:p>
            <a:r>
              <a:rPr lang="en-US" sz="3600" dirty="0" smtClean="0"/>
              <a:t>?</a:t>
            </a:r>
            <a:endParaRPr lang="en-US" sz="3600" dirty="0"/>
          </a:p>
        </p:txBody>
      </p:sp>
      <p:sp>
        <p:nvSpPr>
          <p:cNvPr id="29" name="TextBox 28"/>
          <p:cNvSpPr txBox="1"/>
          <p:nvPr/>
        </p:nvSpPr>
        <p:spPr>
          <a:xfrm>
            <a:off x="4369535" y="5972987"/>
            <a:ext cx="6469656" cy="369332"/>
          </a:xfrm>
          <a:prstGeom prst="rect">
            <a:avLst/>
          </a:prstGeom>
          <a:noFill/>
        </p:spPr>
        <p:txBody>
          <a:bodyPr wrap="none" rtlCol="0">
            <a:spAutoFit/>
          </a:bodyPr>
          <a:lstStyle/>
          <a:p>
            <a:r>
              <a:rPr lang="en-US" dirty="0"/>
              <a:t>https://openclipart.org/detail/208657/alchemy-potion-tree-poison</a:t>
            </a:r>
          </a:p>
        </p:txBody>
      </p:sp>
    </p:spTree>
    <p:extLst>
      <p:ext uri="{BB962C8B-B14F-4D97-AF65-F5344CB8AC3E}">
        <p14:creationId xmlns:p14="http://schemas.microsoft.com/office/powerpoint/2010/main" val="575269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We’re Here to Help</a:t>
            </a:r>
            <a:endParaRPr lang="en-US" dirty="0"/>
          </a:p>
        </p:txBody>
      </p:sp>
      <p:sp>
        <p:nvSpPr>
          <p:cNvPr id="3" name="Content Placeholder 2"/>
          <p:cNvSpPr>
            <a:spLocks noGrp="1"/>
          </p:cNvSpPr>
          <p:nvPr>
            <p:ph idx="1"/>
          </p:nvPr>
        </p:nvSpPr>
        <p:spPr>
          <a:xfrm>
            <a:off x="1024127" y="2084832"/>
            <a:ext cx="9720073" cy="4023360"/>
          </a:xfrm>
        </p:spPr>
        <p:txBody>
          <a:bodyPr>
            <a:normAutofit fontScale="77500" lnSpcReduction="20000"/>
          </a:bodyPr>
          <a:lstStyle/>
          <a:p>
            <a:pPr marL="0" indent="0">
              <a:buNone/>
            </a:pPr>
            <a:r>
              <a:rPr lang="en-US" dirty="0" smtClean="0"/>
              <a:t>Research Methodology </a:t>
            </a:r>
            <a:r>
              <a:rPr lang="en-US" dirty="0"/>
              <a:t>Consulting Center </a:t>
            </a:r>
            <a:r>
              <a:rPr lang="en-US" dirty="0" smtClean="0">
                <a:hlinkClick r:id="rId2"/>
              </a:rPr>
              <a:t>cehd.umn.edu/research/consulting/</a:t>
            </a:r>
            <a:endParaRPr lang="en-US" dirty="0" smtClean="0"/>
          </a:p>
          <a:p>
            <a:pPr marL="0" indent="0">
              <a:buNone/>
            </a:pPr>
            <a:endParaRPr lang="en-US" dirty="0" smtClean="0"/>
          </a:p>
          <a:p>
            <a:pPr marL="0" indent="0">
              <a:buNone/>
            </a:pPr>
            <a:r>
              <a:rPr lang="en-US" dirty="0" smtClean="0"/>
              <a:t>And our friends—</a:t>
            </a:r>
          </a:p>
          <a:p>
            <a:pPr marL="0" indent="0">
              <a:buNone/>
            </a:pPr>
            <a:r>
              <a:rPr lang="en-US" dirty="0" smtClean="0"/>
              <a:t>LATIS</a:t>
            </a:r>
            <a:r>
              <a:rPr lang="en-US" dirty="0"/>
              <a:t>: </a:t>
            </a:r>
            <a:r>
              <a:rPr lang="en-US" dirty="0" smtClean="0">
                <a:hlinkClick r:id="rId3"/>
              </a:rPr>
              <a:t>cla.umn.edu/</a:t>
            </a:r>
            <a:r>
              <a:rPr lang="en-US" dirty="0" err="1" smtClean="0">
                <a:hlinkClick r:id="rId3"/>
              </a:rPr>
              <a:t>latis</a:t>
            </a:r>
            <a:r>
              <a:rPr lang="en-US" dirty="0" smtClean="0"/>
              <a:t> </a:t>
            </a:r>
          </a:p>
          <a:p>
            <a:pPr marL="0" indent="0">
              <a:buNone/>
            </a:pPr>
            <a:r>
              <a:rPr lang="en-US" dirty="0" smtClean="0"/>
              <a:t>IRSA: </a:t>
            </a:r>
            <a:r>
              <a:rPr lang="en-US" dirty="0">
                <a:hlinkClick r:id="rId4"/>
              </a:rPr>
              <a:t>irsa.stat.umn.edu</a:t>
            </a:r>
            <a:endParaRPr lang="en-US" dirty="0" smtClean="0"/>
          </a:p>
          <a:p>
            <a:pPr marL="0" indent="0">
              <a:buNone/>
            </a:pPr>
            <a:r>
              <a:rPr lang="en-US" dirty="0" smtClean="0"/>
              <a:t>Libraries: </a:t>
            </a:r>
            <a:r>
              <a:rPr lang="en-US" dirty="0" smtClean="0">
                <a:hlinkClick r:id="rId5"/>
              </a:rPr>
              <a:t>libraries.umn.edu</a:t>
            </a:r>
            <a:endParaRPr lang="en-US" dirty="0"/>
          </a:p>
          <a:p>
            <a:pPr marL="0" indent="0">
              <a:buNone/>
            </a:pPr>
            <a:r>
              <a:rPr lang="en-US" dirty="0" smtClean="0"/>
              <a:t>DASH: </a:t>
            </a:r>
            <a:r>
              <a:rPr lang="en-US" dirty="0" smtClean="0">
                <a:hlinkClick r:id="rId6"/>
              </a:rPr>
              <a:t>dash.umn.edu</a:t>
            </a:r>
            <a:endParaRPr lang="en-US" dirty="0" smtClean="0"/>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spTree>
    <p:extLst>
      <p:ext uri="{BB962C8B-B14F-4D97-AF65-F5344CB8AC3E}">
        <p14:creationId xmlns:p14="http://schemas.microsoft.com/office/powerpoint/2010/main" val="3815755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R.A. </a:t>
            </a:r>
            <a:r>
              <a:rPr lang="en-US" dirty="0" smtClean="0"/>
              <a:t>Fisher speaks out on P-values</a:t>
            </a:r>
            <a:endParaRPr lang="en-US" dirty="0"/>
          </a:p>
        </p:txBody>
      </p:sp>
      <p:sp>
        <p:nvSpPr>
          <p:cNvPr id="3" name="Content Placeholder 2"/>
          <p:cNvSpPr>
            <a:spLocks noGrp="1"/>
          </p:cNvSpPr>
          <p:nvPr>
            <p:ph idx="1"/>
          </p:nvPr>
        </p:nvSpPr>
        <p:spPr>
          <a:xfrm>
            <a:off x="1024128" y="2286000"/>
            <a:ext cx="7134035" cy="3943350"/>
          </a:xfrm>
        </p:spPr>
        <p:txBody>
          <a:bodyPr>
            <a:normAutofit/>
          </a:bodyPr>
          <a:lstStyle/>
          <a:p>
            <a:pPr marL="0" indent="0">
              <a:buNone/>
            </a:pPr>
            <a:r>
              <a:rPr lang="en-US" dirty="0" smtClean="0"/>
              <a:t>[N]o </a:t>
            </a:r>
            <a:r>
              <a:rPr lang="en-US" dirty="0"/>
              <a:t>scientific worker has a fixed level of significance at which from year to year, and in all circumstances, he rejects hypotheses; he rather gives his mind to each particular case in the light of his evidence and his </a:t>
            </a:r>
            <a:r>
              <a:rPr lang="en-US" dirty="0" smtClean="0"/>
              <a:t>ideas.</a:t>
            </a:r>
            <a:endParaRPr lang="en-US" b="1" dirty="0"/>
          </a:p>
        </p:txBody>
      </p:sp>
      <p:pic>
        <p:nvPicPr>
          <p:cNvPr id="1028" name="Picture 4" descr="https://upload.wikimedia.org/wikipedia/commons/a/aa/Youngronaldfish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8100" y="2314574"/>
            <a:ext cx="2771775" cy="388620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3746637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solutions</a:t>
            </a:r>
            <a:endParaRPr lang="en-US" dirty="0"/>
          </a:p>
        </p:txBody>
      </p:sp>
      <p:sp>
        <p:nvSpPr>
          <p:cNvPr id="3" name="Content Placeholder 2"/>
          <p:cNvSpPr>
            <a:spLocks noGrp="1"/>
          </p:cNvSpPr>
          <p:nvPr>
            <p:ph idx="1"/>
          </p:nvPr>
        </p:nvSpPr>
        <p:spPr/>
        <p:txBody>
          <a:bodyPr/>
          <a:lstStyle/>
          <a:p>
            <a:r>
              <a:rPr lang="en-US" dirty="0" smtClean="0"/>
              <a:t>Understanding how p-values actually work</a:t>
            </a:r>
          </a:p>
          <a:p>
            <a:r>
              <a:rPr lang="en-US" dirty="0" smtClean="0"/>
              <a:t>Preregistration</a:t>
            </a:r>
          </a:p>
          <a:p>
            <a:r>
              <a:rPr lang="en-US" dirty="0" smtClean="0"/>
              <a:t>Randomness “line-up”</a:t>
            </a:r>
          </a:p>
          <a:p>
            <a:r>
              <a:rPr lang="en-US" dirty="0" smtClean="0"/>
              <a:t>Blinded analysis</a:t>
            </a:r>
          </a:p>
          <a:p>
            <a:r>
              <a:rPr lang="en-US" dirty="0" smtClean="0"/>
              <a:t>Bayesian analysis</a:t>
            </a:r>
          </a:p>
        </p:txBody>
      </p:sp>
      <p:sp>
        <p:nvSpPr>
          <p:cNvPr id="4" name="Footer Placeholder 3"/>
          <p:cNvSpPr>
            <a:spLocks noGrp="1"/>
          </p:cNvSpPr>
          <p:nvPr>
            <p:ph type="ftr" sz="quarter" idx="11"/>
          </p:nvPr>
        </p:nvSpPr>
        <p:spPr/>
        <p:txBody>
          <a:bodyPr/>
          <a:lstStyle/>
          <a:p>
            <a:r>
              <a:rPr lang="en-US" smtClean="0"/>
              <a:t>(CC) ETHAN BROwN|brow3821@umn.edu|github.com/statisfactions/beyond_P</a:t>
            </a:r>
            <a:endParaRPr lang="en-US" dirty="0"/>
          </a:p>
        </p:txBody>
      </p:sp>
    </p:spTree>
    <p:extLst>
      <p:ext uri="{BB962C8B-B14F-4D97-AF65-F5344CB8AC3E}">
        <p14:creationId xmlns:p14="http://schemas.microsoft.com/office/powerpoint/2010/main" val="3381081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We know The Truth</a:t>
            </a:r>
            <a:endParaRPr lang="en-US" dirty="0"/>
          </a:p>
        </p:txBody>
      </p:sp>
      <p:pic>
        <p:nvPicPr>
          <p:cNvPr id="5" name="Picture 4"/>
          <p:cNvPicPr>
            <a:picLocks noChangeAspect="1"/>
          </p:cNvPicPr>
          <p:nvPr/>
        </p:nvPicPr>
        <p:blipFill>
          <a:blip r:embed="rId3"/>
          <a:stretch>
            <a:fillRect/>
          </a:stretch>
        </p:blipFill>
        <p:spPr>
          <a:xfrm>
            <a:off x="1761225" y="2234629"/>
            <a:ext cx="2320122" cy="2661316"/>
          </a:xfrm>
          <a:prstGeom prst="rect">
            <a:avLst/>
          </a:prstGeom>
        </p:spPr>
      </p:pic>
      <p:pic>
        <p:nvPicPr>
          <p:cNvPr id="6" name="Picture 5"/>
          <p:cNvPicPr>
            <a:picLocks noChangeAspect="1"/>
          </p:cNvPicPr>
          <p:nvPr/>
        </p:nvPicPr>
        <p:blipFill>
          <a:blip r:embed="rId4"/>
          <a:stretch>
            <a:fillRect/>
          </a:stretch>
        </p:blipFill>
        <p:spPr>
          <a:xfrm>
            <a:off x="6207260" y="2514752"/>
            <a:ext cx="2456598" cy="2286004"/>
          </a:xfrm>
          <a:prstGeom prst="rect">
            <a:avLst/>
          </a:prstGeom>
        </p:spPr>
      </p:pic>
      <p:sp>
        <p:nvSpPr>
          <p:cNvPr id="7" name="TextBox 6"/>
          <p:cNvSpPr txBox="1"/>
          <p:nvPr/>
        </p:nvSpPr>
        <p:spPr>
          <a:xfrm>
            <a:off x="4419974" y="2334315"/>
            <a:ext cx="482886" cy="2646878"/>
          </a:xfrm>
          <a:prstGeom prst="rect">
            <a:avLst/>
          </a:prstGeom>
          <a:noFill/>
        </p:spPr>
        <p:txBody>
          <a:bodyPr wrap="square" rtlCol="0">
            <a:spAutoFit/>
          </a:bodyPr>
          <a:lstStyle/>
          <a:p>
            <a:r>
              <a:rPr lang="en-US" sz="16600" dirty="0" smtClean="0"/>
              <a:t>=</a:t>
            </a:r>
            <a:endParaRPr lang="en-US" sz="16600" dirty="0"/>
          </a:p>
        </p:txBody>
      </p:sp>
      <p:sp>
        <p:nvSpPr>
          <p:cNvPr id="3" name="Footer Placeholder 2"/>
          <p:cNvSpPr>
            <a:spLocks noGrp="1"/>
          </p:cNvSpPr>
          <p:nvPr>
            <p:ph type="ftr" sz="quarter" idx="11"/>
          </p:nvPr>
        </p:nvSpPr>
        <p:spPr/>
        <p:txBody>
          <a:bodyPr/>
          <a:lstStyle/>
          <a:p>
            <a:r>
              <a:rPr lang="en-US" smtClean="0"/>
              <a:t>(CC) ETHAN BROwN|brow3821@umn.edu|github.com/statisfactions/beyond_P</a:t>
            </a:r>
            <a:endParaRPr lang="en-US"/>
          </a:p>
        </p:txBody>
      </p:sp>
      <p:sp>
        <p:nvSpPr>
          <p:cNvPr id="8" name="TextBox 7"/>
          <p:cNvSpPr txBox="1"/>
          <p:nvPr/>
        </p:nvSpPr>
        <p:spPr>
          <a:xfrm>
            <a:off x="1258009" y="5654478"/>
            <a:ext cx="7233007" cy="369332"/>
          </a:xfrm>
          <a:prstGeom prst="rect">
            <a:avLst/>
          </a:prstGeom>
          <a:noFill/>
        </p:spPr>
        <p:txBody>
          <a:bodyPr wrap="square" rtlCol="0">
            <a:spAutoFit/>
          </a:bodyPr>
          <a:lstStyle/>
          <a:p>
            <a:r>
              <a:rPr lang="en-US" dirty="0"/>
              <a:t>http://www.rossmanchance.com/applets/OneProp/OneProp.htm</a:t>
            </a:r>
          </a:p>
        </p:txBody>
      </p:sp>
    </p:spTree>
    <p:extLst>
      <p:ext uri="{BB962C8B-B14F-4D97-AF65-F5344CB8AC3E}">
        <p14:creationId xmlns:p14="http://schemas.microsoft.com/office/powerpoint/2010/main" val="72702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Coin Flip Sequences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Which of the following is the</a:t>
            </a:r>
            <a:r>
              <a:rPr lang="en-US" b="1" dirty="0" smtClean="0"/>
              <a:t> most </a:t>
            </a:r>
            <a:r>
              <a:rPr lang="en-US" dirty="0" smtClean="0"/>
              <a:t>likely result of </a:t>
            </a:r>
            <a:r>
              <a:rPr lang="en-US" dirty="0"/>
              <a:t>five </a:t>
            </a:r>
            <a:r>
              <a:rPr lang="en-US" dirty="0" smtClean="0"/>
              <a:t>flips of </a:t>
            </a:r>
            <a:r>
              <a:rPr lang="en-US" dirty="0"/>
              <a:t>a </a:t>
            </a:r>
            <a:r>
              <a:rPr lang="en-US" dirty="0" smtClean="0"/>
              <a:t>fair coin?</a:t>
            </a:r>
          </a:p>
          <a:p>
            <a:pPr marL="0" indent="0">
              <a:buNone/>
            </a:pPr>
            <a:r>
              <a:rPr lang="en-US" dirty="0" smtClean="0"/>
              <a:t>a</a:t>
            </a:r>
            <a:r>
              <a:rPr lang="en-US" dirty="0"/>
              <a:t>) HHHTT</a:t>
            </a:r>
            <a:br>
              <a:rPr lang="en-US" dirty="0"/>
            </a:br>
            <a:r>
              <a:rPr lang="en-US" dirty="0"/>
              <a:t>b) THHTH</a:t>
            </a:r>
            <a:br>
              <a:rPr lang="en-US" dirty="0"/>
            </a:br>
            <a:r>
              <a:rPr lang="en-US" dirty="0"/>
              <a:t>c) THTTT</a:t>
            </a:r>
            <a:br>
              <a:rPr lang="en-US" dirty="0"/>
            </a:br>
            <a:r>
              <a:rPr lang="en-US" dirty="0"/>
              <a:t>d) HTHTH</a:t>
            </a:r>
            <a:br>
              <a:rPr lang="en-US" dirty="0"/>
            </a:br>
            <a:r>
              <a:rPr lang="en-US" dirty="0"/>
              <a:t>e) All </a:t>
            </a:r>
            <a:r>
              <a:rPr lang="en-US" dirty="0" smtClean="0"/>
              <a:t>four sequences are equally likely</a:t>
            </a:r>
            <a:r>
              <a:rPr lang="en-US" dirty="0"/>
              <a:t>. </a:t>
            </a:r>
          </a:p>
        </p:txBody>
      </p:sp>
      <p:sp>
        <p:nvSpPr>
          <p:cNvPr id="4" name="TextBox 3"/>
          <p:cNvSpPr txBox="1"/>
          <p:nvPr/>
        </p:nvSpPr>
        <p:spPr>
          <a:xfrm>
            <a:off x="9713343" y="6309360"/>
            <a:ext cx="2070340" cy="369332"/>
          </a:xfrm>
          <a:prstGeom prst="rect">
            <a:avLst/>
          </a:prstGeom>
          <a:noFill/>
        </p:spPr>
        <p:txBody>
          <a:bodyPr wrap="square" rtlCol="0">
            <a:spAutoFit/>
          </a:bodyPr>
          <a:lstStyle/>
          <a:p>
            <a:r>
              <a:rPr lang="en-US" dirty="0" err="1" smtClean="0"/>
              <a:t>Konold</a:t>
            </a:r>
            <a:r>
              <a:rPr lang="en-US" dirty="0" smtClean="0"/>
              <a:t> et al. (1993)</a:t>
            </a:r>
            <a:endParaRPr lang="en-US" dirty="0"/>
          </a:p>
        </p:txBody>
      </p:sp>
      <p:sp>
        <p:nvSpPr>
          <p:cNvPr id="5" name="Footer Placeholder 4"/>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3253761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Coin Flip Sequences</a:t>
            </a:r>
          </a:p>
        </p:txBody>
      </p:sp>
      <p:sp>
        <p:nvSpPr>
          <p:cNvPr id="3" name="Content Placeholder 2"/>
          <p:cNvSpPr>
            <a:spLocks noGrp="1"/>
          </p:cNvSpPr>
          <p:nvPr>
            <p:ph idx="1"/>
          </p:nvPr>
        </p:nvSpPr>
        <p:spPr/>
        <p:txBody>
          <a:bodyPr>
            <a:normAutofit lnSpcReduction="10000"/>
          </a:bodyPr>
          <a:lstStyle/>
          <a:p>
            <a:pPr marL="0" indent="0">
              <a:buNone/>
            </a:pPr>
            <a:r>
              <a:rPr lang="en-US" dirty="0" smtClean="0"/>
              <a:t>Which of the these same sequences would be </a:t>
            </a:r>
            <a:r>
              <a:rPr lang="en-US" b="1" dirty="0" smtClean="0"/>
              <a:t>least </a:t>
            </a:r>
            <a:r>
              <a:rPr lang="en-US" dirty="0" smtClean="0"/>
              <a:t>likely to occur?</a:t>
            </a:r>
          </a:p>
          <a:p>
            <a:pPr marL="0" indent="0">
              <a:buNone/>
            </a:pPr>
            <a:r>
              <a:rPr lang="en-US" dirty="0" smtClean="0"/>
              <a:t>a</a:t>
            </a:r>
            <a:r>
              <a:rPr lang="en-US" dirty="0"/>
              <a:t>) HHHTT</a:t>
            </a:r>
            <a:br>
              <a:rPr lang="en-US" dirty="0"/>
            </a:br>
            <a:r>
              <a:rPr lang="en-US" dirty="0"/>
              <a:t>b) THHTH</a:t>
            </a:r>
            <a:br>
              <a:rPr lang="en-US" dirty="0"/>
            </a:br>
            <a:r>
              <a:rPr lang="en-US" dirty="0"/>
              <a:t>c) THTTT</a:t>
            </a:r>
            <a:br>
              <a:rPr lang="en-US" dirty="0"/>
            </a:br>
            <a:r>
              <a:rPr lang="en-US" dirty="0"/>
              <a:t>d) HTHTH</a:t>
            </a:r>
            <a:br>
              <a:rPr lang="en-US" dirty="0"/>
            </a:br>
            <a:r>
              <a:rPr lang="en-US" dirty="0"/>
              <a:t>e</a:t>
            </a:r>
            <a:r>
              <a:rPr lang="en-US" dirty="0" smtClean="0"/>
              <a:t>) No sequence is the least likely</a:t>
            </a:r>
            <a:endParaRPr lang="en-US" dirty="0"/>
          </a:p>
        </p:txBody>
      </p:sp>
      <p:sp>
        <p:nvSpPr>
          <p:cNvPr id="4" name="TextBox 3"/>
          <p:cNvSpPr txBox="1"/>
          <p:nvPr/>
        </p:nvSpPr>
        <p:spPr>
          <a:xfrm>
            <a:off x="9713343" y="6309360"/>
            <a:ext cx="2070340" cy="369332"/>
          </a:xfrm>
          <a:prstGeom prst="rect">
            <a:avLst/>
          </a:prstGeom>
          <a:noFill/>
        </p:spPr>
        <p:txBody>
          <a:bodyPr wrap="square" rtlCol="0">
            <a:spAutoFit/>
          </a:bodyPr>
          <a:lstStyle/>
          <a:p>
            <a:r>
              <a:rPr lang="en-US" dirty="0" err="1" smtClean="0"/>
              <a:t>Konold</a:t>
            </a:r>
            <a:r>
              <a:rPr lang="en-US" dirty="0" smtClean="0"/>
              <a:t> et al. (1993)</a:t>
            </a:r>
            <a:endParaRPr lang="en-US" dirty="0"/>
          </a:p>
        </p:txBody>
      </p:sp>
      <p:sp>
        <p:nvSpPr>
          <p:cNvPr id="5" name="Footer Placeholder 4"/>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4093647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Statistics: we don’t know the truth</a:t>
            </a:r>
            <a:endParaRPr lang="en-US" dirty="0"/>
          </a:p>
        </p:txBody>
      </p:sp>
      <p:pic>
        <p:nvPicPr>
          <p:cNvPr id="4" name="Picture 3"/>
          <p:cNvPicPr>
            <a:picLocks noChangeAspect="1"/>
          </p:cNvPicPr>
          <p:nvPr/>
        </p:nvPicPr>
        <p:blipFill>
          <a:blip r:embed="rId2"/>
          <a:stretch>
            <a:fillRect/>
          </a:stretch>
        </p:blipFill>
        <p:spPr>
          <a:xfrm>
            <a:off x="3672376" y="2084654"/>
            <a:ext cx="1271842" cy="1458878"/>
          </a:xfrm>
          <a:prstGeom prst="rect">
            <a:avLst/>
          </a:prstGeom>
        </p:spPr>
      </p:pic>
      <p:pic>
        <p:nvPicPr>
          <p:cNvPr id="5" name="Picture 4"/>
          <p:cNvPicPr>
            <a:picLocks noChangeAspect="1"/>
          </p:cNvPicPr>
          <p:nvPr/>
        </p:nvPicPr>
        <p:blipFill>
          <a:blip r:embed="rId3"/>
          <a:stretch>
            <a:fillRect/>
          </a:stretch>
        </p:blipFill>
        <p:spPr>
          <a:xfrm>
            <a:off x="6487939" y="2219398"/>
            <a:ext cx="1346656" cy="1253140"/>
          </a:xfrm>
          <a:prstGeom prst="rect">
            <a:avLst/>
          </a:prstGeom>
        </p:spPr>
      </p:pic>
      <p:sp>
        <p:nvSpPr>
          <p:cNvPr id="6" name="TextBox 5"/>
          <p:cNvSpPr txBox="1"/>
          <p:nvPr/>
        </p:nvSpPr>
        <p:spPr>
          <a:xfrm>
            <a:off x="5277505" y="2061138"/>
            <a:ext cx="877147" cy="1569660"/>
          </a:xfrm>
          <a:prstGeom prst="rect">
            <a:avLst/>
          </a:prstGeom>
          <a:noFill/>
        </p:spPr>
        <p:txBody>
          <a:bodyPr wrap="square" rtlCol="0">
            <a:spAutoFit/>
          </a:bodyPr>
          <a:lstStyle/>
          <a:p>
            <a:r>
              <a:rPr lang="en-US" sz="9600" dirty="0" smtClean="0">
                <a:latin typeface="+mj-lt"/>
              </a:rPr>
              <a:t>=</a:t>
            </a:r>
            <a:endParaRPr lang="en-US" sz="9600" dirty="0">
              <a:latin typeface="+mj-lt"/>
            </a:endParaRPr>
          </a:p>
        </p:txBody>
      </p:sp>
      <p:pic>
        <p:nvPicPr>
          <p:cNvPr id="10" name="Picture 9"/>
          <p:cNvPicPr>
            <a:picLocks noChangeAspect="1"/>
          </p:cNvPicPr>
          <p:nvPr/>
        </p:nvPicPr>
        <p:blipFill>
          <a:blip r:embed="rId2"/>
          <a:stretch>
            <a:fillRect/>
          </a:stretch>
        </p:blipFill>
        <p:spPr>
          <a:xfrm>
            <a:off x="3672376" y="4673381"/>
            <a:ext cx="1271842" cy="1458878"/>
          </a:xfrm>
          <a:prstGeom prst="rect">
            <a:avLst/>
          </a:prstGeom>
        </p:spPr>
      </p:pic>
      <p:pic>
        <p:nvPicPr>
          <p:cNvPr id="11" name="Picture 10"/>
          <p:cNvPicPr>
            <a:picLocks noChangeAspect="1"/>
          </p:cNvPicPr>
          <p:nvPr/>
        </p:nvPicPr>
        <p:blipFill>
          <a:blip r:embed="rId3"/>
          <a:stretch>
            <a:fillRect/>
          </a:stretch>
        </p:blipFill>
        <p:spPr>
          <a:xfrm>
            <a:off x="6487939" y="4808125"/>
            <a:ext cx="1346656" cy="1253140"/>
          </a:xfrm>
          <a:prstGeom prst="rect">
            <a:avLst/>
          </a:prstGeom>
        </p:spPr>
      </p:pic>
      <p:sp>
        <p:nvSpPr>
          <p:cNvPr id="12" name="TextBox 11"/>
          <p:cNvSpPr txBox="1"/>
          <p:nvPr/>
        </p:nvSpPr>
        <p:spPr>
          <a:xfrm>
            <a:off x="5359265" y="4562599"/>
            <a:ext cx="877147" cy="1569660"/>
          </a:xfrm>
          <a:prstGeom prst="rect">
            <a:avLst/>
          </a:prstGeom>
          <a:noFill/>
        </p:spPr>
        <p:txBody>
          <a:bodyPr wrap="square" rtlCol="0">
            <a:spAutoFit/>
          </a:bodyPr>
          <a:lstStyle/>
          <a:p>
            <a:r>
              <a:rPr lang="en-US" sz="9600" dirty="0" smtClean="0">
                <a:latin typeface="+mj-lt"/>
              </a:rPr>
              <a:t>&gt;</a:t>
            </a:r>
            <a:endParaRPr lang="en-US" sz="9600" dirty="0">
              <a:latin typeface="+mj-lt"/>
            </a:endParaRPr>
          </a:p>
        </p:txBody>
      </p:sp>
      <p:sp>
        <p:nvSpPr>
          <p:cNvPr id="13" name="TextBox 12"/>
          <p:cNvSpPr txBox="1"/>
          <p:nvPr/>
        </p:nvSpPr>
        <p:spPr>
          <a:xfrm>
            <a:off x="5151742" y="3311869"/>
            <a:ext cx="1210434" cy="1569660"/>
          </a:xfrm>
          <a:prstGeom prst="rect">
            <a:avLst/>
          </a:prstGeom>
          <a:noFill/>
        </p:spPr>
        <p:txBody>
          <a:bodyPr wrap="square" rtlCol="0">
            <a:spAutoFit/>
          </a:bodyPr>
          <a:lstStyle/>
          <a:p>
            <a:r>
              <a:rPr lang="en-US" sz="9600" dirty="0" smtClean="0">
                <a:latin typeface="+mj-lt"/>
              </a:rPr>
              <a:t>OR</a:t>
            </a:r>
            <a:endParaRPr lang="en-US" sz="9600" dirty="0">
              <a:latin typeface="+mj-lt"/>
            </a:endParaRPr>
          </a:p>
        </p:txBody>
      </p:sp>
      <p:sp>
        <p:nvSpPr>
          <p:cNvPr id="3" name="Footer Placeholder 2"/>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12755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258009" y="5654478"/>
            <a:ext cx="7233007" cy="369332"/>
          </a:xfrm>
          <a:prstGeom prst="rect">
            <a:avLst/>
          </a:prstGeom>
          <a:noFill/>
        </p:spPr>
        <p:txBody>
          <a:bodyPr wrap="square" rtlCol="0">
            <a:spAutoFit/>
          </a:bodyPr>
          <a:lstStyle/>
          <a:p>
            <a:r>
              <a:rPr lang="en-US" dirty="0"/>
              <a:t>http://www.rossmanchance.com/applets/OneProp/OneProp.htm</a:t>
            </a:r>
          </a:p>
        </p:txBody>
      </p:sp>
      <p:pic>
        <p:nvPicPr>
          <p:cNvPr id="9" name="Picture 8"/>
          <p:cNvPicPr>
            <a:picLocks noChangeAspect="1"/>
          </p:cNvPicPr>
          <p:nvPr/>
        </p:nvPicPr>
        <p:blipFill>
          <a:blip r:embed="rId2"/>
          <a:stretch>
            <a:fillRect/>
          </a:stretch>
        </p:blipFill>
        <p:spPr>
          <a:xfrm>
            <a:off x="481012" y="3086757"/>
            <a:ext cx="2085975" cy="495300"/>
          </a:xfrm>
          <a:prstGeom prst="rect">
            <a:avLst/>
          </a:prstGeom>
        </p:spPr>
      </p:pic>
      <p:pic>
        <p:nvPicPr>
          <p:cNvPr id="10" name="Picture 9"/>
          <p:cNvPicPr>
            <a:picLocks noChangeAspect="1"/>
          </p:cNvPicPr>
          <p:nvPr/>
        </p:nvPicPr>
        <p:blipFill>
          <a:blip r:embed="rId3"/>
          <a:stretch>
            <a:fillRect/>
          </a:stretch>
        </p:blipFill>
        <p:spPr>
          <a:xfrm>
            <a:off x="7277099" y="4062814"/>
            <a:ext cx="2181225" cy="552450"/>
          </a:xfrm>
          <a:prstGeom prst="rect">
            <a:avLst/>
          </a:prstGeom>
        </p:spPr>
      </p:pic>
      <p:pic>
        <p:nvPicPr>
          <p:cNvPr id="11" name="Picture 10"/>
          <p:cNvPicPr>
            <a:picLocks noChangeAspect="1"/>
          </p:cNvPicPr>
          <p:nvPr/>
        </p:nvPicPr>
        <p:blipFill>
          <a:blip r:embed="rId4"/>
          <a:stretch>
            <a:fillRect/>
          </a:stretch>
        </p:blipFill>
        <p:spPr>
          <a:xfrm>
            <a:off x="919162" y="4322340"/>
            <a:ext cx="2028825" cy="457200"/>
          </a:xfrm>
          <a:prstGeom prst="rect">
            <a:avLst/>
          </a:prstGeom>
        </p:spPr>
      </p:pic>
      <p:pic>
        <p:nvPicPr>
          <p:cNvPr id="12" name="Picture 11"/>
          <p:cNvPicPr>
            <a:picLocks noChangeAspect="1"/>
          </p:cNvPicPr>
          <p:nvPr/>
        </p:nvPicPr>
        <p:blipFill>
          <a:blip r:embed="rId5"/>
          <a:stretch>
            <a:fillRect/>
          </a:stretch>
        </p:blipFill>
        <p:spPr>
          <a:xfrm>
            <a:off x="6326206" y="3284599"/>
            <a:ext cx="2095500" cy="476250"/>
          </a:xfrm>
          <a:prstGeom prst="rect">
            <a:avLst/>
          </a:prstGeom>
        </p:spPr>
      </p:pic>
      <p:pic>
        <p:nvPicPr>
          <p:cNvPr id="13" name="Picture 12"/>
          <p:cNvPicPr>
            <a:picLocks noChangeAspect="1"/>
          </p:cNvPicPr>
          <p:nvPr/>
        </p:nvPicPr>
        <p:blipFill>
          <a:blip r:embed="rId6"/>
          <a:stretch>
            <a:fillRect/>
          </a:stretch>
        </p:blipFill>
        <p:spPr>
          <a:xfrm>
            <a:off x="3850576" y="3092518"/>
            <a:ext cx="2047875" cy="514350"/>
          </a:xfrm>
          <a:prstGeom prst="rect">
            <a:avLst/>
          </a:prstGeom>
        </p:spPr>
      </p:pic>
      <p:pic>
        <p:nvPicPr>
          <p:cNvPr id="14" name="Picture 13"/>
          <p:cNvPicPr>
            <a:picLocks noChangeAspect="1"/>
          </p:cNvPicPr>
          <p:nvPr/>
        </p:nvPicPr>
        <p:blipFill>
          <a:blip r:embed="rId7"/>
          <a:stretch>
            <a:fillRect/>
          </a:stretch>
        </p:blipFill>
        <p:spPr>
          <a:xfrm>
            <a:off x="9382315" y="3213683"/>
            <a:ext cx="2019300" cy="428625"/>
          </a:xfrm>
          <a:prstGeom prst="rect">
            <a:avLst/>
          </a:prstGeom>
        </p:spPr>
      </p:pic>
      <p:pic>
        <p:nvPicPr>
          <p:cNvPr id="15" name="Picture 14"/>
          <p:cNvPicPr>
            <a:picLocks noChangeAspect="1"/>
          </p:cNvPicPr>
          <p:nvPr/>
        </p:nvPicPr>
        <p:blipFill>
          <a:blip r:embed="rId8"/>
          <a:stretch>
            <a:fillRect/>
          </a:stretch>
        </p:blipFill>
        <p:spPr>
          <a:xfrm>
            <a:off x="4514849" y="4182217"/>
            <a:ext cx="2105025" cy="476250"/>
          </a:xfrm>
          <a:prstGeom prst="rect">
            <a:avLst/>
          </a:prstGeom>
        </p:spPr>
      </p:pic>
      <p:pic>
        <p:nvPicPr>
          <p:cNvPr id="16" name="Picture 15"/>
          <p:cNvPicPr>
            <a:picLocks noChangeAspect="1"/>
          </p:cNvPicPr>
          <p:nvPr/>
        </p:nvPicPr>
        <p:blipFill>
          <a:blip r:embed="rId9"/>
          <a:stretch>
            <a:fillRect/>
          </a:stretch>
        </p:blipFill>
        <p:spPr>
          <a:xfrm>
            <a:off x="2109787" y="3691509"/>
            <a:ext cx="2209800" cy="485775"/>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05012" y="461825"/>
            <a:ext cx="8128000" cy="2222500"/>
          </a:xfrm>
          <a:prstGeom prst="rect">
            <a:avLst/>
          </a:prstGeom>
        </p:spPr>
      </p:pic>
      <p:sp>
        <p:nvSpPr>
          <p:cNvPr id="2" name="Title 1"/>
          <p:cNvSpPr>
            <a:spLocks noGrp="1"/>
          </p:cNvSpPr>
          <p:nvPr>
            <p:ph type="title"/>
          </p:nvPr>
        </p:nvSpPr>
        <p:spPr>
          <a:xfrm>
            <a:off x="2376677" y="105506"/>
            <a:ext cx="9720072" cy="1499616"/>
          </a:xfrm>
        </p:spPr>
        <p:txBody>
          <a:bodyPr/>
          <a:lstStyle/>
          <a:p>
            <a:r>
              <a:rPr lang="en-US" dirty="0" smtClean="0"/>
              <a:t>Entering the Null World</a:t>
            </a:r>
            <a:endParaRPr lang="en-US" dirty="0"/>
          </a:p>
        </p:txBody>
      </p:sp>
      <p:sp>
        <p:nvSpPr>
          <p:cNvPr id="18" name="Rectangle 17"/>
          <p:cNvSpPr/>
          <p:nvPr/>
        </p:nvSpPr>
        <p:spPr>
          <a:xfrm rot="5400000">
            <a:off x="8990459" y="1497400"/>
            <a:ext cx="2587568" cy="215444"/>
          </a:xfrm>
          <a:prstGeom prst="rect">
            <a:avLst/>
          </a:prstGeom>
        </p:spPr>
        <p:txBody>
          <a:bodyPr wrap="none">
            <a:spAutoFit/>
          </a:bodyPr>
          <a:lstStyle/>
          <a:p>
            <a:r>
              <a:rPr lang="en-US" sz="800" dirty="0"/>
              <a:t>https://www.flickr.com/photos/luisdcarbia/11337986365</a:t>
            </a:r>
          </a:p>
        </p:txBody>
      </p:sp>
      <p:sp>
        <p:nvSpPr>
          <p:cNvPr id="7" name="TextBox 6"/>
          <p:cNvSpPr txBox="1"/>
          <p:nvPr/>
        </p:nvSpPr>
        <p:spPr>
          <a:xfrm>
            <a:off x="332920" y="2782306"/>
            <a:ext cx="11131061" cy="2554545"/>
          </a:xfrm>
          <a:prstGeom prst="rect">
            <a:avLst/>
          </a:prstGeom>
          <a:solidFill>
            <a:schemeClr val="bg1"/>
          </a:solidFill>
        </p:spPr>
        <p:txBody>
          <a:bodyPr wrap="square" rtlCol="0">
            <a:spAutoFit/>
          </a:bodyPr>
          <a:lstStyle/>
          <a:p>
            <a:pPr marL="342900" indent="-342900">
              <a:buAutoNum type="arabicParenR"/>
            </a:pPr>
            <a:r>
              <a:rPr lang="en-US" sz="4000" b="1" dirty="0" smtClean="0"/>
              <a:t> Simulate </a:t>
            </a:r>
            <a:r>
              <a:rPr lang="en-US" sz="4000" dirty="0" smtClean="0"/>
              <a:t>flipping </a:t>
            </a:r>
            <a:r>
              <a:rPr lang="en-US" sz="4000" i="1" dirty="0" smtClean="0"/>
              <a:t>fair </a:t>
            </a:r>
            <a:r>
              <a:rPr lang="en-US" sz="4000" dirty="0" smtClean="0"/>
              <a:t>coin 5 times</a:t>
            </a:r>
          </a:p>
          <a:p>
            <a:pPr marL="342900" indent="-342900">
              <a:buAutoNum type="arabicParenR"/>
            </a:pPr>
            <a:r>
              <a:rPr lang="en-US" sz="4000" b="1" dirty="0" smtClean="0"/>
              <a:t> Repeat </a:t>
            </a:r>
            <a:r>
              <a:rPr lang="en-US" sz="4000" dirty="0" smtClean="0"/>
              <a:t>many times</a:t>
            </a:r>
          </a:p>
          <a:p>
            <a:pPr marL="342900" indent="-342900">
              <a:buAutoNum type="arabicParenR"/>
            </a:pPr>
            <a:r>
              <a:rPr lang="en-US" sz="4000" b="1" dirty="0" smtClean="0"/>
              <a:t> Evaluate</a:t>
            </a:r>
            <a:r>
              <a:rPr lang="en-US" sz="4000" dirty="0" smtClean="0"/>
              <a:t> how “unusual” our actual result was, assuming that the result was fair.</a:t>
            </a:r>
            <a:endParaRPr lang="en-US" sz="4000" dirty="0"/>
          </a:p>
        </p:txBody>
      </p:sp>
      <p:sp>
        <p:nvSpPr>
          <p:cNvPr id="3" name="Footer Placeholder 2"/>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267199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 Logic when Using </a:t>
            </a:r>
            <a:r>
              <a:rPr lang="en-US" dirty="0" err="1" smtClean="0"/>
              <a:t>THeory</a:t>
            </a:r>
            <a:endParaRPr lang="en-US" dirty="0"/>
          </a:p>
        </p:txBody>
      </p:sp>
      <p:sp>
        <p:nvSpPr>
          <p:cNvPr id="5" name="Rectangle 4"/>
          <p:cNvSpPr/>
          <p:nvPr/>
        </p:nvSpPr>
        <p:spPr>
          <a:xfrm>
            <a:off x="11054993" y="1849348"/>
            <a:ext cx="883578" cy="2354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228" y="1715262"/>
            <a:ext cx="10328972" cy="5047488"/>
          </a:xfrm>
          <a:prstGeom prst="rect">
            <a:avLst/>
          </a:prstGeom>
        </p:spPr>
      </p:pic>
      <p:sp>
        <p:nvSpPr>
          <p:cNvPr id="3" name="Footer Placeholder 2"/>
          <p:cNvSpPr>
            <a:spLocks noGrp="1"/>
          </p:cNvSpPr>
          <p:nvPr>
            <p:ph type="ftr" sz="quarter" idx="11"/>
          </p:nvPr>
        </p:nvSpPr>
        <p:spPr/>
        <p:txBody>
          <a:bodyPr/>
          <a:lstStyle/>
          <a:p>
            <a:r>
              <a:rPr lang="en-US" smtClean="0"/>
              <a:t>(CC) ETHAN BROwN|brow3821@umn.edu|github.com/statisfactions/beyond_P</a:t>
            </a:r>
            <a:endParaRPr lang="en-US"/>
          </a:p>
        </p:txBody>
      </p:sp>
    </p:spTree>
    <p:extLst>
      <p:ext uri="{BB962C8B-B14F-4D97-AF65-F5344CB8AC3E}">
        <p14:creationId xmlns:p14="http://schemas.microsoft.com/office/powerpoint/2010/main" val="41634485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2458</TotalTime>
  <Words>1180</Words>
  <Application>Microsoft Office PowerPoint</Application>
  <PresentationFormat>Widescreen</PresentationFormat>
  <Paragraphs>207</Paragraphs>
  <Slides>28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Tw Cen MT</vt:lpstr>
      <vt:lpstr>Tw Cen MT Condensed</vt:lpstr>
      <vt:lpstr>Wingdings</vt:lpstr>
      <vt:lpstr>Wingdings 3</vt:lpstr>
      <vt:lpstr>Integral</vt:lpstr>
      <vt:lpstr>Beyond the P-Value: Visualizing and Embracing uncertainty</vt:lpstr>
      <vt:lpstr>Guiding questions</vt:lpstr>
      <vt:lpstr>Some solutions</vt:lpstr>
      <vt:lpstr>Probability: We know The Truth</vt:lpstr>
      <vt:lpstr>Coin Flip Sequences</vt:lpstr>
      <vt:lpstr>Coin Flip Sequences</vt:lpstr>
      <vt:lpstr>Statistics: we don’t know the truth</vt:lpstr>
      <vt:lpstr>Entering the Null World</vt:lpstr>
      <vt:lpstr>Same Logic when Using THeory</vt:lpstr>
      <vt:lpstr>“Unusualness” Under the NUll:  P-Value</vt:lpstr>
      <vt:lpstr>Who has “PSI” Powers?</vt:lpstr>
      <vt:lpstr>Your Challenge</vt:lpstr>
      <vt:lpstr>PowerPoint Presentation</vt:lpstr>
      <vt:lpstr>P-Hacking/Harking</vt:lpstr>
      <vt:lpstr>What did bem do?</vt:lpstr>
      <vt:lpstr>How can we Do Differently?</vt:lpstr>
      <vt:lpstr>Preregistration</vt:lpstr>
      <vt:lpstr>Confirmatory vs Exploratory</vt:lpstr>
      <vt:lpstr>SEPARATING the two</vt:lpstr>
      <vt:lpstr>Visual inference in Exploratory Studies</vt:lpstr>
      <vt:lpstr>Blinded analysis</vt:lpstr>
      <vt:lpstr>Another ESP Task</vt:lpstr>
      <vt:lpstr>If the target, Flash Positive Image</vt:lpstr>
      <vt:lpstr>If Not, Flash Negative Image</vt:lpstr>
      <vt:lpstr>Bayesian Analysis</vt:lpstr>
      <vt:lpstr>Pick your Uncertainty</vt:lpstr>
      <vt:lpstr>We’re Here to Help</vt:lpstr>
      <vt:lpstr>R.A. Fisher speaks out on P-values</vt:lpstr>
    </vt:vector>
  </TitlesOfParts>
  <Company>University of Minnesota - 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EDHD 2201H: Basics of Research Methods Day 1</dc:title>
  <dc:creator>Ethan Brown</dc:creator>
  <cp:lastModifiedBy>Ethan Brown</cp:lastModifiedBy>
  <cp:revision>58</cp:revision>
  <dcterms:created xsi:type="dcterms:W3CDTF">2018-03-19T14:55:17Z</dcterms:created>
  <dcterms:modified xsi:type="dcterms:W3CDTF">2019-01-11T13:46:02Z</dcterms:modified>
</cp:coreProperties>
</file>