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64" r:id="rId4"/>
    <p:sldId id="271" r:id="rId5"/>
    <p:sldId id="270" r:id="rId6"/>
    <p:sldId id="269" r:id="rId7"/>
    <p:sldId id="272" r:id="rId8"/>
    <p:sldId id="273" r:id="rId9"/>
    <p:sldId id="274" r:id="rId10"/>
    <p:sldId id="268" r:id="rId11"/>
    <p:sldId id="276" r:id="rId12"/>
    <p:sldId id="275"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A940C-C159-493C-9FA9-666187533BAF}">
          <p14:sldIdLst>
            <p14:sldId id="256"/>
            <p14:sldId id="266"/>
            <p14:sldId id="264"/>
          </p14:sldIdLst>
        </p14:section>
        <p14:section name="P-value Intro" id="{80C813E4-9C08-4D6A-9BC2-684103657A39}">
          <p14:sldIdLst>
            <p14:sldId id="271"/>
            <p14:sldId id="270"/>
            <p14:sldId id="269"/>
            <p14:sldId id="272"/>
            <p14:sldId id="273"/>
            <p14:sldId id="274"/>
            <p14:sldId id="268"/>
          </p14:sldIdLst>
        </p14:section>
        <p14:section name="Bem ESP" id="{0E824D0C-1F53-4786-90CE-D0EC31856B75}">
          <p14:sldIdLst>
            <p14:sldId id="276"/>
            <p14:sldId id="275"/>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85" autoAdjust="0"/>
  </p:normalViewPr>
  <p:slideViewPr>
    <p:cSldViewPr snapToGrid="0">
      <p:cViewPr>
        <p:scale>
          <a:sx n="66" d="100"/>
          <a:sy n="66" d="100"/>
        </p:scale>
        <p:origin x="1476"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D735E-FF2B-4F2C-B387-0C10F724C3FF}"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A6CDD-7EB5-4CA4-848D-7292B55DA744}" type="slidenum">
              <a:rPr lang="en-US" smtClean="0"/>
              <a:t>‹#›</a:t>
            </a:fld>
            <a:endParaRPr lang="en-US"/>
          </a:p>
        </p:txBody>
      </p:sp>
    </p:spTree>
    <p:extLst>
      <p:ext uri="{BB962C8B-B14F-4D97-AF65-F5344CB8AC3E}">
        <p14:creationId xmlns:p14="http://schemas.microsoft.com/office/powerpoint/2010/main" val="1600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how we embrace</a:t>
            </a:r>
            <a:r>
              <a:rPr lang="en-US" baseline="0" dirty="0" smtClean="0"/>
              <a:t> randomness is to really be able to experience it and get familiar with what happens just from randomness alone.  This is part of the entire idea of randomness.  (And why it helps exploring a little probability.)</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4</a:t>
            </a:fld>
            <a:endParaRPr lang="en-US"/>
          </a:p>
        </p:txBody>
      </p:sp>
    </p:spTree>
    <p:extLst>
      <p:ext uri="{BB962C8B-B14F-4D97-AF65-F5344CB8AC3E}">
        <p14:creationId xmlns:p14="http://schemas.microsoft.com/office/powerpoint/2010/main" val="335970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5</a:t>
            </a:fld>
            <a:endParaRPr lang="en-US"/>
          </a:p>
        </p:txBody>
      </p:sp>
    </p:spTree>
    <p:extLst>
      <p:ext uri="{BB962C8B-B14F-4D97-AF65-F5344CB8AC3E}">
        <p14:creationId xmlns:p14="http://schemas.microsoft.com/office/powerpoint/2010/main" val="319887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6</a:t>
            </a:fld>
            <a:endParaRPr lang="en-US"/>
          </a:p>
        </p:txBody>
      </p:sp>
    </p:spTree>
    <p:extLst>
      <p:ext uri="{BB962C8B-B14F-4D97-AF65-F5344CB8AC3E}">
        <p14:creationId xmlns:p14="http://schemas.microsoft.com/office/powerpoint/2010/main" val="260227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18A1D98-80E8-4EC2-AAE6-11178834057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97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A1D98-80E8-4EC2-AAE6-11178834057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112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A1D98-80E8-4EC2-AAE6-11178834057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396875" indent="-396875">
              <a:buFont typeface="Wingdings" panose="05000000000000000000" pitchFamily="2" charset="2"/>
              <a:buChar char="§"/>
              <a:defRPr sz="4000"/>
            </a:lvl1pPr>
            <a:lvl2pPr marL="463550" indent="-265113">
              <a:defRPr sz="36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18A1D98-80E8-4EC2-AAE6-11178834057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273903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8A1D98-80E8-4EC2-AAE6-11178834057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8A1D98-80E8-4EC2-AAE6-111788340576}"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34773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8A1D98-80E8-4EC2-AAE6-111788340576}"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018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8A1D98-80E8-4EC2-AAE6-111788340576}"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2012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A1D98-80E8-4EC2-AAE6-111788340576}"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632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A1D98-80E8-4EC2-AAE6-111788340576}"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63367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A1D98-80E8-4EC2-AAE6-111788340576}"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0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8A1D98-80E8-4EC2-AAE6-111788340576}" type="datetimeFigureOut">
              <a:rPr lang="en-US" smtClean="0"/>
              <a:t>1/7/2019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ECD9E5-5EC1-4E30-A5B0-DCE1E3A3A06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6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Beyond the P-Value: Visualizing and Embracing </a:t>
            </a:r>
            <a:r>
              <a:rPr lang="en-US" dirty="0" smtClean="0"/>
              <a:t>uncertainty</a:t>
            </a:r>
            <a:endParaRPr lang="en-US" dirty="0"/>
          </a:p>
        </p:txBody>
      </p:sp>
      <p:sp>
        <p:nvSpPr>
          <p:cNvPr id="3" name="Subtitle 2"/>
          <p:cNvSpPr>
            <a:spLocks noGrp="1"/>
          </p:cNvSpPr>
          <p:nvPr>
            <p:ph type="subTitle" idx="1"/>
          </p:nvPr>
        </p:nvSpPr>
        <p:spPr/>
        <p:txBody>
          <a:bodyPr/>
          <a:lstStyle/>
          <a:p>
            <a:r>
              <a:rPr lang="en-US" dirty="0" smtClean="0"/>
              <a:t>Ethan Brown</a:t>
            </a:r>
          </a:p>
          <a:p>
            <a:r>
              <a:rPr lang="en-US" dirty="0" smtClean="0"/>
              <a:t>Research Methodology Consulting Center</a:t>
            </a:r>
          </a:p>
          <a:p>
            <a:r>
              <a:rPr lang="en-US" dirty="0" smtClean="0"/>
              <a:t>CEHD</a:t>
            </a:r>
            <a:endParaRPr lang="en-US" dirty="0"/>
          </a:p>
        </p:txBody>
      </p:sp>
    </p:spTree>
    <p:extLst>
      <p:ext uri="{BB962C8B-B14F-4D97-AF65-F5344CB8AC3E}">
        <p14:creationId xmlns:p14="http://schemas.microsoft.com/office/powerpoint/2010/main" val="305518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“Unusualness” Under the </a:t>
            </a:r>
            <a:r>
              <a:rPr lang="en-US" dirty="0" err="1" smtClean="0"/>
              <a:t>NUll</a:t>
            </a:r>
            <a:r>
              <a:rPr lang="en-US" dirty="0" smtClean="0"/>
              <a:t>: </a:t>
            </a:r>
            <a:br>
              <a:rPr lang="en-US" dirty="0" smtClean="0"/>
            </a:br>
            <a:r>
              <a:rPr lang="en-US" dirty="0" smtClean="0"/>
              <a:t>P-Value</a:t>
            </a:r>
            <a:endParaRPr lang="en-US" dirty="0"/>
          </a:p>
        </p:txBody>
      </p:sp>
      <p:sp>
        <p:nvSpPr>
          <p:cNvPr id="3" name="Content Placeholder 2"/>
          <p:cNvSpPr>
            <a:spLocks noGrp="1"/>
          </p:cNvSpPr>
          <p:nvPr>
            <p:ph idx="1"/>
          </p:nvPr>
        </p:nvSpPr>
        <p:spPr>
          <a:xfrm>
            <a:off x="806414" y="2084832"/>
            <a:ext cx="6837811" cy="3810000"/>
          </a:xfrm>
        </p:spPr>
        <p:txBody>
          <a:bodyPr/>
          <a:lstStyle/>
          <a:p>
            <a:r>
              <a:rPr lang="en-US" dirty="0" smtClean="0"/>
              <a:t>Probability of getting a result at least as big as what we </a:t>
            </a:r>
            <a:r>
              <a:rPr lang="en-US" dirty="0" smtClean="0"/>
              <a:t>observed</a:t>
            </a:r>
          </a:p>
          <a:p>
            <a:r>
              <a:rPr lang="en-US" dirty="0" smtClean="0"/>
              <a:t>Sounds great, right?</a:t>
            </a:r>
            <a:endParaRPr lang="en-US" dirty="0" smtClean="0"/>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939" y="1367246"/>
            <a:ext cx="3899434" cy="4942114"/>
          </a:xfrm>
          <a:prstGeom prst="rect">
            <a:avLst/>
          </a:prstGeom>
        </p:spPr>
      </p:pic>
    </p:spTree>
    <p:extLst>
      <p:ext uri="{BB962C8B-B14F-4D97-AF65-F5344CB8AC3E}">
        <p14:creationId xmlns:p14="http://schemas.microsoft.com/office/powerpoint/2010/main" val="300518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1047" y="1873347"/>
            <a:ext cx="5164330" cy="430781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0457" y="3193142"/>
            <a:ext cx="1938050" cy="24632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822" y="2709945"/>
            <a:ext cx="4999912" cy="3342512"/>
          </a:xfrm>
          <a:prstGeom prst="rect">
            <a:avLst/>
          </a:prstGeom>
        </p:spPr>
      </p:pic>
      <p:sp>
        <p:nvSpPr>
          <p:cNvPr id="2" name="Title 1"/>
          <p:cNvSpPr>
            <a:spLocks noGrp="1"/>
          </p:cNvSpPr>
          <p:nvPr>
            <p:ph type="title"/>
          </p:nvPr>
        </p:nvSpPr>
        <p:spPr/>
        <p:txBody>
          <a:bodyPr/>
          <a:lstStyle/>
          <a:p>
            <a:r>
              <a:rPr lang="en-US" dirty="0" smtClean="0"/>
              <a:t>Who has ESP?</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0304" y="1873347"/>
            <a:ext cx="5164330" cy="4307810"/>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25" y="2709945"/>
            <a:ext cx="4999912" cy="3342512"/>
          </a:xfrm>
          <a:prstGeom prst="rect">
            <a:avLst/>
          </a:prstGeom>
        </p:spPr>
      </p:pic>
    </p:spTree>
    <p:extLst>
      <p:ext uri="{BB962C8B-B14F-4D97-AF65-F5344CB8AC3E}">
        <p14:creationId xmlns:p14="http://schemas.microsoft.com/office/powerpoint/2010/main" val="26250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3382" y="137872"/>
            <a:ext cx="11401044" cy="6720128"/>
          </a:xfrm>
          <a:prstGeom prst="rect">
            <a:avLst/>
          </a:prstGeom>
        </p:spPr>
      </p:pic>
    </p:spTree>
    <p:extLst>
      <p:ext uri="{BB962C8B-B14F-4D97-AF65-F5344CB8AC3E}">
        <p14:creationId xmlns:p14="http://schemas.microsoft.com/office/powerpoint/2010/main" val="434632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Biasing and </a:t>
            </a:r>
            <a:r>
              <a:rPr lang="en-US" dirty="0" err="1" smtClean="0"/>
              <a:t>Debiasing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81059591"/>
              </p:ext>
            </p:extLst>
          </p:nvPr>
        </p:nvGraphicFramePr>
        <p:xfrm>
          <a:off x="850647" y="2406341"/>
          <a:ext cx="9616826" cy="3777890"/>
        </p:xfrm>
        <a:graphic>
          <a:graphicData uri="http://schemas.openxmlformats.org/drawingml/2006/table">
            <a:tbl>
              <a:tblPr firstRow="1" bandRow="1">
                <a:tableStyleId>{5C22544A-7EE6-4342-B048-85BDC9FD1C3A}</a:tableStyleId>
              </a:tblPr>
              <a:tblGrid>
                <a:gridCol w="4808413"/>
                <a:gridCol w="4808413"/>
              </a:tblGrid>
              <a:tr h="755578">
                <a:tc>
                  <a:txBody>
                    <a:bodyPr/>
                    <a:lstStyle/>
                    <a:p>
                      <a:r>
                        <a:rPr lang="en-US" sz="3200" dirty="0" smtClean="0"/>
                        <a:t>Cognitive</a:t>
                      </a:r>
                      <a:r>
                        <a:rPr lang="en-US" sz="3200" baseline="0" dirty="0" smtClean="0"/>
                        <a:t> Bias</a:t>
                      </a:r>
                      <a:endParaRPr lang="en-US" sz="3200" dirty="0"/>
                    </a:p>
                  </a:txBody>
                  <a:tcPr/>
                </a:tc>
                <a:tc>
                  <a:txBody>
                    <a:bodyPr/>
                    <a:lstStyle/>
                    <a:p>
                      <a:r>
                        <a:rPr lang="en-US" sz="3200" dirty="0" err="1" smtClean="0"/>
                        <a:t>Debiasing</a:t>
                      </a:r>
                      <a:r>
                        <a:rPr lang="en-US" sz="3200" baseline="0" dirty="0" smtClean="0"/>
                        <a:t> Techniques</a:t>
                      </a:r>
                      <a:endParaRPr lang="en-US" sz="3200" dirty="0"/>
                    </a:p>
                  </a:txBody>
                  <a:tcPr/>
                </a:tc>
              </a:tr>
              <a:tr h="755578">
                <a:tc>
                  <a:txBody>
                    <a:bodyPr/>
                    <a:lstStyle/>
                    <a:p>
                      <a:r>
                        <a:rPr lang="en-US" sz="3200" dirty="0" smtClean="0"/>
                        <a:t>Hypothesis Myopia</a:t>
                      </a:r>
                      <a:endParaRPr lang="en-US" sz="3200" dirty="0"/>
                    </a:p>
                  </a:txBody>
                  <a:tcPr/>
                </a:tc>
                <a:tc>
                  <a:txBody>
                    <a:bodyPr/>
                    <a:lstStyle/>
                    <a:p>
                      <a:r>
                        <a:rPr lang="en-US" sz="3200" dirty="0" smtClean="0"/>
                        <a:t>Devil’s Advocacy</a:t>
                      </a:r>
                      <a:endParaRPr lang="en-US" sz="3200" dirty="0"/>
                    </a:p>
                  </a:txBody>
                  <a:tcPr/>
                </a:tc>
              </a:tr>
              <a:tr h="755578">
                <a:tc>
                  <a:txBody>
                    <a:bodyPr/>
                    <a:lstStyle/>
                    <a:p>
                      <a:r>
                        <a:rPr lang="en-US" sz="3200" dirty="0" smtClean="0"/>
                        <a:t>Texas Sharpshooter</a:t>
                      </a:r>
                      <a:endParaRPr lang="en-US" sz="3200" dirty="0"/>
                    </a:p>
                  </a:txBody>
                  <a:tcPr/>
                </a:tc>
                <a:tc>
                  <a:txBody>
                    <a:bodyPr/>
                    <a:lstStyle/>
                    <a:p>
                      <a:r>
                        <a:rPr lang="en-US" sz="3200" dirty="0" smtClean="0"/>
                        <a:t>Pre-Commitment</a:t>
                      </a:r>
                      <a:endParaRPr lang="en-US" sz="3200" dirty="0"/>
                    </a:p>
                  </a:txBody>
                  <a:tcPr/>
                </a:tc>
              </a:tr>
              <a:tr h="755578">
                <a:tc>
                  <a:txBody>
                    <a:bodyPr/>
                    <a:lstStyle/>
                    <a:p>
                      <a:r>
                        <a:rPr lang="en-US" sz="3200" dirty="0" smtClean="0"/>
                        <a:t>Asymmetric Attention</a:t>
                      </a:r>
                      <a:endParaRPr lang="en-US" sz="3200" dirty="0"/>
                    </a:p>
                  </a:txBody>
                  <a:tcPr/>
                </a:tc>
                <a:tc>
                  <a:txBody>
                    <a:bodyPr/>
                    <a:lstStyle/>
                    <a:p>
                      <a:r>
                        <a:rPr lang="en-US" sz="3200" dirty="0" smtClean="0"/>
                        <a:t>Team of Rivals</a:t>
                      </a:r>
                      <a:endParaRPr lang="en-US" sz="3200" dirty="0"/>
                    </a:p>
                  </a:txBody>
                  <a:tcPr/>
                </a:tc>
              </a:tr>
              <a:tr h="755578">
                <a:tc>
                  <a:txBody>
                    <a:bodyPr/>
                    <a:lstStyle/>
                    <a:p>
                      <a:r>
                        <a:rPr lang="en-US" sz="3200" dirty="0" smtClean="0"/>
                        <a:t>Just-So</a:t>
                      </a:r>
                      <a:r>
                        <a:rPr lang="en-US" sz="3200" baseline="0" dirty="0" smtClean="0"/>
                        <a:t> Storytelling</a:t>
                      </a:r>
                      <a:endParaRPr lang="en-US" sz="3200" dirty="0"/>
                    </a:p>
                  </a:txBody>
                  <a:tcPr/>
                </a:tc>
                <a:tc>
                  <a:txBody>
                    <a:bodyPr/>
                    <a:lstStyle/>
                    <a:p>
                      <a:r>
                        <a:rPr lang="en-US" sz="3200" dirty="0" smtClean="0"/>
                        <a:t>Blind Data Analysis</a:t>
                      </a:r>
                      <a:endParaRPr lang="en-US" sz="3200" dirty="0"/>
                    </a:p>
                  </a:txBody>
                  <a:tcPr/>
                </a:tc>
              </a:tr>
            </a:tbl>
          </a:graphicData>
        </a:graphic>
      </p:graphicFrame>
      <p:sp>
        <p:nvSpPr>
          <p:cNvPr id="9" name="Rectangle 8"/>
          <p:cNvSpPr/>
          <p:nvPr/>
        </p:nvSpPr>
        <p:spPr>
          <a:xfrm>
            <a:off x="5659060" y="2084832"/>
            <a:ext cx="5870953" cy="420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0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R.A. </a:t>
            </a:r>
            <a:r>
              <a:rPr lang="en-US" dirty="0" smtClean="0"/>
              <a:t>Fisher speaks out on P-values</a:t>
            </a:r>
            <a:endParaRPr lang="en-US" dirty="0"/>
          </a:p>
        </p:txBody>
      </p:sp>
      <p:sp>
        <p:nvSpPr>
          <p:cNvPr id="3" name="Content Placeholder 2"/>
          <p:cNvSpPr>
            <a:spLocks noGrp="1"/>
          </p:cNvSpPr>
          <p:nvPr>
            <p:ph idx="1"/>
          </p:nvPr>
        </p:nvSpPr>
        <p:spPr>
          <a:xfrm>
            <a:off x="1024128" y="2286000"/>
            <a:ext cx="7134035" cy="3943350"/>
          </a:xfrm>
        </p:spPr>
        <p:txBody>
          <a:bodyPr>
            <a:normAutofit/>
          </a:bodyPr>
          <a:lstStyle/>
          <a:p>
            <a:pPr marL="0" indent="0">
              <a:buNone/>
            </a:pPr>
            <a:r>
              <a:rPr lang="en-US" dirty="0" smtClean="0"/>
              <a:t>[N]o </a:t>
            </a:r>
            <a:r>
              <a:rPr lang="en-US" dirty="0"/>
              <a:t>scientific worker has a fixed level of significance at which from year to year, and in all circumstances, he rejects hypotheses; he rather gives his mind to each particular case in the light of his evidence and his </a:t>
            </a:r>
            <a:r>
              <a:rPr lang="en-US" dirty="0" smtClean="0"/>
              <a:t>ideas.</a:t>
            </a:r>
            <a:endParaRPr lang="en-US" b="1" dirty="0"/>
          </a:p>
        </p:txBody>
      </p:sp>
      <p:pic>
        <p:nvPicPr>
          <p:cNvPr id="1028" name="Picture 4" descr="https://upload.wikimedia.org/wikipedia/commons/a/aa/Youngronaldfish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100" y="2314574"/>
            <a:ext cx="2771775"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3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Something about reproducibility crisis here?</a:t>
            </a:r>
          </a:p>
          <a:p>
            <a:r>
              <a:rPr lang="en-US" dirty="0" smtClean="0"/>
              <a:t>Reproducibility project, poor methods, etc.</a:t>
            </a:r>
            <a:endParaRPr lang="en-US" dirty="0"/>
          </a:p>
        </p:txBody>
      </p:sp>
    </p:spTree>
    <p:extLst>
      <p:ext uri="{BB962C8B-B14F-4D97-AF65-F5344CB8AC3E}">
        <p14:creationId xmlns:p14="http://schemas.microsoft.com/office/powerpoint/2010/main" val="227873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idx="1"/>
          </p:nvPr>
        </p:nvSpPr>
        <p:spPr/>
        <p:txBody>
          <a:bodyPr/>
          <a:lstStyle/>
          <a:p>
            <a:r>
              <a:rPr lang="en-US" dirty="0" smtClean="0"/>
              <a:t>How do we avoid getting fooled by </a:t>
            </a:r>
            <a:r>
              <a:rPr lang="en-US" b="1" dirty="0" smtClean="0"/>
              <a:t>random phenomena?</a:t>
            </a:r>
          </a:p>
          <a:p>
            <a:r>
              <a:rPr lang="en-US" dirty="0" smtClean="0"/>
              <a:t>How do we avoid getting fooled by </a:t>
            </a:r>
            <a:r>
              <a:rPr lang="en-US" b="1" dirty="0" smtClean="0"/>
              <a:t>ourselves?</a:t>
            </a:r>
            <a:endParaRPr lang="en-US" dirty="0"/>
          </a:p>
        </p:txBody>
      </p:sp>
    </p:spTree>
    <p:extLst>
      <p:ext uri="{BB962C8B-B14F-4D97-AF65-F5344CB8AC3E}">
        <p14:creationId xmlns:p14="http://schemas.microsoft.com/office/powerpoint/2010/main" val="285027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We know The Truth</a:t>
            </a:r>
            <a:endParaRPr lang="en-US" dirty="0"/>
          </a:p>
        </p:txBody>
      </p:sp>
      <p:pic>
        <p:nvPicPr>
          <p:cNvPr id="5" name="Picture 4"/>
          <p:cNvPicPr>
            <a:picLocks noChangeAspect="1"/>
          </p:cNvPicPr>
          <p:nvPr/>
        </p:nvPicPr>
        <p:blipFill>
          <a:blip r:embed="rId3"/>
          <a:stretch>
            <a:fillRect/>
          </a:stretch>
        </p:blipFill>
        <p:spPr>
          <a:xfrm>
            <a:off x="1761225" y="2234629"/>
            <a:ext cx="2320122" cy="2661316"/>
          </a:xfrm>
          <a:prstGeom prst="rect">
            <a:avLst/>
          </a:prstGeom>
        </p:spPr>
      </p:pic>
      <p:pic>
        <p:nvPicPr>
          <p:cNvPr id="6" name="Picture 5"/>
          <p:cNvPicPr>
            <a:picLocks noChangeAspect="1"/>
          </p:cNvPicPr>
          <p:nvPr/>
        </p:nvPicPr>
        <p:blipFill>
          <a:blip r:embed="rId4"/>
          <a:stretch>
            <a:fillRect/>
          </a:stretch>
        </p:blipFill>
        <p:spPr>
          <a:xfrm>
            <a:off x="6207260" y="2514752"/>
            <a:ext cx="2456598" cy="2286004"/>
          </a:xfrm>
          <a:prstGeom prst="rect">
            <a:avLst/>
          </a:prstGeom>
        </p:spPr>
      </p:pic>
      <p:sp>
        <p:nvSpPr>
          <p:cNvPr id="7" name="TextBox 6"/>
          <p:cNvSpPr txBox="1"/>
          <p:nvPr/>
        </p:nvSpPr>
        <p:spPr>
          <a:xfrm>
            <a:off x="4419974" y="2334315"/>
            <a:ext cx="482886" cy="2646878"/>
          </a:xfrm>
          <a:prstGeom prst="rect">
            <a:avLst/>
          </a:prstGeom>
          <a:noFill/>
        </p:spPr>
        <p:txBody>
          <a:bodyPr wrap="square" rtlCol="0">
            <a:spAutoFit/>
          </a:bodyPr>
          <a:lstStyle/>
          <a:p>
            <a:r>
              <a:rPr lang="en-US" sz="16600" dirty="0" smtClean="0"/>
              <a:t>=</a:t>
            </a:r>
            <a:endParaRPr lang="en-US" sz="16600" dirty="0"/>
          </a:p>
        </p:txBody>
      </p:sp>
    </p:spTree>
    <p:extLst>
      <p:ext uri="{BB962C8B-B14F-4D97-AF65-F5344CB8AC3E}">
        <p14:creationId xmlns:p14="http://schemas.microsoft.com/office/powerpoint/2010/main" val="727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 Sequences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following is the</a:t>
            </a:r>
            <a:r>
              <a:rPr lang="en-US" b="1" dirty="0" smtClean="0"/>
              <a:t> most </a:t>
            </a:r>
            <a:r>
              <a:rPr lang="en-US" dirty="0" smtClean="0"/>
              <a:t>likely result of </a:t>
            </a:r>
            <a:r>
              <a:rPr lang="en-US" dirty="0"/>
              <a:t>five </a:t>
            </a:r>
            <a:r>
              <a:rPr lang="en-US" dirty="0" smtClean="0"/>
              <a:t>flips of </a:t>
            </a:r>
            <a:r>
              <a:rPr lang="en-US" dirty="0"/>
              <a:t>a </a:t>
            </a:r>
            <a:r>
              <a:rPr lang="en-US" dirty="0" smtClean="0"/>
              <a:t>fair coin?</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 All </a:t>
            </a:r>
            <a:r>
              <a:rPr lang="en-US" dirty="0" smtClean="0"/>
              <a:t>four sequences are equally likely</a:t>
            </a:r>
            <a:r>
              <a:rPr lang="en-US" dirty="0"/>
              <a:t>.</a:t>
            </a:r>
            <a:r>
              <a:rPr lang="en-US" dirty="0"/>
              <a:t> </a:t>
            </a:r>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Tree>
    <p:extLst>
      <p:ext uri="{BB962C8B-B14F-4D97-AF65-F5344CB8AC3E}">
        <p14:creationId xmlns:p14="http://schemas.microsoft.com/office/powerpoint/2010/main" val="3253761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Flip Sequences</a:t>
            </a:r>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these same sequences would be </a:t>
            </a:r>
            <a:r>
              <a:rPr lang="en-US" b="1" dirty="0" smtClean="0"/>
              <a:t>least </a:t>
            </a:r>
            <a:r>
              <a:rPr lang="en-US" dirty="0" smtClean="0"/>
              <a:t>likely to occur?</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a:t>
            </a:r>
            <a:r>
              <a:rPr lang="en-US" dirty="0" smtClean="0"/>
              <a:t>) No sequence is the least likely</a:t>
            </a:r>
            <a:endParaRPr lang="en-US" dirty="0"/>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Tree>
    <p:extLst>
      <p:ext uri="{BB962C8B-B14F-4D97-AF65-F5344CB8AC3E}">
        <p14:creationId xmlns:p14="http://schemas.microsoft.com/office/powerpoint/2010/main" val="409364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Statistics: we don’t know the truth</a:t>
            </a:r>
            <a:endParaRPr lang="en-US" dirty="0"/>
          </a:p>
        </p:txBody>
      </p:sp>
      <p:pic>
        <p:nvPicPr>
          <p:cNvPr id="4" name="Picture 3"/>
          <p:cNvPicPr>
            <a:picLocks noChangeAspect="1"/>
          </p:cNvPicPr>
          <p:nvPr/>
        </p:nvPicPr>
        <p:blipFill>
          <a:blip r:embed="rId2"/>
          <a:stretch>
            <a:fillRect/>
          </a:stretch>
        </p:blipFill>
        <p:spPr>
          <a:xfrm>
            <a:off x="3672376" y="2084654"/>
            <a:ext cx="1271842" cy="1458878"/>
          </a:xfrm>
          <a:prstGeom prst="rect">
            <a:avLst/>
          </a:prstGeom>
        </p:spPr>
      </p:pic>
      <p:pic>
        <p:nvPicPr>
          <p:cNvPr id="5" name="Picture 4"/>
          <p:cNvPicPr>
            <a:picLocks noChangeAspect="1"/>
          </p:cNvPicPr>
          <p:nvPr/>
        </p:nvPicPr>
        <p:blipFill>
          <a:blip r:embed="rId3"/>
          <a:stretch>
            <a:fillRect/>
          </a:stretch>
        </p:blipFill>
        <p:spPr>
          <a:xfrm>
            <a:off x="6487939" y="2219398"/>
            <a:ext cx="1346656" cy="1253140"/>
          </a:xfrm>
          <a:prstGeom prst="rect">
            <a:avLst/>
          </a:prstGeom>
        </p:spPr>
      </p:pic>
      <p:sp>
        <p:nvSpPr>
          <p:cNvPr id="6" name="TextBox 5"/>
          <p:cNvSpPr txBox="1"/>
          <p:nvPr/>
        </p:nvSpPr>
        <p:spPr>
          <a:xfrm>
            <a:off x="5277505" y="2061138"/>
            <a:ext cx="877147" cy="1569660"/>
          </a:xfrm>
          <a:prstGeom prst="rect">
            <a:avLst/>
          </a:prstGeom>
          <a:noFill/>
        </p:spPr>
        <p:txBody>
          <a:bodyPr wrap="square" rtlCol="0">
            <a:spAutoFit/>
          </a:bodyPr>
          <a:lstStyle/>
          <a:p>
            <a:r>
              <a:rPr lang="en-US" sz="9600" dirty="0" smtClean="0">
                <a:latin typeface="+mj-lt"/>
              </a:rPr>
              <a:t>=</a:t>
            </a:r>
            <a:endParaRPr lang="en-US" sz="9600" dirty="0">
              <a:latin typeface="+mj-lt"/>
            </a:endParaRPr>
          </a:p>
        </p:txBody>
      </p:sp>
      <p:pic>
        <p:nvPicPr>
          <p:cNvPr id="10" name="Picture 9"/>
          <p:cNvPicPr>
            <a:picLocks noChangeAspect="1"/>
          </p:cNvPicPr>
          <p:nvPr/>
        </p:nvPicPr>
        <p:blipFill>
          <a:blip r:embed="rId2"/>
          <a:stretch>
            <a:fillRect/>
          </a:stretch>
        </p:blipFill>
        <p:spPr>
          <a:xfrm>
            <a:off x="3672376" y="4673381"/>
            <a:ext cx="1271842" cy="1458878"/>
          </a:xfrm>
          <a:prstGeom prst="rect">
            <a:avLst/>
          </a:prstGeom>
        </p:spPr>
      </p:pic>
      <p:pic>
        <p:nvPicPr>
          <p:cNvPr id="11" name="Picture 10"/>
          <p:cNvPicPr>
            <a:picLocks noChangeAspect="1"/>
          </p:cNvPicPr>
          <p:nvPr/>
        </p:nvPicPr>
        <p:blipFill>
          <a:blip r:embed="rId3"/>
          <a:stretch>
            <a:fillRect/>
          </a:stretch>
        </p:blipFill>
        <p:spPr>
          <a:xfrm>
            <a:off x="6487939" y="4808125"/>
            <a:ext cx="1346656" cy="1253140"/>
          </a:xfrm>
          <a:prstGeom prst="rect">
            <a:avLst/>
          </a:prstGeom>
        </p:spPr>
      </p:pic>
      <p:sp>
        <p:nvSpPr>
          <p:cNvPr id="12" name="TextBox 11"/>
          <p:cNvSpPr txBox="1"/>
          <p:nvPr/>
        </p:nvSpPr>
        <p:spPr>
          <a:xfrm>
            <a:off x="5359265" y="4562599"/>
            <a:ext cx="877147" cy="1569660"/>
          </a:xfrm>
          <a:prstGeom prst="rect">
            <a:avLst/>
          </a:prstGeom>
          <a:noFill/>
        </p:spPr>
        <p:txBody>
          <a:bodyPr wrap="square" rtlCol="0">
            <a:spAutoFit/>
          </a:bodyPr>
          <a:lstStyle/>
          <a:p>
            <a:r>
              <a:rPr lang="en-US" sz="9600" dirty="0" smtClean="0">
                <a:latin typeface="+mj-lt"/>
              </a:rPr>
              <a:t>&gt;</a:t>
            </a:r>
            <a:endParaRPr lang="en-US" sz="9600" dirty="0">
              <a:latin typeface="+mj-lt"/>
            </a:endParaRPr>
          </a:p>
        </p:txBody>
      </p:sp>
      <p:sp>
        <p:nvSpPr>
          <p:cNvPr id="13" name="TextBox 12"/>
          <p:cNvSpPr txBox="1"/>
          <p:nvPr/>
        </p:nvSpPr>
        <p:spPr>
          <a:xfrm>
            <a:off x="5151742" y="3311869"/>
            <a:ext cx="1210434" cy="1569660"/>
          </a:xfrm>
          <a:prstGeom prst="rect">
            <a:avLst/>
          </a:prstGeom>
          <a:noFill/>
        </p:spPr>
        <p:txBody>
          <a:bodyPr wrap="square" rtlCol="0">
            <a:spAutoFit/>
          </a:bodyPr>
          <a:lstStyle/>
          <a:p>
            <a:r>
              <a:rPr lang="en-US" sz="9600" dirty="0" smtClean="0">
                <a:latin typeface="+mj-lt"/>
              </a:rPr>
              <a:t>OR</a:t>
            </a:r>
            <a:endParaRPr lang="en-US" sz="9600" dirty="0">
              <a:latin typeface="+mj-lt"/>
            </a:endParaRPr>
          </a:p>
        </p:txBody>
      </p:sp>
    </p:spTree>
    <p:extLst>
      <p:ext uri="{BB962C8B-B14F-4D97-AF65-F5344CB8AC3E}">
        <p14:creationId xmlns:p14="http://schemas.microsoft.com/office/powerpoint/2010/main" val="12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188699" y="6061325"/>
            <a:ext cx="7233007" cy="369332"/>
          </a:xfrm>
          <a:prstGeom prst="rect">
            <a:avLst/>
          </a:prstGeom>
          <a:noFill/>
        </p:spPr>
        <p:txBody>
          <a:bodyPr wrap="square" rtlCol="0">
            <a:spAutoFit/>
          </a:bodyPr>
          <a:lstStyle/>
          <a:p>
            <a:r>
              <a:rPr lang="en-US" dirty="0"/>
              <a:t>http://www.rossmanchance.com/applets/OneProp/OneProp.htm</a:t>
            </a:r>
          </a:p>
        </p:txBody>
      </p:sp>
      <p:sp>
        <p:nvSpPr>
          <p:cNvPr id="7" name="TextBox 6"/>
          <p:cNvSpPr txBox="1"/>
          <p:nvPr/>
        </p:nvSpPr>
        <p:spPr>
          <a:xfrm>
            <a:off x="800100" y="4905375"/>
            <a:ext cx="10439400" cy="923330"/>
          </a:xfrm>
          <a:prstGeom prst="rect">
            <a:avLst/>
          </a:prstGeom>
          <a:noFill/>
        </p:spPr>
        <p:txBody>
          <a:bodyPr wrap="square" rtlCol="0">
            <a:spAutoFit/>
          </a:bodyPr>
          <a:lstStyle/>
          <a:p>
            <a:pPr marL="342900" indent="-342900">
              <a:buAutoNum type="arabicParenR"/>
            </a:pPr>
            <a:r>
              <a:rPr lang="en-US" b="1" dirty="0" smtClean="0"/>
              <a:t>Simulate </a:t>
            </a:r>
            <a:r>
              <a:rPr lang="en-US" dirty="0" smtClean="0"/>
              <a:t>flipping </a:t>
            </a:r>
            <a:r>
              <a:rPr lang="en-US" i="1" dirty="0" smtClean="0"/>
              <a:t>fair </a:t>
            </a:r>
            <a:r>
              <a:rPr lang="en-US" dirty="0" smtClean="0"/>
              <a:t>coin 5 times</a:t>
            </a:r>
          </a:p>
          <a:p>
            <a:pPr marL="342900" indent="-342900">
              <a:buAutoNum type="arabicParenR"/>
            </a:pPr>
            <a:r>
              <a:rPr lang="en-US" b="1" dirty="0" smtClean="0"/>
              <a:t>Repeat </a:t>
            </a:r>
            <a:r>
              <a:rPr lang="en-US" dirty="0" smtClean="0"/>
              <a:t>many times</a:t>
            </a:r>
          </a:p>
          <a:p>
            <a:pPr marL="342900" indent="-342900">
              <a:buAutoNum type="arabicParenR"/>
            </a:pPr>
            <a:r>
              <a:rPr lang="en-US" b="1" dirty="0" smtClean="0"/>
              <a:t>Evaluate</a:t>
            </a:r>
            <a:r>
              <a:rPr lang="en-US" dirty="0" smtClean="0"/>
              <a:t> how “unusual” our actual result was, assuming that the result was fair.</a:t>
            </a:r>
            <a:endParaRPr lang="en-US" dirty="0"/>
          </a:p>
        </p:txBody>
      </p:sp>
      <p:pic>
        <p:nvPicPr>
          <p:cNvPr id="9" name="Picture 8"/>
          <p:cNvPicPr>
            <a:picLocks noChangeAspect="1"/>
          </p:cNvPicPr>
          <p:nvPr/>
        </p:nvPicPr>
        <p:blipFill>
          <a:blip r:embed="rId2"/>
          <a:stretch>
            <a:fillRect/>
          </a:stretch>
        </p:blipFill>
        <p:spPr>
          <a:xfrm>
            <a:off x="481012" y="3086757"/>
            <a:ext cx="2085975" cy="495300"/>
          </a:xfrm>
          <a:prstGeom prst="rect">
            <a:avLst/>
          </a:prstGeom>
        </p:spPr>
      </p:pic>
      <p:pic>
        <p:nvPicPr>
          <p:cNvPr id="10" name="Picture 9"/>
          <p:cNvPicPr>
            <a:picLocks noChangeAspect="1"/>
          </p:cNvPicPr>
          <p:nvPr/>
        </p:nvPicPr>
        <p:blipFill>
          <a:blip r:embed="rId3"/>
          <a:stretch>
            <a:fillRect/>
          </a:stretch>
        </p:blipFill>
        <p:spPr>
          <a:xfrm>
            <a:off x="7277099" y="4062814"/>
            <a:ext cx="2181225" cy="552450"/>
          </a:xfrm>
          <a:prstGeom prst="rect">
            <a:avLst/>
          </a:prstGeom>
        </p:spPr>
      </p:pic>
      <p:pic>
        <p:nvPicPr>
          <p:cNvPr id="11" name="Picture 10"/>
          <p:cNvPicPr>
            <a:picLocks noChangeAspect="1"/>
          </p:cNvPicPr>
          <p:nvPr/>
        </p:nvPicPr>
        <p:blipFill>
          <a:blip r:embed="rId4"/>
          <a:stretch>
            <a:fillRect/>
          </a:stretch>
        </p:blipFill>
        <p:spPr>
          <a:xfrm>
            <a:off x="919162" y="4322340"/>
            <a:ext cx="2028825" cy="457200"/>
          </a:xfrm>
          <a:prstGeom prst="rect">
            <a:avLst/>
          </a:prstGeom>
        </p:spPr>
      </p:pic>
      <p:pic>
        <p:nvPicPr>
          <p:cNvPr id="12" name="Picture 11"/>
          <p:cNvPicPr>
            <a:picLocks noChangeAspect="1"/>
          </p:cNvPicPr>
          <p:nvPr/>
        </p:nvPicPr>
        <p:blipFill>
          <a:blip r:embed="rId5"/>
          <a:stretch>
            <a:fillRect/>
          </a:stretch>
        </p:blipFill>
        <p:spPr>
          <a:xfrm>
            <a:off x="6326206" y="3284599"/>
            <a:ext cx="2095500" cy="476250"/>
          </a:xfrm>
          <a:prstGeom prst="rect">
            <a:avLst/>
          </a:prstGeom>
        </p:spPr>
      </p:pic>
      <p:pic>
        <p:nvPicPr>
          <p:cNvPr id="13" name="Picture 12"/>
          <p:cNvPicPr>
            <a:picLocks noChangeAspect="1"/>
          </p:cNvPicPr>
          <p:nvPr/>
        </p:nvPicPr>
        <p:blipFill>
          <a:blip r:embed="rId6"/>
          <a:stretch>
            <a:fillRect/>
          </a:stretch>
        </p:blipFill>
        <p:spPr>
          <a:xfrm>
            <a:off x="3850576" y="3092518"/>
            <a:ext cx="2047875" cy="514350"/>
          </a:xfrm>
          <a:prstGeom prst="rect">
            <a:avLst/>
          </a:prstGeom>
        </p:spPr>
      </p:pic>
      <p:pic>
        <p:nvPicPr>
          <p:cNvPr id="14" name="Picture 13"/>
          <p:cNvPicPr>
            <a:picLocks noChangeAspect="1"/>
          </p:cNvPicPr>
          <p:nvPr/>
        </p:nvPicPr>
        <p:blipFill>
          <a:blip r:embed="rId7"/>
          <a:stretch>
            <a:fillRect/>
          </a:stretch>
        </p:blipFill>
        <p:spPr>
          <a:xfrm>
            <a:off x="9382315" y="3213683"/>
            <a:ext cx="2019300" cy="428625"/>
          </a:xfrm>
          <a:prstGeom prst="rect">
            <a:avLst/>
          </a:prstGeom>
        </p:spPr>
      </p:pic>
      <p:pic>
        <p:nvPicPr>
          <p:cNvPr id="15" name="Picture 14"/>
          <p:cNvPicPr>
            <a:picLocks noChangeAspect="1"/>
          </p:cNvPicPr>
          <p:nvPr/>
        </p:nvPicPr>
        <p:blipFill>
          <a:blip r:embed="rId8"/>
          <a:stretch>
            <a:fillRect/>
          </a:stretch>
        </p:blipFill>
        <p:spPr>
          <a:xfrm>
            <a:off x="4514849" y="4182217"/>
            <a:ext cx="2105025" cy="476250"/>
          </a:xfrm>
          <a:prstGeom prst="rect">
            <a:avLst/>
          </a:prstGeom>
        </p:spPr>
      </p:pic>
      <p:pic>
        <p:nvPicPr>
          <p:cNvPr id="16" name="Picture 15"/>
          <p:cNvPicPr>
            <a:picLocks noChangeAspect="1"/>
          </p:cNvPicPr>
          <p:nvPr/>
        </p:nvPicPr>
        <p:blipFill>
          <a:blip r:embed="rId9"/>
          <a:stretch>
            <a:fillRect/>
          </a:stretch>
        </p:blipFill>
        <p:spPr>
          <a:xfrm>
            <a:off x="2109787" y="3691509"/>
            <a:ext cx="2209800" cy="485775"/>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5012" y="461825"/>
            <a:ext cx="8128000" cy="2222500"/>
          </a:xfrm>
          <a:prstGeom prst="rect">
            <a:avLst/>
          </a:prstGeom>
        </p:spPr>
      </p:pic>
      <p:sp>
        <p:nvSpPr>
          <p:cNvPr id="2" name="Title 1"/>
          <p:cNvSpPr>
            <a:spLocks noGrp="1"/>
          </p:cNvSpPr>
          <p:nvPr>
            <p:ph type="title"/>
          </p:nvPr>
        </p:nvSpPr>
        <p:spPr>
          <a:xfrm>
            <a:off x="2376677" y="105506"/>
            <a:ext cx="9720072" cy="1499616"/>
          </a:xfrm>
        </p:spPr>
        <p:txBody>
          <a:bodyPr/>
          <a:lstStyle/>
          <a:p>
            <a:r>
              <a:rPr lang="en-US" dirty="0" smtClean="0"/>
              <a:t>Entering the Null World</a:t>
            </a:r>
            <a:endParaRPr lang="en-US" dirty="0"/>
          </a:p>
        </p:txBody>
      </p:sp>
      <p:sp>
        <p:nvSpPr>
          <p:cNvPr id="18" name="Rectangle 17"/>
          <p:cNvSpPr/>
          <p:nvPr/>
        </p:nvSpPr>
        <p:spPr>
          <a:xfrm rot="5400000">
            <a:off x="8990459" y="1497400"/>
            <a:ext cx="2587568" cy="215444"/>
          </a:xfrm>
          <a:prstGeom prst="rect">
            <a:avLst/>
          </a:prstGeom>
        </p:spPr>
        <p:txBody>
          <a:bodyPr wrap="none">
            <a:spAutoFit/>
          </a:bodyPr>
          <a:lstStyle/>
          <a:p>
            <a:r>
              <a:rPr lang="en-US" sz="800" dirty="0"/>
              <a:t>https://www.flickr.com/photos/luisdcarbia/11337986365</a:t>
            </a:r>
          </a:p>
        </p:txBody>
      </p:sp>
    </p:spTree>
    <p:extLst>
      <p:ext uri="{BB962C8B-B14F-4D97-AF65-F5344CB8AC3E}">
        <p14:creationId xmlns:p14="http://schemas.microsoft.com/office/powerpoint/2010/main" val="267199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Logic when Using </a:t>
            </a:r>
            <a:r>
              <a:rPr lang="en-US" dirty="0" err="1" smtClean="0"/>
              <a:t>THeory</a:t>
            </a:r>
            <a:endParaRPr lang="en-US" dirty="0"/>
          </a:p>
        </p:txBody>
      </p:sp>
      <p:sp>
        <p:nvSpPr>
          <p:cNvPr id="5" name="Rectangle 4"/>
          <p:cNvSpPr/>
          <p:nvPr/>
        </p:nvSpPr>
        <p:spPr>
          <a:xfrm>
            <a:off x="11054993" y="1849348"/>
            <a:ext cx="883578" cy="235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228" y="1715262"/>
            <a:ext cx="10328972" cy="5047488"/>
          </a:xfrm>
          <a:prstGeom prst="rect">
            <a:avLst/>
          </a:prstGeom>
        </p:spPr>
      </p:pic>
    </p:spTree>
    <p:extLst>
      <p:ext uri="{BB962C8B-B14F-4D97-AF65-F5344CB8AC3E}">
        <p14:creationId xmlns:p14="http://schemas.microsoft.com/office/powerpoint/2010/main" val="4163448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1162</TotalTime>
  <Words>329</Words>
  <Application>Microsoft Office PowerPoint</Application>
  <PresentationFormat>Widescreen</PresentationFormat>
  <Paragraphs>53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Tw Cen MT</vt:lpstr>
      <vt:lpstr>Tw Cen MT Condensed</vt:lpstr>
      <vt:lpstr>Wingdings</vt:lpstr>
      <vt:lpstr>Wingdings 3</vt:lpstr>
      <vt:lpstr>Integral</vt:lpstr>
      <vt:lpstr>Beyond the P-Value: Visualizing and Embracing uncertainty</vt:lpstr>
      <vt:lpstr>PowerPoint Presentation</vt:lpstr>
      <vt:lpstr>Guiding questions</vt:lpstr>
      <vt:lpstr>Probability: We know The Truth</vt:lpstr>
      <vt:lpstr>Coin Flip Sequences</vt:lpstr>
      <vt:lpstr>Coin Flip Sequences</vt:lpstr>
      <vt:lpstr>Statistics: we don’t know the truth</vt:lpstr>
      <vt:lpstr>Entering the Null World</vt:lpstr>
      <vt:lpstr>Same Logic when Using THeory</vt:lpstr>
      <vt:lpstr>“Unusualness” Under the NUll:  P-Value</vt:lpstr>
      <vt:lpstr>Who has ESP?</vt:lpstr>
      <vt:lpstr>PowerPoint Presentation</vt:lpstr>
      <vt:lpstr>Biasing and Debiasing</vt:lpstr>
      <vt:lpstr>R.A. Fisher speaks out on P-values</vt:lpstr>
    </vt:vector>
  </TitlesOfParts>
  <Company>University of Minnesota - 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EDHD 2201H: Basics of Research Methods Day 1</dc:title>
  <dc:creator>Ethan Brown</dc:creator>
  <cp:lastModifiedBy>Ethan Brown</cp:lastModifiedBy>
  <cp:revision>26</cp:revision>
  <dcterms:created xsi:type="dcterms:W3CDTF">2018-03-19T14:55:17Z</dcterms:created>
  <dcterms:modified xsi:type="dcterms:W3CDTF">2019-01-07T19:05:24Z</dcterms:modified>
</cp:coreProperties>
</file>