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7772400" cx="10058400"/>
  <p:notesSz cx="10058400" cy="77724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5DDCDC-2D57-4990-92CA-DE4FEE0BC415}">
  <a:tblStyle styleId="{525DDCDC-2D57-4990-92CA-DE4FEE0BC4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slide" Target="slides/slide33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5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44" Type="http://schemas.openxmlformats.org/officeDocument/2006/relationships/font" Target="fonts/Tahoma-bold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3" Type="http://schemas.openxmlformats.org/officeDocument/2006/relationships/font" Target="fonts/Tahoma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46" Type="http://schemas.openxmlformats.org/officeDocument/2006/relationships/customXml" Target="../customXml/item2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58123" y="457200"/>
            <a:ext cx="9144000" cy="1066800"/>
          </a:xfrm>
          <a:custGeom>
            <a:rect b="b" l="l" r="r" t="t"/>
            <a:pathLst>
              <a:path extrusionOk="0" h="1066800" w="91440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bugs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458123" y="457200"/>
            <a:ext cx="9144000" cy="1390650"/>
            <a:chOff x="458123" y="457200"/>
            <a:chExt cx="9144000" cy="1390650"/>
          </a:xfrm>
        </p:grpSpPr>
        <p:sp>
          <p:nvSpPr>
            <p:cNvPr id="50" name="Google Shape;50;p7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Git	for Version	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799085" y="1949679"/>
            <a:ext cx="3637787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Peter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799084" y="1949679"/>
            <a:ext cx="566204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John does a commit &amp;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7"/>
          <p:cNvGraphicFramePr/>
          <p:nvPr/>
        </p:nvGraphicFramePr>
        <p:xfrm>
          <a:off x="545646" y="3103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</a:tr>
            </a:tbl>
          </a:graphicData>
        </a:graphic>
      </p:graphicFrame>
      <p:sp>
        <p:nvSpPr>
          <p:cNvPr id="251" name="Google Shape;251;p17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99084" y="1949679"/>
            <a:ext cx="433489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Peter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285382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48473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662317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799084" y="1949679"/>
            <a:ext cx="6637846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Peter does a pull (fetch &amp; merge)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799084" y="1949679"/>
            <a:ext cx="3893439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Peter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419" name="Google Shape;419;p21"/>
          <p:cNvSpPr txBox="1"/>
          <p:nvPr/>
        </p:nvSpPr>
        <p:spPr>
          <a:xfrm>
            <a:off x="799084" y="1949679"/>
            <a:ext cx="3774694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John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18037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2" y="3855"/>
                </a:lnTo>
                <a:lnTo>
                  <a:pt x="599746" y="14366"/>
                </a:lnTo>
                <a:lnTo>
                  <a:pt x="610245" y="29950"/>
                </a:lnTo>
                <a:lnTo>
                  <a:pt x="614095" y="49022"/>
                </a:lnTo>
                <a:lnTo>
                  <a:pt x="614095" y="244983"/>
                </a:lnTo>
                <a:lnTo>
                  <a:pt x="610245" y="264054"/>
                </a:lnTo>
                <a:lnTo>
                  <a:pt x="599746" y="279638"/>
                </a:lnTo>
                <a:lnTo>
                  <a:pt x="584172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16356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755790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271856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565124" y="0"/>
                </a:lnTo>
                <a:lnTo>
                  <a:pt x="584196" y="3855"/>
                </a:lnTo>
                <a:lnTo>
                  <a:pt x="599779" y="14366"/>
                </a:lnTo>
                <a:lnTo>
                  <a:pt x="610290" y="29950"/>
                </a:lnTo>
                <a:lnTo>
                  <a:pt x="614146" y="49022"/>
                </a:lnTo>
                <a:lnTo>
                  <a:pt x="614146" y="244983"/>
                </a:lnTo>
                <a:lnTo>
                  <a:pt x="610290" y="264054"/>
                </a:lnTo>
                <a:lnTo>
                  <a:pt x="599779" y="279638"/>
                </a:lnTo>
                <a:lnTo>
                  <a:pt x="584196" y="290149"/>
                </a:lnTo>
                <a:lnTo>
                  <a:pt x="565124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470343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175003" y="5557990"/>
            <a:ext cx="435166" cy="338074"/>
          </a:xfrm>
          <a:custGeom>
            <a:rect b="b" l="l" r="r" t="t"/>
            <a:pathLst>
              <a:path extrusionOk="0" h="307339" w="395605">
                <a:moveTo>
                  <a:pt x="0" y="306959"/>
                </a:moveTo>
                <a:lnTo>
                  <a:pt x="395109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755790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175003" y="4887430"/>
            <a:ext cx="435166" cy="347155"/>
          </a:xfrm>
          <a:custGeom>
            <a:rect b="b" l="l" r="r" t="t"/>
            <a:pathLst>
              <a:path extrusionOk="0" h="315595" w="395605">
                <a:moveTo>
                  <a:pt x="0" y="0"/>
                </a:moveTo>
                <a:lnTo>
                  <a:pt x="395109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837137" y="6537692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8996"/>
                </a:moveTo>
                <a:lnTo>
                  <a:pt x="3849" y="29923"/>
                </a:lnTo>
                <a:lnTo>
                  <a:pt x="14349" y="14349"/>
                </a:lnTo>
                <a:lnTo>
                  <a:pt x="29923" y="3849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49"/>
                </a:lnTo>
                <a:lnTo>
                  <a:pt x="599754" y="14349"/>
                </a:lnTo>
                <a:lnTo>
                  <a:pt x="610265" y="29923"/>
                </a:lnTo>
                <a:lnTo>
                  <a:pt x="614121" y="48996"/>
                </a:lnTo>
                <a:lnTo>
                  <a:pt x="614121" y="244995"/>
                </a:lnTo>
                <a:lnTo>
                  <a:pt x="610265" y="264068"/>
                </a:lnTo>
                <a:lnTo>
                  <a:pt x="599754" y="279642"/>
                </a:lnTo>
                <a:lnTo>
                  <a:pt x="584171" y="290142"/>
                </a:lnTo>
                <a:lnTo>
                  <a:pt x="565099" y="293992"/>
                </a:lnTo>
                <a:lnTo>
                  <a:pt x="48996" y="293992"/>
                </a:lnTo>
                <a:lnTo>
                  <a:pt x="29923" y="290142"/>
                </a:lnTo>
                <a:lnTo>
                  <a:pt x="14349" y="279642"/>
                </a:lnTo>
                <a:lnTo>
                  <a:pt x="3849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1035457" y="656285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174890" y="6200051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46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git	areas</a:t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4226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copy on git,  files can be: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(committed)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Checked out and modified,  but not yet committed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(working copy)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2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279400" lvl="0" marL="292100" marR="48133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Or, in-between, in 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"staging" area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1" marL="584200" marR="5080" rtl="0" algn="l">
              <a:lnSpc>
                <a:spcPct val="1008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files are ready  to be committed.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4625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commit saves a snapshot of all staged state.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736600" lvl="0" marL="7493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Unmodified/modified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114300" lvl="0" marL="1270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279400" lvl="0" marL="2921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Committed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/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	Git	workflow</a:t>
            </a:r>
            <a:endParaRPr/>
          </a:p>
        </p:txBody>
      </p:sp>
      <p:sp>
        <p:nvSpPr>
          <p:cNvPr id="499" name="Google Shape;499;p2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 in your working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files, adding snapshots of them to your staging area.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5080" rtl="0" algn="l">
              <a:lnSpc>
                <a:spcPct val="117499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takes the files in the staging area and stores  that snapshot permanently to your Git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 Git	configuration</a:t>
            </a:r>
            <a:endParaRPr/>
          </a:p>
        </p:txBody>
      </p:sp>
      <p:sp>
        <p:nvSpPr>
          <p:cNvPr id="506" name="Google Shape;506;p24"/>
          <p:cNvSpPr txBox="1"/>
          <p:nvPr/>
        </p:nvSpPr>
        <p:spPr>
          <a:xfrm>
            <a:off x="689263" y="1723551"/>
            <a:ext cx="8192134" cy="1731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the name and email for Git to use when you commit: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@gmail.com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	Git	repo</a:t>
            </a:r>
            <a:endParaRPr/>
          </a:p>
        </p:txBody>
      </p:sp>
      <p:sp>
        <p:nvSpPr>
          <p:cNvPr id="512" name="Google Shape;512;p25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736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1" lang="en-US" sz="24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common scenarios: (only do one of these)</a:t>
            </a:r>
            <a:endParaRPr b="0" i="0" sz="24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Git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in your current directory.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you can commit files in that directory into the repo.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"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 message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urier New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clone a remote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	localDirectoryName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2" marL="927100" marR="5080" rtl="0" algn="l">
              <a:lnSpc>
                <a:spcPct val="983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the given local directory, containing a working copy of  the files from the repo, and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(used to hold the  staging area and your actual local repo)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	Git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124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Created by Linus Torvalds,  creator of Linux, in 2005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Came out of Linux development community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to do version control on Linux kernel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 of Git: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68325" lvl="1" marL="923925" marR="1911350" rtl="0" algn="l">
              <a:lnSpc>
                <a:spcPct val="1012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for non-linear development  (thousands of parallel branches)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distributed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Able to handle large projects efficiently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Tahoma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460808" y="24733"/>
            <a:ext cx="9144000" cy="1390650"/>
            <a:chOff x="458123" y="457200"/>
            <a:chExt cx="9144000" cy="1390650"/>
          </a:xfrm>
        </p:grpSpPr>
        <p:sp>
          <p:nvSpPr>
            <p:cNvPr id="61" name="Google Shape;61;p8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8"/>
          <p:cNvSpPr/>
          <p:nvPr/>
        </p:nvSpPr>
        <p:spPr>
          <a:xfrm>
            <a:off x="4433123" y="398544"/>
            <a:ext cx="11993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commands</a:t>
            </a:r>
            <a:endParaRPr/>
          </a:p>
        </p:txBody>
      </p:sp>
      <p:graphicFrame>
        <p:nvGraphicFramePr>
          <p:cNvPr id="518" name="Google Shape;518;p26"/>
          <p:cNvGraphicFramePr/>
          <p:nvPr/>
        </p:nvGraphicFramePr>
        <p:xfrm>
          <a:off x="748635" y="1738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3124200"/>
                <a:gridCol w="5410200"/>
              </a:tblGrid>
              <a:tr h="396200">
                <a:tc>
                  <a:txBody>
                    <a:bodyPr/>
                    <a:lstStyle/>
                    <a:p>
                      <a:pPr indent="0" lvl="0" marL="939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clone 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 [dir]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 a Git repository so you can add to it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add	</a:t>
                      </a:r>
                      <a:r>
                        <a:rPr b="1" i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adds file contents to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commit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records a snapshot of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status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3403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view the status of your files in the working  directory and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diff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80200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shows diff of what is staged and what is  modified but unstaged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help 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get help info about a particular 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pull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1625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fetch from a remote repo and try to merge  into the current branch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push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113664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push your new branches and data to a remote  repository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indent="0" lvl="0" marL="958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others: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init, reset, branch, checkout, merge, log, tag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and commit	a	file</a:t>
            </a:r>
            <a:endParaRPr/>
          </a:p>
        </p:txBody>
      </p:sp>
      <p:sp>
        <p:nvSpPr>
          <p:cNvPr id="524" name="Google Shape;524;p27"/>
          <p:cNvSpPr txBox="1"/>
          <p:nvPr>
            <p:ph idx="1" type="body"/>
          </p:nvPr>
        </p:nvSpPr>
        <p:spPr>
          <a:xfrm>
            <a:off x="689263" y="1776239"/>
            <a:ext cx="8375650" cy="3276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228600" lvl="0" marL="240665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The first time we ask a file to be tracked, </a:t>
            </a:r>
            <a:r>
              <a:rPr i="1" lang="en-US" sz="2450">
                <a:latin typeface="Tahoma"/>
                <a:ea typeface="Tahoma"/>
                <a:cs typeface="Tahoma"/>
                <a:sym typeface="Tahoma"/>
              </a:rPr>
              <a:t>and every time  before we commit a file</a:t>
            </a:r>
            <a:r>
              <a:rPr lang="en-US"/>
              <a:t>, we must add it to the staging area:</a:t>
            </a:r>
            <a:endParaRPr sz="2450"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add Hello.java Goodbye.java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Tahoma"/>
              <a:buChar char="•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Takes a snapshot of these files, adds them to the staging area.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move staged changes into the repo, we commit:</a:t>
            </a:r>
            <a:endParaRPr/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commit –m "Fixing bug #22"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undo changes on a file before you have committed it:</a:t>
            </a:r>
            <a:endParaRPr/>
          </a:p>
        </p:txBody>
      </p:sp>
      <p:sp>
        <p:nvSpPr>
          <p:cNvPr id="525" name="Google Shape;525;p27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2794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HEAD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2921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(unstages the file)  (undoes your changes)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All these commands are acting on your local version of repo.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/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Viewing/undoing changes</a:t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689263" y="1723551"/>
            <a:ext cx="8413115" cy="4050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view status of files in working directory and staging area: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what is modified but unstaged: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a log of all changes in your local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(shorter version)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749300" marR="232156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1677b2d Edited first line of readme  258efa7 Added line to readme  0e52da7 Initial commit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-5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(to show only the 5 most recent updates), etc.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Branching and merging</a:t>
            </a:r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67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uses branching heavily to switch between multiple tasks.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list all local branches: (* = current branch)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switch to a given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merge changes from a branch into the local master: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Interaction	w/	remote	repo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changes to the remote repo.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Pull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remote repo to get most recent changes.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(fix conflicts if necessary, add/commit them to your local repo)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19075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fetch the most recent updates from the remote repo into  your local repo, and put them into your working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Courier New"/>
              <a:buNone/>
            </a:pPr>
            <a:r>
              <a:t/>
            </a:r>
            <a:endParaRPr b="0" i="0" sz="3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put your changes from your local repo in the remote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type="title"/>
          </p:nvPr>
        </p:nvSpPr>
        <p:spPr>
          <a:xfrm>
            <a:off x="505714" y="622389"/>
            <a:ext cx="10726166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What is Git &amp; Github ?</a:t>
            </a:r>
            <a:endParaRPr/>
          </a:p>
        </p:txBody>
      </p:sp>
      <p:sp>
        <p:nvSpPr>
          <p:cNvPr id="551" name="Google Shape;551;p31"/>
          <p:cNvSpPr txBox="1"/>
          <p:nvPr/>
        </p:nvSpPr>
        <p:spPr>
          <a:xfrm>
            <a:off x="754380" y="1706881"/>
            <a:ext cx="9049766" cy="4618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 an example of </a:t>
            </a: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412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 is a system that records changes to a file or set of files and helps  us recall specific versions later if needed. E.g. Subversion (SVN), CVS etc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It allows you to 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Revert files or the whole project to an earlier state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Compare changes over time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See who modified what?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Control modifications by collaborators with the permission of admin/owners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version control tool that will allow you to perform all kinds of operations to fetch data from the central server or push data to it whereas GitHub is a core hosting platform for version control collaboration. GitHub is a company that allows you to host a central repository in a remote server</a:t>
            </a: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 </a:t>
            </a:r>
            <a:endParaRPr b="0" i="0" sz="192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608315" y="1794051"/>
            <a:ext cx="1188111" cy="56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4960467" y="3634740"/>
            <a:ext cx="0" cy="50292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681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628650" y="2796541"/>
            <a:ext cx="8801100" cy="829907"/>
          </a:xfrm>
          <a:prstGeom prst="rect">
            <a:avLst/>
          </a:prstGeom>
          <a:solidFill>
            <a:srgbClr val="E6DFEB"/>
          </a:solidFill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indent="-2094" lvl="0" marL="3526727" marR="3517646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REMOTE 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505714" y="320217"/>
            <a:ext cx="4288092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Github Structure</a:t>
            </a:r>
            <a:endParaRPr sz="4840"/>
          </a:p>
        </p:txBody>
      </p:sp>
      <p:sp>
        <p:nvSpPr>
          <p:cNvPr id="560" name="Google Shape;560;p32"/>
          <p:cNvSpPr txBox="1"/>
          <p:nvPr/>
        </p:nvSpPr>
        <p:spPr>
          <a:xfrm>
            <a:off x="62865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21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Personal user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57987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2009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341092" y="2120532"/>
            <a:ext cx="717360" cy="592328"/>
          </a:xfrm>
          <a:custGeom>
            <a:rect b="b" l="l" r="r" t="t"/>
            <a:pathLst>
              <a:path extrusionOk="0" h="538480" w="652144">
                <a:moveTo>
                  <a:pt x="39204" y="440436"/>
                </a:moveTo>
                <a:lnTo>
                  <a:pt x="35547" y="442087"/>
                </a:lnTo>
                <a:lnTo>
                  <a:pt x="0" y="538352"/>
                </a:lnTo>
                <a:lnTo>
                  <a:pt x="18780" y="535304"/>
                </a:lnTo>
                <a:lnTo>
                  <a:pt x="13766" y="535304"/>
                </a:lnTo>
                <a:lnTo>
                  <a:pt x="5689" y="525399"/>
                </a:lnTo>
                <a:lnTo>
                  <a:pt x="23840" y="510450"/>
                </a:lnTo>
                <a:lnTo>
                  <a:pt x="47472" y="446531"/>
                </a:lnTo>
                <a:lnTo>
                  <a:pt x="45783" y="442849"/>
                </a:lnTo>
                <a:lnTo>
                  <a:pt x="42494" y="441705"/>
                </a:lnTo>
                <a:lnTo>
                  <a:pt x="39204" y="440436"/>
                </a:lnTo>
                <a:close/>
              </a:path>
              <a:path extrusionOk="0" h="538480" w="652144">
                <a:moveTo>
                  <a:pt x="23840" y="510450"/>
                </a:moveTo>
                <a:lnTo>
                  <a:pt x="5689" y="525399"/>
                </a:lnTo>
                <a:lnTo>
                  <a:pt x="13766" y="535304"/>
                </a:lnTo>
                <a:lnTo>
                  <a:pt x="17159" y="532511"/>
                </a:lnTo>
                <a:lnTo>
                  <a:pt x="15684" y="532511"/>
                </a:lnTo>
                <a:lnTo>
                  <a:pt x="8712" y="524128"/>
                </a:lnTo>
                <a:lnTo>
                  <a:pt x="19430" y="522377"/>
                </a:lnTo>
                <a:lnTo>
                  <a:pt x="23840" y="510450"/>
                </a:lnTo>
                <a:close/>
              </a:path>
              <a:path extrusionOk="0" h="538480" w="652144">
                <a:moveTo>
                  <a:pt x="99212" y="509397"/>
                </a:moveTo>
                <a:lnTo>
                  <a:pt x="95783" y="509904"/>
                </a:lnTo>
                <a:lnTo>
                  <a:pt x="31947" y="520333"/>
                </a:lnTo>
                <a:lnTo>
                  <a:pt x="13766" y="535304"/>
                </a:lnTo>
                <a:lnTo>
                  <a:pt x="18780" y="535304"/>
                </a:lnTo>
                <a:lnTo>
                  <a:pt x="97815" y="522477"/>
                </a:lnTo>
                <a:lnTo>
                  <a:pt x="101244" y="521969"/>
                </a:lnTo>
                <a:lnTo>
                  <a:pt x="103657" y="518667"/>
                </a:lnTo>
                <a:lnTo>
                  <a:pt x="103022" y="515238"/>
                </a:lnTo>
                <a:lnTo>
                  <a:pt x="102514" y="511810"/>
                </a:lnTo>
                <a:lnTo>
                  <a:pt x="99212" y="509397"/>
                </a:lnTo>
                <a:close/>
              </a:path>
              <a:path extrusionOk="0" h="538480" w="652144">
                <a:moveTo>
                  <a:pt x="19430" y="522377"/>
                </a:moveTo>
                <a:lnTo>
                  <a:pt x="8712" y="524128"/>
                </a:lnTo>
                <a:lnTo>
                  <a:pt x="15684" y="532511"/>
                </a:lnTo>
                <a:lnTo>
                  <a:pt x="19430" y="522377"/>
                </a:lnTo>
                <a:close/>
              </a:path>
              <a:path extrusionOk="0" h="538480" w="652144">
                <a:moveTo>
                  <a:pt x="31947" y="520333"/>
                </a:moveTo>
                <a:lnTo>
                  <a:pt x="19430" y="522377"/>
                </a:lnTo>
                <a:lnTo>
                  <a:pt x="15684" y="532511"/>
                </a:lnTo>
                <a:lnTo>
                  <a:pt x="17159" y="532511"/>
                </a:lnTo>
                <a:lnTo>
                  <a:pt x="31947" y="520333"/>
                </a:lnTo>
                <a:close/>
              </a:path>
              <a:path extrusionOk="0" h="538480" w="652144">
                <a:moveTo>
                  <a:pt x="643661" y="0"/>
                </a:moveTo>
                <a:lnTo>
                  <a:pt x="23840" y="510450"/>
                </a:lnTo>
                <a:lnTo>
                  <a:pt x="19430" y="522377"/>
                </a:lnTo>
                <a:lnTo>
                  <a:pt x="31947" y="520333"/>
                </a:lnTo>
                <a:lnTo>
                  <a:pt x="651789" y="9905"/>
                </a:lnTo>
                <a:lnTo>
                  <a:pt x="643661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7208520" y="2120392"/>
            <a:ext cx="800481" cy="592328"/>
          </a:xfrm>
          <a:custGeom>
            <a:rect b="b" l="l" r="r" t="t"/>
            <a:pathLst>
              <a:path extrusionOk="0" h="538480" w="727709">
                <a:moveTo>
                  <a:pt x="44450" y="442849"/>
                </a:moveTo>
                <a:lnTo>
                  <a:pt x="40640" y="444245"/>
                </a:lnTo>
                <a:lnTo>
                  <a:pt x="39243" y="447547"/>
                </a:lnTo>
                <a:lnTo>
                  <a:pt x="0" y="538479"/>
                </a:lnTo>
                <a:lnTo>
                  <a:pt x="21372" y="536193"/>
                </a:lnTo>
                <a:lnTo>
                  <a:pt x="13843" y="536193"/>
                </a:lnTo>
                <a:lnTo>
                  <a:pt x="6350" y="525906"/>
                </a:lnTo>
                <a:lnTo>
                  <a:pt x="25307" y="511938"/>
                </a:lnTo>
                <a:lnTo>
                  <a:pt x="50926" y="452500"/>
                </a:lnTo>
                <a:lnTo>
                  <a:pt x="52324" y="449325"/>
                </a:lnTo>
                <a:lnTo>
                  <a:pt x="50800" y="445642"/>
                </a:lnTo>
                <a:lnTo>
                  <a:pt x="44450" y="442849"/>
                </a:lnTo>
                <a:close/>
              </a:path>
              <a:path extrusionOk="0" h="538480" w="727709">
                <a:moveTo>
                  <a:pt x="25307" y="511938"/>
                </a:moveTo>
                <a:lnTo>
                  <a:pt x="6350" y="525906"/>
                </a:lnTo>
                <a:lnTo>
                  <a:pt x="13843" y="536193"/>
                </a:lnTo>
                <a:lnTo>
                  <a:pt x="17462" y="533526"/>
                </a:lnTo>
                <a:lnTo>
                  <a:pt x="16001" y="533526"/>
                </a:lnTo>
                <a:lnTo>
                  <a:pt x="9398" y="524763"/>
                </a:lnTo>
                <a:lnTo>
                  <a:pt x="20289" y="523580"/>
                </a:lnTo>
                <a:lnTo>
                  <a:pt x="25307" y="511938"/>
                </a:lnTo>
                <a:close/>
              </a:path>
              <a:path extrusionOk="0" h="538480" w="727709">
                <a:moveTo>
                  <a:pt x="100583" y="514857"/>
                </a:moveTo>
                <a:lnTo>
                  <a:pt x="32805" y="522221"/>
                </a:lnTo>
                <a:lnTo>
                  <a:pt x="13843" y="536193"/>
                </a:lnTo>
                <a:lnTo>
                  <a:pt x="21372" y="536193"/>
                </a:lnTo>
                <a:lnTo>
                  <a:pt x="101980" y="527557"/>
                </a:lnTo>
                <a:lnTo>
                  <a:pt x="104521" y="524382"/>
                </a:lnTo>
                <a:lnTo>
                  <a:pt x="103758" y="517397"/>
                </a:lnTo>
                <a:lnTo>
                  <a:pt x="100583" y="514857"/>
                </a:lnTo>
                <a:close/>
              </a:path>
              <a:path extrusionOk="0" h="538480" w="727709">
                <a:moveTo>
                  <a:pt x="20289" y="523580"/>
                </a:moveTo>
                <a:lnTo>
                  <a:pt x="9398" y="524763"/>
                </a:lnTo>
                <a:lnTo>
                  <a:pt x="16001" y="533526"/>
                </a:lnTo>
                <a:lnTo>
                  <a:pt x="20289" y="523580"/>
                </a:lnTo>
                <a:close/>
              </a:path>
              <a:path extrusionOk="0" h="538480" w="727709">
                <a:moveTo>
                  <a:pt x="32805" y="522221"/>
                </a:moveTo>
                <a:lnTo>
                  <a:pt x="20289" y="523580"/>
                </a:lnTo>
                <a:lnTo>
                  <a:pt x="16001" y="533526"/>
                </a:lnTo>
                <a:lnTo>
                  <a:pt x="17462" y="533526"/>
                </a:lnTo>
                <a:lnTo>
                  <a:pt x="32805" y="522221"/>
                </a:lnTo>
                <a:close/>
              </a:path>
              <a:path extrusionOk="0" h="538480" w="727709">
                <a:moveTo>
                  <a:pt x="720090" y="0"/>
                </a:moveTo>
                <a:lnTo>
                  <a:pt x="25307" y="511938"/>
                </a:lnTo>
                <a:lnTo>
                  <a:pt x="20289" y="523580"/>
                </a:lnTo>
                <a:lnTo>
                  <a:pt x="32805" y="522221"/>
                </a:lnTo>
                <a:lnTo>
                  <a:pt x="727709" y="10159"/>
                </a:lnTo>
                <a:lnTo>
                  <a:pt x="720090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048841" y="2120811"/>
            <a:ext cx="633540" cy="592328"/>
          </a:xfrm>
          <a:custGeom>
            <a:rect b="b" l="l" r="r" t="t"/>
            <a:pathLst>
              <a:path extrusionOk="0" h="538480" w="575944">
                <a:moveTo>
                  <a:pt x="478536" y="503047"/>
                </a:moveTo>
                <a:lnTo>
                  <a:pt x="475234" y="505206"/>
                </a:lnTo>
                <a:lnTo>
                  <a:pt x="474297" y="508849"/>
                </a:lnTo>
                <a:lnTo>
                  <a:pt x="473582" y="512063"/>
                </a:lnTo>
                <a:lnTo>
                  <a:pt x="475742" y="515493"/>
                </a:lnTo>
                <a:lnTo>
                  <a:pt x="575818" y="538099"/>
                </a:lnTo>
                <a:lnTo>
                  <a:pt x="574637" y="534162"/>
                </a:lnTo>
                <a:lnTo>
                  <a:pt x="562356" y="534162"/>
                </a:lnTo>
                <a:lnTo>
                  <a:pt x="545227" y="518178"/>
                </a:lnTo>
                <a:lnTo>
                  <a:pt x="478536" y="503047"/>
                </a:lnTo>
                <a:close/>
              </a:path>
              <a:path extrusionOk="0" h="538480" w="575944">
                <a:moveTo>
                  <a:pt x="545227" y="518178"/>
                </a:moveTo>
                <a:lnTo>
                  <a:pt x="562356" y="534162"/>
                </a:lnTo>
                <a:lnTo>
                  <a:pt x="564958" y="531368"/>
                </a:lnTo>
                <a:lnTo>
                  <a:pt x="560578" y="531368"/>
                </a:lnTo>
                <a:lnTo>
                  <a:pt x="557445" y="520953"/>
                </a:lnTo>
                <a:lnTo>
                  <a:pt x="545227" y="518178"/>
                </a:lnTo>
                <a:close/>
              </a:path>
              <a:path extrusionOk="0" h="538480" w="575944">
                <a:moveTo>
                  <a:pt x="542798" y="437896"/>
                </a:moveTo>
                <a:lnTo>
                  <a:pt x="539369" y="438912"/>
                </a:lnTo>
                <a:lnTo>
                  <a:pt x="536067" y="439927"/>
                </a:lnTo>
                <a:lnTo>
                  <a:pt x="534162" y="443484"/>
                </a:lnTo>
                <a:lnTo>
                  <a:pt x="535178" y="446913"/>
                </a:lnTo>
                <a:lnTo>
                  <a:pt x="553805" y="508849"/>
                </a:lnTo>
                <a:lnTo>
                  <a:pt x="570992" y="524890"/>
                </a:lnTo>
                <a:lnTo>
                  <a:pt x="562356" y="534162"/>
                </a:lnTo>
                <a:lnTo>
                  <a:pt x="574637" y="534162"/>
                </a:lnTo>
                <a:lnTo>
                  <a:pt x="546354" y="439800"/>
                </a:lnTo>
                <a:lnTo>
                  <a:pt x="542798" y="437896"/>
                </a:lnTo>
                <a:close/>
              </a:path>
              <a:path extrusionOk="0" h="538480" w="575944">
                <a:moveTo>
                  <a:pt x="557445" y="520953"/>
                </a:moveTo>
                <a:lnTo>
                  <a:pt x="560578" y="531368"/>
                </a:lnTo>
                <a:lnTo>
                  <a:pt x="568070" y="523366"/>
                </a:lnTo>
                <a:lnTo>
                  <a:pt x="557445" y="520953"/>
                </a:lnTo>
                <a:close/>
              </a:path>
              <a:path extrusionOk="0" h="538480" w="575944">
                <a:moveTo>
                  <a:pt x="553805" y="508849"/>
                </a:moveTo>
                <a:lnTo>
                  <a:pt x="557445" y="520953"/>
                </a:lnTo>
                <a:lnTo>
                  <a:pt x="568070" y="523366"/>
                </a:lnTo>
                <a:lnTo>
                  <a:pt x="560578" y="531368"/>
                </a:lnTo>
                <a:lnTo>
                  <a:pt x="564958" y="531368"/>
                </a:lnTo>
                <a:lnTo>
                  <a:pt x="570992" y="524890"/>
                </a:lnTo>
                <a:lnTo>
                  <a:pt x="553805" y="508849"/>
                </a:lnTo>
                <a:close/>
              </a:path>
              <a:path extrusionOk="0" h="538480" w="575944">
                <a:moveTo>
                  <a:pt x="8636" y="0"/>
                </a:moveTo>
                <a:lnTo>
                  <a:pt x="0" y="9398"/>
                </a:lnTo>
                <a:lnTo>
                  <a:pt x="545227" y="518178"/>
                </a:lnTo>
                <a:lnTo>
                  <a:pt x="557445" y="520953"/>
                </a:lnTo>
                <a:lnTo>
                  <a:pt x="553805" y="508849"/>
                </a:lnTo>
                <a:lnTo>
                  <a:pt x="8636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8000619" y="2120392"/>
            <a:ext cx="776034" cy="592328"/>
          </a:xfrm>
          <a:custGeom>
            <a:rect b="b" l="l" r="r" t="t"/>
            <a:pathLst>
              <a:path extrusionOk="0" h="538480" w="705484">
                <a:moveTo>
                  <a:pt x="605154" y="513460"/>
                </a:moveTo>
                <a:lnTo>
                  <a:pt x="601979" y="515874"/>
                </a:lnTo>
                <a:lnTo>
                  <a:pt x="601599" y="519429"/>
                </a:lnTo>
                <a:lnTo>
                  <a:pt x="601090" y="522858"/>
                </a:lnTo>
                <a:lnTo>
                  <a:pt x="603630" y="526033"/>
                </a:lnTo>
                <a:lnTo>
                  <a:pt x="607059" y="526414"/>
                </a:lnTo>
                <a:lnTo>
                  <a:pt x="705484" y="538479"/>
                </a:lnTo>
                <a:lnTo>
                  <a:pt x="704431" y="535939"/>
                </a:lnTo>
                <a:lnTo>
                  <a:pt x="691641" y="535939"/>
                </a:lnTo>
                <a:lnTo>
                  <a:pt x="672861" y="521662"/>
                </a:lnTo>
                <a:lnTo>
                  <a:pt x="608710" y="513841"/>
                </a:lnTo>
                <a:lnTo>
                  <a:pt x="605154" y="513460"/>
                </a:lnTo>
                <a:close/>
              </a:path>
              <a:path extrusionOk="0" h="538480" w="705484">
                <a:moveTo>
                  <a:pt x="672861" y="521662"/>
                </a:moveTo>
                <a:lnTo>
                  <a:pt x="691641" y="535939"/>
                </a:lnTo>
                <a:lnTo>
                  <a:pt x="693642" y="533272"/>
                </a:lnTo>
                <a:lnTo>
                  <a:pt x="689609" y="533272"/>
                </a:lnTo>
                <a:lnTo>
                  <a:pt x="685434" y="523195"/>
                </a:lnTo>
                <a:lnTo>
                  <a:pt x="672861" y="521662"/>
                </a:lnTo>
                <a:close/>
              </a:path>
              <a:path extrusionOk="0" h="538480" w="705484">
                <a:moveTo>
                  <a:pt x="662431" y="442213"/>
                </a:moveTo>
                <a:lnTo>
                  <a:pt x="659256" y="443483"/>
                </a:lnTo>
                <a:lnTo>
                  <a:pt x="655954" y="444880"/>
                </a:lnTo>
                <a:lnTo>
                  <a:pt x="654430" y="448563"/>
                </a:lnTo>
                <a:lnTo>
                  <a:pt x="655827" y="451738"/>
                </a:lnTo>
                <a:lnTo>
                  <a:pt x="680640" y="511623"/>
                </a:lnTo>
                <a:lnTo>
                  <a:pt x="699261" y="525779"/>
                </a:lnTo>
                <a:lnTo>
                  <a:pt x="691641" y="535939"/>
                </a:lnTo>
                <a:lnTo>
                  <a:pt x="704431" y="535939"/>
                </a:lnTo>
                <a:lnTo>
                  <a:pt x="667511" y="446913"/>
                </a:lnTo>
                <a:lnTo>
                  <a:pt x="666241" y="443738"/>
                </a:lnTo>
                <a:lnTo>
                  <a:pt x="662431" y="442213"/>
                </a:lnTo>
                <a:close/>
              </a:path>
              <a:path extrusionOk="0" h="538480" w="705484">
                <a:moveTo>
                  <a:pt x="685434" y="523195"/>
                </a:moveTo>
                <a:lnTo>
                  <a:pt x="689609" y="533272"/>
                </a:lnTo>
                <a:lnTo>
                  <a:pt x="696213" y="524509"/>
                </a:lnTo>
                <a:lnTo>
                  <a:pt x="685434" y="523195"/>
                </a:lnTo>
                <a:close/>
              </a:path>
              <a:path extrusionOk="0" h="538480" w="705484">
                <a:moveTo>
                  <a:pt x="680640" y="511623"/>
                </a:moveTo>
                <a:lnTo>
                  <a:pt x="685434" y="523195"/>
                </a:lnTo>
                <a:lnTo>
                  <a:pt x="696213" y="524509"/>
                </a:lnTo>
                <a:lnTo>
                  <a:pt x="689609" y="533272"/>
                </a:lnTo>
                <a:lnTo>
                  <a:pt x="693642" y="533272"/>
                </a:lnTo>
                <a:lnTo>
                  <a:pt x="699261" y="525779"/>
                </a:lnTo>
                <a:lnTo>
                  <a:pt x="680640" y="511623"/>
                </a:lnTo>
                <a:close/>
              </a:path>
              <a:path extrusionOk="0" h="538480" w="705484">
                <a:moveTo>
                  <a:pt x="7619" y="0"/>
                </a:moveTo>
                <a:lnTo>
                  <a:pt x="0" y="10159"/>
                </a:lnTo>
                <a:lnTo>
                  <a:pt x="672861" y="521662"/>
                </a:lnTo>
                <a:lnTo>
                  <a:pt x="685434" y="523195"/>
                </a:lnTo>
                <a:lnTo>
                  <a:pt x="680640" y="511623"/>
                </a:lnTo>
                <a:lnTo>
                  <a:pt x="7619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712470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424075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6687159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8256270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251460" y="3768852"/>
            <a:ext cx="3604260" cy="247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5608" marR="19069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public repositories  and collaborators on all plans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Ability to add unlimited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repository collaborators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5608" marR="32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Public repositories are open  to view and copy but not  commit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202680" y="3780587"/>
            <a:ext cx="3604260" cy="277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7005" marR="24307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Organizations are great for  that need multiple owners &amp;  admins.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3778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  (&gt; Personal)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Team-based access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7005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permissions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owners, admins, &amp;  collaborators using teams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4221176" y="3886200"/>
            <a:ext cx="1478584" cy="24207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216145" y="3881171"/>
            <a:ext cx="1489202" cy="2430780"/>
          </a:xfrm>
          <a:custGeom>
            <a:rect b="b" l="l" r="r" t="t"/>
            <a:pathLst>
              <a:path extrusionOk="0" h="2209800" w="1353820">
                <a:moveTo>
                  <a:pt x="0" y="2209800"/>
                </a:moveTo>
                <a:lnTo>
                  <a:pt x="1353312" y="2209800"/>
                </a:lnTo>
                <a:lnTo>
                  <a:pt x="135331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251460" y="6987540"/>
            <a:ext cx="9555480" cy="436594"/>
          </a:xfrm>
          <a:prstGeom prst="rect">
            <a:avLst/>
          </a:prstGeom>
          <a:solidFill>
            <a:srgbClr val="B8CDE4"/>
          </a:solidFill>
          <a:ln>
            <a:noFill/>
          </a:ln>
        </p:spPr>
        <p:txBody>
          <a:bodyPr anchorCtr="0" anchor="t" bIns="0" lIns="0" spcFirstLastPara="1" rIns="0" wrap="square" tIns="30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CLONE TO GET LOCAL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4918557" y="6392417"/>
            <a:ext cx="83820" cy="511302"/>
          </a:xfrm>
          <a:custGeom>
            <a:rect b="b" l="l" r="r" t="t"/>
            <a:pathLst>
              <a:path extrusionOk="0" h="464820" w="76200">
                <a:moveTo>
                  <a:pt x="31750" y="388289"/>
                </a:moveTo>
                <a:lnTo>
                  <a:pt x="0" y="388289"/>
                </a:lnTo>
                <a:lnTo>
                  <a:pt x="38100" y="464489"/>
                </a:lnTo>
                <a:lnTo>
                  <a:pt x="69850" y="400989"/>
                </a:lnTo>
                <a:lnTo>
                  <a:pt x="31750" y="400989"/>
                </a:lnTo>
                <a:lnTo>
                  <a:pt x="31750" y="388289"/>
                </a:lnTo>
                <a:close/>
              </a:path>
              <a:path extrusionOk="0" h="464820" w="76200">
                <a:moveTo>
                  <a:pt x="44450" y="63500"/>
                </a:moveTo>
                <a:lnTo>
                  <a:pt x="31750" y="63500"/>
                </a:lnTo>
                <a:lnTo>
                  <a:pt x="31750" y="400989"/>
                </a:lnTo>
                <a:lnTo>
                  <a:pt x="44450" y="400989"/>
                </a:lnTo>
                <a:lnTo>
                  <a:pt x="44450" y="63500"/>
                </a:lnTo>
                <a:close/>
              </a:path>
              <a:path extrusionOk="0" h="464820" w="76200">
                <a:moveTo>
                  <a:pt x="76200" y="388289"/>
                </a:moveTo>
                <a:lnTo>
                  <a:pt x="44450" y="388289"/>
                </a:lnTo>
                <a:lnTo>
                  <a:pt x="44450" y="400989"/>
                </a:lnTo>
                <a:lnTo>
                  <a:pt x="69850" y="400989"/>
                </a:lnTo>
                <a:lnTo>
                  <a:pt x="76200" y="388289"/>
                </a:lnTo>
                <a:close/>
              </a:path>
              <a:path extrusionOk="0" h="464820" w="76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extrusionOk="0" h="464820" w="76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645304" y="6489648"/>
            <a:ext cx="630746" cy="338773"/>
          </a:xfrm>
          <a:custGeom>
            <a:rect b="b" l="l" r="r" t="t"/>
            <a:pathLst>
              <a:path extrusionOk="0" h="307975" w="573404">
                <a:moveTo>
                  <a:pt x="0" y="307847"/>
                </a:moveTo>
                <a:lnTo>
                  <a:pt x="573024" y="307847"/>
                </a:lnTo>
                <a:lnTo>
                  <a:pt x="57302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4732896" y="6513565"/>
            <a:ext cx="452628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type="title"/>
          </p:nvPr>
        </p:nvSpPr>
        <p:spPr>
          <a:xfrm>
            <a:off x="421894" y="442594"/>
            <a:ext cx="9385046" cy="1367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Important Concepts for Github Users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338074" y="1391438"/>
            <a:ext cx="9314498" cy="61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repo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repository for multiple people to work together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Master in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final version that is considered ready to use by anybody in the team or outside if  repository is public.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Branch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branch in your project, for an environment where you can try out new ideas.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you make on a branch don't affect the master unless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committed to branch reflects for you to keep track of different versions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Adding Commits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your progress as you work on a branch or master.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352743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transparent history that others can follow to understand what you've done  and why.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Forking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creates a copy for you to work on independently without any changes to theirs.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pull request to owner so that the owner can incorporate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2514600" y="6568440"/>
            <a:ext cx="586740" cy="241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type="title"/>
          </p:nvPr>
        </p:nvSpPr>
        <p:spPr>
          <a:xfrm>
            <a:off x="338074" y="404037"/>
            <a:ext cx="84665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Concepts for Github Users ..</a:t>
            </a:r>
            <a:endParaRPr sz="4840"/>
          </a:p>
        </p:txBody>
      </p:sp>
      <p:sp>
        <p:nvSpPr>
          <p:cNvPr id="590" name="Google Shape;590;p34"/>
          <p:cNvSpPr txBox="1"/>
          <p:nvPr/>
        </p:nvSpPr>
        <p:spPr>
          <a:xfrm>
            <a:off x="335280" y="1371600"/>
            <a:ext cx="9152446" cy="6133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Requests initiates discussion about your commits or changes made to a code.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exactly what changes would be merged if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GitHub's @mention system in your Pull Request message to ask for feedback from  specific people or teams, or for someone to review your work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bugs or issues with codes that need rectification.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remain open unless resolved.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filtered, Can be labeled as bug/enancement/ question/help wanted etc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@mention can be used to notify someone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Markdown syntax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 is a way to style text on the web.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4435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descriptions and comments of Issues and Pull Requests. These include  @mentions as well as references to SHA-1 hashes, Issues, and 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Watch and Star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notifies us of all conversations over and above your @mentions, commits,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on discussion. Star will favorite it but not show on your dashboards like watch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2179778" y="6477913"/>
            <a:ext cx="1843581" cy="3939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>
            <p:ph type="title"/>
          </p:nvPr>
        </p:nvSpPr>
        <p:spPr>
          <a:xfrm>
            <a:off x="502920" y="114301"/>
            <a:ext cx="83268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Understanding Github Workflow</a:t>
            </a:r>
            <a:endParaRPr sz="4840"/>
          </a:p>
        </p:txBody>
      </p:sp>
      <p:sp>
        <p:nvSpPr>
          <p:cNvPr id="597" name="Google Shape;597;p35"/>
          <p:cNvSpPr/>
          <p:nvPr/>
        </p:nvSpPr>
        <p:spPr>
          <a:xfrm>
            <a:off x="1" y="1539240"/>
            <a:ext cx="10058399" cy="385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7996149" y="4495151"/>
            <a:ext cx="1792351" cy="420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</a:pPr>
            <a:r>
              <a:rPr b="1" i="0" lang="en-US" sz="1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*Deploying the code is  for development projects</a:t>
            </a:r>
            <a:endParaRPr b="0" i="0" sz="1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51460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3268980" y="2964180"/>
            <a:ext cx="0" cy="2930906"/>
          </a:xfrm>
          <a:custGeom>
            <a:rect b="b" l="l" r="r" t="t"/>
            <a:pathLst>
              <a:path extrusionOk="0" h="2664460" w="120000">
                <a:moveTo>
                  <a:pt x="0" y="0"/>
                </a:moveTo>
                <a:lnTo>
                  <a:pt x="0" y="266407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2088794" y="5478780"/>
            <a:ext cx="852170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2849881" y="5894527"/>
            <a:ext cx="944371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939540" y="2964180"/>
            <a:ext cx="0" cy="3436620"/>
          </a:xfrm>
          <a:custGeom>
            <a:rect b="b" l="l" r="r" t="t"/>
            <a:pathLst>
              <a:path extrusionOk="0" h="3124200" w="120000">
                <a:moveTo>
                  <a:pt x="0" y="0"/>
                </a:moveTo>
                <a:lnTo>
                  <a:pt x="0" y="31242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933700" y="6397447"/>
            <a:ext cx="2061972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or Push to branch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620268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040880" y="2964180"/>
            <a:ext cx="0" cy="3433826"/>
          </a:xfrm>
          <a:custGeom>
            <a:rect b="b" l="l" r="r" t="t"/>
            <a:pathLst>
              <a:path extrusionOk="0" h="3121660" w="120000">
                <a:moveTo>
                  <a:pt x="0" y="0"/>
                </a:moveTo>
                <a:lnTo>
                  <a:pt x="0" y="31212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7627620" y="2964180"/>
            <a:ext cx="0" cy="2684336"/>
          </a:xfrm>
          <a:custGeom>
            <a:rect b="b" l="l" r="r" t="t"/>
            <a:pathLst>
              <a:path extrusionOk="0" h="2440304" w="120000">
                <a:moveTo>
                  <a:pt x="0" y="0"/>
                </a:moveTo>
                <a:lnTo>
                  <a:pt x="0" y="243992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5572354" y="5477104"/>
            <a:ext cx="1260793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019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5867400" y="6412534"/>
            <a:ext cx="2374202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12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Issues/ Resolve Issues  Mention Individuals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7426451" y="5658154"/>
            <a:ext cx="1793748" cy="275075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700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Centralized VCS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88646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Subversion, CVS, Perforce, etc.  A central server repository (repo)  holds the "official copy" of the code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1703070" rtl="0" algn="l">
              <a:lnSpc>
                <a:spcPct val="1012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server maintains the sole  version history of the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031364" rtl="0" algn="l">
              <a:lnSpc>
                <a:spcPct val="101499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"checkouts" of it  to your local copy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local modifications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changes are not versioned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1797050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done, you  "check in" back to the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checkin increments the repo's version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/>
        </p:nvSpPr>
        <p:spPr>
          <a:xfrm>
            <a:off x="589534" y="622389"/>
            <a:ext cx="5684393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Arial"/>
              <a:buNone/>
            </a:pPr>
            <a:r>
              <a:rPr b="1" i="0" lang="en-US" sz="484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Github Desktop Demo</a:t>
            </a:r>
            <a:endParaRPr b="0" i="0" sz="48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73354" y="1642897"/>
            <a:ext cx="6623177" cy="31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download Github Desktop </a:t>
            </a: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979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https://desktop.github.com/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244755" y="2209801"/>
            <a:ext cx="9478365" cy="4861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183" y="1932147"/>
            <a:ext cx="7900035" cy="390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080" y="1162050"/>
            <a:ext cx="8036243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1" y="868680"/>
            <a:ext cx="9304019" cy="611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318" y="784861"/>
            <a:ext cx="8025765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363" y="114300"/>
            <a:ext cx="8067675" cy="695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p42"/>
          <p:cNvSpPr txBox="1"/>
          <p:nvPr>
            <p:ph idx="1" type="body"/>
          </p:nvPr>
        </p:nvSpPr>
        <p:spPr>
          <a:xfrm>
            <a:off x="630744" y="1949679"/>
            <a:ext cx="879690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want to use some code which is present in a public repository, you can directly copy the contents by cloning or downloading. </a:t>
            </a:r>
            <a:endParaRPr/>
          </a:p>
        </p:txBody>
      </p: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4472940"/>
            <a:ext cx="8057198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Distributed VCS (Git)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21551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git, mercurial, etc., you don't "checkout"  from a central repo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"clone" it and "pull" changes from it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3270884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repo is a complete copy  of everything on the remote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yours is "just as good" as theirs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operations are local: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in/out from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 changes to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repo keeps version history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ready, you can "push" changes back to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snapshots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508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Centralized VCS like Subversion  track version data on each  individual file.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228600" lvl="0" marL="241300" marR="19558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keeps "snapshots" of the  entire state of the project.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245109" rtl="0" algn="l">
              <a:lnSpc>
                <a:spcPct val="998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checkin version of the  overall code has a copy of  each file in it.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files change on a given  checkin, some do not.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redundancy, but faster.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99084" y="1949679"/>
            <a:ext cx="6796405" cy="1382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67640" lvl="0" marL="18161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 new git is initialized as a remote 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307" marR="0" rtl="0" algn="l">
              <a:lnSpc>
                <a:spcPct val="100000"/>
              </a:lnSpc>
              <a:spcBef>
                <a:spcPts val="913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Remote repository	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3263715" y="3936212"/>
            <a:ext cx="1181164" cy="9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6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90" marR="0" rtl="0" algn="ctr">
              <a:lnSpc>
                <a:spcPct val="100000"/>
              </a:lnSpc>
              <a:spcBef>
                <a:spcPts val="1392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799084" y="1949679"/>
            <a:ext cx="7661148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John and Peter clone the git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81433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26371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602977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799084" y="1949679"/>
            <a:ext cx="4239895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John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4"/>
          <p:cNvGraphicFramePr/>
          <p:nvPr/>
        </p:nvGraphicFramePr>
        <p:xfrm>
          <a:off x="545654" y="310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100">
                <a:tc>
                  <a:txBody>
                    <a:bodyPr/>
                    <a:lstStyle/>
                    <a:p>
                      <a:pPr indent="0" lvl="0" marL="441959" marR="429894" rtl="0" algn="ctr">
                        <a:lnSpc>
                          <a:spcPct val="31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  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0" name="Google Shape;150;p14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799084" y="1949679"/>
            <a:ext cx="3799142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John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27F1E4BF1A2440930640BBF800701E" ma:contentTypeVersion="14" ma:contentTypeDescription="Create a new document." ma:contentTypeScope="" ma:versionID="e7ded0b93c096e157be0c459363feb8a">
  <xsd:schema xmlns:xsd="http://www.w3.org/2001/XMLSchema" xmlns:xs="http://www.w3.org/2001/XMLSchema" xmlns:p="http://schemas.microsoft.com/office/2006/metadata/properties" xmlns:ns2="80937fed-ee1f-4b58-9c85-64ac34eb2c06" xmlns:ns3="e4776341-5057-408c-96a4-47ba59ce71b9" targetNamespace="http://schemas.microsoft.com/office/2006/metadata/properties" ma:root="true" ma:fieldsID="8f1852785ecf068e274e14fe19d74fc2" ns2:_="" ns3:_="">
    <xsd:import namespace="80937fed-ee1f-4b58-9c85-64ac34eb2c06"/>
    <xsd:import namespace="e4776341-5057-408c-96a4-47ba59ce71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37fed-ee1f-4b58-9c85-64ac34eb2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60fd8d1-b5d6-4824-9c4b-e2996a24be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76341-5057-408c-96a4-47ba59ce71b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526ae54-a8ee-4495-a983-28e2321e53d6}" ma:internalName="TaxCatchAll" ma:showField="CatchAllData" ma:web="e4776341-5057-408c-96a4-47ba59ce71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E9A40D-A80D-4CAE-8311-F5F0052896F3}"/>
</file>

<file path=customXml/itemProps2.xml><?xml version="1.0" encoding="utf-8"?>
<ds:datastoreItem xmlns:ds="http://schemas.openxmlformats.org/officeDocument/2006/customXml" ds:itemID="{7AEF5CC6-2255-448C-A772-E6EEA9749FD7}"/>
</file>