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0" r:id="rId5"/>
    <p:sldId id="261" r:id="rId6"/>
    <p:sldId id="262" r:id="rId7"/>
    <p:sldId id="263" r:id="rId8"/>
    <p:sldId id="268"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BA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AE87F-4AB1-4938-A921-69E6CA4CDF17}"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252635158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AE87F-4AB1-4938-A921-69E6CA4CDF17}"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410677790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AE87F-4AB1-4938-A921-69E6CA4CDF17}"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667019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AE87F-4AB1-4938-A921-69E6CA4CDF17}"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308889047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CAE87F-4AB1-4938-A921-69E6CA4CDF17}"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153658234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AE87F-4AB1-4938-A921-69E6CA4CDF17}"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287815295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AE87F-4AB1-4938-A921-69E6CA4CDF17}" type="datetimeFigureOut">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108520213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AE87F-4AB1-4938-A921-69E6CA4CDF17}" type="datetimeFigureOut">
              <a:rPr lang="en-IN" smtClean="0"/>
              <a:t>26-02-2024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395386498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AE87F-4AB1-4938-A921-69E6CA4CDF17}" type="datetimeFigureOut">
              <a:rPr lang="en-IN" smtClean="0"/>
              <a:t>26-02-2024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316253239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CAE87F-4AB1-4938-A921-69E6CA4CDF17}"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110427051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CAE87F-4AB1-4938-A921-69E6CA4CDF17}"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200033984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AE87F-4AB1-4938-A921-69E6CA4CDF17}" type="datetimeFigureOut">
              <a:rPr lang="en-IN" smtClean="0"/>
              <a:t>26-02-2024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35E13-E048-434A-B5C6-6B646212E5BC}" type="slidenum">
              <a:rPr lang="en-IN" smtClean="0"/>
              <a:t>‹#›</a:t>
            </a:fld>
            <a:endParaRPr lang="en-IN"/>
          </a:p>
        </p:txBody>
      </p:sp>
    </p:spTree>
    <p:extLst>
      <p:ext uri="{BB962C8B-B14F-4D97-AF65-F5344CB8AC3E}">
        <p14:creationId xmlns:p14="http://schemas.microsoft.com/office/powerpoint/2010/main" val="3797146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E865D6-D259-0F9B-C3BE-4F8C10DDD4F8}"/>
              </a:ext>
            </a:extLst>
          </p:cNvPr>
          <p:cNvSpPr>
            <a:spLocks noGrp="1"/>
          </p:cNvSpPr>
          <p:nvPr>
            <p:ph type="subTitle" idx="1"/>
          </p:nvPr>
        </p:nvSpPr>
        <p:spPr>
          <a:xfrm>
            <a:off x="1432560" y="2138383"/>
            <a:ext cx="9144000" cy="2493962"/>
          </a:xfrm>
        </p:spPr>
        <p:txBody>
          <a:bodyPr>
            <a:normAutofit/>
          </a:bodyPr>
          <a:lstStyle/>
          <a:p>
            <a:r>
              <a:rPr lang="en-US" sz="5400" i="1" dirty="0">
                <a:solidFill>
                  <a:srgbClr val="C00000"/>
                </a:solidFill>
              </a:rPr>
              <a:t>“Human Activity Recognition</a:t>
            </a:r>
            <a:r>
              <a:rPr lang="en-US" sz="6600" i="1" dirty="0">
                <a:solidFill>
                  <a:srgbClr val="C00000"/>
                </a:solidFill>
              </a:rPr>
              <a:t>”</a:t>
            </a:r>
            <a:endParaRPr lang="en-IN" sz="6600" i="1" dirty="0">
              <a:solidFill>
                <a:srgbClr val="C00000"/>
              </a:solidFill>
            </a:endParaRPr>
          </a:p>
        </p:txBody>
      </p:sp>
      <p:pic>
        <p:nvPicPr>
          <p:cNvPr id="6" name="Picture 5">
            <a:extLst>
              <a:ext uri="{FF2B5EF4-FFF2-40B4-BE49-F238E27FC236}">
                <a16:creationId xmlns:a16="http://schemas.microsoft.com/office/drawing/2014/main" id="{530B4FB3-09B6-5E11-4C25-FFD62371D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7920" y="224135"/>
            <a:ext cx="1706879" cy="1114045"/>
          </a:xfrm>
          <a:prstGeom prst="rect">
            <a:avLst/>
          </a:prstGeom>
        </p:spPr>
      </p:pic>
      <p:sp>
        <p:nvSpPr>
          <p:cNvPr id="7" name="Rectangle 6">
            <a:extLst>
              <a:ext uri="{FF2B5EF4-FFF2-40B4-BE49-F238E27FC236}">
                <a16:creationId xmlns:a16="http://schemas.microsoft.com/office/drawing/2014/main" id="{33DCECB9-1561-E631-AC44-8286065334D7}"/>
              </a:ext>
            </a:extLst>
          </p:cNvPr>
          <p:cNvSpPr/>
          <p:nvPr/>
        </p:nvSpPr>
        <p:spPr>
          <a:xfrm>
            <a:off x="1087120" y="224135"/>
            <a:ext cx="9682479" cy="923330"/>
          </a:xfrm>
          <a:prstGeom prst="rect">
            <a:avLst/>
          </a:prstGeom>
          <a:noFill/>
        </p:spPr>
        <p:txBody>
          <a:bodyPr wrap="square" lIns="91440" tIns="45720" rIns="91440" bIns="45720">
            <a:spAutoFit/>
          </a:bodyPr>
          <a:lstStyle/>
          <a:p>
            <a:pPr algn="ctr"/>
            <a:r>
              <a:rPr lang="en-US" sz="5400" u="sng" dirty="0">
                <a:ln w="0"/>
                <a:solidFill>
                  <a:schemeClr val="accent1"/>
                </a:solidFill>
                <a:effectLst>
                  <a:outerShdw blurRad="38100" dist="25400" dir="5400000" algn="ctr" rotWithShape="0">
                    <a:srgbClr val="6E747A">
                      <a:alpha val="43000"/>
                    </a:srgbClr>
                  </a:outerShdw>
                </a:effectLst>
              </a:rPr>
              <a:t>Major Project PG-DBDA</a:t>
            </a:r>
          </a:p>
        </p:txBody>
      </p:sp>
      <p:sp>
        <p:nvSpPr>
          <p:cNvPr id="8" name="Rectangle 7">
            <a:extLst>
              <a:ext uri="{FF2B5EF4-FFF2-40B4-BE49-F238E27FC236}">
                <a16:creationId xmlns:a16="http://schemas.microsoft.com/office/drawing/2014/main" id="{81538EDA-5DA7-8660-B2CD-2AA447377D02}"/>
              </a:ext>
            </a:extLst>
          </p:cNvPr>
          <p:cNvSpPr/>
          <p:nvPr/>
        </p:nvSpPr>
        <p:spPr>
          <a:xfrm>
            <a:off x="6949440" y="4622185"/>
            <a:ext cx="5151120" cy="20116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Group Member-</a:t>
            </a:r>
          </a:p>
          <a:p>
            <a:pPr algn="ctr"/>
            <a:r>
              <a:rPr lang="en-US" sz="2800" i="1" dirty="0"/>
              <a:t>Anokha Vinay Tigga</a:t>
            </a:r>
          </a:p>
          <a:p>
            <a:pPr algn="ctr"/>
            <a:r>
              <a:rPr lang="en-US" sz="2800" i="1" dirty="0"/>
              <a:t>    Mayank Agrawal</a:t>
            </a:r>
          </a:p>
          <a:p>
            <a:pPr algn="ctr"/>
            <a:r>
              <a:rPr lang="en-US" sz="2800" i="1" dirty="0"/>
              <a:t>PG-DBDA (sep,2023)</a:t>
            </a:r>
            <a:endParaRPr lang="en-IN" sz="2800" i="1" dirty="0"/>
          </a:p>
        </p:txBody>
      </p:sp>
      <p:sp>
        <p:nvSpPr>
          <p:cNvPr id="4" name="Rectangle 3">
            <a:extLst>
              <a:ext uri="{FF2B5EF4-FFF2-40B4-BE49-F238E27FC236}">
                <a16:creationId xmlns:a16="http://schemas.microsoft.com/office/drawing/2014/main" id="{7897DC80-4245-1481-FD1D-50E74BBFB62B}"/>
              </a:ext>
            </a:extLst>
          </p:cNvPr>
          <p:cNvSpPr/>
          <p:nvPr/>
        </p:nvSpPr>
        <p:spPr>
          <a:xfrm>
            <a:off x="264160" y="4632345"/>
            <a:ext cx="5151120" cy="20116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Guided By-</a:t>
            </a:r>
          </a:p>
          <a:p>
            <a:pPr algn="ctr"/>
            <a:r>
              <a:rPr lang="en-US" sz="2800" i="1" dirty="0"/>
              <a:t>Ms. Saruti Gupta</a:t>
            </a:r>
          </a:p>
          <a:p>
            <a:pPr algn="ctr"/>
            <a:r>
              <a:rPr lang="en-US" sz="2800" i="1" dirty="0"/>
              <a:t>    </a:t>
            </a:r>
            <a:endParaRPr lang="en-IN" sz="2800" i="1" dirty="0"/>
          </a:p>
        </p:txBody>
      </p:sp>
    </p:spTree>
    <p:extLst>
      <p:ext uri="{BB962C8B-B14F-4D97-AF65-F5344CB8AC3E}">
        <p14:creationId xmlns:p14="http://schemas.microsoft.com/office/powerpoint/2010/main" val="228935555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56BC-F0FF-58E6-1E16-E218DC603761}"/>
              </a:ext>
            </a:extLst>
          </p:cNvPr>
          <p:cNvSpPr>
            <a:spLocks noGrp="1"/>
          </p:cNvSpPr>
          <p:nvPr>
            <p:ph type="title"/>
          </p:nvPr>
        </p:nvSpPr>
        <p:spPr/>
        <p:txBody>
          <a:bodyPr/>
          <a:lstStyle/>
          <a:p>
            <a:r>
              <a:rPr lang="en-US" b="1" i="1" u="sng" dirty="0">
                <a:solidFill>
                  <a:schemeClr val="accent1"/>
                </a:solidFill>
              </a:rPr>
              <a:t>The data set is structured in the following way: </a:t>
            </a:r>
            <a:endParaRPr lang="en-IN" b="1" i="1" u="sng" dirty="0">
              <a:solidFill>
                <a:schemeClr val="accent1"/>
              </a:solidFill>
            </a:endParaRPr>
          </a:p>
        </p:txBody>
      </p:sp>
      <p:sp>
        <p:nvSpPr>
          <p:cNvPr id="3" name="Content Placeholder 2">
            <a:extLst>
              <a:ext uri="{FF2B5EF4-FFF2-40B4-BE49-F238E27FC236}">
                <a16:creationId xmlns:a16="http://schemas.microsoft.com/office/drawing/2014/main" id="{59CDCE42-1372-605B-F10A-BBB4921BA208}"/>
              </a:ext>
            </a:extLst>
          </p:cNvPr>
          <p:cNvSpPr>
            <a:spLocks noGrp="1"/>
          </p:cNvSpPr>
          <p:nvPr>
            <p:ph idx="1"/>
          </p:nvPr>
        </p:nvSpPr>
        <p:spPr/>
        <p:txBody>
          <a:bodyPr>
            <a:normAutofit fontScale="85000" lnSpcReduction="20000"/>
          </a:bodyPr>
          <a:lstStyle/>
          <a:p>
            <a:r>
              <a:rPr lang="en-US" dirty="0"/>
              <a:t>All the csv files have the same structure of following columns: 'index', '</a:t>
            </a:r>
            <a:r>
              <a:rPr lang="en-US" dirty="0" err="1"/>
              <a:t>arrival_time</a:t>
            </a:r>
            <a:r>
              <a:rPr lang="en-US" dirty="0"/>
              <a:t>', '</a:t>
            </a:r>
            <a:r>
              <a:rPr lang="en-US" dirty="0" err="1"/>
              <a:t>creation_time</a:t>
            </a:r>
            <a:r>
              <a:rPr lang="en-US" dirty="0"/>
              <a:t>', 'x', 'y', 'z', 'user', 'model', 'device', '</a:t>
            </a:r>
            <a:r>
              <a:rPr lang="en-US" dirty="0" err="1"/>
              <a:t>gt</a:t>
            </a:r>
            <a:r>
              <a:rPr lang="en-US" dirty="0"/>
              <a:t>' And the columns have the following values: </a:t>
            </a:r>
          </a:p>
          <a:p>
            <a:r>
              <a:rPr lang="en-US" dirty="0"/>
              <a:t>Index: is the row number. </a:t>
            </a:r>
          </a:p>
          <a:p>
            <a:r>
              <a:rPr lang="en-US" dirty="0" err="1"/>
              <a:t>arrival_time</a:t>
            </a:r>
            <a:r>
              <a:rPr lang="en-US" dirty="0"/>
              <a:t>: the time the measurement arrived to the sensing application </a:t>
            </a:r>
            <a:r>
              <a:rPr lang="en-US" dirty="0" err="1"/>
              <a:t>creation_time</a:t>
            </a:r>
            <a:r>
              <a:rPr lang="en-US" dirty="0"/>
              <a:t> : the timestamp the </a:t>
            </a:r>
            <a:r>
              <a:rPr lang="en-US" dirty="0" err="1"/>
              <a:t>os</a:t>
            </a:r>
            <a:r>
              <a:rPr lang="en-US" dirty="0"/>
              <a:t> attaches to the sample </a:t>
            </a:r>
            <a:r>
              <a:rPr lang="en-US" dirty="0" err="1"/>
              <a:t>x,y,z</a:t>
            </a:r>
            <a:r>
              <a:rPr lang="en-US" dirty="0"/>
              <a:t> : </a:t>
            </a:r>
          </a:p>
          <a:p>
            <a:r>
              <a:rPr lang="en-US" dirty="0"/>
              <a:t>The values provided by the sensor for the three axes, </a:t>
            </a:r>
            <a:r>
              <a:rPr lang="en-US" dirty="0" err="1"/>
              <a:t>x,y,z</a:t>
            </a:r>
            <a:r>
              <a:rPr lang="en-US" dirty="0"/>
              <a:t> </a:t>
            </a:r>
          </a:p>
          <a:p>
            <a:r>
              <a:rPr lang="en-US" dirty="0"/>
              <a:t>User: the user this sample originates from, the users are named a to </a:t>
            </a:r>
            <a:r>
              <a:rPr lang="en-US" dirty="0" err="1"/>
              <a:t>i</a:t>
            </a:r>
            <a:r>
              <a:rPr lang="en-US" dirty="0"/>
              <a:t>. </a:t>
            </a:r>
          </a:p>
          <a:p>
            <a:r>
              <a:rPr lang="en-US" dirty="0"/>
              <a:t>Model: the phone/watch model this sample originates from Device: the specific device this sample is from. They are prefixed with the model name and then the number, e.g., nexus4_1 or nexus4_2.</a:t>
            </a:r>
          </a:p>
          <a:p>
            <a:r>
              <a:rPr lang="en-US" dirty="0"/>
              <a:t> Gt: the activity the user was performing: bike sit, stand, walk, </a:t>
            </a:r>
            <a:r>
              <a:rPr lang="en-US" dirty="0" err="1"/>
              <a:t>stairsup</a:t>
            </a:r>
            <a:r>
              <a:rPr lang="en-US" dirty="0"/>
              <a:t>, </a:t>
            </a:r>
            <a:r>
              <a:rPr lang="en-US" dirty="0" err="1"/>
              <a:t>stairsdown</a:t>
            </a:r>
            <a:r>
              <a:rPr lang="en-US" dirty="0"/>
              <a:t> and null</a:t>
            </a:r>
            <a:endParaRPr lang="en-IN" dirty="0"/>
          </a:p>
        </p:txBody>
      </p:sp>
    </p:spTree>
    <p:extLst>
      <p:ext uri="{BB962C8B-B14F-4D97-AF65-F5344CB8AC3E}">
        <p14:creationId xmlns:p14="http://schemas.microsoft.com/office/powerpoint/2010/main" val="32450608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3DB8-C460-348D-718B-EDD169A7A954}"/>
              </a:ext>
            </a:extLst>
          </p:cNvPr>
          <p:cNvSpPr>
            <a:spLocks noGrp="1"/>
          </p:cNvSpPr>
          <p:nvPr>
            <p:ph type="title"/>
          </p:nvPr>
        </p:nvSpPr>
        <p:spPr>
          <a:xfrm>
            <a:off x="838200" y="395605"/>
            <a:ext cx="10515600" cy="1325563"/>
          </a:xfrm>
        </p:spPr>
        <p:txBody>
          <a:bodyPr/>
          <a:lstStyle/>
          <a:p>
            <a:r>
              <a:rPr lang="en-US" b="1" i="1" u="sng" dirty="0">
                <a:solidFill>
                  <a:schemeClr val="accent1"/>
                </a:solidFill>
              </a:rPr>
              <a:t>MODEL AND BIG DATA TECHNOLOGIES USED</a:t>
            </a:r>
            <a:endParaRPr lang="en-IN" b="1" i="1" u="sng" dirty="0">
              <a:solidFill>
                <a:schemeClr val="accent1"/>
              </a:solidFill>
            </a:endParaRPr>
          </a:p>
        </p:txBody>
      </p:sp>
      <p:sp>
        <p:nvSpPr>
          <p:cNvPr id="3" name="Content Placeholder 2">
            <a:extLst>
              <a:ext uri="{FF2B5EF4-FFF2-40B4-BE49-F238E27FC236}">
                <a16:creationId xmlns:a16="http://schemas.microsoft.com/office/drawing/2014/main" id="{08E47FD6-3E4B-5D0C-CC7D-F580FA8F8EB9}"/>
              </a:ext>
            </a:extLst>
          </p:cNvPr>
          <p:cNvSpPr>
            <a:spLocks noGrp="1"/>
          </p:cNvSpPr>
          <p:nvPr>
            <p:ph idx="1"/>
          </p:nvPr>
        </p:nvSpPr>
        <p:spPr/>
        <p:txBody>
          <a:bodyPr/>
          <a:lstStyle/>
          <a:p>
            <a:r>
              <a:rPr lang="en-IN" dirty="0"/>
              <a:t>Random Forest Algorithm</a:t>
            </a:r>
          </a:p>
          <a:p>
            <a:r>
              <a:rPr lang="en-IN" dirty="0"/>
              <a:t>Decision Tree</a:t>
            </a:r>
          </a:p>
          <a:p>
            <a:r>
              <a:rPr lang="en-IN" dirty="0" err="1"/>
              <a:t>Py</a:t>
            </a:r>
            <a:r>
              <a:rPr lang="en-IN" dirty="0"/>
              <a:t>-Spark </a:t>
            </a:r>
          </a:p>
          <a:p>
            <a:r>
              <a:rPr lang="en-IN" dirty="0"/>
              <a:t>Python</a:t>
            </a:r>
          </a:p>
          <a:p>
            <a:r>
              <a:rPr lang="en-IN" dirty="0" err="1"/>
              <a:t>Streamlit</a:t>
            </a:r>
            <a:endParaRPr lang="en-IN" dirty="0"/>
          </a:p>
          <a:p>
            <a:endParaRPr lang="en-IN" dirty="0"/>
          </a:p>
          <a:p>
            <a:pPr marL="0" indent="0">
              <a:buNone/>
            </a:pPr>
            <a:endParaRPr lang="en-IN" dirty="0"/>
          </a:p>
        </p:txBody>
      </p:sp>
    </p:spTree>
    <p:extLst>
      <p:ext uri="{BB962C8B-B14F-4D97-AF65-F5344CB8AC3E}">
        <p14:creationId xmlns:p14="http://schemas.microsoft.com/office/powerpoint/2010/main" val="88079748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5CAD9B-FF07-5789-268E-6273BF5EB7B0}"/>
              </a:ext>
            </a:extLst>
          </p:cNvPr>
          <p:cNvSpPr/>
          <p:nvPr/>
        </p:nvSpPr>
        <p:spPr>
          <a:xfrm>
            <a:off x="2624022" y="2367895"/>
            <a:ext cx="6537560" cy="1862048"/>
          </a:xfrm>
          <a:prstGeom prst="rect">
            <a:avLst/>
          </a:prstGeom>
          <a:noFill/>
        </p:spPr>
        <p:txBody>
          <a:bodyPr wrap="none" lIns="91440" tIns="45720" rIns="91440" bIns="45720">
            <a:spAutoFit/>
          </a:bodyPr>
          <a:lstStyle/>
          <a:p>
            <a:pPr algn="ctr"/>
            <a:r>
              <a:rPr lang="en-US" sz="115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Thank you</a:t>
            </a:r>
            <a:endParaRPr lang="en-US" sz="11500" b="1" cap="none" spc="0"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endParaRPr>
          </a:p>
        </p:txBody>
      </p:sp>
      <p:pic>
        <p:nvPicPr>
          <p:cNvPr id="10" name="Picture 9">
            <a:extLst>
              <a:ext uri="{FF2B5EF4-FFF2-40B4-BE49-F238E27FC236}">
                <a16:creationId xmlns:a16="http://schemas.microsoft.com/office/drawing/2014/main" id="{A3606A0A-5F43-A19C-3D63-FA2BAA67C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5921" y="375920"/>
            <a:ext cx="1737360" cy="1168399"/>
          </a:xfrm>
          <a:prstGeom prst="rect">
            <a:avLst/>
          </a:prstGeom>
        </p:spPr>
      </p:pic>
    </p:spTree>
    <p:extLst>
      <p:ext uri="{BB962C8B-B14F-4D97-AF65-F5344CB8AC3E}">
        <p14:creationId xmlns:p14="http://schemas.microsoft.com/office/powerpoint/2010/main" val="352812296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320C-D4DE-3318-F57B-3444745F9B6F}"/>
              </a:ext>
            </a:extLst>
          </p:cNvPr>
          <p:cNvSpPr>
            <a:spLocks noGrp="1"/>
          </p:cNvSpPr>
          <p:nvPr>
            <p:ph type="title"/>
          </p:nvPr>
        </p:nvSpPr>
        <p:spPr/>
        <p:txBody>
          <a:bodyPr/>
          <a:lstStyle/>
          <a:p>
            <a:r>
              <a:rPr lang="en-US" b="1" i="1" dirty="0">
                <a:solidFill>
                  <a:schemeClr val="accent1"/>
                </a:solidFill>
              </a:rPr>
              <a:t>Introduction-</a:t>
            </a:r>
            <a:endParaRPr lang="en-IN" b="1" i="1" dirty="0">
              <a:solidFill>
                <a:schemeClr val="accent1"/>
              </a:solidFill>
            </a:endParaRPr>
          </a:p>
        </p:txBody>
      </p:sp>
      <p:sp>
        <p:nvSpPr>
          <p:cNvPr id="3" name="Content Placeholder 2">
            <a:extLst>
              <a:ext uri="{FF2B5EF4-FFF2-40B4-BE49-F238E27FC236}">
                <a16:creationId xmlns:a16="http://schemas.microsoft.com/office/drawing/2014/main" id="{24DDDAC7-03E0-B819-1181-7CBCCCAA82B0}"/>
              </a:ext>
            </a:extLst>
          </p:cNvPr>
          <p:cNvSpPr>
            <a:spLocks noGrp="1"/>
          </p:cNvSpPr>
          <p:nvPr>
            <p:ph idx="1"/>
          </p:nvPr>
        </p:nvSpPr>
        <p:spPr/>
        <p:txBody>
          <a:bodyPr/>
          <a:lstStyle/>
          <a:p>
            <a:r>
              <a:rPr lang="en-US" dirty="0"/>
              <a:t>As we are aware of the fact that in the previous decade huge amount of data generated by internet, social media(twitter, Facebook, Instagram) etc. in the format of images, video, text messages Peta byte of data had been generated.</a:t>
            </a:r>
          </a:p>
          <a:p>
            <a:r>
              <a:rPr lang="en-US" dirty="0"/>
              <a:t>So, the upcoming dedicated to the Sensor based data –</a:t>
            </a:r>
          </a:p>
          <a:p>
            <a:r>
              <a:rPr lang="en-US" b="1" u="sng" dirty="0"/>
              <a:t>SENSOR BASED DATA-  </a:t>
            </a:r>
            <a:r>
              <a:rPr lang="en-US" b="0" i="0" dirty="0">
                <a:solidFill>
                  <a:srgbClr val="202124"/>
                </a:solidFill>
                <a:effectLst/>
                <a:latin typeface="Google Sans"/>
              </a:rPr>
              <a:t>The term sensor data </a:t>
            </a:r>
            <a:r>
              <a:rPr lang="en-US" b="0" i="0" dirty="0">
                <a:solidFill>
                  <a:srgbClr val="040C28"/>
                </a:solidFill>
                <a:effectLst/>
                <a:latin typeface="Google Sans"/>
              </a:rPr>
              <a:t>emphasizes the data source and the method of data collection</a:t>
            </a:r>
            <a:r>
              <a:rPr lang="en-US" b="0" i="0" dirty="0">
                <a:solidFill>
                  <a:srgbClr val="202124"/>
                </a:solidFill>
                <a:effectLst/>
                <a:latin typeface="Google Sans"/>
              </a:rPr>
              <a:t> where data comes from sensors.</a:t>
            </a:r>
          </a:p>
          <a:p>
            <a:r>
              <a:rPr lang="en-US" b="0" i="0" dirty="0">
                <a:solidFill>
                  <a:srgbClr val="202124"/>
                </a:solidFill>
                <a:effectLst/>
                <a:latin typeface="Google Sans"/>
              </a:rPr>
              <a:t>Sensor data is generated </a:t>
            </a:r>
            <a:r>
              <a:rPr lang="en-US" b="0" i="0" dirty="0">
                <a:solidFill>
                  <a:srgbClr val="040C28"/>
                </a:solidFill>
                <a:effectLst/>
                <a:latin typeface="Google Sans"/>
              </a:rPr>
              <a:t>when a device detects and responds to some type of input from the physical environment.</a:t>
            </a:r>
            <a:endParaRPr lang="en-IN" b="1" i="0" u="sng" dirty="0">
              <a:solidFill>
                <a:srgbClr val="202124"/>
              </a:solidFill>
              <a:effectLst/>
              <a:latin typeface="Google Sans"/>
            </a:endParaRPr>
          </a:p>
        </p:txBody>
      </p:sp>
    </p:spTree>
    <p:extLst>
      <p:ext uri="{BB962C8B-B14F-4D97-AF65-F5344CB8AC3E}">
        <p14:creationId xmlns:p14="http://schemas.microsoft.com/office/powerpoint/2010/main" val="131298215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C2BE-81E9-DECE-A6A4-060C33FF9FA7}"/>
              </a:ext>
            </a:extLst>
          </p:cNvPr>
          <p:cNvSpPr>
            <a:spLocks noGrp="1"/>
          </p:cNvSpPr>
          <p:nvPr>
            <p:ph type="title"/>
          </p:nvPr>
        </p:nvSpPr>
        <p:spPr/>
        <p:txBody>
          <a:bodyPr>
            <a:noAutofit/>
          </a:bodyPr>
          <a:lstStyle/>
          <a:p>
            <a:pPr marL="457200" indent="-457200">
              <a:buFont typeface="Arial" panose="020B0604020202020204" pitchFamily="34" charset="0"/>
              <a:buChar char="•"/>
            </a:pPr>
            <a:r>
              <a:rPr lang="en-US" sz="3200" b="1" i="1" dirty="0"/>
              <a:t>Smartphones and Smartwatch are the major source</a:t>
            </a:r>
            <a:r>
              <a:rPr lang="en-US" sz="3600" b="1" i="1" dirty="0"/>
              <a:t> of data </a:t>
            </a:r>
            <a:r>
              <a:rPr lang="en-US" sz="3200" b="1" i="1" dirty="0"/>
              <a:t>collection which detects the human activities.</a:t>
            </a:r>
            <a:endParaRPr lang="en-IN" sz="3200" b="1" i="1" dirty="0"/>
          </a:p>
        </p:txBody>
      </p:sp>
      <p:pic>
        <p:nvPicPr>
          <p:cNvPr id="5" name="Content Placeholder 4">
            <a:extLst>
              <a:ext uri="{FF2B5EF4-FFF2-40B4-BE49-F238E27FC236}">
                <a16:creationId xmlns:a16="http://schemas.microsoft.com/office/drawing/2014/main" id="{A3DD3567-5667-E2FA-146D-81133A5290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875280" y="1828801"/>
            <a:ext cx="6065520" cy="3282156"/>
          </a:xfrm>
        </p:spPr>
      </p:pic>
    </p:spTree>
    <p:extLst>
      <p:ext uri="{BB962C8B-B14F-4D97-AF65-F5344CB8AC3E}">
        <p14:creationId xmlns:p14="http://schemas.microsoft.com/office/powerpoint/2010/main" val="117176551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483E-CFAC-74FF-3F66-6722658C4043}"/>
              </a:ext>
            </a:extLst>
          </p:cNvPr>
          <p:cNvSpPr>
            <a:spLocks noGrp="1"/>
          </p:cNvSpPr>
          <p:nvPr>
            <p:ph type="title"/>
          </p:nvPr>
        </p:nvSpPr>
        <p:spPr/>
        <p:txBody>
          <a:bodyPr/>
          <a:lstStyle/>
          <a:p>
            <a:r>
              <a:rPr lang="en-US" i="1" u="sng" dirty="0">
                <a:solidFill>
                  <a:schemeClr val="accent1"/>
                </a:solidFill>
              </a:rPr>
              <a:t>Problem Statement-</a:t>
            </a:r>
            <a:endParaRPr lang="en-IN" i="1" u="sng" dirty="0">
              <a:solidFill>
                <a:schemeClr val="accent1"/>
              </a:solidFill>
            </a:endParaRPr>
          </a:p>
        </p:txBody>
      </p:sp>
      <p:sp>
        <p:nvSpPr>
          <p:cNvPr id="3" name="Content Placeholder 2">
            <a:extLst>
              <a:ext uri="{FF2B5EF4-FFF2-40B4-BE49-F238E27FC236}">
                <a16:creationId xmlns:a16="http://schemas.microsoft.com/office/drawing/2014/main" id="{DB231FF5-632F-0688-70F4-5F602D9BDFF2}"/>
              </a:ext>
            </a:extLst>
          </p:cNvPr>
          <p:cNvSpPr>
            <a:spLocks noGrp="1"/>
          </p:cNvSpPr>
          <p:nvPr>
            <p:ph idx="1"/>
          </p:nvPr>
        </p:nvSpPr>
        <p:spPr/>
        <p:txBody>
          <a:bodyPr/>
          <a:lstStyle/>
          <a:p>
            <a:r>
              <a:rPr lang="en-US" dirty="0"/>
              <a:t>Smart phones and other personal tracking devices used for fitness and health monitoring are cheap and ubiquitous. As such, sensor data from these devices is cheaper to collect, more common, and therefore is a more commonly studied version of the general activity recognition problem.</a:t>
            </a:r>
          </a:p>
          <a:p>
            <a:pPr marL="0" indent="0">
              <a:buNone/>
            </a:pPr>
            <a:endParaRPr lang="en-US" dirty="0"/>
          </a:p>
          <a:p>
            <a:pPr marL="0" indent="0">
              <a:buNone/>
            </a:pPr>
            <a:endParaRPr lang="en-US" dirty="0"/>
          </a:p>
          <a:p>
            <a:r>
              <a:rPr lang="en-US" dirty="0"/>
              <a:t>The problem is to predict the activity given a snapshot of sensor data, typically data from one or a small number of sensor types. </a:t>
            </a:r>
          </a:p>
          <a:p>
            <a:endParaRPr lang="en-IN" dirty="0"/>
          </a:p>
        </p:txBody>
      </p:sp>
    </p:spTree>
    <p:extLst>
      <p:ext uri="{BB962C8B-B14F-4D97-AF65-F5344CB8AC3E}">
        <p14:creationId xmlns:p14="http://schemas.microsoft.com/office/powerpoint/2010/main" val="360962429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951F81C-7924-47D9-8008-4EEEB1F4249C}"/>
              </a:ext>
            </a:extLst>
          </p:cNvPr>
          <p:cNvSpPr>
            <a:spLocks noGrp="1"/>
          </p:cNvSpPr>
          <p:nvPr>
            <p:ph type="subTitle" idx="1"/>
          </p:nvPr>
        </p:nvSpPr>
        <p:spPr>
          <a:xfrm>
            <a:off x="508000" y="203200"/>
            <a:ext cx="11521440" cy="5933440"/>
          </a:xfrm>
        </p:spPr>
        <p:txBody>
          <a:bodyPr>
            <a:normAutofit/>
          </a:bodyPr>
          <a:lstStyle/>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It is a challenging problem as there are no obvious or direct ways to relate the recorded sensor data to specific human activities and subject may perform an activity with significant variation, resulting in variations in the recorded sensor data.</a:t>
            </a:r>
          </a:p>
          <a:p>
            <a:pPr marL="342900" indent="-342900" algn="just">
              <a:buFont typeface="Arial" panose="020B0604020202020204" pitchFamily="34" charset="0"/>
              <a:buChar char="•"/>
            </a:pPr>
            <a:endParaRPr lang="en-US" sz="2800" dirty="0"/>
          </a:p>
          <a:p>
            <a:pPr algn="just"/>
            <a:endParaRPr lang="en-US" sz="2800" dirty="0"/>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The intent is to record sensor data and corresponding activities for specific subjects, fit a model from this data, and generalize the model to classify the activity of new unseen subjects from their sensor data. </a:t>
            </a:r>
          </a:p>
        </p:txBody>
      </p:sp>
    </p:spTree>
    <p:extLst>
      <p:ext uri="{BB962C8B-B14F-4D97-AF65-F5344CB8AC3E}">
        <p14:creationId xmlns:p14="http://schemas.microsoft.com/office/powerpoint/2010/main" val="362172885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5CA1-E087-662B-E857-40672A20D11C}"/>
              </a:ext>
            </a:extLst>
          </p:cNvPr>
          <p:cNvSpPr>
            <a:spLocks noGrp="1"/>
          </p:cNvSpPr>
          <p:nvPr>
            <p:ph type="ctrTitle"/>
          </p:nvPr>
        </p:nvSpPr>
        <p:spPr>
          <a:xfrm>
            <a:off x="-1574800" y="-614362"/>
            <a:ext cx="9144000" cy="2387600"/>
          </a:xfrm>
        </p:spPr>
        <p:txBody>
          <a:bodyPr/>
          <a:lstStyle/>
          <a:p>
            <a:r>
              <a:rPr lang="en-US" i="1" u="sng" dirty="0">
                <a:solidFill>
                  <a:schemeClr val="accent1"/>
                </a:solidFill>
              </a:rPr>
              <a:t>Sensor data used</a:t>
            </a:r>
            <a:br>
              <a:rPr lang="en-US" dirty="0"/>
            </a:br>
            <a:endParaRPr lang="en-IN" dirty="0"/>
          </a:p>
        </p:txBody>
      </p:sp>
      <p:sp>
        <p:nvSpPr>
          <p:cNvPr id="3" name="Subtitle 2">
            <a:extLst>
              <a:ext uri="{FF2B5EF4-FFF2-40B4-BE49-F238E27FC236}">
                <a16:creationId xmlns:a16="http://schemas.microsoft.com/office/drawing/2014/main" id="{3C3DBB1E-2F50-1054-01AF-7E50C2599046}"/>
              </a:ext>
            </a:extLst>
          </p:cNvPr>
          <p:cNvSpPr>
            <a:spLocks noGrp="1"/>
          </p:cNvSpPr>
          <p:nvPr>
            <p:ph type="subTitle" idx="1"/>
          </p:nvPr>
        </p:nvSpPr>
        <p:spPr>
          <a:xfrm>
            <a:off x="-2225040" y="1194595"/>
            <a:ext cx="9144000" cy="1655762"/>
          </a:xfrm>
        </p:spPr>
        <p:txBody>
          <a:bodyPr/>
          <a:lstStyle/>
          <a:p>
            <a:r>
              <a:rPr lang="en-IN" b="1" u="sng" dirty="0"/>
              <a:t>Accelerometer and Gyroscope </a:t>
            </a:r>
          </a:p>
          <a:p>
            <a:endParaRPr lang="en-IN" dirty="0"/>
          </a:p>
        </p:txBody>
      </p:sp>
      <p:sp>
        <p:nvSpPr>
          <p:cNvPr id="4" name="Rectangle 3">
            <a:extLst>
              <a:ext uri="{FF2B5EF4-FFF2-40B4-BE49-F238E27FC236}">
                <a16:creationId xmlns:a16="http://schemas.microsoft.com/office/drawing/2014/main" id="{38FCAC31-6972-3C55-29CC-E3E679C91CC1}"/>
              </a:ext>
            </a:extLst>
          </p:cNvPr>
          <p:cNvSpPr/>
          <p:nvPr/>
        </p:nvSpPr>
        <p:spPr>
          <a:xfrm>
            <a:off x="0" y="2022476"/>
            <a:ext cx="11775440" cy="38708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indent="-457200" algn="just">
              <a:buFont typeface="Arial" panose="020B0604020202020204" pitchFamily="34" charset="0"/>
              <a:buChar char="•"/>
            </a:pPr>
            <a:r>
              <a:rPr lang="en-US" sz="2800" dirty="0"/>
              <a:t>Accelerometers detect magnitude and direction of the proper acceleration, as a vector quantity, and can be used to sense orientation.</a:t>
            </a:r>
          </a:p>
          <a:p>
            <a:pPr algn="just"/>
            <a:endParaRPr lang="en-US" sz="2800" dirty="0"/>
          </a:p>
          <a:p>
            <a:pPr marL="457200" indent="-457200" algn="just">
              <a:buFont typeface="Arial" panose="020B0604020202020204" pitchFamily="34" charset="0"/>
              <a:buChar char="•"/>
            </a:pPr>
            <a:r>
              <a:rPr lang="en-US" sz="2800" dirty="0"/>
              <a:t>Gyroscope maintains orientation along a axis so that the orientation is unaffected by tilting or rotation of the mounting, according to the conservation of angular momentum.</a:t>
            </a:r>
            <a:endParaRPr lang="en-IN" sz="2800" dirty="0"/>
          </a:p>
        </p:txBody>
      </p:sp>
    </p:spTree>
    <p:extLst>
      <p:ext uri="{BB962C8B-B14F-4D97-AF65-F5344CB8AC3E}">
        <p14:creationId xmlns:p14="http://schemas.microsoft.com/office/powerpoint/2010/main" val="321888292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F077-B192-59CF-02BB-6D7C8B3683CB}"/>
              </a:ext>
            </a:extLst>
          </p:cNvPr>
          <p:cNvSpPr>
            <a:spLocks noGrp="1"/>
          </p:cNvSpPr>
          <p:nvPr>
            <p:ph type="title"/>
          </p:nvPr>
        </p:nvSpPr>
        <p:spPr>
          <a:xfrm>
            <a:off x="914400" y="365125"/>
            <a:ext cx="10439400" cy="1325563"/>
          </a:xfrm>
        </p:spPr>
        <p:txBody>
          <a:bodyPr/>
          <a:lstStyle/>
          <a:p>
            <a:pPr algn="ctr"/>
            <a:r>
              <a:rPr lang="en-US" b="1" i="1" u="sng" dirty="0">
                <a:solidFill>
                  <a:schemeClr val="accent1"/>
                </a:solidFill>
              </a:rPr>
              <a:t>DATASET</a:t>
            </a:r>
            <a:endParaRPr lang="en-IN" b="1" i="1" u="sng" dirty="0">
              <a:solidFill>
                <a:schemeClr val="accent1"/>
              </a:solidFill>
            </a:endParaRPr>
          </a:p>
        </p:txBody>
      </p:sp>
      <p:sp>
        <p:nvSpPr>
          <p:cNvPr id="3" name="Content Placeholder 2">
            <a:extLst>
              <a:ext uri="{FF2B5EF4-FFF2-40B4-BE49-F238E27FC236}">
                <a16:creationId xmlns:a16="http://schemas.microsoft.com/office/drawing/2014/main" id="{831A0F7F-7A15-6699-E6B4-2070084067C4}"/>
              </a:ext>
            </a:extLst>
          </p:cNvPr>
          <p:cNvSpPr>
            <a:spLocks noGrp="1"/>
          </p:cNvSpPr>
          <p:nvPr>
            <p:ph idx="1"/>
          </p:nvPr>
        </p:nvSpPr>
        <p:spPr/>
        <p:txBody>
          <a:bodyPr>
            <a:normAutofit fontScale="92500" lnSpcReduction="10000"/>
          </a:bodyPr>
          <a:lstStyle/>
          <a:p>
            <a:r>
              <a:rPr lang="en-IN" dirty="0"/>
              <a:t>The data is split into 4 files in total divided by device (phone or watch) and sensor (gyroscope and accelerometer). The files for phones are: phones_accelerometer.csv, phones_gyroscope.csv for the accelerometer and gyroscope respectively, and for the watch_accelerometer.csv, watch_gyroscope.csv for the accelerometer and gyroscope as well. activities: ‘biking’, ‘sitting’, ‘standing’, ‘walking’, ‘stair up’ and ‘stair down’. </a:t>
            </a:r>
          </a:p>
          <a:p>
            <a:r>
              <a:rPr lang="en-IN" dirty="0"/>
              <a:t>Sensors: two embedded sensors, i.e., accelerometer and gyroscope sampled at the highest frequency possible by the device Devices: </a:t>
            </a:r>
          </a:p>
          <a:p>
            <a:r>
              <a:rPr lang="en-IN" dirty="0"/>
              <a:t>4 smartwatches (2 </a:t>
            </a:r>
            <a:r>
              <a:rPr lang="en-IN" dirty="0" err="1"/>
              <a:t>lg</a:t>
            </a:r>
            <a:r>
              <a:rPr lang="en-IN" dirty="0"/>
              <a:t> watches, 2 Samsung galaxy gears) 8 smartphones (2 Samsung galaxy s3 mini, 2 Samsung galaxy s3, 2 LG nexus 4, 2 Samsung galaxy s+) recordings: 9 users currently named: a, b, c, d, e, f, g, h, </a:t>
            </a:r>
            <a:r>
              <a:rPr lang="en-IN" dirty="0" err="1"/>
              <a:t>i</a:t>
            </a:r>
            <a:r>
              <a:rPr lang="en-IN" dirty="0"/>
              <a:t> consistently across all files.</a:t>
            </a:r>
          </a:p>
        </p:txBody>
      </p:sp>
    </p:spTree>
    <p:extLst>
      <p:ext uri="{BB962C8B-B14F-4D97-AF65-F5344CB8AC3E}">
        <p14:creationId xmlns:p14="http://schemas.microsoft.com/office/powerpoint/2010/main" val="367810258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E5855F-87E5-484A-84B2-42F59E989B09}"/>
              </a:ext>
            </a:extLst>
          </p:cNvPr>
          <p:cNvPicPr>
            <a:picLocks noChangeAspect="1"/>
          </p:cNvPicPr>
          <p:nvPr/>
        </p:nvPicPr>
        <p:blipFill>
          <a:blip r:embed="rId2"/>
          <a:stretch>
            <a:fillRect/>
          </a:stretch>
        </p:blipFill>
        <p:spPr>
          <a:xfrm>
            <a:off x="0" y="954036"/>
            <a:ext cx="12192000" cy="4949928"/>
          </a:xfrm>
          <a:prstGeom prst="rect">
            <a:avLst/>
          </a:prstGeom>
        </p:spPr>
      </p:pic>
    </p:spTree>
    <p:extLst>
      <p:ext uri="{BB962C8B-B14F-4D97-AF65-F5344CB8AC3E}">
        <p14:creationId xmlns:p14="http://schemas.microsoft.com/office/powerpoint/2010/main" val="102241651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7762-7953-C696-AF37-8DB789CB0FB9}"/>
              </a:ext>
            </a:extLst>
          </p:cNvPr>
          <p:cNvSpPr>
            <a:spLocks noGrp="1"/>
          </p:cNvSpPr>
          <p:nvPr>
            <p:ph type="title"/>
          </p:nvPr>
        </p:nvSpPr>
        <p:spPr/>
        <p:txBody>
          <a:bodyPr/>
          <a:lstStyle/>
          <a:p>
            <a:pPr algn="ctr"/>
            <a:r>
              <a:rPr lang="en-US" u="sng" dirty="0">
                <a:ln w="0"/>
                <a:solidFill>
                  <a:schemeClr val="accent1"/>
                </a:solidFill>
                <a:effectLst>
                  <a:outerShdw blurRad="38100" dist="25400" dir="5400000" algn="ctr" rotWithShape="0">
                    <a:srgbClr val="6E747A">
                      <a:alpha val="43000"/>
                    </a:srgbClr>
                  </a:outerShdw>
                </a:effectLst>
              </a:rPr>
              <a:t>Dataset Retrieval</a:t>
            </a:r>
            <a:endParaRPr lang="en-IN" u="sng" dirty="0"/>
          </a:p>
        </p:txBody>
      </p:sp>
      <p:pic>
        <p:nvPicPr>
          <p:cNvPr id="6" name="Content Placeholder 5">
            <a:extLst>
              <a:ext uri="{FF2B5EF4-FFF2-40B4-BE49-F238E27FC236}">
                <a16:creationId xmlns:a16="http://schemas.microsoft.com/office/drawing/2014/main" id="{97EC5770-0859-A444-E19A-EC78CD62DDB1}"/>
              </a:ext>
            </a:extLst>
          </p:cNvPr>
          <p:cNvPicPr>
            <a:picLocks noGrp="1" noChangeAspect="1"/>
          </p:cNvPicPr>
          <p:nvPr>
            <p:ph idx="1"/>
          </p:nvPr>
        </p:nvPicPr>
        <p:blipFill>
          <a:blip r:embed="rId2"/>
          <a:stretch>
            <a:fillRect/>
          </a:stretch>
        </p:blipFill>
        <p:spPr>
          <a:xfrm>
            <a:off x="838200" y="1912733"/>
            <a:ext cx="10515600" cy="4071508"/>
          </a:xfrm>
        </p:spPr>
      </p:pic>
    </p:spTree>
    <p:extLst>
      <p:ext uri="{BB962C8B-B14F-4D97-AF65-F5344CB8AC3E}">
        <p14:creationId xmlns:p14="http://schemas.microsoft.com/office/powerpoint/2010/main" val="395505472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88</TotalTime>
  <Words>753</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Google Sans</vt:lpstr>
      <vt:lpstr>Office Theme</vt:lpstr>
      <vt:lpstr>PowerPoint Presentation</vt:lpstr>
      <vt:lpstr>Introduction-</vt:lpstr>
      <vt:lpstr>Smartphones and Smartwatch are the major source of data collection which detects the human activities.</vt:lpstr>
      <vt:lpstr>Problem Statement-</vt:lpstr>
      <vt:lpstr>PowerPoint Presentation</vt:lpstr>
      <vt:lpstr>Sensor data used </vt:lpstr>
      <vt:lpstr>DATASET</vt:lpstr>
      <vt:lpstr>PowerPoint Presentation</vt:lpstr>
      <vt:lpstr>Dataset Retrieval</vt:lpstr>
      <vt:lpstr>The data set is structured in the following way: </vt:lpstr>
      <vt:lpstr>MODEL AND BIG DATA TECHNOLOGIES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Agrawal</dc:creator>
  <cp:lastModifiedBy>Mayank Agrawal</cp:lastModifiedBy>
  <cp:revision>4</cp:revision>
  <dcterms:created xsi:type="dcterms:W3CDTF">2024-02-15T18:59:39Z</dcterms:created>
  <dcterms:modified xsi:type="dcterms:W3CDTF">2024-02-25T20:27:08Z</dcterms:modified>
</cp:coreProperties>
</file>