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17">
          <p15:clr>
            <a:srgbClr val="A4A3A4"/>
          </p15:clr>
        </p15:guide>
      </p15:sldGuideLst>
    </p:ext>
    <p:ext uri="http://customooxmlschemas.google.com/">
      <go:slidesCustomData xmlns:go="http://customooxmlschemas.google.com/" r:id="rId28" roundtripDataSignature="AMtx7mjgx3OqHpcNdF2rTZJ8MQiyR6Fp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F2636F-8599-4520-8878-35CD7CDC93E1}">
  <a:tblStyle styleId="{03F2636F-8599-4520-8878-35CD7CDC93E1}" styleName="Table_0">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1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24"/>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2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25"/>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5"/>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2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27"/>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7"/>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609600" y="159753"/>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Methodology </a:t>
            </a:r>
            <a:endParaRPr b="1" sz="2800">
              <a:latin typeface="Times New Roman"/>
              <a:ea typeface="Times New Roman"/>
              <a:cs typeface="Times New Roman"/>
              <a:sym typeface="Times New Roman"/>
            </a:endParaRPr>
          </a:p>
        </p:txBody>
      </p:sp>
      <p:sp>
        <p:nvSpPr>
          <p:cNvPr id="105" name="Google Shape;105;p10"/>
          <p:cNvSpPr txBox="1"/>
          <p:nvPr/>
        </p:nvSpPr>
        <p:spPr>
          <a:xfrm>
            <a:off x="407963" y="1302753"/>
            <a:ext cx="11366695" cy="23709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For Dijkstra algorithm-</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US" sz="2000">
                <a:solidFill>
                  <a:schemeClr val="dk1"/>
                </a:solidFill>
                <a:latin typeface="Calibri"/>
                <a:ea typeface="Calibri"/>
                <a:cs typeface="Calibri"/>
                <a:sym typeface="Calibri"/>
              </a:rPr>
              <a:t>4</a:t>
            </a:r>
            <a:r>
              <a:rPr lang="en-US" sz="2000">
                <a:solidFill>
                  <a:schemeClr val="dk1"/>
                </a:solidFill>
                <a:latin typeface="Calibri"/>
                <a:ea typeface="Calibri"/>
                <a:cs typeface="Calibri"/>
                <a:sym typeface="Calibri"/>
              </a:rPr>
              <a:t> solving optimizations are being proposed:</a:t>
            </a:r>
            <a:endParaRPr sz="2000">
              <a:solidFill>
                <a:schemeClr val="dk1"/>
              </a:solidFill>
              <a:latin typeface="Calibri"/>
              <a:ea typeface="Calibri"/>
              <a:cs typeface="Calibri"/>
              <a:sym typeface="Calibri"/>
            </a:endParaRPr>
          </a:p>
          <a:p>
            <a:pPr indent="-342900" lvl="0" marL="342900" marR="0" rtl="0" algn="l">
              <a:spcBef>
                <a:spcPts val="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Brute-force method</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Fibonacci heap implementation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Binary heap implementation</a:t>
            </a:r>
            <a:endParaRPr/>
          </a:p>
          <a:p>
            <a:pPr indent="-342900" lvl="0" marL="342900" marR="0" rtl="0" algn="l">
              <a:spcBef>
                <a:spcPts val="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Bi-directional Dijkstra algorithm </a:t>
            </a:r>
            <a:r>
              <a:rPr b="1" lang="en-US" sz="2000">
                <a:solidFill>
                  <a:schemeClr val="dk1"/>
                </a:solidFill>
                <a:latin typeface="Calibri"/>
                <a:ea typeface="Calibri"/>
                <a:cs typeface="Calibri"/>
                <a:sym typeface="Calibri"/>
              </a:rPr>
              <a:t>(Giving Least execution time) </a:t>
            </a:r>
            <a:endParaRPr/>
          </a:p>
        </p:txBody>
      </p:sp>
      <p:sp>
        <p:nvSpPr>
          <p:cNvPr id="106" name="Google Shape;106;p10"/>
          <p:cNvSpPr txBox="1"/>
          <p:nvPr/>
        </p:nvSpPr>
        <p:spPr>
          <a:xfrm>
            <a:off x="407963" y="4023360"/>
            <a:ext cx="11366695" cy="31181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For solving Travelling Salesman Problem-</a:t>
            </a:r>
            <a:endParaRPr/>
          </a:p>
          <a:p>
            <a:pPr indent="0" lvl="0" marL="0" marR="0" rtl="0" algn="l">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b="1" lang="en-US" sz="2000">
                <a:solidFill>
                  <a:schemeClr val="dk1"/>
                </a:solidFill>
                <a:latin typeface="Calibri"/>
                <a:ea typeface="Calibri"/>
                <a:cs typeface="Calibri"/>
                <a:sym typeface="Calibri"/>
              </a:rPr>
              <a:t>3</a:t>
            </a:r>
            <a:r>
              <a:rPr lang="en-US" sz="2000">
                <a:solidFill>
                  <a:schemeClr val="dk1"/>
                </a:solidFill>
                <a:latin typeface="Calibri"/>
                <a:ea typeface="Calibri"/>
                <a:cs typeface="Calibri"/>
                <a:sym typeface="Calibri"/>
              </a:rPr>
              <a:t> solving optimization is being proposed:</a:t>
            </a:r>
            <a:endParaRPr/>
          </a:p>
          <a:p>
            <a:pPr indent="-342900" lvl="0" marL="342900" marR="0" rtl="0" algn="l">
              <a:lnSpc>
                <a:spcPct val="107000"/>
              </a:lnSpc>
              <a:spcBef>
                <a:spcPts val="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Brute-force/Backtracking method</a:t>
            </a:r>
            <a:endParaRPr sz="20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Recursion with bit-masking method</a:t>
            </a:r>
            <a:endParaRPr/>
          </a:p>
          <a:p>
            <a:pPr indent="-342900" lvl="0" marL="342900" marR="0" rtl="0" algn="l">
              <a:lnSpc>
                <a:spcPct val="107000"/>
              </a:lnSpc>
              <a:spcBef>
                <a:spcPts val="8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Genetic algorithm </a:t>
            </a:r>
            <a:r>
              <a:rPr b="1" lang="en-US" sz="2000">
                <a:solidFill>
                  <a:schemeClr val="dk1"/>
                </a:solidFill>
                <a:latin typeface="Calibri"/>
                <a:ea typeface="Calibri"/>
                <a:cs typeface="Calibri"/>
                <a:sym typeface="Calibri"/>
              </a:rPr>
              <a:t>(Giving Least execution time) </a:t>
            </a:r>
            <a:endParaRPr b="1" sz="20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sz="1900">
              <a:solidFill>
                <a:schemeClr val="dk1"/>
              </a:solidFill>
              <a:latin typeface="Calibri"/>
              <a:ea typeface="Calibri"/>
              <a:cs typeface="Calibri"/>
              <a:sym typeface="Calibri"/>
            </a:endParaRPr>
          </a:p>
          <a:p>
            <a:pPr indent="-222250" lvl="0" marL="342900" marR="0" rtl="0" algn="l">
              <a:lnSpc>
                <a:spcPct val="107000"/>
              </a:lnSpc>
              <a:spcBef>
                <a:spcPts val="800"/>
              </a:spcBef>
              <a:spcAft>
                <a:spcPts val="0"/>
              </a:spcAft>
              <a:buClr>
                <a:schemeClr val="dk1"/>
              </a:buClr>
              <a:buSzPts val="1900"/>
              <a:buFont typeface="Arial"/>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nvSpPr>
        <p:spPr>
          <a:xfrm>
            <a:off x="8463498" y="2567225"/>
            <a:ext cx="3137943" cy="172354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Pseudocode</a:t>
            </a:r>
            <a:endParaRPr/>
          </a:p>
          <a:p>
            <a:pPr indent="0" lvl="0" marL="0" marR="0" rtl="0" algn="ctr">
              <a:spcBef>
                <a:spcPts val="0"/>
              </a:spcBef>
              <a:spcAft>
                <a:spcPts val="0"/>
              </a:spcAft>
              <a:buNone/>
            </a:pPr>
            <a:r>
              <a:rPr b="1" lang="en-US" sz="2800">
                <a:solidFill>
                  <a:schemeClr val="dk1"/>
                </a:solidFill>
                <a:latin typeface="Calibri"/>
                <a:ea typeface="Calibri"/>
                <a:cs typeface="Calibri"/>
                <a:sym typeface="Calibri"/>
              </a:rPr>
              <a:t>Of</a:t>
            </a:r>
            <a:endParaRPr/>
          </a:p>
          <a:p>
            <a:pPr indent="0" lvl="0" marL="0" marR="0" rtl="0" algn="ctr">
              <a:spcBef>
                <a:spcPts val="0"/>
              </a:spcBef>
              <a:spcAft>
                <a:spcPts val="0"/>
              </a:spcAft>
              <a:buNone/>
            </a:pPr>
            <a:r>
              <a:rPr b="1" lang="en-US" sz="3100">
                <a:solidFill>
                  <a:srgbClr val="002060"/>
                </a:solidFill>
                <a:latin typeface="Calibri"/>
                <a:ea typeface="Calibri"/>
                <a:cs typeface="Calibri"/>
                <a:sym typeface="Calibri"/>
              </a:rPr>
              <a:t>Genetic algorithm</a:t>
            </a:r>
            <a:endParaRPr/>
          </a:p>
          <a:p>
            <a:pPr indent="0" lvl="0" marL="0" marR="0" rtl="0" algn="ctr">
              <a:spcBef>
                <a:spcPts val="0"/>
              </a:spcBef>
              <a:spcAft>
                <a:spcPts val="0"/>
              </a:spcAft>
              <a:buNone/>
            </a:pPr>
            <a:r>
              <a:rPr lang="en-US" sz="1900">
                <a:solidFill>
                  <a:schemeClr val="dk1"/>
                </a:solidFill>
                <a:latin typeface="Calibri"/>
                <a:ea typeface="Calibri"/>
                <a:cs typeface="Calibri"/>
                <a:sym typeface="Calibri"/>
              </a:rPr>
              <a:t> </a:t>
            </a:r>
            <a:endParaRPr/>
          </a:p>
        </p:txBody>
      </p:sp>
      <p:sp>
        <p:nvSpPr>
          <p:cNvPr id="112" name="Google Shape;112;p11"/>
          <p:cNvSpPr txBox="1"/>
          <p:nvPr/>
        </p:nvSpPr>
        <p:spPr>
          <a:xfrm>
            <a:off x="8022840" y="284136"/>
            <a:ext cx="401925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Optimizing </a:t>
            </a:r>
            <a:endParaRPr/>
          </a:p>
          <a:p>
            <a:pPr indent="0" lvl="0" marL="0" marR="0" rtl="0" algn="ctr">
              <a:spcBef>
                <a:spcPts val="0"/>
              </a:spcBef>
              <a:spcAft>
                <a:spcPts val="0"/>
              </a:spcAft>
              <a:buNone/>
            </a:pPr>
            <a:r>
              <a:rPr b="1" lang="en-US" sz="2400">
                <a:solidFill>
                  <a:srgbClr val="7030A0"/>
                </a:solidFill>
                <a:latin typeface="Calibri"/>
                <a:ea typeface="Calibri"/>
                <a:cs typeface="Calibri"/>
                <a:sym typeface="Calibri"/>
              </a:rPr>
              <a:t>Travelling Salesman Problem</a:t>
            </a:r>
            <a:endParaRPr/>
          </a:p>
        </p:txBody>
      </p:sp>
      <p:pic>
        <p:nvPicPr>
          <p:cNvPr id="113" name="Google Shape;113;p11"/>
          <p:cNvPicPr preferRelativeResize="0"/>
          <p:nvPr/>
        </p:nvPicPr>
        <p:blipFill rotWithShape="1">
          <a:blip r:embed="rId3">
            <a:alphaModFix/>
          </a:blip>
          <a:srcRect b="0" l="0" r="0" t="0"/>
          <a:stretch/>
        </p:blipFill>
        <p:spPr>
          <a:xfrm>
            <a:off x="440658" y="74951"/>
            <a:ext cx="7468309" cy="67080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nvSpPr>
        <p:spPr>
          <a:xfrm>
            <a:off x="8304550" y="2551837"/>
            <a:ext cx="3762531"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Flowchart </a:t>
            </a:r>
            <a:endParaRPr/>
          </a:p>
          <a:p>
            <a:pPr indent="0" lvl="0" marL="0" marR="0" rtl="0" algn="ctr">
              <a:spcBef>
                <a:spcPts val="0"/>
              </a:spcBef>
              <a:spcAft>
                <a:spcPts val="0"/>
              </a:spcAft>
              <a:buNone/>
            </a:pPr>
            <a:r>
              <a:rPr b="1" lang="en-US" sz="3600">
                <a:solidFill>
                  <a:schemeClr val="dk1"/>
                </a:solidFill>
                <a:latin typeface="Calibri"/>
                <a:ea typeface="Calibri"/>
                <a:cs typeface="Calibri"/>
                <a:sym typeface="Calibri"/>
              </a:rPr>
              <a:t>for </a:t>
            </a:r>
            <a:endParaRPr/>
          </a:p>
          <a:p>
            <a:pPr indent="0" lvl="0" marL="0" marR="0" rtl="0" algn="ctr">
              <a:spcBef>
                <a:spcPts val="0"/>
              </a:spcBef>
              <a:spcAft>
                <a:spcPts val="0"/>
              </a:spcAft>
              <a:buNone/>
            </a:pPr>
            <a:r>
              <a:rPr b="1" lang="en-US" sz="3600">
                <a:solidFill>
                  <a:srgbClr val="002060"/>
                </a:solidFill>
                <a:latin typeface="Calibri"/>
                <a:ea typeface="Calibri"/>
                <a:cs typeface="Calibri"/>
                <a:sym typeface="Calibri"/>
              </a:rPr>
              <a:t>Genetic algorithm </a:t>
            </a:r>
            <a:endParaRPr/>
          </a:p>
        </p:txBody>
      </p:sp>
      <p:pic>
        <p:nvPicPr>
          <p:cNvPr id="120" name="Google Shape;120;p12"/>
          <p:cNvPicPr preferRelativeResize="0"/>
          <p:nvPr/>
        </p:nvPicPr>
        <p:blipFill rotWithShape="1">
          <a:blip r:embed="rId3">
            <a:alphaModFix/>
          </a:blip>
          <a:srcRect b="0" l="0" r="0" t="0"/>
          <a:stretch/>
        </p:blipFill>
        <p:spPr>
          <a:xfrm>
            <a:off x="3786770" y="0"/>
            <a:ext cx="4618459" cy="6858000"/>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nvSpPr>
        <p:spPr>
          <a:xfrm>
            <a:off x="5540325" y="150836"/>
            <a:ext cx="111134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Results</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For</a:t>
            </a:r>
            <a:endParaRPr/>
          </a:p>
        </p:txBody>
      </p:sp>
      <p:sp>
        <p:nvSpPr>
          <p:cNvPr id="126" name="Google Shape;126;p13"/>
          <p:cNvSpPr txBox="1"/>
          <p:nvPr/>
        </p:nvSpPr>
        <p:spPr>
          <a:xfrm>
            <a:off x="3038005" y="827309"/>
            <a:ext cx="61159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Proposed solutions of </a:t>
            </a:r>
            <a:r>
              <a:rPr b="1" lang="en-US" sz="2000">
                <a:solidFill>
                  <a:srgbClr val="003B85"/>
                </a:solidFill>
                <a:latin typeface="Times New Roman"/>
                <a:ea typeface="Times New Roman"/>
                <a:cs typeface="Times New Roman"/>
                <a:sym typeface="Times New Roman"/>
              </a:rPr>
              <a:t>Travelling Salesman Problem</a:t>
            </a:r>
            <a:endParaRPr/>
          </a:p>
        </p:txBody>
      </p:sp>
      <p:pic>
        <p:nvPicPr>
          <p:cNvPr id="127" name="Google Shape;127;p13"/>
          <p:cNvPicPr preferRelativeResize="0"/>
          <p:nvPr/>
        </p:nvPicPr>
        <p:blipFill rotWithShape="1">
          <a:blip r:embed="rId3">
            <a:alphaModFix/>
          </a:blip>
          <a:srcRect b="0" l="0" r="0" t="0"/>
          <a:stretch/>
        </p:blipFill>
        <p:spPr>
          <a:xfrm>
            <a:off x="280987" y="1619250"/>
            <a:ext cx="11630025" cy="361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4"/>
          <p:cNvPicPr preferRelativeResize="0"/>
          <p:nvPr/>
        </p:nvPicPr>
        <p:blipFill rotWithShape="1">
          <a:blip r:embed="rId3">
            <a:alphaModFix/>
          </a:blip>
          <a:srcRect b="0" l="0" r="0" t="0"/>
          <a:stretch/>
        </p:blipFill>
        <p:spPr>
          <a:xfrm>
            <a:off x="1948720" y="55588"/>
            <a:ext cx="8433529" cy="6746823"/>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5"/>
          <p:cNvPicPr preferRelativeResize="0"/>
          <p:nvPr/>
        </p:nvPicPr>
        <p:blipFill rotWithShape="1">
          <a:blip r:embed="rId3">
            <a:alphaModFix/>
          </a:blip>
          <a:srcRect b="0" l="0" r="0" t="0"/>
          <a:stretch/>
        </p:blipFill>
        <p:spPr>
          <a:xfrm>
            <a:off x="1941342" y="58381"/>
            <a:ext cx="8426547" cy="6741238"/>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8829205" y="226091"/>
            <a:ext cx="3197902" cy="9156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Optimizing </a:t>
            </a:r>
            <a:endParaRPr/>
          </a:p>
          <a:p>
            <a:pPr indent="0" lvl="0" marL="0" marR="0" rtl="0" algn="ctr">
              <a:spcBef>
                <a:spcPts val="0"/>
              </a:spcBef>
              <a:spcAft>
                <a:spcPts val="0"/>
              </a:spcAft>
              <a:buNone/>
            </a:pPr>
            <a:r>
              <a:rPr b="1" lang="en-US" sz="2900">
                <a:solidFill>
                  <a:srgbClr val="7030A0"/>
                </a:solidFill>
                <a:latin typeface="Calibri"/>
                <a:ea typeface="Calibri"/>
                <a:cs typeface="Calibri"/>
                <a:sym typeface="Calibri"/>
              </a:rPr>
              <a:t>Dijkstra algorithm</a:t>
            </a:r>
            <a:endParaRPr/>
          </a:p>
        </p:txBody>
      </p:sp>
      <p:sp>
        <p:nvSpPr>
          <p:cNvPr id="144" name="Google Shape;144;p16"/>
          <p:cNvSpPr txBox="1"/>
          <p:nvPr/>
        </p:nvSpPr>
        <p:spPr>
          <a:xfrm>
            <a:off x="8829205" y="2359476"/>
            <a:ext cx="3137943" cy="213904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Pseudocode</a:t>
            </a:r>
            <a:endParaRPr/>
          </a:p>
          <a:p>
            <a:pPr indent="0" lvl="0" marL="0" marR="0" rtl="0" algn="ctr">
              <a:spcBef>
                <a:spcPts val="0"/>
              </a:spcBef>
              <a:spcAft>
                <a:spcPts val="0"/>
              </a:spcAft>
              <a:buNone/>
            </a:pPr>
            <a:r>
              <a:rPr b="1" lang="en-US" sz="2400">
                <a:solidFill>
                  <a:schemeClr val="dk1"/>
                </a:solidFill>
                <a:latin typeface="Calibri"/>
                <a:ea typeface="Calibri"/>
                <a:cs typeface="Calibri"/>
                <a:sym typeface="Calibri"/>
              </a:rPr>
              <a:t>Of</a:t>
            </a:r>
            <a:endParaRPr/>
          </a:p>
          <a:p>
            <a:pPr indent="0" lvl="0" marL="0" marR="0" rtl="0" algn="ctr">
              <a:spcBef>
                <a:spcPts val="0"/>
              </a:spcBef>
              <a:spcAft>
                <a:spcPts val="0"/>
              </a:spcAft>
              <a:buNone/>
            </a:pPr>
            <a:r>
              <a:rPr b="1" lang="en-US" sz="3100">
                <a:solidFill>
                  <a:srgbClr val="002060"/>
                </a:solidFill>
                <a:latin typeface="Calibri"/>
                <a:ea typeface="Calibri"/>
                <a:cs typeface="Calibri"/>
                <a:sym typeface="Calibri"/>
              </a:rPr>
              <a:t>Bidirectional Dijkstra algorithm</a:t>
            </a:r>
            <a:endParaRPr/>
          </a:p>
          <a:p>
            <a:pPr indent="0" lvl="0" marL="0" marR="0" rtl="0" algn="ctr">
              <a:spcBef>
                <a:spcPts val="0"/>
              </a:spcBef>
              <a:spcAft>
                <a:spcPts val="0"/>
              </a:spcAft>
              <a:buNone/>
            </a:pPr>
            <a:r>
              <a:rPr lang="en-US" sz="1900">
                <a:solidFill>
                  <a:schemeClr val="dk1"/>
                </a:solidFill>
                <a:latin typeface="Calibri"/>
                <a:ea typeface="Calibri"/>
                <a:cs typeface="Calibri"/>
                <a:sym typeface="Calibri"/>
              </a:rPr>
              <a:t> </a:t>
            </a:r>
            <a:endParaRPr/>
          </a:p>
        </p:txBody>
      </p:sp>
      <p:pic>
        <p:nvPicPr>
          <p:cNvPr id="145" name="Google Shape;145;p16"/>
          <p:cNvPicPr preferRelativeResize="0"/>
          <p:nvPr/>
        </p:nvPicPr>
        <p:blipFill rotWithShape="1">
          <a:blip r:embed="rId3">
            <a:alphaModFix/>
          </a:blip>
          <a:srcRect b="0" l="0" r="0" t="0"/>
          <a:stretch/>
        </p:blipFill>
        <p:spPr>
          <a:xfrm>
            <a:off x="224852" y="164894"/>
            <a:ext cx="8334775" cy="65070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7"/>
          <p:cNvPicPr preferRelativeResize="0"/>
          <p:nvPr/>
        </p:nvPicPr>
        <p:blipFill rotWithShape="1">
          <a:blip r:embed="rId3">
            <a:alphaModFix/>
          </a:blip>
          <a:srcRect b="0" l="0" r="0" t="0"/>
          <a:stretch/>
        </p:blipFill>
        <p:spPr>
          <a:xfrm>
            <a:off x="6191764" y="3916911"/>
            <a:ext cx="5904471" cy="1939315"/>
          </a:xfrm>
          <a:prstGeom prst="rect">
            <a:avLst/>
          </a:prstGeom>
          <a:noFill/>
          <a:ln>
            <a:noFill/>
          </a:ln>
        </p:spPr>
      </p:pic>
      <p:pic>
        <p:nvPicPr>
          <p:cNvPr id="151" name="Google Shape;151;p17"/>
          <p:cNvPicPr preferRelativeResize="0"/>
          <p:nvPr/>
        </p:nvPicPr>
        <p:blipFill rotWithShape="1">
          <a:blip r:embed="rId4">
            <a:alphaModFix/>
          </a:blip>
          <a:srcRect b="0" l="0" r="0" t="0"/>
          <a:stretch/>
        </p:blipFill>
        <p:spPr>
          <a:xfrm>
            <a:off x="95765" y="1749863"/>
            <a:ext cx="6000235" cy="1939316"/>
          </a:xfrm>
          <a:prstGeom prst="rect">
            <a:avLst/>
          </a:prstGeom>
          <a:noFill/>
          <a:ln>
            <a:noFill/>
          </a:ln>
        </p:spPr>
      </p:pic>
      <p:pic>
        <p:nvPicPr>
          <p:cNvPr id="152" name="Google Shape;152;p17"/>
          <p:cNvPicPr preferRelativeResize="0"/>
          <p:nvPr/>
        </p:nvPicPr>
        <p:blipFill rotWithShape="1">
          <a:blip r:embed="rId5">
            <a:alphaModFix/>
          </a:blip>
          <a:srcRect b="0" l="0" r="0" t="0"/>
          <a:stretch/>
        </p:blipFill>
        <p:spPr>
          <a:xfrm>
            <a:off x="6191764" y="1749863"/>
            <a:ext cx="5904471" cy="1939316"/>
          </a:xfrm>
          <a:prstGeom prst="rect">
            <a:avLst/>
          </a:prstGeom>
          <a:noFill/>
          <a:ln>
            <a:noFill/>
          </a:ln>
        </p:spPr>
      </p:pic>
      <p:pic>
        <p:nvPicPr>
          <p:cNvPr id="153" name="Google Shape;153;p17"/>
          <p:cNvPicPr preferRelativeResize="0"/>
          <p:nvPr/>
        </p:nvPicPr>
        <p:blipFill rotWithShape="1">
          <a:blip r:embed="rId6">
            <a:alphaModFix/>
          </a:blip>
          <a:srcRect b="0" l="0" r="0" t="0"/>
          <a:stretch/>
        </p:blipFill>
        <p:spPr>
          <a:xfrm>
            <a:off x="95764" y="3916911"/>
            <a:ext cx="6000236" cy="1939316"/>
          </a:xfrm>
          <a:prstGeom prst="rect">
            <a:avLst/>
          </a:prstGeom>
          <a:noFill/>
          <a:ln>
            <a:noFill/>
          </a:ln>
        </p:spPr>
      </p:pic>
      <p:sp>
        <p:nvSpPr>
          <p:cNvPr id="154" name="Google Shape;154;p17"/>
          <p:cNvSpPr txBox="1"/>
          <p:nvPr/>
        </p:nvSpPr>
        <p:spPr>
          <a:xfrm>
            <a:off x="5540325" y="150836"/>
            <a:ext cx="111134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Results</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200">
                <a:solidFill>
                  <a:schemeClr val="dk1"/>
                </a:solidFill>
                <a:latin typeface="Calibri"/>
                <a:ea typeface="Calibri"/>
                <a:cs typeface="Calibri"/>
                <a:sym typeface="Calibri"/>
              </a:rPr>
              <a:t>For</a:t>
            </a:r>
            <a:endParaRPr/>
          </a:p>
        </p:txBody>
      </p:sp>
      <p:sp>
        <p:nvSpPr>
          <p:cNvPr id="155" name="Google Shape;155;p17"/>
          <p:cNvSpPr txBox="1"/>
          <p:nvPr/>
        </p:nvSpPr>
        <p:spPr>
          <a:xfrm>
            <a:off x="3730282" y="827309"/>
            <a:ext cx="473143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Proposed solutions of </a:t>
            </a:r>
            <a:r>
              <a:rPr b="1" lang="en-US" sz="2000">
                <a:solidFill>
                  <a:srgbClr val="003B85"/>
                </a:solidFill>
                <a:latin typeface="Times New Roman"/>
                <a:ea typeface="Times New Roman"/>
                <a:cs typeface="Times New Roman"/>
                <a:sym typeface="Times New Roman"/>
              </a:rPr>
              <a:t>Dijkstra algorithm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rotWithShape="1">
          <a:blip r:embed="rId3">
            <a:alphaModFix/>
          </a:blip>
          <a:srcRect b="0" l="0" r="0" t="0"/>
          <a:stretch/>
        </p:blipFill>
        <p:spPr>
          <a:xfrm>
            <a:off x="1313798" y="45868"/>
            <a:ext cx="9564404" cy="6766264"/>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9"/>
          <p:cNvPicPr preferRelativeResize="0"/>
          <p:nvPr/>
        </p:nvPicPr>
        <p:blipFill rotWithShape="1">
          <a:blip r:embed="rId3">
            <a:alphaModFix/>
          </a:blip>
          <a:srcRect b="0" l="0" r="0" t="0"/>
          <a:stretch/>
        </p:blipFill>
        <p:spPr>
          <a:xfrm>
            <a:off x="1879235" y="55588"/>
            <a:ext cx="8433529" cy="6746823"/>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type="title"/>
          </p:nvPr>
        </p:nvSpPr>
        <p:spPr>
          <a:xfrm flipH="1">
            <a:off x="-169333" y="599169"/>
            <a:ext cx="12192000" cy="1181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40"/>
              <a:buFont typeface="Calibri"/>
              <a:buNone/>
            </a:pPr>
            <a:br>
              <a:rPr b="1" lang="en-US" sz="3240" u="sng">
                <a:solidFill>
                  <a:schemeClr val="dk1"/>
                </a:solidFill>
              </a:rPr>
            </a:br>
            <a:r>
              <a:rPr b="1" lang="en-US" sz="3600" u="sng">
                <a:solidFill>
                  <a:schemeClr val="dk1"/>
                </a:solidFill>
                <a:latin typeface="Times New Roman"/>
                <a:ea typeface="Times New Roman"/>
                <a:cs typeface="Times New Roman"/>
                <a:sym typeface="Times New Roman"/>
              </a:rPr>
              <a:t>Minor Project - I</a:t>
            </a:r>
            <a:br>
              <a:rPr b="1" lang="en-US" sz="3600" u="sng">
                <a:solidFill>
                  <a:schemeClr val="dk1"/>
                </a:solidFill>
                <a:latin typeface="Times New Roman"/>
                <a:ea typeface="Times New Roman"/>
                <a:cs typeface="Times New Roman"/>
                <a:sym typeface="Times New Roman"/>
              </a:rPr>
            </a:br>
            <a:br>
              <a:rPr b="1" lang="en-US" sz="3600" u="sng">
                <a:solidFill>
                  <a:schemeClr val="dk1"/>
                </a:solidFill>
                <a:latin typeface="Times New Roman"/>
                <a:ea typeface="Times New Roman"/>
                <a:cs typeface="Times New Roman"/>
                <a:sym typeface="Times New Roman"/>
              </a:rPr>
            </a:br>
            <a:r>
              <a:rPr b="1" lang="en-US" sz="2790">
                <a:solidFill>
                  <a:schemeClr val="dk1"/>
                </a:solidFill>
              </a:rPr>
              <a:t>Optimizing real road networks by applying time efficient shortest path algorithms</a:t>
            </a:r>
            <a:endParaRPr sz="2790">
              <a:solidFill>
                <a:schemeClr val="dk1"/>
              </a:solidFill>
            </a:endParaRPr>
          </a:p>
        </p:txBody>
      </p:sp>
      <p:graphicFrame>
        <p:nvGraphicFramePr>
          <p:cNvPr id="49" name="Google Shape;49;p2"/>
          <p:cNvGraphicFramePr/>
          <p:nvPr/>
        </p:nvGraphicFramePr>
        <p:xfrm>
          <a:off x="1914901" y="2910556"/>
          <a:ext cx="3000000" cy="3000000"/>
        </p:xfrm>
        <a:graphic>
          <a:graphicData uri="http://schemas.openxmlformats.org/drawingml/2006/table">
            <a:tbl>
              <a:tblPr bandRow="1" firstRow="1">
                <a:noFill/>
                <a:tableStyleId>{03F2636F-8599-4520-8878-35CD7CDC93E1}</a:tableStyleId>
              </a:tblPr>
              <a:tblGrid>
                <a:gridCol w="2138925"/>
                <a:gridCol w="2138925"/>
                <a:gridCol w="2138925"/>
                <a:gridCol w="2138925"/>
              </a:tblGrid>
              <a:tr h="704100">
                <a:tc>
                  <a:txBody>
                    <a:bodyPr/>
                    <a:lstStyle/>
                    <a:p>
                      <a:pPr indent="0" lvl="0" marL="0" marR="0" rtl="0" algn="ctr">
                        <a:spcBef>
                          <a:spcPts val="0"/>
                        </a:spcBef>
                        <a:spcAft>
                          <a:spcPts val="0"/>
                        </a:spcAft>
                        <a:buNone/>
                      </a:pPr>
                      <a:r>
                        <a:rPr lang="en-US" sz="1900" u="none" cap="none" strike="noStrike"/>
                        <a:t>MEMBER’S NAME</a:t>
                      </a:r>
                      <a:endParaRPr sz="1900" u="none" cap="none" strike="noStrike"/>
                    </a:p>
                  </a:txBody>
                  <a:tcPr marT="45725" marB="45725" marR="91450" marL="91450"/>
                </a:tc>
                <a:tc>
                  <a:txBody>
                    <a:bodyPr/>
                    <a:lstStyle/>
                    <a:p>
                      <a:pPr indent="0" lvl="0" marL="0" marR="0" rtl="0" algn="ctr">
                        <a:spcBef>
                          <a:spcPts val="0"/>
                        </a:spcBef>
                        <a:spcAft>
                          <a:spcPts val="0"/>
                        </a:spcAft>
                        <a:buNone/>
                      </a:pPr>
                      <a:r>
                        <a:rPr lang="en-US" sz="1900" u="none" cap="none" strike="noStrike"/>
                        <a:t>ROLL NUMBER</a:t>
                      </a:r>
                      <a:endParaRPr sz="1900" u="none" cap="none" strike="noStrike"/>
                    </a:p>
                  </a:txBody>
                  <a:tcPr marT="45725" marB="45725" marR="91450" marL="91450"/>
                </a:tc>
                <a:tc>
                  <a:txBody>
                    <a:bodyPr/>
                    <a:lstStyle/>
                    <a:p>
                      <a:pPr indent="0" lvl="0" marL="0" marR="0" rtl="0" algn="ctr">
                        <a:spcBef>
                          <a:spcPts val="0"/>
                        </a:spcBef>
                        <a:spcAft>
                          <a:spcPts val="0"/>
                        </a:spcAft>
                        <a:buNone/>
                      </a:pPr>
                      <a:r>
                        <a:rPr lang="en-US" sz="1900" u="none" cap="none" strike="noStrike"/>
                        <a:t>SAP ID</a:t>
                      </a:r>
                      <a:endParaRPr sz="1900" u="none" cap="none" strike="noStrike"/>
                    </a:p>
                  </a:txBody>
                  <a:tcPr marT="45725" marB="45725" marR="91450" marL="91450"/>
                </a:tc>
                <a:tc>
                  <a:txBody>
                    <a:bodyPr/>
                    <a:lstStyle/>
                    <a:p>
                      <a:pPr indent="0" lvl="0" marL="0" marR="0" rtl="0" algn="ctr">
                        <a:spcBef>
                          <a:spcPts val="0"/>
                        </a:spcBef>
                        <a:spcAft>
                          <a:spcPts val="0"/>
                        </a:spcAft>
                        <a:buNone/>
                      </a:pPr>
                      <a:r>
                        <a:rPr lang="en-US" sz="1900" u="none" cap="none" strike="noStrike"/>
                        <a:t>BRANCH</a:t>
                      </a:r>
                      <a:endParaRPr sz="1900" u="none" cap="none" strike="noStrike"/>
                    </a:p>
                  </a:txBody>
                  <a:tcPr marT="45725" marB="45725" marR="91450" marL="91450"/>
                </a:tc>
              </a:tr>
              <a:tr h="400050">
                <a:tc>
                  <a:txBody>
                    <a:bodyPr/>
                    <a:lstStyle/>
                    <a:p>
                      <a:pPr indent="0" lvl="0" marL="0" marR="0" rtl="0" algn="ctr">
                        <a:spcBef>
                          <a:spcPts val="0"/>
                        </a:spcBef>
                        <a:spcAft>
                          <a:spcPts val="0"/>
                        </a:spcAft>
                        <a:buNone/>
                      </a:pPr>
                      <a:r>
                        <a:rPr lang="en-US" sz="1900" u="none" cap="none" strike="noStrike"/>
                        <a:t>DIVYAM VERMA </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R103218043</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500067103</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CSE-BAO</a:t>
                      </a:r>
                      <a:endParaRPr/>
                    </a:p>
                  </a:txBody>
                  <a:tcPr marT="45725" marB="45725" marR="91450" marL="91450"/>
                </a:tc>
              </a:tr>
              <a:tr h="400050">
                <a:tc>
                  <a:txBody>
                    <a:bodyPr/>
                    <a:lstStyle/>
                    <a:p>
                      <a:pPr indent="0" lvl="0" marL="0" marR="0" rtl="0" algn="ctr">
                        <a:spcBef>
                          <a:spcPts val="0"/>
                        </a:spcBef>
                        <a:spcAft>
                          <a:spcPts val="0"/>
                        </a:spcAft>
                        <a:buNone/>
                      </a:pPr>
                      <a:r>
                        <a:rPr lang="en-US" sz="1900" u="none" cap="none" strike="noStrike"/>
                        <a:t>DEVANSH MESSON </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R103218037</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500067983</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CSE-BAO</a:t>
                      </a:r>
                      <a:endParaRPr/>
                    </a:p>
                  </a:txBody>
                  <a:tcPr marT="45725" marB="45725" marR="91450" marL="91450"/>
                </a:tc>
              </a:tr>
              <a:tr h="400050">
                <a:tc>
                  <a:txBody>
                    <a:bodyPr/>
                    <a:lstStyle/>
                    <a:p>
                      <a:pPr indent="0" lvl="0" marL="0" marR="0" rtl="0" algn="ctr">
                        <a:spcBef>
                          <a:spcPts val="0"/>
                        </a:spcBef>
                        <a:spcAft>
                          <a:spcPts val="0"/>
                        </a:spcAft>
                        <a:buNone/>
                      </a:pPr>
                      <a:r>
                        <a:rPr lang="en-US" sz="1900" u="none" cap="none" strike="noStrike"/>
                        <a:t>MAYANK RASTOGI</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R103218081</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500069069</a:t>
                      </a:r>
                      <a:endParaRPr/>
                    </a:p>
                  </a:txBody>
                  <a:tcPr marT="45725" marB="45725" marR="91450" marL="91450"/>
                </a:tc>
                <a:tc>
                  <a:txBody>
                    <a:bodyPr/>
                    <a:lstStyle/>
                    <a:p>
                      <a:pPr indent="0" lvl="0" marL="0" marR="0" rtl="0" algn="ctr">
                        <a:spcBef>
                          <a:spcPts val="0"/>
                        </a:spcBef>
                        <a:spcAft>
                          <a:spcPts val="0"/>
                        </a:spcAft>
                        <a:buNone/>
                      </a:pPr>
                      <a:r>
                        <a:rPr lang="en-US" sz="1900" u="none" cap="none" strike="noStrike"/>
                        <a:t>CSE-BAO</a:t>
                      </a:r>
                      <a:endParaRPr/>
                    </a:p>
                  </a:txBody>
                  <a:tcPr marT="45725" marB="45725" marR="91450" marL="91450"/>
                </a:tc>
              </a:tr>
            </a:tbl>
          </a:graphicData>
        </a:graphic>
      </p:graphicFrame>
      <p:sp>
        <p:nvSpPr>
          <p:cNvPr id="50" name="Google Shape;50;p2"/>
          <p:cNvSpPr/>
          <p:nvPr/>
        </p:nvSpPr>
        <p:spPr>
          <a:xfrm>
            <a:off x="3048000" y="5550947"/>
            <a:ext cx="6096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sng" cap="none" strike="noStrike">
                <a:solidFill>
                  <a:schemeClr val="dk1"/>
                </a:solidFill>
                <a:latin typeface="Calibri"/>
                <a:ea typeface="Calibri"/>
                <a:cs typeface="Calibri"/>
                <a:sym typeface="Calibri"/>
              </a:rPr>
              <a:t>Under the guidance of</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sng" cap="none" strike="noStrike">
                <a:solidFill>
                  <a:schemeClr val="dk1"/>
                </a:solidFill>
                <a:latin typeface="Calibri"/>
                <a:ea typeface="Calibri"/>
                <a:cs typeface="Calibri"/>
                <a:sym typeface="Calibri"/>
              </a:rPr>
              <a:t>Mr.Amit Singh</a:t>
            </a:r>
            <a:endParaRPr b="0" i="0" sz="2000" u="sng"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nvSpPr>
        <p:spPr>
          <a:xfrm>
            <a:off x="3426542" y="145751"/>
            <a:ext cx="5486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References</a:t>
            </a:r>
            <a:endParaRPr b="1" sz="1900">
              <a:solidFill>
                <a:schemeClr val="dk1"/>
              </a:solidFill>
              <a:latin typeface="Calibri"/>
              <a:ea typeface="Calibri"/>
              <a:cs typeface="Calibri"/>
              <a:sym typeface="Calibri"/>
            </a:endParaRPr>
          </a:p>
        </p:txBody>
      </p:sp>
      <p:sp>
        <p:nvSpPr>
          <p:cNvPr id="171" name="Google Shape;171;p20"/>
          <p:cNvSpPr txBox="1"/>
          <p:nvPr/>
        </p:nvSpPr>
        <p:spPr>
          <a:xfrm>
            <a:off x="2146818" y="668971"/>
            <a:ext cx="8465574" cy="66741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[1] https://en.wikipedia.org/wiki/Shortest_path_problem</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[2] https://en.wikipedia.org/wiki/Dijkstra%27s_algorithm</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[3] https://www.geeksforgeeks.org/dijkstras-shortest-path-algorithm-greedy-algo-7/</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[4] https://www.geeksforgeeks.org/binary-heap/ </a:t>
            </a:r>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[5] https://en.wikipedia.org/wiki/Fibonacci_heap</a:t>
            </a:r>
            <a:endParaRPr sz="1800">
              <a:solidFill>
                <a:schemeClr val="dk1"/>
              </a:solidFill>
              <a:latin typeface="Times New Roman"/>
              <a:ea typeface="Times New Roman"/>
              <a:cs typeface="Times New Roman"/>
              <a:sym typeface="Times New Roman"/>
            </a:endParaRPr>
          </a:p>
          <a:p>
            <a:pPr indent="0" lvl="0" marL="22860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 Luyao Chen*, Ji Zhou , Jing Li &amp; Yunhao Chen, Bidirectional dijkstra algorithm for best-routing of Urban traffic network Beijing : doi: 10.1117/12.764679</a:t>
            </a:r>
            <a:endParaRPr sz="18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228600" marR="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[7] https://en.wikipedia.org/wiki/A*_search_algorithm</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[8] https://en.wikipedia.org/wiki/Contraction_hierarchies</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[9] https://en.wikipedia.org/wiki/Travelling_salesman_problem</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[10] https://www.geeksforgeeks.org/travelling-salesman-problem-set-1/</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[11] https://en.wikipedia.org/wiki/Genetic_algorithm</a:t>
            </a:r>
            <a:endParaRPr sz="18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[12] https://en.wikipedia.org/wiki/Ant_colony_optimization_algorithms</a:t>
            </a:r>
            <a:endParaRPr sz="18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rgbClr val="333333"/>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latin typeface="Calibri"/>
                <a:ea typeface="Calibri"/>
                <a:cs typeface="Calibri"/>
                <a:sym typeface="Calibri"/>
              </a:rPr>
              <a:t>CONTENTS</a:t>
            </a:r>
            <a:endParaRPr b="1" sz="2800">
              <a:latin typeface="Calibri"/>
              <a:ea typeface="Calibri"/>
              <a:cs typeface="Calibri"/>
              <a:sym typeface="Calibri"/>
            </a:endParaRPr>
          </a:p>
        </p:txBody>
      </p:sp>
      <p:sp>
        <p:nvSpPr>
          <p:cNvPr id="56" name="Google Shape;56;p3"/>
          <p:cNvSpPr txBox="1"/>
          <p:nvPr>
            <p:ph idx="1" type="body"/>
          </p:nvPr>
        </p:nvSpPr>
        <p:spPr>
          <a:xfrm>
            <a:off x="762000" y="1405147"/>
            <a:ext cx="6391275" cy="4708525"/>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800"/>
              <a:buNone/>
            </a:pPr>
            <a:r>
              <a:rPr b="1" lang="en-US" sz="2800"/>
              <a:t>Abstract</a:t>
            </a:r>
            <a:endParaRPr/>
          </a:p>
          <a:p>
            <a:pPr indent="-342900" lvl="0" marL="342900" rtl="0" algn="just">
              <a:lnSpc>
                <a:spcPct val="90000"/>
              </a:lnSpc>
              <a:spcBef>
                <a:spcPts val="560"/>
              </a:spcBef>
              <a:spcAft>
                <a:spcPts val="0"/>
              </a:spcAft>
              <a:buClr>
                <a:schemeClr val="dk1"/>
              </a:buClr>
              <a:buSzPts val="2800"/>
              <a:buNone/>
            </a:pPr>
            <a:r>
              <a:rPr b="1" lang="en-US" sz="2800"/>
              <a:t>Introduction</a:t>
            </a:r>
            <a:endParaRPr/>
          </a:p>
          <a:p>
            <a:pPr indent="-342900" lvl="0" marL="342900" rtl="0" algn="just">
              <a:lnSpc>
                <a:spcPct val="90000"/>
              </a:lnSpc>
              <a:spcBef>
                <a:spcPts val="560"/>
              </a:spcBef>
              <a:spcAft>
                <a:spcPts val="0"/>
              </a:spcAft>
              <a:buClr>
                <a:schemeClr val="dk1"/>
              </a:buClr>
              <a:buSzPts val="2800"/>
              <a:buNone/>
            </a:pPr>
            <a:r>
              <a:rPr b="1" lang="en-US" sz="2800"/>
              <a:t>Motivation</a:t>
            </a:r>
            <a:endParaRPr/>
          </a:p>
          <a:p>
            <a:pPr indent="-342900" lvl="0" marL="342900" rtl="0" algn="just">
              <a:lnSpc>
                <a:spcPct val="90000"/>
              </a:lnSpc>
              <a:spcBef>
                <a:spcPts val="560"/>
              </a:spcBef>
              <a:spcAft>
                <a:spcPts val="0"/>
              </a:spcAft>
              <a:buClr>
                <a:schemeClr val="dk1"/>
              </a:buClr>
              <a:buSzPts val="2800"/>
              <a:buNone/>
            </a:pPr>
            <a:r>
              <a:rPr b="1" lang="en-US" sz="2800"/>
              <a:t>Literature Review</a:t>
            </a:r>
            <a:endParaRPr b="1" sz="2800"/>
          </a:p>
          <a:p>
            <a:pPr indent="-342900" lvl="0" marL="342900" rtl="0" algn="just">
              <a:lnSpc>
                <a:spcPct val="90000"/>
              </a:lnSpc>
              <a:spcBef>
                <a:spcPts val="560"/>
              </a:spcBef>
              <a:spcAft>
                <a:spcPts val="0"/>
              </a:spcAft>
              <a:buClr>
                <a:schemeClr val="dk1"/>
              </a:buClr>
              <a:buSzPts val="2800"/>
              <a:buNone/>
            </a:pPr>
            <a:r>
              <a:rPr b="1" lang="en-US" sz="2800"/>
              <a:t>Problem Statement</a:t>
            </a:r>
            <a:endParaRPr/>
          </a:p>
          <a:p>
            <a:pPr indent="-342900" lvl="0" marL="342900" rtl="0" algn="just">
              <a:lnSpc>
                <a:spcPct val="90000"/>
              </a:lnSpc>
              <a:spcBef>
                <a:spcPts val="560"/>
              </a:spcBef>
              <a:spcAft>
                <a:spcPts val="0"/>
              </a:spcAft>
              <a:buClr>
                <a:schemeClr val="dk1"/>
              </a:buClr>
              <a:buSzPts val="2800"/>
              <a:buNone/>
            </a:pPr>
            <a:r>
              <a:rPr b="1" lang="en-US" sz="2800"/>
              <a:t>Objective </a:t>
            </a:r>
            <a:endParaRPr/>
          </a:p>
          <a:p>
            <a:pPr indent="-342900" lvl="0" marL="342900" rtl="0" algn="just">
              <a:lnSpc>
                <a:spcPct val="90000"/>
              </a:lnSpc>
              <a:spcBef>
                <a:spcPts val="560"/>
              </a:spcBef>
              <a:spcAft>
                <a:spcPts val="0"/>
              </a:spcAft>
              <a:buClr>
                <a:schemeClr val="dk1"/>
              </a:buClr>
              <a:buSzPts val="2800"/>
              <a:buNone/>
            </a:pPr>
            <a:r>
              <a:rPr b="1" lang="en-US" sz="2800"/>
              <a:t>Methodology                                                    </a:t>
            </a:r>
            <a:endParaRPr/>
          </a:p>
          <a:p>
            <a:pPr indent="-342900" lvl="0" marL="342900" rtl="0" algn="just">
              <a:lnSpc>
                <a:spcPct val="90000"/>
              </a:lnSpc>
              <a:spcBef>
                <a:spcPts val="560"/>
              </a:spcBef>
              <a:spcAft>
                <a:spcPts val="0"/>
              </a:spcAft>
              <a:buClr>
                <a:schemeClr val="dk1"/>
              </a:buClr>
              <a:buSzPts val="2800"/>
              <a:buNone/>
            </a:pPr>
            <a:r>
              <a:rPr b="1" lang="en-US" sz="2800"/>
              <a:t>Flow Chart, Algorithm &amp; Implementation </a:t>
            </a:r>
            <a:endParaRPr/>
          </a:p>
          <a:p>
            <a:pPr indent="-342900" lvl="0" marL="342900" rtl="0" algn="just">
              <a:lnSpc>
                <a:spcPct val="90000"/>
              </a:lnSpc>
              <a:spcBef>
                <a:spcPts val="560"/>
              </a:spcBef>
              <a:spcAft>
                <a:spcPts val="0"/>
              </a:spcAft>
              <a:buClr>
                <a:schemeClr val="dk1"/>
              </a:buClr>
              <a:buSzPts val="2800"/>
              <a:buNone/>
            </a:pPr>
            <a:r>
              <a:rPr b="1" lang="en-US" sz="2800"/>
              <a:t>Progress (results if any)                                                                                             </a:t>
            </a:r>
            <a:endParaRPr/>
          </a:p>
          <a:p>
            <a:pPr indent="-342900" lvl="0" marL="342900" rtl="0" algn="just">
              <a:lnSpc>
                <a:spcPct val="90000"/>
              </a:lnSpc>
              <a:spcBef>
                <a:spcPts val="560"/>
              </a:spcBef>
              <a:spcAft>
                <a:spcPts val="0"/>
              </a:spcAft>
              <a:buClr>
                <a:schemeClr val="dk1"/>
              </a:buClr>
              <a:buSzPts val="2800"/>
              <a:buNone/>
            </a:pPr>
            <a:r>
              <a:rPr b="1" lang="en-US" sz="2800"/>
              <a:t>References </a:t>
            </a:r>
            <a:r>
              <a:rPr lang="en-US" sz="280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nvSpPr>
        <p:spPr>
          <a:xfrm>
            <a:off x="5353987" y="441491"/>
            <a:ext cx="14840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Calibri"/>
                <a:ea typeface="Calibri"/>
                <a:cs typeface="Calibri"/>
                <a:sym typeface="Calibri"/>
              </a:rPr>
              <a:t>Abstract</a:t>
            </a:r>
            <a:endParaRPr/>
          </a:p>
        </p:txBody>
      </p:sp>
      <p:sp>
        <p:nvSpPr>
          <p:cNvPr id="63" name="Google Shape;63;p4"/>
          <p:cNvSpPr txBox="1"/>
          <p:nvPr/>
        </p:nvSpPr>
        <p:spPr>
          <a:xfrm>
            <a:off x="1164236" y="1265908"/>
            <a:ext cx="9863528" cy="323428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chemeClr val="dk1"/>
                </a:solidFill>
                <a:latin typeface="Times New Roman"/>
                <a:ea typeface="Times New Roman"/>
                <a:cs typeface="Times New Roman"/>
                <a:sym typeface="Times New Roman"/>
              </a:rPr>
              <a:t>This Project’s goal is to optimize the naive algorithms in terms of space and time which will thereby improve efficiency. This project successfully achieves the goal.In </a:t>
            </a:r>
            <a:r>
              <a:rPr b="1" lang="en-US" sz="2400">
                <a:solidFill>
                  <a:srgbClr val="7030A0"/>
                </a:solidFill>
                <a:latin typeface="Times New Roman"/>
                <a:ea typeface="Times New Roman"/>
                <a:cs typeface="Times New Roman"/>
                <a:sym typeface="Times New Roman"/>
              </a:rPr>
              <a:t>Dijkstra algorithm</a:t>
            </a:r>
            <a:r>
              <a:rPr lang="en-US" sz="2400">
                <a:solidFill>
                  <a:schemeClr val="dk1"/>
                </a:solidFill>
                <a:latin typeface="Times New Roman"/>
                <a:ea typeface="Times New Roman"/>
                <a:cs typeface="Times New Roman"/>
                <a:sym typeface="Times New Roman"/>
              </a:rPr>
              <a:t>,the proposed algorithm named as Bidirectional Dijkstra algorithm takes just </a:t>
            </a:r>
            <a:r>
              <a:rPr b="1" lang="en-US" sz="2400">
                <a:solidFill>
                  <a:schemeClr val="dk1"/>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milliseconds</a:t>
            </a:r>
            <a:r>
              <a:rPr lang="en-US" sz="2400">
                <a:solidFill>
                  <a:schemeClr val="dk1"/>
                </a:solidFill>
                <a:latin typeface="Times New Roman"/>
                <a:ea typeface="Times New Roman"/>
                <a:cs typeface="Times New Roman"/>
                <a:sym typeface="Times New Roman"/>
              </a:rPr>
              <a:t> to process graph of 1 lakh nodes and 10 lakh edges while bruteforce based solution takes </a:t>
            </a:r>
            <a:r>
              <a:rPr b="1" lang="en-US" sz="2400">
                <a:solidFill>
                  <a:schemeClr val="dk1"/>
                </a:solidFill>
                <a:latin typeface="Times New Roman"/>
                <a:ea typeface="Times New Roman"/>
                <a:cs typeface="Times New Roman"/>
                <a:sym typeface="Times New Roman"/>
              </a:rPr>
              <a:t>37172 milliseconds </a:t>
            </a:r>
            <a:r>
              <a:rPr lang="en-US" sz="2400">
                <a:solidFill>
                  <a:schemeClr val="dk1"/>
                </a:solidFill>
                <a:latin typeface="Times New Roman"/>
                <a:ea typeface="Times New Roman"/>
                <a:cs typeface="Times New Roman"/>
                <a:sym typeface="Times New Roman"/>
              </a:rPr>
              <a:t>to process the same graph.In </a:t>
            </a:r>
            <a:r>
              <a:rPr b="1" lang="en-US" sz="2400">
                <a:solidFill>
                  <a:srgbClr val="7030A0"/>
                </a:solidFill>
                <a:latin typeface="Times New Roman"/>
                <a:ea typeface="Times New Roman"/>
                <a:cs typeface="Times New Roman"/>
                <a:sym typeface="Times New Roman"/>
              </a:rPr>
              <a:t>Travelling Salesman Problem</a:t>
            </a:r>
            <a:r>
              <a:rPr lang="en-US" sz="24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Genetic algorithm takes nearly </a:t>
            </a:r>
            <a:r>
              <a:rPr b="1" lang="en-US" sz="2400">
                <a:solidFill>
                  <a:schemeClr val="dk1"/>
                </a:solidFill>
                <a:latin typeface="Times New Roman"/>
                <a:ea typeface="Times New Roman"/>
                <a:cs typeface="Times New Roman"/>
                <a:sym typeface="Times New Roman"/>
              </a:rPr>
              <a:t>6 seconds</a:t>
            </a:r>
            <a:r>
              <a:rPr lang="en-US" sz="2400">
                <a:solidFill>
                  <a:schemeClr val="dk1"/>
                </a:solidFill>
                <a:latin typeface="Times New Roman"/>
                <a:ea typeface="Times New Roman"/>
                <a:cs typeface="Times New Roman"/>
                <a:sym typeface="Times New Roman"/>
              </a:rPr>
              <a:t> to process a graph of 13 nodes while bruteforce based solution takes nearly </a:t>
            </a:r>
            <a:r>
              <a:rPr b="1" lang="en-US" sz="2400">
                <a:solidFill>
                  <a:schemeClr val="dk1"/>
                </a:solidFill>
                <a:latin typeface="Times New Roman"/>
                <a:ea typeface="Times New Roman"/>
                <a:cs typeface="Times New Roman"/>
                <a:sym typeface="Times New Roman"/>
              </a:rPr>
              <a:t>1 minute</a:t>
            </a:r>
            <a:r>
              <a:rPr lang="en-US" sz="2400">
                <a:solidFill>
                  <a:schemeClr val="dk1"/>
                </a:solidFill>
                <a:latin typeface="Times New Roman"/>
                <a:ea typeface="Times New Roman"/>
                <a:cs typeface="Times New Roman"/>
                <a:sym typeface="Times New Roman"/>
              </a:rPr>
              <a:t> to process the same graph.</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nvSpPr>
        <p:spPr>
          <a:xfrm>
            <a:off x="4473526" y="365760"/>
            <a:ext cx="334811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Introduction</a:t>
            </a:r>
            <a:endParaRPr/>
          </a:p>
        </p:txBody>
      </p:sp>
      <p:sp>
        <p:nvSpPr>
          <p:cNvPr id="69" name="Google Shape;69;p5"/>
          <p:cNvSpPr txBox="1"/>
          <p:nvPr/>
        </p:nvSpPr>
        <p:spPr>
          <a:xfrm>
            <a:off x="140677" y="1111348"/>
            <a:ext cx="11844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a:t>
            </a:r>
            <a:r>
              <a:rPr lang="en-US" sz="2000">
                <a:solidFill>
                  <a:schemeClr val="dk1"/>
                </a:solidFill>
                <a:latin typeface="Calibri"/>
                <a:ea typeface="Calibri"/>
                <a:cs typeface="Calibri"/>
                <a:sym typeface="Calibri"/>
              </a:rPr>
              <a:t> </a:t>
            </a:r>
            <a:r>
              <a:rPr lang="en-US" sz="2050">
                <a:solidFill>
                  <a:schemeClr val="dk1"/>
                </a:solidFill>
                <a:latin typeface="Calibri"/>
                <a:ea typeface="Calibri"/>
                <a:cs typeface="Calibri"/>
                <a:sym typeface="Calibri"/>
              </a:rPr>
              <a:t>algorithms are applied to compute the shortest path from a particular source to one or more destinations:</a:t>
            </a:r>
            <a:endParaRPr/>
          </a:p>
        </p:txBody>
      </p:sp>
      <p:sp>
        <p:nvSpPr>
          <p:cNvPr id="70" name="Google Shape;70;p5"/>
          <p:cNvSpPr txBox="1"/>
          <p:nvPr/>
        </p:nvSpPr>
        <p:spPr>
          <a:xfrm>
            <a:off x="267286" y="1730326"/>
            <a:ext cx="11577711" cy="20159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b="1" lang="en-US" sz="2100">
                <a:solidFill>
                  <a:schemeClr val="dk1"/>
                </a:solidFill>
                <a:latin typeface="Calibri"/>
                <a:ea typeface="Calibri"/>
                <a:cs typeface="Calibri"/>
                <a:sym typeface="Calibri"/>
              </a:rPr>
              <a:t>Dijkstra algorithm</a:t>
            </a:r>
            <a:r>
              <a:rPr lang="en-US" sz="21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Computes shortest path from a particular source to a particular destination.</a:t>
            </a:r>
            <a:endParaRPr/>
          </a:p>
          <a:p>
            <a:pPr indent="-342900" lvl="0" marL="342900" marR="0" rtl="0" algn="l">
              <a:spcBef>
                <a:spcPts val="0"/>
              </a:spcBef>
              <a:spcAft>
                <a:spcPts val="0"/>
              </a:spcAft>
              <a:buClr>
                <a:schemeClr val="dk1"/>
              </a:buClr>
              <a:buSzPts val="2100"/>
              <a:buFont typeface="Arial"/>
              <a:buChar char="•"/>
            </a:pPr>
            <a:r>
              <a:rPr b="0" i="0" lang="en-US" sz="2100">
                <a:solidFill>
                  <a:schemeClr val="dk1"/>
                </a:solidFill>
                <a:latin typeface="Calibri"/>
                <a:ea typeface="Calibri"/>
                <a:cs typeface="Calibri"/>
                <a:sym typeface="Calibri"/>
              </a:rPr>
              <a:t>Solution: </a:t>
            </a:r>
            <a:r>
              <a:rPr lang="en-US" sz="2100">
                <a:solidFill>
                  <a:schemeClr val="dk1"/>
                </a:solidFill>
                <a:latin typeface="Calibri"/>
                <a:ea typeface="Calibri"/>
                <a:cs typeface="Calibri"/>
                <a:sym typeface="Calibri"/>
              </a:rPr>
              <a:t>Greedy method</a:t>
            </a:r>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Single source shortest path</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1" name="Google Shape;71;p5"/>
          <p:cNvSpPr txBox="1"/>
          <p:nvPr/>
        </p:nvSpPr>
        <p:spPr>
          <a:xfrm>
            <a:off x="347003" y="3620241"/>
            <a:ext cx="11296357"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Travelling Salesman Problem:</a:t>
            </a:r>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100"/>
              <a:buFont typeface="Arial"/>
              <a:buChar char="•"/>
            </a:pPr>
            <a:r>
              <a:rPr b="0" i="0" lang="en-US" sz="2100">
                <a:solidFill>
                  <a:schemeClr val="dk1"/>
                </a:solidFill>
                <a:latin typeface="Calibri"/>
                <a:ea typeface="Calibri"/>
                <a:cs typeface="Calibri"/>
                <a:sym typeface="Calibri"/>
              </a:rPr>
              <a:t>Given a set of cities and distance between every pair of cities, the problem is to find the shortest possible route that visits every city exactly once and returns to the starting point.</a:t>
            </a:r>
            <a:endParaRPr/>
          </a:p>
          <a:p>
            <a:pPr indent="0" lvl="0" marL="0" marR="0" rtl="0" algn="l">
              <a:spcBef>
                <a:spcPts val="0"/>
              </a:spcBef>
              <a:spcAft>
                <a:spcPts val="0"/>
              </a:spcAft>
              <a:buNone/>
            </a:pPr>
            <a:r>
              <a:t/>
            </a:r>
            <a:endParaRPr b="0" i="0" sz="21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100"/>
              <a:buFont typeface="Arial"/>
              <a:buChar char="•"/>
            </a:pPr>
            <a:r>
              <a:rPr b="0" i="0" lang="en-US" sz="2100">
                <a:solidFill>
                  <a:schemeClr val="dk1"/>
                </a:solidFill>
                <a:latin typeface="Calibri"/>
                <a:ea typeface="Calibri"/>
                <a:cs typeface="Calibri"/>
                <a:sym typeface="Calibri"/>
              </a:rPr>
              <a:t>Solution: Recursion with bit-masking</a:t>
            </a:r>
            <a:r>
              <a:rPr lang="en-US" sz="2100">
                <a:solidFill>
                  <a:schemeClr val="dk1"/>
                </a:solidFill>
                <a:latin typeface="Calibri"/>
                <a:ea typeface="Calibri"/>
                <a:cs typeface="Calibri"/>
                <a:sym typeface="Calibri"/>
              </a:rPr>
              <a:t>, nature inspired optimizations</a:t>
            </a:r>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100"/>
              <a:buFont typeface="Arial"/>
              <a:buChar char="•"/>
            </a:pPr>
            <a:r>
              <a:rPr b="0" i="0" lang="en-US" sz="2100">
                <a:solidFill>
                  <a:schemeClr val="dk1"/>
                </a:solidFill>
                <a:latin typeface="Calibri"/>
                <a:ea typeface="Calibri"/>
                <a:cs typeface="Calibri"/>
                <a:sym typeface="Calibri"/>
              </a:rPr>
              <a:t>NP hard problem</a:t>
            </a:r>
            <a:endParaRPr/>
          </a:p>
          <a:p>
            <a:pPr indent="-215900" lvl="0" marL="342900" marR="0" rtl="0" algn="l">
              <a:spcBef>
                <a:spcPts val="0"/>
              </a:spcBef>
              <a:spcAft>
                <a:spcPts val="0"/>
              </a:spcAft>
              <a:buClr>
                <a:schemeClr val="dk1"/>
              </a:buClr>
              <a:buSzPts val="2000"/>
              <a:buFont typeface="Arial"/>
              <a:buNone/>
            </a:pPr>
            <a:r>
              <a:t/>
            </a:r>
            <a:endParaRPr b="0" i="0"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472440" y="28766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latin typeface="Calibri"/>
                <a:ea typeface="Calibri"/>
                <a:cs typeface="Calibri"/>
                <a:sym typeface="Calibri"/>
              </a:rPr>
              <a:t>Motivation</a:t>
            </a:r>
            <a:endParaRPr/>
          </a:p>
        </p:txBody>
      </p:sp>
      <p:sp>
        <p:nvSpPr>
          <p:cNvPr id="78" name="Google Shape;78;p6"/>
          <p:cNvSpPr txBox="1"/>
          <p:nvPr/>
        </p:nvSpPr>
        <p:spPr>
          <a:xfrm>
            <a:off x="182880" y="1491175"/>
            <a:ext cx="1155192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222222"/>
                </a:solidFill>
                <a:latin typeface="Calibri"/>
                <a:ea typeface="Calibri"/>
                <a:cs typeface="Calibri"/>
                <a:sym typeface="Calibri"/>
              </a:rPr>
              <a:t>Motivation to optimize D</a:t>
            </a:r>
            <a:r>
              <a:rPr lang="en-US" sz="2000">
                <a:solidFill>
                  <a:schemeClr val="dk1"/>
                </a:solidFill>
                <a:latin typeface="Calibri"/>
                <a:ea typeface="Calibri"/>
                <a:cs typeface="Calibri"/>
                <a:sym typeface="Calibri"/>
              </a:rPr>
              <a:t>ijkstra algorithm and TSP comes from the fact that for large number of nodes and edges, naive approaches are </a:t>
            </a:r>
            <a:r>
              <a:rPr b="1" lang="en-US" sz="2000">
                <a:solidFill>
                  <a:schemeClr val="dk1"/>
                </a:solidFill>
                <a:latin typeface="Calibri"/>
                <a:ea typeface="Calibri"/>
                <a:cs typeface="Calibri"/>
                <a:sym typeface="Calibri"/>
              </a:rPr>
              <a:t>not efficient </a:t>
            </a:r>
            <a:r>
              <a:rPr lang="en-US" sz="2000">
                <a:solidFill>
                  <a:schemeClr val="dk1"/>
                </a:solidFill>
                <a:latin typeface="Calibri"/>
                <a:ea typeface="Calibri"/>
                <a:cs typeface="Calibri"/>
                <a:sym typeface="Calibri"/>
              </a:rPr>
              <a:t>in terms of execution time and space.</a:t>
            </a:r>
            <a:endParaRPr/>
          </a:p>
        </p:txBody>
      </p:sp>
      <p:sp>
        <p:nvSpPr>
          <p:cNvPr id="79" name="Google Shape;79;p6"/>
          <p:cNvSpPr txBox="1"/>
          <p:nvPr/>
        </p:nvSpPr>
        <p:spPr>
          <a:xfrm>
            <a:off x="549812" y="3834166"/>
            <a:ext cx="11397175"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 improve the running time of the algorithm, following techniques can be used: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Advanced data structures (Eg. binary heap)</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Nature-inspired methods (Eg. Genetic algorithm)</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Heuristic/mathematical techniques (Eg.  A-star algorithm)</a:t>
            </a:r>
            <a:endParaRPr/>
          </a:p>
        </p:txBody>
      </p:sp>
      <p:sp>
        <p:nvSpPr>
          <p:cNvPr id="80" name="Google Shape;80;p6"/>
          <p:cNvSpPr txBox="1"/>
          <p:nvPr/>
        </p:nvSpPr>
        <p:spPr>
          <a:xfrm>
            <a:off x="182880" y="2344088"/>
            <a:ext cx="5955919" cy="1200329"/>
          </a:xfrm>
          <a:prstGeom prst="rect">
            <a:avLst/>
          </a:prstGeom>
          <a:solidFill>
            <a:srgbClr val="FDE9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For example , V=</a:t>
            </a:r>
            <a:r>
              <a:rPr b="1" lang="en-US" sz="2400">
                <a:solidFill>
                  <a:srgbClr val="7030A0"/>
                </a:solidFill>
                <a:latin typeface="Calibri"/>
                <a:ea typeface="Calibri"/>
                <a:cs typeface="Calibri"/>
                <a:sym typeface="Calibri"/>
              </a:rPr>
              <a:t>10</a:t>
            </a:r>
            <a:r>
              <a:rPr b="1" baseline="30000" lang="en-US" sz="2800">
                <a:solidFill>
                  <a:srgbClr val="7030A0"/>
                </a:solidFill>
                <a:latin typeface="Calibri"/>
                <a:ea typeface="Calibri"/>
                <a:cs typeface="Calibri"/>
                <a:sym typeface="Calibri"/>
              </a:rPr>
              <a:t>18</a:t>
            </a:r>
            <a:endParaRPr b="1" sz="2800">
              <a:solidFill>
                <a:srgbClr val="7030A0"/>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Time complexity of Naive approach for Dijkstra – </a:t>
            </a:r>
            <a:r>
              <a:rPr b="1" lang="en-US" sz="2000">
                <a:solidFill>
                  <a:srgbClr val="C00000"/>
                </a:solidFill>
                <a:latin typeface="Calibri"/>
                <a:ea typeface="Calibri"/>
                <a:cs typeface="Calibri"/>
                <a:sym typeface="Calibri"/>
              </a:rPr>
              <a:t>O(V</a:t>
            </a:r>
            <a:r>
              <a:rPr b="1" baseline="30000" lang="en-US" sz="2400">
                <a:solidFill>
                  <a:srgbClr val="C00000"/>
                </a:solidFill>
                <a:latin typeface="Calibri"/>
                <a:ea typeface="Calibri"/>
                <a:cs typeface="Calibri"/>
                <a:sym typeface="Calibri"/>
              </a:rPr>
              <a:t>2</a:t>
            </a:r>
            <a:r>
              <a:rPr b="1" lang="en-US" sz="2000">
                <a:solidFill>
                  <a:srgbClr val="C00000"/>
                </a:solidFill>
                <a:latin typeface="Calibri"/>
                <a:ea typeface="Calibri"/>
                <a:cs typeface="Calibri"/>
                <a:sym typeface="Calibri"/>
              </a:rPr>
              <a:t>)</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Total iterations – </a:t>
            </a:r>
            <a:r>
              <a:rPr b="1" lang="en-US" sz="2400">
                <a:solidFill>
                  <a:srgbClr val="FF0000"/>
                </a:solidFill>
                <a:latin typeface="Calibri"/>
                <a:ea typeface="Calibri"/>
                <a:cs typeface="Calibri"/>
                <a:sym typeface="Calibri"/>
              </a:rPr>
              <a:t>10</a:t>
            </a:r>
            <a:r>
              <a:rPr b="1" baseline="30000" lang="en-US" sz="2400">
                <a:solidFill>
                  <a:srgbClr val="FF0000"/>
                </a:solidFill>
                <a:latin typeface="Calibri"/>
                <a:ea typeface="Calibri"/>
                <a:cs typeface="Calibri"/>
                <a:sym typeface="Calibri"/>
              </a:rPr>
              <a:t>36  </a:t>
            </a:r>
            <a:r>
              <a:rPr b="1" lang="en-US" sz="2400">
                <a:solidFill>
                  <a:schemeClr val="dk1"/>
                </a:solidFill>
                <a:latin typeface="Calibri"/>
                <a:ea typeface="Calibri"/>
                <a:cs typeface="Calibri"/>
                <a:sym typeface="Calibri"/>
              </a:rPr>
              <a:t>[~10</a:t>
            </a:r>
            <a:r>
              <a:rPr b="1" baseline="30000" lang="en-US" sz="2400">
                <a:solidFill>
                  <a:schemeClr val="dk1"/>
                </a:solidFill>
                <a:latin typeface="Calibri"/>
                <a:ea typeface="Calibri"/>
                <a:cs typeface="Calibri"/>
                <a:sym typeface="Calibri"/>
              </a:rPr>
              <a:t>28</a:t>
            </a:r>
            <a:r>
              <a:rPr b="1" lang="en-US" sz="2400">
                <a:solidFill>
                  <a:schemeClr val="dk1"/>
                </a:solidFill>
                <a:latin typeface="Calibri"/>
                <a:ea typeface="Calibri"/>
                <a:cs typeface="Calibri"/>
                <a:sym typeface="Calibri"/>
              </a:rPr>
              <a:t> seconds]</a:t>
            </a:r>
            <a:endParaRPr/>
          </a:p>
        </p:txBody>
      </p:sp>
      <p:sp>
        <p:nvSpPr>
          <p:cNvPr id="81" name="Google Shape;81;p6"/>
          <p:cNvSpPr txBox="1"/>
          <p:nvPr/>
        </p:nvSpPr>
        <p:spPr>
          <a:xfrm>
            <a:off x="6370820" y="2344088"/>
            <a:ext cx="5576167" cy="1200329"/>
          </a:xfrm>
          <a:prstGeom prst="rect">
            <a:avLst/>
          </a:prstGeom>
          <a:solidFill>
            <a:srgbClr val="FDE9D8"/>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For example , V=</a:t>
            </a:r>
            <a:r>
              <a:rPr b="1" lang="en-US" sz="2400">
                <a:solidFill>
                  <a:srgbClr val="7030A0"/>
                </a:solidFill>
                <a:latin typeface="Calibri"/>
                <a:ea typeface="Calibri"/>
                <a:cs typeface="Calibri"/>
                <a:sym typeface="Calibri"/>
              </a:rPr>
              <a:t>14</a:t>
            </a:r>
            <a:endParaRPr b="1" sz="2800">
              <a:solidFill>
                <a:srgbClr val="7030A0"/>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Time complexity of Naive approach for TSP – </a:t>
            </a:r>
            <a:r>
              <a:rPr b="1" lang="en-US" sz="2000">
                <a:solidFill>
                  <a:srgbClr val="C00000"/>
                </a:solidFill>
                <a:latin typeface="Calibri"/>
                <a:ea typeface="Calibri"/>
                <a:cs typeface="Calibri"/>
                <a:sym typeface="Calibri"/>
              </a:rPr>
              <a:t>O(V</a:t>
            </a:r>
            <a:r>
              <a:rPr b="1" lang="en-US" sz="2400">
                <a:solidFill>
                  <a:srgbClr val="C00000"/>
                </a:solidFill>
                <a:latin typeface="Calibri"/>
                <a:ea typeface="Calibri"/>
                <a:cs typeface="Calibri"/>
                <a:sym typeface="Calibri"/>
              </a:rPr>
              <a:t>!</a:t>
            </a:r>
            <a:r>
              <a:rPr b="1" lang="en-US" sz="2000">
                <a:solidFill>
                  <a:srgbClr val="C00000"/>
                </a:solidFill>
                <a:latin typeface="Calibri"/>
                <a:ea typeface="Calibri"/>
                <a:cs typeface="Calibri"/>
                <a:sym typeface="Calibri"/>
              </a:rPr>
              <a:t>)</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Total iterations – </a:t>
            </a:r>
            <a:r>
              <a:rPr b="1" lang="en-US" sz="2400">
                <a:solidFill>
                  <a:srgbClr val="FF0000"/>
                </a:solidFill>
                <a:latin typeface="Calibri"/>
                <a:ea typeface="Calibri"/>
                <a:cs typeface="Calibri"/>
                <a:sym typeface="Calibri"/>
              </a:rPr>
              <a:t>14! = </a:t>
            </a:r>
            <a:r>
              <a:rPr b="1" lang="en-US" sz="2400">
                <a:solidFill>
                  <a:schemeClr val="dk1"/>
                </a:solidFill>
                <a:latin typeface="Calibri"/>
                <a:ea typeface="Calibri"/>
                <a:cs typeface="Calibri"/>
                <a:sym typeface="Calibri"/>
              </a:rPr>
              <a:t>10</a:t>
            </a:r>
            <a:r>
              <a:rPr b="1" baseline="30000" lang="en-US" sz="2400">
                <a:solidFill>
                  <a:schemeClr val="dk1"/>
                </a:solidFill>
                <a:latin typeface="Calibri"/>
                <a:ea typeface="Calibri"/>
                <a:cs typeface="Calibri"/>
                <a:sym typeface="Calibri"/>
              </a:rPr>
              <a:t>11  </a:t>
            </a:r>
            <a:r>
              <a:rPr b="1" lang="en-US" sz="2400">
                <a:solidFill>
                  <a:schemeClr val="dk1"/>
                </a:solidFill>
                <a:latin typeface="Calibri"/>
                <a:ea typeface="Calibri"/>
                <a:cs typeface="Calibri"/>
                <a:sym typeface="Calibri"/>
              </a:rPr>
              <a:t>[~1000 seconds]</a:t>
            </a:r>
            <a:r>
              <a:rPr b="1" baseline="30000" lang="en-US" sz="2400">
                <a:solidFill>
                  <a:schemeClr val="dk1"/>
                </a:solidFill>
                <a:latin typeface="Calibri"/>
                <a:ea typeface="Calibri"/>
                <a:cs typeface="Calibri"/>
                <a:sym typeface="Calibri"/>
              </a:rPr>
              <a:t> </a:t>
            </a:r>
            <a:endParaRPr b="1" sz="24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txBox="1"/>
          <p:nvPr>
            <p:ph type="title"/>
          </p:nvPr>
        </p:nvSpPr>
        <p:spPr>
          <a:xfrm>
            <a:off x="684551" y="0"/>
            <a:ext cx="10972800" cy="74057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Literature Review</a:t>
            </a:r>
            <a:endParaRPr b="1" sz="2800">
              <a:latin typeface="Times New Roman"/>
              <a:ea typeface="Times New Roman"/>
              <a:cs typeface="Times New Roman"/>
              <a:sym typeface="Times New Roman"/>
            </a:endParaRPr>
          </a:p>
        </p:txBody>
      </p:sp>
      <p:sp>
        <p:nvSpPr>
          <p:cNvPr id="87" name="Google Shape;87;p7"/>
          <p:cNvSpPr txBox="1"/>
          <p:nvPr>
            <p:ph idx="1" type="body"/>
          </p:nvPr>
        </p:nvSpPr>
        <p:spPr>
          <a:xfrm>
            <a:off x="74951" y="581748"/>
            <a:ext cx="12042099" cy="60439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Dijkstra algorithm applies a greedy method to optimally solve single source shortest path problem.</a:t>
            </a:r>
            <a:r>
              <a:rPr lang="en-US" sz="1800">
                <a:solidFill>
                  <a:srgbClr val="FF0000"/>
                </a:solidFill>
                <a:latin typeface="Times New Roman"/>
                <a:ea typeface="Times New Roman"/>
                <a:cs typeface="Times New Roman"/>
                <a:sym typeface="Times New Roman"/>
              </a:rPr>
              <a:t> [1][2]</a:t>
            </a:r>
            <a:endParaRPr/>
          </a:p>
          <a:p>
            <a:pPr indent="-228600" lvl="0" marL="342900" rtl="0" algn="l">
              <a:spcBef>
                <a:spcPts val="0"/>
              </a:spcBef>
              <a:spcAft>
                <a:spcPts val="0"/>
              </a:spcAft>
              <a:buClr>
                <a:schemeClr val="dk1"/>
              </a:buClr>
              <a:buSzPts val="1800"/>
              <a:buFont typeface="Calibri"/>
              <a:buNone/>
            </a:pPr>
            <a:r>
              <a:t/>
            </a:r>
            <a:endParaRPr sz="1800">
              <a:solidFill>
                <a:srgbClr val="FF0000"/>
              </a:solidFill>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800"/>
              <a:buFont typeface="Calibri"/>
              <a:buAutoNum type="arabicPeriod"/>
            </a:pPr>
            <a:r>
              <a:rPr lang="en-US" sz="1800">
                <a:solidFill>
                  <a:srgbClr val="000000"/>
                </a:solidFill>
                <a:latin typeface="Times New Roman"/>
                <a:ea typeface="Times New Roman"/>
                <a:cs typeface="Times New Roman"/>
                <a:sym typeface="Times New Roman"/>
              </a:rPr>
              <a:t>Binary heap is the implementation of modern priority queue which efficiently finds and deletes top element and decreases value of an element in O(log n) iterations ,where n is the number of elements in heap.</a:t>
            </a:r>
            <a:r>
              <a:rPr lang="en-US" sz="1800">
                <a:solidFill>
                  <a:srgbClr val="FF0000"/>
                </a:solidFill>
                <a:latin typeface="Times New Roman"/>
                <a:ea typeface="Times New Roman"/>
                <a:cs typeface="Times New Roman"/>
                <a:sym typeface="Times New Roman"/>
              </a:rPr>
              <a:t>[4]</a:t>
            </a:r>
            <a:endParaRPr/>
          </a:p>
          <a:p>
            <a:pPr indent="-228600" lvl="0" marL="342900" rtl="0" algn="l">
              <a:spcBef>
                <a:spcPts val="0"/>
              </a:spcBef>
              <a:spcAft>
                <a:spcPts val="0"/>
              </a:spcAft>
              <a:buClr>
                <a:schemeClr val="dk1"/>
              </a:buClr>
              <a:buSzPts val="1800"/>
              <a:buFont typeface="Calibri"/>
              <a:buNone/>
            </a:pPr>
            <a:r>
              <a:t/>
            </a:r>
            <a:endParaRPr sz="1800">
              <a:solidFill>
                <a:srgbClr val="FF0000"/>
              </a:solidFill>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800"/>
              <a:buFont typeface="Calibri"/>
              <a:buAutoNum type="arabicPeriod"/>
            </a:pPr>
            <a:r>
              <a:rPr lang="en-US" sz="1800">
                <a:solidFill>
                  <a:srgbClr val="000000"/>
                </a:solidFill>
                <a:latin typeface="Times New Roman"/>
                <a:ea typeface="Times New Roman"/>
                <a:cs typeface="Times New Roman"/>
                <a:sym typeface="Times New Roman"/>
              </a:rPr>
              <a:t>Fibonacci heap is the implementation of priority queue which finds and deletes top element in O(log n) iterations(amortized) ,where n is the number of elements in heap and decreases key in O(1) (amortized).</a:t>
            </a:r>
            <a:r>
              <a:rPr lang="en-US" sz="1800">
                <a:solidFill>
                  <a:srgbClr val="FF0000"/>
                </a:solidFill>
                <a:latin typeface="Times New Roman"/>
                <a:ea typeface="Times New Roman"/>
                <a:cs typeface="Times New Roman"/>
                <a:sym typeface="Times New Roman"/>
              </a:rPr>
              <a:t>[5]</a:t>
            </a:r>
            <a:endParaRPr/>
          </a:p>
          <a:p>
            <a:pPr indent="-228600" lvl="0" marL="342900" rtl="0" algn="l">
              <a:spcBef>
                <a:spcPts val="0"/>
              </a:spcBef>
              <a:spcAft>
                <a:spcPts val="0"/>
              </a:spcAft>
              <a:buClr>
                <a:schemeClr val="dk1"/>
              </a:buClr>
              <a:buSzPts val="1800"/>
              <a:buFont typeface="Calibri"/>
              <a:buNone/>
            </a:pPr>
            <a:r>
              <a:t/>
            </a:r>
            <a:endParaRPr sz="1800">
              <a:solidFill>
                <a:srgbClr val="FF0000"/>
              </a:solidFill>
              <a:latin typeface="Times New Roman"/>
              <a:ea typeface="Times New Roman"/>
              <a:cs typeface="Times New Roman"/>
              <a:sym typeface="Times New Roman"/>
            </a:endParaRPr>
          </a:p>
          <a:p>
            <a:pPr indent="-342900" lvl="0" marL="342900" rtl="0" algn="l">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Bidirectional Dijkstra algorithm runs the Dijkstra algorithm from the source vertex and destination vertex simultaneously </a:t>
            </a:r>
            <a:r>
              <a:rPr lang="en-US" sz="1800">
                <a:solidFill>
                  <a:srgbClr val="FF0000"/>
                </a:solidFill>
                <a:latin typeface="Times New Roman"/>
                <a:ea typeface="Times New Roman"/>
                <a:cs typeface="Times New Roman"/>
                <a:sym typeface="Times New Roman"/>
              </a:rPr>
              <a:t>[6]</a:t>
            </a:r>
            <a:endParaRPr/>
          </a:p>
          <a:p>
            <a:pPr indent="-228600" lvl="0" marL="342900" rtl="0" algn="l">
              <a:spcBef>
                <a:spcPts val="0"/>
              </a:spcBef>
              <a:spcAft>
                <a:spcPts val="0"/>
              </a:spcAft>
              <a:buClr>
                <a:schemeClr val="dk1"/>
              </a:buClr>
              <a:buSzPts val="1800"/>
              <a:buFont typeface="Calibri"/>
              <a:buNone/>
            </a:pPr>
            <a:r>
              <a:t/>
            </a:r>
            <a:endParaRPr sz="1800">
              <a:solidFill>
                <a:srgbClr val="FF0000"/>
              </a:solidFill>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800"/>
              <a:buFont typeface="Calibri"/>
              <a:buAutoNum type="arabicPeriod"/>
            </a:pPr>
            <a:r>
              <a:rPr lang="en-US" sz="1800">
                <a:solidFill>
                  <a:srgbClr val="000000"/>
                </a:solidFill>
                <a:latin typeface="Times New Roman"/>
                <a:ea typeface="Times New Roman"/>
                <a:cs typeface="Times New Roman"/>
                <a:sym typeface="Times New Roman"/>
              </a:rPr>
              <a:t>Travelling Salesman Problem states that Given a list of cities and the distances between each pair of cities ,” Find the shortest possible route that visits each city exactly once and returns to the origin city”</a:t>
            </a:r>
            <a:r>
              <a:rPr lang="en-US" sz="1800">
                <a:solidFill>
                  <a:srgbClr val="FF0000"/>
                </a:solidFill>
                <a:latin typeface="Times New Roman"/>
                <a:ea typeface="Times New Roman"/>
                <a:cs typeface="Times New Roman"/>
                <a:sym typeface="Times New Roman"/>
              </a:rPr>
              <a:t>.[9]</a:t>
            </a:r>
            <a:endParaRPr/>
          </a:p>
          <a:p>
            <a:pPr indent="-228600" lvl="0" marL="342900" rtl="0" algn="l">
              <a:spcBef>
                <a:spcPts val="0"/>
              </a:spcBef>
              <a:spcAft>
                <a:spcPts val="0"/>
              </a:spcAft>
              <a:buClr>
                <a:schemeClr val="dk1"/>
              </a:buClr>
              <a:buSzPts val="1800"/>
              <a:buFont typeface="Calibri"/>
              <a:buNone/>
            </a:pPr>
            <a:r>
              <a:t/>
            </a:r>
            <a:endParaRPr sz="1800">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800"/>
              <a:buFont typeface="Calibri"/>
              <a:buAutoNum type="arabicPeriod"/>
            </a:pPr>
            <a:r>
              <a:rPr lang="en-US" sz="1800">
                <a:solidFill>
                  <a:srgbClr val="000000"/>
                </a:solidFill>
                <a:latin typeface="Times New Roman"/>
                <a:ea typeface="Times New Roman"/>
                <a:cs typeface="Times New Roman"/>
                <a:sym typeface="Times New Roman"/>
              </a:rPr>
              <a:t>Naive approach to solve travelling salesman problem is to generate (n-1)! Permutations and calculate each permutation’s cost.</a:t>
            </a:r>
            <a:r>
              <a:rPr lang="en-US" sz="1800">
                <a:solidFill>
                  <a:srgbClr val="FF0000"/>
                </a:solidFill>
                <a:latin typeface="Times New Roman"/>
                <a:ea typeface="Times New Roman"/>
                <a:cs typeface="Times New Roman"/>
                <a:sym typeface="Times New Roman"/>
              </a:rPr>
              <a:t>[10]</a:t>
            </a:r>
            <a:endParaRPr/>
          </a:p>
          <a:p>
            <a:pPr indent="-228600" lvl="0" marL="342900" rtl="0" algn="l">
              <a:spcBef>
                <a:spcPts val="0"/>
              </a:spcBef>
              <a:spcAft>
                <a:spcPts val="0"/>
              </a:spcAft>
              <a:buClr>
                <a:schemeClr val="dk1"/>
              </a:buClr>
              <a:buSzPts val="1800"/>
              <a:buFont typeface="Calibri"/>
              <a:buNone/>
            </a:pPr>
            <a:r>
              <a:t/>
            </a:r>
            <a:endParaRPr sz="1800">
              <a:solidFill>
                <a:srgbClr val="FF0000"/>
              </a:solidFill>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800"/>
              <a:buFont typeface="Calibri"/>
              <a:buAutoNum type="arabicPeriod"/>
            </a:pPr>
            <a:r>
              <a:rPr lang="en-US" sz="1800">
                <a:solidFill>
                  <a:srgbClr val="000000"/>
                </a:solidFill>
                <a:latin typeface="Times New Roman"/>
                <a:ea typeface="Times New Roman"/>
                <a:cs typeface="Times New Roman"/>
                <a:sym typeface="Times New Roman"/>
              </a:rPr>
              <a:t>Naive approach is optimized by a method called Recursion with bitmasking .This method generates 2</a:t>
            </a:r>
            <a:r>
              <a:rPr baseline="30000" lang="en-US" sz="1800">
                <a:solidFill>
                  <a:srgbClr val="000000"/>
                </a:solidFill>
                <a:latin typeface="Times New Roman"/>
                <a:ea typeface="Times New Roman"/>
                <a:cs typeface="Times New Roman"/>
                <a:sym typeface="Times New Roman"/>
              </a:rPr>
              <a:t>n </a:t>
            </a:r>
            <a:r>
              <a:rPr lang="en-US" sz="1800">
                <a:solidFill>
                  <a:srgbClr val="000000"/>
                </a:solidFill>
                <a:latin typeface="Times New Roman"/>
                <a:ea typeface="Times New Roman"/>
                <a:cs typeface="Times New Roman"/>
                <a:sym typeface="Times New Roman"/>
              </a:rPr>
              <a:t>subsets of the total number of nodes and stores it in a bitmask.</a:t>
            </a:r>
            <a:endParaRPr/>
          </a:p>
          <a:p>
            <a:pPr indent="-228600" lvl="0" marL="342900" rtl="0" algn="l">
              <a:spcBef>
                <a:spcPts val="0"/>
              </a:spcBef>
              <a:spcAft>
                <a:spcPts val="0"/>
              </a:spcAft>
              <a:buClr>
                <a:schemeClr val="dk1"/>
              </a:buClr>
              <a:buSzPts val="1800"/>
              <a:buFont typeface="Calibri"/>
              <a:buNone/>
            </a:pPr>
            <a:r>
              <a:t/>
            </a:r>
            <a:endParaRPr sz="1800">
              <a:solidFill>
                <a:srgbClr val="000000"/>
              </a:solidFill>
              <a:latin typeface="Times New Roman"/>
              <a:ea typeface="Times New Roman"/>
              <a:cs typeface="Times New Roman"/>
              <a:sym typeface="Times New Roman"/>
            </a:endParaRPr>
          </a:p>
          <a:p>
            <a:pPr indent="-342900" lvl="0" marL="342900" rtl="0" algn="l">
              <a:spcBef>
                <a:spcPts val="0"/>
              </a:spcBef>
              <a:spcAft>
                <a:spcPts val="0"/>
              </a:spcAft>
              <a:buClr>
                <a:srgbClr val="000000"/>
              </a:buClr>
              <a:buSzPts val="1800"/>
              <a:buFont typeface="Calibri"/>
              <a:buAutoNum type="arabicPeriod"/>
            </a:pPr>
            <a:r>
              <a:rPr lang="en-US" sz="1800">
                <a:solidFill>
                  <a:srgbClr val="000000"/>
                </a:solidFill>
                <a:latin typeface="Times New Roman"/>
                <a:ea typeface="Times New Roman"/>
                <a:cs typeface="Times New Roman"/>
                <a:sym typeface="Times New Roman"/>
              </a:rPr>
              <a:t>Recursion with bit-masking approach is optimized by applying Genetic algorithm. Genetic algorithm works by generating random numbers in a range and thereby making a route.</a:t>
            </a:r>
            <a:r>
              <a:rPr lang="en-US" sz="1800">
                <a:solidFill>
                  <a:srgbClr val="C00000"/>
                </a:solidFill>
                <a:latin typeface="Times New Roman"/>
                <a:ea typeface="Times New Roman"/>
                <a:cs typeface="Times New Roman"/>
                <a:sym typeface="Times New Roman"/>
              </a:rPr>
              <a:t>[11]</a:t>
            </a:r>
            <a:endParaRPr/>
          </a:p>
          <a:p>
            <a:pPr indent="-228600" lvl="0" marL="342900" rtl="0" algn="l">
              <a:spcBef>
                <a:spcPts val="0"/>
              </a:spcBef>
              <a:spcAft>
                <a:spcPts val="0"/>
              </a:spcAft>
              <a:buClr>
                <a:schemeClr val="dk1"/>
              </a:buClr>
              <a:buSzPts val="1800"/>
              <a:buFont typeface="Calibri"/>
              <a:buNone/>
            </a:pPr>
            <a:r>
              <a:t/>
            </a:r>
            <a:endParaRPr sz="1800">
              <a:solidFill>
                <a:srgbClr val="C00000"/>
              </a:solidFill>
              <a:latin typeface="Times New Roman"/>
              <a:ea typeface="Times New Roman"/>
              <a:cs typeface="Times New Roman"/>
              <a:sym typeface="Times New Roman"/>
            </a:endParaRPr>
          </a:p>
          <a:p>
            <a:pPr indent="-228600" lvl="0" marL="342900" rtl="0" algn="l">
              <a:spcBef>
                <a:spcPts val="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228600" lvl="0" marL="342900" rtl="0" algn="l">
              <a:spcBef>
                <a:spcPts val="0"/>
              </a:spcBef>
              <a:spcAft>
                <a:spcPts val="0"/>
              </a:spcAft>
              <a:buClr>
                <a:schemeClr val="dk1"/>
              </a:buClr>
              <a:buSzPts val="1800"/>
              <a:buFont typeface="Arial"/>
              <a:buNone/>
            </a:pPr>
            <a:r>
              <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l">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2000"/>
              <a:buNone/>
            </a:pPr>
            <a:r>
              <a:t/>
            </a:r>
            <a:endParaRPr b="1" sz="2000"/>
          </a:p>
          <a:p>
            <a:pPr indent="0" lvl="0" marL="0" marR="0" rtl="0" algn="ctr">
              <a:spcBef>
                <a:spcPts val="0"/>
              </a:spcBef>
              <a:spcAft>
                <a:spcPts val="0"/>
              </a:spcAft>
              <a:buClr>
                <a:schemeClr val="dk1"/>
              </a:buClr>
              <a:buSzPts val="2000"/>
              <a:buNone/>
            </a:pPr>
            <a:r>
              <a:t/>
            </a:r>
            <a:endParaRPr b="1" sz="2000"/>
          </a:p>
          <a:p>
            <a:pPr indent="0" lvl="0" marL="0" rtl="0" algn="l">
              <a:spcBef>
                <a:spcPts val="0"/>
              </a:spcBef>
              <a:spcAft>
                <a:spcPts val="0"/>
              </a:spcAft>
              <a:buClr>
                <a:schemeClr val="dk1"/>
              </a:buClr>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latin typeface="Calibri"/>
                <a:ea typeface="Calibri"/>
                <a:cs typeface="Calibri"/>
                <a:sym typeface="Calibri"/>
              </a:rPr>
              <a:t>Problem Statement</a:t>
            </a:r>
            <a:endParaRPr b="1" sz="2800">
              <a:latin typeface="Calibri"/>
              <a:ea typeface="Calibri"/>
              <a:cs typeface="Calibri"/>
              <a:sym typeface="Calibri"/>
            </a:endParaRPr>
          </a:p>
        </p:txBody>
      </p:sp>
      <p:sp>
        <p:nvSpPr>
          <p:cNvPr id="93" name="Google Shape;93;p8"/>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800"/>
              <a:buNone/>
            </a:pPr>
            <a:r>
              <a:rPr lang="en-US" sz="2800"/>
              <a:t>In this pandemic, many people encountered various lethal health problems, therefore it becomes an emergency case and such situation expects an ambulance to reach the patient’s place as soon as possible. Obviously, ambulance must take the shortest possible path from the hospital to patient’s place in the real road network given in the form of a graph to reach the destination faster to save a life.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Objective</a:t>
            </a:r>
            <a:endParaRPr b="1" sz="2800">
              <a:latin typeface="Times New Roman"/>
              <a:ea typeface="Times New Roman"/>
              <a:cs typeface="Times New Roman"/>
              <a:sym typeface="Times New Roman"/>
            </a:endParaRPr>
          </a:p>
        </p:txBody>
      </p:sp>
      <p:sp>
        <p:nvSpPr>
          <p:cNvPr id="99" name="Google Shape;99;p9"/>
          <p:cNvSpPr txBox="1"/>
          <p:nvPr/>
        </p:nvSpPr>
        <p:spPr>
          <a:xfrm>
            <a:off x="479685" y="1570039"/>
            <a:ext cx="11362545" cy="370870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Suggest the ambulance a shortest possible path as soon as possible in the real road network by applying time efficient shortest path algorithms.</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For single destination: determine the shortest possible path from source to destination</a:t>
            </a:r>
            <a:r>
              <a:rPr b="1" lang="en-US" sz="2400">
                <a:solidFill>
                  <a:srgbClr val="000000"/>
                </a:solidFill>
                <a:latin typeface="Times New Roman"/>
                <a:ea typeface="Times New Roman"/>
                <a:cs typeface="Times New Roman"/>
                <a:sym typeface="Times New Roman"/>
              </a:rPr>
              <a:t>.(Dijkstra algorithm)</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For multiple destinations: determine a route such that the vehicle visits all the destinations and comes back to the source location in the least possible time</a:t>
            </a:r>
            <a:r>
              <a:rPr b="1" lang="en-US" sz="2400">
                <a:solidFill>
                  <a:srgbClr val="000000"/>
                </a:solidFill>
                <a:latin typeface="Times New Roman"/>
                <a:ea typeface="Times New Roman"/>
                <a:cs typeface="Times New Roman"/>
                <a:sym typeface="Times New Roman"/>
              </a:rPr>
              <a:t>.(Travelling Salesman Problem)</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2017-08-14T08:34:00Z</dcterms:created>
  <dc:creator>Apple 2</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