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Northeastern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08AE44-8CB9-43D4-B39B-6C2903CD6E95}" type="datetimeFigureOut">
              <a:rPr lang="en-US" smtClean="0"/>
              <a:t>2/10/2019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A1EFD8-BAFB-4159-A1AB-CEC48DB61D0A}" type="slidenum">
              <a:rPr lang="en-US" smtClean="0"/>
              <a:t>‹#›</a:t>
            </a:fld>
            <a:endParaRPr lang="en-US"/>
          </a:p>
        </p:txBody>
      </p:sp>
    </p:spTree>
    <p:extLst>
      <p:ext uri="{BB962C8B-B14F-4D97-AF65-F5344CB8AC3E}">
        <p14:creationId xmlns:p14="http://schemas.microsoft.com/office/powerpoint/2010/main" val="371993089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Northeastern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5A86E8-A041-4368-82BF-E5C6E3C8216A}" type="datetimeFigureOut">
              <a:rPr lang="en-US" smtClean="0"/>
              <a:t>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5C4BB-8953-4796-8AFC-3F5A6E67F23F}" type="slidenum">
              <a:rPr lang="en-US" smtClean="0"/>
              <a:t>‹#›</a:t>
            </a:fld>
            <a:endParaRPr lang="en-US"/>
          </a:p>
        </p:txBody>
      </p:sp>
    </p:spTree>
    <p:extLst>
      <p:ext uri="{BB962C8B-B14F-4D97-AF65-F5344CB8AC3E}">
        <p14:creationId xmlns:p14="http://schemas.microsoft.com/office/powerpoint/2010/main" val="23245861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35C4BB-8953-4796-8AFC-3F5A6E67F23F}" type="slidenum">
              <a:rPr lang="en-US" smtClean="0"/>
              <a:t>1</a:t>
            </a:fld>
            <a:endParaRPr lang="en-US"/>
          </a:p>
        </p:txBody>
      </p:sp>
      <p:sp>
        <p:nvSpPr>
          <p:cNvPr id="5" name="Header Placeholder 4"/>
          <p:cNvSpPr>
            <a:spLocks noGrp="1"/>
          </p:cNvSpPr>
          <p:nvPr>
            <p:ph type="hdr" sz="quarter" idx="11"/>
          </p:nvPr>
        </p:nvSpPr>
        <p:spPr/>
        <p:txBody>
          <a:bodyPr/>
          <a:lstStyle/>
          <a:p>
            <a:r>
              <a:rPr lang="en-US" smtClean="0"/>
              <a:t>Northeastern University</a:t>
            </a:r>
            <a:endParaRPr lang="en-US"/>
          </a:p>
        </p:txBody>
      </p:sp>
    </p:spTree>
    <p:extLst>
      <p:ext uri="{BB962C8B-B14F-4D97-AF65-F5344CB8AC3E}">
        <p14:creationId xmlns:p14="http://schemas.microsoft.com/office/powerpoint/2010/main" val="171149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2/10/2019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2/10/2019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nlinehelp.tableau.com/current/desktopdeploy/en-us/desktop_deploy_welcome.htm" TargetMode="External"/><Relationship Id="rId2" Type="http://schemas.openxmlformats.org/officeDocument/2006/relationships/hyperlink" Target="http://www.ttdatavis.onthinktanks.org/how-tos/how-to-create-interactive-dashboards-with-tableau-publ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Analysis of Student course registration</a:t>
            </a:r>
            <a:br>
              <a:rPr lang="en-US" sz="5400" dirty="0" smtClean="0"/>
            </a:br>
            <a:r>
              <a:rPr lang="en-US" sz="2000" dirty="0"/>
              <a:t>Aly6060: Decision support and business intelligence</a:t>
            </a:r>
          </a:p>
        </p:txBody>
      </p:sp>
      <p:sp>
        <p:nvSpPr>
          <p:cNvPr id="3" name="Subtitle 2"/>
          <p:cNvSpPr>
            <a:spLocks noGrp="1"/>
          </p:cNvSpPr>
          <p:nvPr>
            <p:ph type="subTitle" idx="1"/>
          </p:nvPr>
        </p:nvSpPr>
        <p:spPr>
          <a:xfrm>
            <a:off x="457200" y="5334000"/>
            <a:ext cx="6858000" cy="914400"/>
          </a:xfrm>
        </p:spPr>
        <p:txBody>
          <a:bodyPr/>
          <a:lstStyle/>
          <a:p>
            <a:r>
              <a:rPr lang="en-US" dirty="0" smtClean="0"/>
              <a:t>Mayank Sharma</a:t>
            </a:r>
          </a:p>
          <a:p>
            <a:r>
              <a:rPr lang="en-US" dirty="0" smtClean="0"/>
              <a:t>Northeastern university</a:t>
            </a:r>
            <a:endParaRPr lang="en-US" dirty="0"/>
          </a:p>
        </p:txBody>
      </p:sp>
    </p:spTree>
    <p:extLst>
      <p:ext uri="{BB962C8B-B14F-4D97-AF65-F5344CB8AC3E}">
        <p14:creationId xmlns:p14="http://schemas.microsoft.com/office/powerpoint/2010/main" val="90480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r>
              <a:rPr lang="en-US" dirty="0" smtClean="0"/>
              <a:t>Average students failing rate increases in fall’16</a:t>
            </a:r>
            <a:endParaRPr lang="en-US" dirty="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799"/>
            <a:ext cx="8001000" cy="4752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0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smtClean="0"/>
              <a:t>No. of students with no grades with course names</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6276685" cy="5091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35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fontScale="90000"/>
          </a:bodyPr>
          <a:lstStyle/>
          <a:p>
            <a:r>
              <a:rPr lang="en-US" dirty="0" smtClean="0"/>
              <a:t>No. of students who withdrew of failed In particular course</a:t>
            </a:r>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47166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15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normAutofit fontScale="90000"/>
          </a:bodyPr>
          <a:lstStyle/>
          <a:p>
            <a:r>
              <a:rPr lang="en-US" dirty="0" smtClean="0"/>
              <a:t>No. of students having passing grades in different courses</a:t>
            </a:r>
            <a:endParaRPr lang="en-US" dirty="0"/>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3954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20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smtClean="0"/>
              <a:t>Answer to business question:</a:t>
            </a:r>
          </a:p>
          <a:p>
            <a:pPr marL="342900" indent="-342900">
              <a:buFont typeface="Arial" panose="020B0604020202020204" pitchFamily="34" charset="0"/>
              <a:buChar char="•"/>
            </a:pPr>
            <a:r>
              <a:rPr lang="en-US" dirty="0" smtClean="0"/>
              <a:t>Since the failing grade for most of students is less in semesters before fall’16 and more is fall’16, we can conclude that the new structure is difficult for students.</a:t>
            </a:r>
          </a:p>
          <a:p>
            <a:pPr marL="342900" indent="-342900">
              <a:buFont typeface="Arial" panose="020B0604020202020204" pitchFamily="34" charset="0"/>
              <a:buChar char="•"/>
            </a:pPr>
            <a:r>
              <a:rPr lang="en-US" dirty="0" smtClean="0"/>
              <a:t>Other insights and advice to the university:</a:t>
            </a:r>
          </a:p>
          <a:p>
            <a:pPr marL="342900" indent="-342900">
              <a:buFont typeface="Arial" panose="020B0604020202020204" pitchFamily="34" charset="0"/>
              <a:buChar char="•"/>
            </a:pPr>
            <a:r>
              <a:rPr lang="en-US" dirty="0" smtClean="0"/>
              <a:t>Three courses with most number of enrollment </a:t>
            </a:r>
          </a:p>
          <a:p>
            <a:r>
              <a:rPr lang="en-US" dirty="0" smtClean="0"/>
              <a:t>	1. Socrates and unexpected life (1733)</a:t>
            </a:r>
          </a:p>
          <a:p>
            <a:r>
              <a:rPr lang="en-US" dirty="0"/>
              <a:t>	</a:t>
            </a:r>
            <a:r>
              <a:rPr lang="en-US" dirty="0" smtClean="0"/>
              <a:t>2. Socrates and </a:t>
            </a:r>
            <a:r>
              <a:rPr lang="en-US" dirty="0" err="1" smtClean="0"/>
              <a:t>daimonic</a:t>
            </a:r>
            <a:r>
              <a:rPr lang="en-US" dirty="0" smtClean="0"/>
              <a:t> phenomenon (632)</a:t>
            </a:r>
          </a:p>
          <a:p>
            <a:r>
              <a:rPr lang="en-US" dirty="0"/>
              <a:t>	</a:t>
            </a:r>
            <a:r>
              <a:rPr lang="en-US" dirty="0" smtClean="0"/>
              <a:t>3. the </a:t>
            </a:r>
            <a:r>
              <a:rPr lang="en-US" dirty="0" err="1" smtClean="0"/>
              <a:t>socratic</a:t>
            </a:r>
            <a:r>
              <a:rPr lang="en-US" dirty="0" smtClean="0"/>
              <a:t> dialogue (380)</a:t>
            </a:r>
          </a:p>
          <a:p>
            <a:pPr marL="342900" indent="-342900">
              <a:buFont typeface="Arial" panose="020B0604020202020204" pitchFamily="34" charset="0"/>
              <a:buChar char="•"/>
            </a:pPr>
            <a:r>
              <a:rPr lang="en-US" dirty="0" smtClean="0"/>
              <a:t>Since, the enrollment in most of the courses is almost same except few courses, university should focus on changing the course material in other courses which can lead to increase in total enrollment.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493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ttDataVis</a:t>
            </a:r>
            <a:r>
              <a:rPr lang="en-US" dirty="0" smtClean="0"/>
              <a:t>: How to create interactive dashboards with </a:t>
            </a:r>
            <a:r>
              <a:rPr lang="en-US" dirty="0"/>
              <a:t>tableau public </a:t>
            </a:r>
            <a:r>
              <a:rPr lang="en-US" dirty="0">
                <a:hlinkClick r:id="rId2"/>
              </a:rPr>
              <a:t>http://</a:t>
            </a:r>
            <a:r>
              <a:rPr lang="en-US" dirty="0" smtClean="0">
                <a:hlinkClick r:id="rId2"/>
              </a:rPr>
              <a:t>www.ttdatavis.onthinktanks.org/how-tos/how-to-create-interactive-dashboards-with-tableau-public</a:t>
            </a:r>
            <a:endParaRPr lang="en-US" dirty="0" smtClean="0"/>
          </a:p>
          <a:p>
            <a:r>
              <a:rPr lang="en-US" dirty="0"/>
              <a:t>Tableau: Tableau Desktop and Tableau Prep Deployment Guide Overview </a:t>
            </a:r>
            <a:r>
              <a:rPr lang="en-US" dirty="0">
                <a:hlinkClick r:id="rId3"/>
              </a:rPr>
              <a:t>https://</a:t>
            </a:r>
            <a:r>
              <a:rPr lang="en-US" dirty="0" smtClean="0">
                <a:hlinkClick r:id="rId3"/>
              </a:rPr>
              <a:t>onlinehelp.tableau.com/current/desktopdeploy/en-us/desktop_deploy_welcome.htm</a:t>
            </a:r>
            <a:endParaRPr lang="en-US" dirty="0" smtClean="0"/>
          </a:p>
          <a:p>
            <a:endParaRPr lang="en-US" dirty="0" smtClean="0"/>
          </a:p>
          <a:p>
            <a:endParaRPr lang="en-US" dirty="0"/>
          </a:p>
        </p:txBody>
      </p:sp>
    </p:spTree>
    <p:extLst>
      <p:ext uri="{BB962C8B-B14F-4D97-AF65-F5344CB8AC3E}">
        <p14:creationId xmlns:p14="http://schemas.microsoft.com/office/powerpoint/2010/main" val="1514341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dirty="0" smtClean="0"/>
              <a:t>Dataset provided: Student course registration data</a:t>
            </a:r>
          </a:p>
          <a:p>
            <a:pPr marL="342900" indent="-342900" algn="just">
              <a:buFont typeface="Arial" panose="020B0604020202020204" pitchFamily="34" charset="0"/>
              <a:buChar char="•"/>
            </a:pPr>
            <a:r>
              <a:rPr lang="en-US" dirty="0" smtClean="0"/>
              <a:t>Consists of the information of the students registering for courses in different terms</a:t>
            </a:r>
          </a:p>
          <a:p>
            <a:pPr marL="342900" indent="-342900" algn="just">
              <a:buFont typeface="Arial" panose="020B0604020202020204" pitchFamily="34" charset="0"/>
              <a:buChar char="•"/>
            </a:pPr>
            <a:r>
              <a:rPr lang="en-US" dirty="0" smtClean="0"/>
              <a:t>Majorly focusing on registration prior to fall’16 or current fall’16 registration since there were course structure changes in fall’16</a:t>
            </a:r>
          </a:p>
          <a:p>
            <a:pPr marL="342900" indent="-342900">
              <a:buFont typeface="Arial" panose="020B0604020202020204" pitchFamily="34" charset="0"/>
              <a:buChar char="•"/>
            </a:pPr>
            <a:r>
              <a:rPr lang="en-US" dirty="0" smtClean="0"/>
              <a:t>Analysis will be focused on courses offered in different terms on the basis of total enrollment</a:t>
            </a:r>
          </a:p>
          <a:p>
            <a:pPr marL="342900" indent="-342900">
              <a:buFont typeface="Arial" panose="020B0604020202020204" pitchFamily="34" charset="0"/>
              <a:buChar char="•"/>
            </a:pPr>
            <a:r>
              <a:rPr lang="en-US" dirty="0" smtClean="0"/>
              <a:t>As well as the difficulty level of the courses prior or currently taught in fall’16</a:t>
            </a:r>
            <a:endParaRPr lang="en-US" dirty="0"/>
          </a:p>
        </p:txBody>
      </p:sp>
    </p:spTree>
    <p:extLst>
      <p:ext uri="{BB962C8B-B14F-4D97-AF65-F5344CB8AC3E}">
        <p14:creationId xmlns:p14="http://schemas.microsoft.com/office/powerpoint/2010/main" val="3645999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Dataset contains following attributes:</a:t>
            </a:r>
          </a:p>
          <a:p>
            <a:pPr marL="342900" indent="-342900" algn="just">
              <a:buFont typeface="Arial" panose="020B0604020202020204" pitchFamily="34" charset="0"/>
              <a:buChar char="•"/>
            </a:pPr>
            <a:r>
              <a:rPr lang="en-US" dirty="0" smtClean="0"/>
              <a:t>Course name – Name of the course</a:t>
            </a:r>
          </a:p>
          <a:p>
            <a:pPr marL="342900" indent="-342900" algn="just">
              <a:buFont typeface="Arial" panose="020B0604020202020204" pitchFamily="34" charset="0"/>
              <a:buChar char="•"/>
            </a:pPr>
            <a:r>
              <a:rPr lang="en-US" dirty="0" smtClean="0"/>
              <a:t>Course identification – All section of same course have same identification</a:t>
            </a:r>
          </a:p>
          <a:p>
            <a:pPr marL="342900" indent="-342900" algn="just">
              <a:buFont typeface="Arial" panose="020B0604020202020204" pitchFamily="34" charset="0"/>
              <a:buChar char="•"/>
            </a:pPr>
            <a:r>
              <a:rPr lang="en-US" dirty="0" smtClean="0"/>
              <a:t>CRN – Course record number (no sections have same CRN)</a:t>
            </a:r>
          </a:p>
          <a:p>
            <a:pPr marL="342900" indent="-342900" algn="just">
              <a:buFont typeface="Arial" panose="020B0604020202020204" pitchFamily="34" charset="0"/>
              <a:buChar char="•"/>
            </a:pPr>
            <a:r>
              <a:rPr lang="en-US" dirty="0" smtClean="0"/>
              <a:t>Priortofall16 – 0 for prior to fall’16 and 1 for taught in fall’16</a:t>
            </a:r>
          </a:p>
          <a:p>
            <a:pPr marL="342900" indent="-342900" algn="just">
              <a:buFont typeface="Arial" panose="020B0604020202020204" pitchFamily="34" charset="0"/>
              <a:buChar char="•"/>
            </a:pPr>
            <a:r>
              <a:rPr lang="en-US" dirty="0" smtClean="0"/>
              <a:t>Term – Semester course was taught</a:t>
            </a:r>
          </a:p>
          <a:p>
            <a:pPr marL="342900" indent="-342900" algn="just">
              <a:buFont typeface="Arial" panose="020B0604020202020204" pitchFamily="34" charset="0"/>
              <a:buChar char="•"/>
            </a:pPr>
            <a:r>
              <a:rPr lang="en-US" dirty="0"/>
              <a:t>T</a:t>
            </a:r>
            <a:r>
              <a:rPr lang="en-US" dirty="0" smtClean="0"/>
              <a:t>otalEnrollment – Total number of students enrolled per section</a:t>
            </a:r>
          </a:p>
          <a:p>
            <a:pPr marL="342900" indent="-342900" algn="just">
              <a:buFont typeface="Arial" panose="020B0604020202020204" pitchFamily="34" charset="0"/>
              <a:buChar char="•"/>
            </a:pPr>
            <a:r>
              <a:rPr lang="en-US" dirty="0" smtClean="0"/>
              <a:t>NoGrade – No. of students with No grade/ Incomplete grade received</a:t>
            </a:r>
          </a:p>
          <a:p>
            <a:pPr marL="342900" indent="-342900" algn="just">
              <a:buFont typeface="Arial" panose="020B0604020202020204" pitchFamily="34" charset="0"/>
              <a:buChar char="•"/>
            </a:pPr>
            <a:r>
              <a:rPr lang="en-US" dirty="0"/>
              <a:t>W</a:t>
            </a:r>
            <a:r>
              <a:rPr lang="en-US" dirty="0" smtClean="0"/>
              <a:t>ithdrawOrFalilingGrade – No. of students withdrew or failed</a:t>
            </a:r>
          </a:p>
          <a:p>
            <a:pPr marL="342900" indent="-342900" algn="just">
              <a:buFont typeface="Arial" panose="020B0604020202020204" pitchFamily="34" charset="0"/>
              <a:buChar char="•"/>
            </a:pPr>
            <a:r>
              <a:rPr lang="en-US" dirty="0" smtClean="0"/>
              <a:t>PassingGrade – No. of students received passing grade</a:t>
            </a:r>
          </a:p>
          <a:p>
            <a:endParaRPr lang="en-US" dirty="0"/>
          </a:p>
        </p:txBody>
      </p:sp>
    </p:spTree>
    <p:extLst>
      <p:ext uri="{BB962C8B-B14F-4D97-AF65-F5344CB8AC3E}">
        <p14:creationId xmlns:p14="http://schemas.microsoft.com/office/powerpoint/2010/main" val="2306619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a:t>
            </a:r>
            <a:endParaRPr lang="en-US" dirty="0"/>
          </a:p>
        </p:txBody>
      </p:sp>
      <p:sp>
        <p:nvSpPr>
          <p:cNvPr id="3" name="Content Placeholder 2"/>
          <p:cNvSpPr>
            <a:spLocks noGrp="1"/>
          </p:cNvSpPr>
          <p:nvPr>
            <p:ph idx="1"/>
          </p:nvPr>
        </p:nvSpPr>
        <p:spPr/>
        <p:txBody>
          <a:bodyPr>
            <a:normAutofit/>
          </a:bodyPr>
          <a:lstStyle/>
          <a:p>
            <a:pPr algn="just"/>
            <a:r>
              <a:rPr lang="en-US" sz="2400" dirty="0" smtClean="0"/>
              <a:t>University is concerned with the students who did not studied the new structure of course. Since, the new structure has many new topics which are directly applied in the real world projects. Inclusion of these topics in the course structure will help students to fetch job easily and also help students who are planning to pursue a higher degree in future. </a:t>
            </a:r>
          </a:p>
          <a:p>
            <a:pPr marL="342900" indent="-342900" algn="just">
              <a:buFont typeface="Arial" panose="020B0604020202020204" pitchFamily="34" charset="0"/>
              <a:buChar char="•"/>
            </a:pPr>
            <a:r>
              <a:rPr lang="en-US" sz="2400" dirty="0" smtClean="0"/>
              <a:t>Therefore, university wants to know whether students are finding the new structure difficult or easy.</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648279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48600" cy="1066800"/>
          </a:xfrm>
        </p:spPr>
        <p:txBody>
          <a:bodyPr>
            <a:normAutofit fontScale="90000"/>
          </a:bodyPr>
          <a:lstStyle/>
          <a:p>
            <a:r>
              <a:rPr lang="en-US" dirty="0" smtClean="0"/>
              <a:t>Total enrollment according to courses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1" y="1752600"/>
            <a:ext cx="6477000" cy="494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126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523682"/>
          </a:xfrm>
        </p:spPr>
        <p:txBody>
          <a:bodyPr>
            <a:normAutofit fontScale="90000"/>
          </a:bodyPr>
          <a:lstStyle/>
          <a:p>
            <a:r>
              <a:rPr lang="en-US" dirty="0" smtClean="0"/>
              <a:t>Total enrollment according to different terms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214264" cy="4647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934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a:bodyPr>
          <a:lstStyle/>
          <a:p>
            <a:r>
              <a:rPr lang="en-US" dirty="0" smtClean="0"/>
              <a:t>Subjects taught prior or currently in fall’16</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05800" cy="508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733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CRn taught prior to fall’16</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880818" cy="5091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3795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r>
              <a:rPr lang="en-US" dirty="0" smtClean="0"/>
              <a:t>Average students failing prior to fall’16</a:t>
            </a:r>
            <a:endParaRPr lang="en-US" dirty="0"/>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5008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168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371</TotalTime>
  <Words>410</Words>
  <Application>Microsoft Office PowerPoint</Application>
  <PresentationFormat>On-screen Show (4:3)</PresentationFormat>
  <Paragraphs>46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Essential</vt:lpstr>
      <vt:lpstr>Analysis of Student course registration Aly6060: Decision support and business intelligence</vt:lpstr>
      <vt:lpstr>Introduction</vt:lpstr>
      <vt:lpstr>Dataset description</vt:lpstr>
      <vt:lpstr>Business Question?</vt:lpstr>
      <vt:lpstr>Total enrollment according to courses</vt:lpstr>
      <vt:lpstr>Total enrollment according to different terms</vt:lpstr>
      <vt:lpstr>Subjects taught prior or currently in fall’16</vt:lpstr>
      <vt:lpstr>CRn taught prior to fall’16</vt:lpstr>
      <vt:lpstr>Average students failing prior to fall’16</vt:lpstr>
      <vt:lpstr>Average students failing rate increases in fall’16</vt:lpstr>
      <vt:lpstr>No. of students with no grades with course names</vt:lpstr>
      <vt:lpstr>No. of students who withdrew of failed In particular course</vt:lpstr>
      <vt:lpstr>No. of students having passing grades in different courses</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Student course registration</dc:title>
  <dc:creator>mayank sharma</dc:creator>
  <cp:lastModifiedBy>dell</cp:lastModifiedBy>
  <cp:revision>22</cp:revision>
  <dcterms:created xsi:type="dcterms:W3CDTF">2006-08-16T00:00:00Z</dcterms:created>
  <dcterms:modified xsi:type="dcterms:W3CDTF">2019-02-10T23:23:38Z</dcterms:modified>
</cp:coreProperties>
</file>