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3074ee61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3074ee61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3074ee61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3074ee61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3074ee61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3074ee61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3074ee61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3074ee61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3074ee61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3074ee61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308c655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308c655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308c6553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308c6553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3074ee61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3074ee61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3074ee61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3074ee61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3074ee61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3074ee61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d040717f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d040717f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meet.google.com/linkredirect?authuser=2&amp;dest=https%3A%2F%2Fcolab.research.google.com%2Fdrive%2F1RGeSofZ_vYbsBeyqvKHRBRejCwd6Oe53%23scrollTo%3DeU6_UeP_MJVy" TargetMode="External"/><Relationship Id="rId4" Type="http://schemas.openxmlformats.org/officeDocument/2006/relationships/hyperlink" Target="https://github.com/mayank1101/Deep-Learning-CSC004P5E" TargetMode="External"/><Relationship Id="rId5" Type="http://schemas.openxmlformats.org/officeDocument/2006/relationships/image" Target="../media/image5.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Convolutional Neural Implementation From Scratch </a:t>
            </a:r>
            <a:endParaRPr/>
          </a:p>
        </p:txBody>
      </p:sp>
      <p:sp>
        <p:nvSpPr>
          <p:cNvPr id="65" name="Google Shape;65;p13"/>
          <p:cNvSpPr txBox="1"/>
          <p:nvPr>
            <p:ph idx="1" type="subTitle"/>
          </p:nvPr>
        </p:nvSpPr>
        <p:spPr>
          <a:xfrm>
            <a:off x="311700" y="1878543"/>
            <a:ext cx="4242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 Exam Part - B</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300"/>
              <a:t>By: Mayank Sharma, Nikita Sharma, Pranav Joshi</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Architecture</a:t>
            </a:r>
            <a:endParaRPr/>
          </a:p>
        </p:txBody>
      </p:sp>
      <p:pic>
        <p:nvPicPr>
          <p:cNvPr id="131" name="Google Shape;131;p22"/>
          <p:cNvPicPr preferRelativeResize="0"/>
          <p:nvPr/>
        </p:nvPicPr>
        <p:blipFill>
          <a:blip r:embed="rId3">
            <a:alphaModFix/>
          </a:blip>
          <a:stretch>
            <a:fillRect/>
          </a:stretch>
        </p:blipFill>
        <p:spPr>
          <a:xfrm>
            <a:off x="311725" y="1443550"/>
            <a:ext cx="8520599" cy="3587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940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Illustration</a:t>
            </a:r>
            <a:endParaRPr/>
          </a:p>
        </p:txBody>
      </p:sp>
      <p:pic>
        <p:nvPicPr>
          <p:cNvPr id="137" name="Google Shape;137;p23"/>
          <p:cNvPicPr preferRelativeResize="0"/>
          <p:nvPr/>
        </p:nvPicPr>
        <p:blipFill>
          <a:blip r:embed="rId3">
            <a:alphaModFix/>
          </a:blip>
          <a:stretch>
            <a:fillRect/>
          </a:stretch>
        </p:blipFill>
        <p:spPr>
          <a:xfrm>
            <a:off x="311700" y="1586875"/>
            <a:ext cx="8520600" cy="3248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Colab Notebook And GitHub Link</a:t>
            </a:r>
            <a:endParaRPr/>
          </a:p>
        </p:txBody>
      </p:sp>
      <p:sp>
        <p:nvSpPr>
          <p:cNvPr id="143" name="Google Shape;143;p24"/>
          <p:cNvSpPr txBox="1"/>
          <p:nvPr/>
        </p:nvSpPr>
        <p:spPr>
          <a:xfrm>
            <a:off x="560600" y="1681800"/>
            <a:ext cx="7946400" cy="31254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Georgia"/>
              <a:buChar char="➢"/>
            </a:pPr>
            <a:r>
              <a:rPr lang="en" sz="1900">
                <a:solidFill>
                  <a:schemeClr val="hlink"/>
                </a:solidFill>
                <a:uFill>
                  <a:noFill/>
                </a:uFill>
                <a:latin typeface="Georgia"/>
                <a:ea typeface="Georgia"/>
                <a:cs typeface="Georgia"/>
                <a:sym typeface="Georgia"/>
                <a:hlinkClick r:id="rId3"/>
              </a:rPr>
              <a:t>Project Colab Notebook</a:t>
            </a:r>
            <a:endParaRPr sz="1900">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solidFill>
                  <a:schemeClr val="hlink"/>
                </a:solidFill>
                <a:uFill>
                  <a:noFill/>
                </a:uFill>
                <a:latin typeface="Georgia"/>
                <a:ea typeface="Georgia"/>
                <a:cs typeface="Georgia"/>
                <a:sym typeface="Georgia"/>
                <a:hlinkClick r:id="rId4"/>
              </a:rPr>
              <a:t>Project GitHub</a:t>
            </a:r>
            <a:endParaRPr sz="1900">
              <a:latin typeface="Georgia"/>
              <a:ea typeface="Georgia"/>
              <a:cs typeface="Georgia"/>
              <a:sym typeface="Georgia"/>
            </a:endParaRPr>
          </a:p>
        </p:txBody>
      </p:sp>
      <p:pic>
        <p:nvPicPr>
          <p:cNvPr id="144" name="Google Shape;144;p24"/>
          <p:cNvPicPr preferRelativeResize="0"/>
          <p:nvPr/>
        </p:nvPicPr>
        <p:blipFill>
          <a:blip r:embed="rId5">
            <a:alphaModFix/>
          </a:blip>
          <a:stretch>
            <a:fillRect/>
          </a:stretch>
        </p:blipFill>
        <p:spPr>
          <a:xfrm>
            <a:off x="5043213" y="2571750"/>
            <a:ext cx="3463775" cy="2265275"/>
          </a:xfrm>
          <a:prstGeom prst="rect">
            <a:avLst/>
          </a:prstGeom>
          <a:noFill/>
          <a:ln>
            <a:noFill/>
          </a:ln>
        </p:spPr>
      </p:pic>
      <p:sp>
        <p:nvSpPr>
          <p:cNvPr id="145" name="Google Shape;145;p24"/>
          <p:cNvSpPr txBox="1"/>
          <p:nvPr/>
        </p:nvSpPr>
        <p:spPr>
          <a:xfrm>
            <a:off x="644700" y="2929125"/>
            <a:ext cx="3812100" cy="17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Georgia"/>
                <a:ea typeface="Georgia"/>
                <a:cs typeface="Georgia"/>
                <a:sym typeface="Georgia"/>
              </a:rPr>
              <a:t>GROUP 2</a:t>
            </a:r>
            <a:endParaRPr sz="1500">
              <a:latin typeface="Georgia"/>
              <a:ea typeface="Georgia"/>
              <a:cs typeface="Georgia"/>
              <a:sym typeface="Georgia"/>
            </a:endParaRPr>
          </a:p>
          <a:p>
            <a:pPr indent="0" lvl="0" marL="0" rtl="0" algn="l">
              <a:spcBef>
                <a:spcPts val="0"/>
              </a:spcBef>
              <a:spcAft>
                <a:spcPts val="0"/>
              </a:spcAft>
              <a:buNone/>
            </a:pPr>
            <a:r>
              <a:t/>
            </a:r>
            <a:endParaRPr sz="1500">
              <a:latin typeface="Georgia"/>
              <a:ea typeface="Georgia"/>
              <a:cs typeface="Georgia"/>
              <a:sym typeface="Georgia"/>
            </a:endParaRPr>
          </a:p>
          <a:p>
            <a:pPr indent="-323850" lvl="0" marL="457200" rtl="0" algn="l">
              <a:spcBef>
                <a:spcPts val="0"/>
              </a:spcBef>
              <a:spcAft>
                <a:spcPts val="0"/>
              </a:spcAft>
              <a:buSzPts val="1500"/>
              <a:buFont typeface="Georgia"/>
              <a:buChar char="➢"/>
            </a:pPr>
            <a:r>
              <a:rPr lang="en" sz="1500">
                <a:latin typeface="Georgia"/>
                <a:ea typeface="Georgia"/>
                <a:cs typeface="Georgia"/>
                <a:sym typeface="Georgia"/>
              </a:rPr>
              <a:t>Mayank Sharma (2019PCS0006)</a:t>
            </a:r>
            <a:endParaRPr sz="1500">
              <a:latin typeface="Georgia"/>
              <a:ea typeface="Georgia"/>
              <a:cs typeface="Georgia"/>
              <a:sym typeface="Georgia"/>
            </a:endParaRPr>
          </a:p>
          <a:p>
            <a:pPr indent="-323850" lvl="0" marL="457200" rtl="0" algn="l">
              <a:spcBef>
                <a:spcPts val="0"/>
              </a:spcBef>
              <a:spcAft>
                <a:spcPts val="0"/>
              </a:spcAft>
              <a:buSzPts val="1500"/>
              <a:buFont typeface="Georgia"/>
              <a:buChar char="➢"/>
            </a:pPr>
            <a:r>
              <a:rPr lang="en" sz="1500">
                <a:latin typeface="Georgia"/>
                <a:ea typeface="Georgia"/>
                <a:cs typeface="Georgia"/>
                <a:sym typeface="Georgia"/>
              </a:rPr>
              <a:t>Nikita Sharma (2019PCS0007)</a:t>
            </a:r>
            <a:endParaRPr sz="1500">
              <a:latin typeface="Georgia"/>
              <a:ea typeface="Georgia"/>
              <a:cs typeface="Georgia"/>
              <a:sym typeface="Georgia"/>
            </a:endParaRPr>
          </a:p>
          <a:p>
            <a:pPr indent="-323850" lvl="0" marL="457200" rtl="0" algn="l">
              <a:spcBef>
                <a:spcPts val="0"/>
              </a:spcBef>
              <a:spcAft>
                <a:spcPts val="0"/>
              </a:spcAft>
              <a:buSzPts val="1500"/>
              <a:buFont typeface="Georgia"/>
              <a:buChar char="➢"/>
            </a:pPr>
            <a:r>
              <a:rPr lang="en" sz="1500">
                <a:latin typeface="Georgia"/>
                <a:ea typeface="Georgia"/>
                <a:cs typeface="Georgia"/>
                <a:sym typeface="Georgia"/>
              </a:rPr>
              <a:t>Pranav Joshi (2019PCS0022)</a:t>
            </a:r>
            <a:endParaRPr sz="1500">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1000"/>
                                        <p:tgtEl>
                                          <p:spTgt spid="14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1000"/>
                                        <p:tgtEl>
                                          <p:spTgt spid="14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71" name="Google Shape;71;p14"/>
          <p:cNvSpPr txBox="1"/>
          <p:nvPr/>
        </p:nvSpPr>
        <p:spPr>
          <a:xfrm>
            <a:off x="483375" y="1722775"/>
            <a:ext cx="8155200" cy="2925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What is Convolutional Neural Network (CNN) and Pooling Layers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CNN Block Diagram.</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Computation Graph.</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What is Convolution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Feedforward </a:t>
            </a:r>
            <a:r>
              <a:rPr lang="en" sz="1500">
                <a:latin typeface="Roboto"/>
                <a:ea typeface="Roboto"/>
                <a:cs typeface="Roboto"/>
                <a:sym typeface="Roboto"/>
              </a:rPr>
              <a:t>Propagation - Backward Propagation.</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CNN Architecture.</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Working Example.</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Colab Notebook and Project gitHub Link.</a:t>
            </a:r>
            <a:endParaRPr sz="15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t>
            </a:r>
            <a:r>
              <a:rPr lang="en"/>
              <a:t>Convolutional</a:t>
            </a:r>
            <a:r>
              <a:rPr lang="en"/>
              <a:t> Neural Network (CNN)</a:t>
            </a:r>
            <a:endParaRPr/>
          </a:p>
        </p:txBody>
      </p:sp>
      <p:sp>
        <p:nvSpPr>
          <p:cNvPr id="77" name="Google Shape;77;p15"/>
          <p:cNvSpPr txBox="1"/>
          <p:nvPr/>
        </p:nvSpPr>
        <p:spPr>
          <a:xfrm>
            <a:off x="371825" y="1673175"/>
            <a:ext cx="8520600" cy="321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sz="1600">
                <a:solidFill>
                  <a:srgbClr val="292929"/>
                </a:solidFill>
                <a:highlight>
                  <a:srgbClr val="FFFFFF"/>
                </a:highlight>
                <a:latin typeface="Georgia"/>
                <a:ea typeface="Georgia"/>
                <a:cs typeface="Georgia"/>
                <a:sym typeface="Georgia"/>
              </a:rPr>
              <a:t>A </a:t>
            </a:r>
            <a:r>
              <a:rPr b="1" lang="en" sz="1600">
                <a:solidFill>
                  <a:srgbClr val="292929"/>
                </a:solidFill>
                <a:highlight>
                  <a:srgbClr val="FFFFFF"/>
                </a:highlight>
                <a:latin typeface="Georgia"/>
                <a:ea typeface="Georgia"/>
                <a:cs typeface="Georgia"/>
                <a:sym typeface="Georgia"/>
              </a:rPr>
              <a:t>Convolutional Neural Network (ConvNet/CNN)</a:t>
            </a:r>
            <a:r>
              <a:rPr lang="en" sz="1600">
                <a:solidFill>
                  <a:srgbClr val="292929"/>
                </a:solidFill>
                <a:highlight>
                  <a:srgbClr val="FFFFFF"/>
                </a:highlight>
                <a:latin typeface="Georgia"/>
                <a:ea typeface="Georgia"/>
                <a:cs typeface="Georgia"/>
                <a:sym typeface="Georgia"/>
              </a:rPr>
              <a:t> is a Deep Learning algorithm which can take in an input image, assign importance (learnable weights and biases) to various aspects/objects in the image and be able to differentiate one from the other.</a:t>
            </a:r>
            <a:endParaRPr sz="1600">
              <a:solidFill>
                <a:srgbClr val="292929"/>
              </a:solidFill>
              <a:highlight>
                <a:srgbClr val="FFFFFF"/>
              </a:highlight>
              <a:latin typeface="Georgia"/>
              <a:ea typeface="Georgia"/>
              <a:cs typeface="Georgia"/>
              <a:sym typeface="Georgia"/>
            </a:endParaRPr>
          </a:p>
          <a:p>
            <a:pPr indent="-317500" lvl="0" marL="457200" rtl="0" algn="l">
              <a:spcBef>
                <a:spcPts val="1000"/>
              </a:spcBef>
              <a:spcAft>
                <a:spcPts val="0"/>
              </a:spcAft>
              <a:buSzPts val="1400"/>
              <a:buFont typeface="Roboto"/>
              <a:buChar char="❖"/>
            </a:pPr>
            <a:r>
              <a:rPr b="1" lang="en" sz="1600">
                <a:solidFill>
                  <a:srgbClr val="292929"/>
                </a:solidFill>
                <a:highlight>
                  <a:srgbClr val="FFFFFF"/>
                </a:highlight>
                <a:latin typeface="Georgia"/>
                <a:ea typeface="Georgia"/>
                <a:cs typeface="Georgia"/>
                <a:sym typeface="Georgia"/>
              </a:rPr>
              <a:t>Convolutional Neural Network (ConvNet/CNN) </a:t>
            </a:r>
            <a:r>
              <a:rPr lang="en" sz="1600">
                <a:solidFill>
                  <a:srgbClr val="292929"/>
                </a:solidFill>
                <a:highlight>
                  <a:srgbClr val="FFFFFF"/>
                </a:highlight>
                <a:latin typeface="Georgia"/>
                <a:ea typeface="Georgia"/>
                <a:cs typeface="Georgia"/>
                <a:sym typeface="Georgia"/>
              </a:rPr>
              <a:t>are preferred over </a:t>
            </a:r>
            <a:r>
              <a:rPr b="1" lang="en" sz="1600">
                <a:solidFill>
                  <a:srgbClr val="292929"/>
                </a:solidFill>
                <a:highlight>
                  <a:srgbClr val="FFFFFF"/>
                </a:highlight>
                <a:latin typeface="Georgia"/>
                <a:ea typeface="Georgia"/>
                <a:cs typeface="Georgia"/>
                <a:sym typeface="Georgia"/>
              </a:rPr>
              <a:t>feed-forward neural networks</a:t>
            </a:r>
            <a:r>
              <a:rPr lang="en" sz="1600">
                <a:solidFill>
                  <a:srgbClr val="292929"/>
                </a:solidFill>
                <a:highlight>
                  <a:srgbClr val="FFFFFF"/>
                </a:highlight>
                <a:latin typeface="Georgia"/>
                <a:ea typeface="Georgia"/>
                <a:cs typeface="Georgia"/>
                <a:sym typeface="Georgia"/>
              </a:rPr>
              <a:t> because they are capable of capturing </a:t>
            </a:r>
            <a:r>
              <a:rPr b="1" lang="en" sz="1600">
                <a:solidFill>
                  <a:srgbClr val="292929"/>
                </a:solidFill>
                <a:highlight>
                  <a:srgbClr val="FFFFFF"/>
                </a:highlight>
                <a:latin typeface="Georgia"/>
                <a:ea typeface="Georgia"/>
                <a:cs typeface="Georgia"/>
                <a:sym typeface="Georgia"/>
              </a:rPr>
              <a:t>spatial and temporal</a:t>
            </a:r>
            <a:r>
              <a:rPr lang="en" sz="1600">
                <a:solidFill>
                  <a:srgbClr val="292929"/>
                </a:solidFill>
                <a:highlight>
                  <a:srgbClr val="FFFFFF"/>
                </a:highlight>
                <a:latin typeface="Georgia"/>
                <a:ea typeface="Georgia"/>
                <a:cs typeface="Georgia"/>
                <a:sym typeface="Georgia"/>
              </a:rPr>
              <a:t> dependencies in an image through application of filters.</a:t>
            </a:r>
            <a:endParaRPr sz="1600">
              <a:solidFill>
                <a:srgbClr val="292929"/>
              </a:solidFill>
              <a:highlight>
                <a:srgbClr val="FFFFFF"/>
              </a:highlight>
              <a:latin typeface="Georgia"/>
              <a:ea typeface="Georgia"/>
              <a:cs typeface="Georgia"/>
              <a:sym typeface="Georgia"/>
            </a:endParaRPr>
          </a:p>
          <a:p>
            <a:pPr indent="-336550" lvl="0" marL="457200" rtl="0" algn="l">
              <a:spcBef>
                <a:spcPts val="1000"/>
              </a:spcBef>
              <a:spcAft>
                <a:spcPts val="0"/>
              </a:spcAft>
              <a:buClr>
                <a:srgbClr val="292929"/>
              </a:buClr>
              <a:buSzPts val="1700"/>
              <a:buFont typeface="Georgia"/>
              <a:buChar char="❖"/>
            </a:pPr>
            <a:r>
              <a:rPr b="1" lang="en" sz="1600">
                <a:solidFill>
                  <a:srgbClr val="292929"/>
                </a:solidFill>
                <a:highlight>
                  <a:srgbClr val="FFFFFF"/>
                </a:highlight>
                <a:latin typeface="Georgia"/>
                <a:ea typeface="Georgia"/>
                <a:cs typeface="Georgia"/>
                <a:sym typeface="Georgia"/>
              </a:rPr>
              <a:t>Pooling Layer</a:t>
            </a:r>
            <a:r>
              <a:rPr lang="en" sz="1600">
                <a:solidFill>
                  <a:srgbClr val="292929"/>
                </a:solidFill>
                <a:highlight>
                  <a:srgbClr val="FFFFFF"/>
                </a:highlight>
                <a:latin typeface="Georgia"/>
                <a:ea typeface="Georgia"/>
                <a:cs typeface="Georgia"/>
                <a:sym typeface="Georgia"/>
              </a:rPr>
              <a:t> reduce the number of parameters in image, it basically does, down-sampling or subsampling which reduces the dimensionality of each map but retains important information. </a:t>
            </a:r>
            <a:r>
              <a:rPr lang="en" sz="1700">
                <a:solidFill>
                  <a:srgbClr val="292929"/>
                </a:solidFill>
                <a:highlight>
                  <a:srgbClr val="FFFFFF"/>
                </a:highlight>
                <a:latin typeface="Georgia"/>
                <a:ea typeface="Georgia"/>
                <a:cs typeface="Georgia"/>
                <a:sym typeface="Georgia"/>
              </a:rPr>
              <a:t> </a:t>
            </a:r>
            <a:endParaRPr sz="1700">
              <a:solidFill>
                <a:srgbClr val="292929"/>
              </a:solidFill>
              <a:highlight>
                <a:srgbClr val="FFFFFF"/>
              </a:highlight>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Block Diagram</a:t>
            </a:r>
            <a:endParaRPr/>
          </a:p>
        </p:txBody>
      </p:sp>
      <p:pic>
        <p:nvPicPr>
          <p:cNvPr id="83" name="Google Shape;83;p16"/>
          <p:cNvPicPr preferRelativeResize="0"/>
          <p:nvPr/>
        </p:nvPicPr>
        <p:blipFill>
          <a:blip r:embed="rId3">
            <a:alphaModFix/>
          </a:blip>
          <a:stretch>
            <a:fillRect/>
          </a:stretch>
        </p:blipFill>
        <p:spPr>
          <a:xfrm>
            <a:off x="533400" y="2191425"/>
            <a:ext cx="8010525" cy="1924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Computation Graph</a:t>
            </a:r>
            <a:endParaRPr/>
          </a:p>
        </p:txBody>
      </p:sp>
      <p:pic>
        <p:nvPicPr>
          <p:cNvPr id="89" name="Google Shape;89;p17"/>
          <p:cNvPicPr preferRelativeResize="0"/>
          <p:nvPr/>
        </p:nvPicPr>
        <p:blipFill>
          <a:blip r:embed="rId3">
            <a:alphaModFix/>
          </a:blip>
          <a:stretch>
            <a:fillRect/>
          </a:stretch>
        </p:blipFill>
        <p:spPr>
          <a:xfrm>
            <a:off x="76200" y="1353225"/>
            <a:ext cx="5674025" cy="3714075"/>
          </a:xfrm>
          <a:prstGeom prst="rect">
            <a:avLst/>
          </a:prstGeom>
          <a:noFill/>
          <a:ln>
            <a:noFill/>
          </a:ln>
        </p:spPr>
      </p:pic>
      <p:sp>
        <p:nvSpPr>
          <p:cNvPr id="90" name="Google Shape;90;p17"/>
          <p:cNvSpPr/>
          <p:nvPr/>
        </p:nvSpPr>
        <p:spPr>
          <a:xfrm>
            <a:off x="6959350" y="1506875"/>
            <a:ext cx="602700" cy="31947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FC (NN)</a:t>
            </a:r>
            <a:endParaRPr sz="1300"/>
          </a:p>
        </p:txBody>
      </p:sp>
      <p:sp>
        <p:nvSpPr>
          <p:cNvPr id="91" name="Google Shape;91;p17"/>
          <p:cNvSpPr/>
          <p:nvPr/>
        </p:nvSpPr>
        <p:spPr>
          <a:xfrm>
            <a:off x="7797550" y="1506875"/>
            <a:ext cx="602700" cy="31947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S</a:t>
            </a:r>
            <a:endParaRPr sz="1300"/>
          </a:p>
          <a:p>
            <a:pPr indent="0" lvl="0" marL="0" rtl="0" algn="ctr">
              <a:spcBef>
                <a:spcPts val="0"/>
              </a:spcBef>
              <a:spcAft>
                <a:spcPts val="0"/>
              </a:spcAft>
              <a:buNone/>
            </a:pPr>
            <a:r>
              <a:rPr lang="en" sz="1300"/>
              <a:t>O</a:t>
            </a:r>
            <a:endParaRPr sz="1300"/>
          </a:p>
          <a:p>
            <a:pPr indent="0" lvl="0" marL="0" rtl="0" algn="ctr">
              <a:spcBef>
                <a:spcPts val="0"/>
              </a:spcBef>
              <a:spcAft>
                <a:spcPts val="0"/>
              </a:spcAft>
              <a:buNone/>
            </a:pPr>
            <a:r>
              <a:rPr lang="en" sz="1300"/>
              <a:t>F</a:t>
            </a:r>
            <a:endParaRPr sz="1300"/>
          </a:p>
          <a:p>
            <a:pPr indent="0" lvl="0" marL="0" rtl="0" algn="ctr">
              <a:spcBef>
                <a:spcPts val="0"/>
              </a:spcBef>
              <a:spcAft>
                <a:spcPts val="0"/>
              </a:spcAft>
              <a:buNone/>
            </a:pPr>
            <a:r>
              <a:rPr lang="en" sz="1300"/>
              <a:t>T</a:t>
            </a:r>
            <a:endParaRPr sz="1300"/>
          </a:p>
          <a:p>
            <a:pPr indent="0" lvl="0" marL="0" rtl="0" algn="ctr">
              <a:spcBef>
                <a:spcPts val="0"/>
              </a:spcBef>
              <a:spcAft>
                <a:spcPts val="0"/>
              </a:spcAft>
              <a:buNone/>
            </a:pPr>
            <a:r>
              <a:rPr lang="en" sz="1300"/>
              <a:t>M</a:t>
            </a:r>
            <a:endParaRPr sz="1300"/>
          </a:p>
          <a:p>
            <a:pPr indent="0" lvl="0" marL="0" rtl="0" algn="ctr">
              <a:spcBef>
                <a:spcPts val="0"/>
              </a:spcBef>
              <a:spcAft>
                <a:spcPts val="0"/>
              </a:spcAft>
              <a:buNone/>
            </a:pPr>
            <a:r>
              <a:rPr lang="en" sz="1300"/>
              <a:t>A</a:t>
            </a:r>
            <a:endParaRPr sz="1300"/>
          </a:p>
          <a:p>
            <a:pPr indent="0" lvl="0" marL="0" rtl="0" algn="ctr">
              <a:spcBef>
                <a:spcPts val="0"/>
              </a:spcBef>
              <a:spcAft>
                <a:spcPts val="0"/>
              </a:spcAft>
              <a:buNone/>
            </a:pPr>
            <a:r>
              <a:rPr lang="en" sz="1300"/>
              <a:t>X</a:t>
            </a:r>
            <a:endParaRPr sz="1300"/>
          </a:p>
        </p:txBody>
      </p:sp>
      <p:cxnSp>
        <p:nvCxnSpPr>
          <p:cNvPr id="92" name="Google Shape;92;p17"/>
          <p:cNvCxnSpPr>
            <a:endCxn id="90" idx="1"/>
          </p:cNvCxnSpPr>
          <p:nvPr/>
        </p:nvCxnSpPr>
        <p:spPr>
          <a:xfrm flipH="1" rot="10800000">
            <a:off x="6469450" y="3104225"/>
            <a:ext cx="489900" cy="9900"/>
          </a:xfrm>
          <a:prstGeom prst="straightConnector1">
            <a:avLst/>
          </a:prstGeom>
          <a:noFill/>
          <a:ln cap="flat" cmpd="sng" w="9525">
            <a:solidFill>
              <a:schemeClr val="dk2"/>
            </a:solidFill>
            <a:prstDash val="solid"/>
            <a:round/>
            <a:headEnd len="med" w="med" type="none"/>
            <a:tailEnd len="med" w="med" type="triangle"/>
          </a:ln>
        </p:spPr>
      </p:cxnSp>
      <p:cxnSp>
        <p:nvCxnSpPr>
          <p:cNvPr id="93" name="Google Shape;93;p17"/>
          <p:cNvCxnSpPr>
            <a:stCxn id="90" idx="3"/>
            <a:endCxn id="91" idx="1"/>
          </p:cNvCxnSpPr>
          <p:nvPr/>
        </p:nvCxnSpPr>
        <p:spPr>
          <a:xfrm>
            <a:off x="7562050" y="3104225"/>
            <a:ext cx="235500" cy="0"/>
          </a:xfrm>
          <a:prstGeom prst="straightConnector1">
            <a:avLst/>
          </a:prstGeom>
          <a:noFill/>
          <a:ln cap="flat" cmpd="sng" w="9525">
            <a:solidFill>
              <a:schemeClr val="dk2"/>
            </a:solidFill>
            <a:prstDash val="solid"/>
            <a:round/>
            <a:headEnd len="med" w="med" type="none"/>
            <a:tailEnd len="med" w="med" type="triangle"/>
          </a:ln>
        </p:spPr>
      </p:cxnSp>
      <p:cxnSp>
        <p:nvCxnSpPr>
          <p:cNvPr id="94" name="Google Shape;94;p17"/>
          <p:cNvCxnSpPr>
            <a:stCxn id="91" idx="3"/>
          </p:cNvCxnSpPr>
          <p:nvPr/>
        </p:nvCxnSpPr>
        <p:spPr>
          <a:xfrm>
            <a:off x="8400250" y="3104225"/>
            <a:ext cx="349800" cy="0"/>
          </a:xfrm>
          <a:prstGeom prst="straightConnector1">
            <a:avLst/>
          </a:prstGeom>
          <a:noFill/>
          <a:ln cap="flat" cmpd="sng" w="9525">
            <a:solidFill>
              <a:schemeClr val="dk2"/>
            </a:solidFill>
            <a:prstDash val="solid"/>
            <a:round/>
            <a:headEnd len="med" w="med" type="none"/>
            <a:tailEnd len="med" w="med" type="triangle"/>
          </a:ln>
        </p:spPr>
      </p:cxnSp>
      <p:sp>
        <p:nvSpPr>
          <p:cNvPr id="95" name="Google Shape;95;p17"/>
          <p:cNvSpPr/>
          <p:nvPr/>
        </p:nvSpPr>
        <p:spPr>
          <a:xfrm>
            <a:off x="5971300" y="2852475"/>
            <a:ext cx="349800" cy="398400"/>
          </a:xfrm>
          <a:prstGeom prst="rect">
            <a:avLst/>
          </a:prstGeom>
          <a:gradFill>
            <a:gsLst>
              <a:gs pos="0">
                <a:srgbClr val="FFFFFF"/>
              </a:gs>
              <a:gs pos="100000">
                <a:srgbClr val="B3B3B3"/>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6047500" y="2928675"/>
            <a:ext cx="349800" cy="398400"/>
          </a:xfrm>
          <a:prstGeom prst="rect">
            <a:avLst/>
          </a:prstGeom>
          <a:gradFill>
            <a:gsLst>
              <a:gs pos="0">
                <a:srgbClr val="FFFFFF"/>
              </a:gs>
              <a:gs pos="100000">
                <a:srgbClr val="B3B3B3"/>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a:off x="6123700" y="3004875"/>
            <a:ext cx="349800" cy="398400"/>
          </a:xfrm>
          <a:prstGeom prst="rect">
            <a:avLst/>
          </a:prstGeom>
          <a:gradFill>
            <a:gsLst>
              <a:gs pos="0">
                <a:srgbClr val="FFFFFF"/>
              </a:gs>
              <a:gs pos="100000">
                <a:srgbClr val="B3B3B3"/>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 name="Google Shape;98;p17"/>
          <p:cNvCxnSpPr/>
          <p:nvPr/>
        </p:nvCxnSpPr>
        <p:spPr>
          <a:xfrm flipH="1" rot="10800000">
            <a:off x="5591850" y="3107375"/>
            <a:ext cx="373500" cy="7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Convolution?</a:t>
            </a:r>
            <a:endParaRPr/>
          </a:p>
          <a:p>
            <a:pPr indent="0" lvl="0" marL="0" rtl="0" algn="l">
              <a:spcBef>
                <a:spcPts val="0"/>
              </a:spcBef>
              <a:spcAft>
                <a:spcPts val="0"/>
              </a:spcAft>
              <a:buNone/>
            </a:pPr>
            <a:r>
              <a:t/>
            </a:r>
            <a:endParaRPr/>
          </a:p>
        </p:txBody>
      </p:sp>
      <p:pic>
        <p:nvPicPr>
          <p:cNvPr id="104" name="Google Shape;104;p18"/>
          <p:cNvPicPr preferRelativeResize="0"/>
          <p:nvPr/>
        </p:nvPicPr>
        <p:blipFill>
          <a:blip r:embed="rId3">
            <a:alphaModFix/>
          </a:blip>
          <a:stretch>
            <a:fillRect/>
          </a:stretch>
        </p:blipFill>
        <p:spPr>
          <a:xfrm>
            <a:off x="311725" y="2117925"/>
            <a:ext cx="4391025" cy="2314575"/>
          </a:xfrm>
          <a:prstGeom prst="rect">
            <a:avLst/>
          </a:prstGeom>
          <a:noFill/>
          <a:ln>
            <a:noFill/>
          </a:ln>
        </p:spPr>
      </p:pic>
      <p:pic>
        <p:nvPicPr>
          <p:cNvPr id="105" name="Google Shape;105;p18"/>
          <p:cNvPicPr preferRelativeResize="0"/>
          <p:nvPr/>
        </p:nvPicPr>
        <p:blipFill>
          <a:blip r:embed="rId4">
            <a:alphaModFix/>
          </a:blip>
          <a:stretch>
            <a:fillRect/>
          </a:stretch>
        </p:blipFill>
        <p:spPr>
          <a:xfrm>
            <a:off x="4638950" y="1277025"/>
            <a:ext cx="4193375" cy="3714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1000"/>
                                        <p:tgtEl>
                                          <p:spTgt spid="10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1000"/>
                                        <p:tgtEl>
                                          <p:spTgt spid="10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66325"/>
            <a:ext cx="8520600" cy="8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Feed-forward </a:t>
            </a:r>
            <a:r>
              <a:rPr lang="en"/>
              <a:t>Propagation</a:t>
            </a:r>
            <a:endParaRPr/>
          </a:p>
        </p:txBody>
      </p:sp>
      <p:sp>
        <p:nvSpPr>
          <p:cNvPr id="111" name="Google Shape;111;p19"/>
          <p:cNvSpPr txBox="1"/>
          <p:nvPr/>
        </p:nvSpPr>
        <p:spPr>
          <a:xfrm>
            <a:off x="309850" y="1611225"/>
            <a:ext cx="8514600" cy="3272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Georgia"/>
              <a:buChar char="❖"/>
            </a:pPr>
            <a:r>
              <a:rPr i="1" lang="en" sz="1600">
                <a:highlight>
                  <a:srgbClr val="FAFAFA"/>
                </a:highlight>
                <a:latin typeface="Georgia"/>
                <a:ea typeface="Georgia"/>
                <a:cs typeface="Georgia"/>
                <a:sym typeface="Georgia"/>
              </a:rPr>
              <a:t>Forward propagation</a:t>
            </a:r>
            <a:r>
              <a:rPr lang="en" sz="1600">
                <a:highlight>
                  <a:srgbClr val="FAFAFA"/>
                </a:highlight>
                <a:latin typeface="Georgia"/>
                <a:ea typeface="Georgia"/>
                <a:cs typeface="Georgia"/>
                <a:sym typeface="Georgia"/>
              </a:rPr>
              <a:t> (or </a:t>
            </a:r>
            <a:r>
              <a:rPr i="1" lang="en" sz="1600">
                <a:highlight>
                  <a:srgbClr val="FAFAFA"/>
                </a:highlight>
                <a:latin typeface="Georgia"/>
                <a:ea typeface="Georgia"/>
                <a:cs typeface="Georgia"/>
                <a:sym typeface="Georgia"/>
              </a:rPr>
              <a:t>forward pass</a:t>
            </a:r>
            <a:r>
              <a:rPr lang="en" sz="1600">
                <a:highlight>
                  <a:srgbClr val="FAFAFA"/>
                </a:highlight>
                <a:latin typeface="Georgia"/>
                <a:ea typeface="Georgia"/>
                <a:cs typeface="Georgia"/>
                <a:sym typeface="Georgia"/>
              </a:rPr>
              <a:t>) refers to the calculation and storage of intermediate variables (including outputs) for a neural network in order from the input layer to the output layer</a:t>
            </a:r>
            <a:endParaRPr sz="1600">
              <a:highlight>
                <a:srgbClr val="FAFAFA"/>
              </a:highlight>
              <a:latin typeface="Georgia"/>
              <a:ea typeface="Georgia"/>
              <a:cs typeface="Georgia"/>
              <a:sym typeface="Georgia"/>
            </a:endParaRPr>
          </a:p>
          <a:p>
            <a:pPr indent="0" lvl="0" marL="457200" rtl="0" algn="l">
              <a:spcBef>
                <a:spcPts val="0"/>
              </a:spcBef>
              <a:spcAft>
                <a:spcPts val="0"/>
              </a:spcAft>
              <a:buNone/>
            </a:pPr>
            <a:r>
              <a:t/>
            </a:r>
            <a:endParaRPr sz="1600">
              <a:highlight>
                <a:srgbClr val="FAFAFA"/>
              </a:highlight>
              <a:latin typeface="Georgia"/>
              <a:ea typeface="Georgia"/>
              <a:cs typeface="Georgia"/>
              <a:sym typeface="Georgia"/>
            </a:endParaRPr>
          </a:p>
        </p:txBody>
      </p:sp>
      <p:pic>
        <p:nvPicPr>
          <p:cNvPr id="112" name="Google Shape;112;p19"/>
          <p:cNvPicPr preferRelativeResize="0"/>
          <p:nvPr/>
        </p:nvPicPr>
        <p:blipFill>
          <a:blip r:embed="rId3">
            <a:alphaModFix/>
          </a:blip>
          <a:stretch>
            <a:fillRect/>
          </a:stretch>
        </p:blipFill>
        <p:spPr>
          <a:xfrm>
            <a:off x="1238250" y="2796450"/>
            <a:ext cx="6667500" cy="1409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1000"/>
                                        <p:tgtEl>
                                          <p:spTgt spid="11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31675" y="4910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Backward Propagation</a:t>
            </a:r>
            <a:endParaRPr/>
          </a:p>
        </p:txBody>
      </p:sp>
      <p:sp>
        <p:nvSpPr>
          <p:cNvPr id="118" name="Google Shape;118;p20"/>
          <p:cNvSpPr txBox="1"/>
          <p:nvPr/>
        </p:nvSpPr>
        <p:spPr>
          <a:xfrm>
            <a:off x="260275" y="1648400"/>
            <a:ext cx="8663400" cy="33093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Georgia"/>
              <a:buChar char="❖"/>
            </a:pPr>
            <a:r>
              <a:rPr i="1" lang="en" sz="1600">
                <a:highlight>
                  <a:srgbClr val="FAFAFA"/>
                </a:highlight>
                <a:latin typeface="Georgia"/>
                <a:ea typeface="Georgia"/>
                <a:cs typeface="Georgia"/>
                <a:sym typeface="Georgia"/>
              </a:rPr>
              <a:t>Backpropagation</a:t>
            </a:r>
            <a:r>
              <a:rPr lang="en" sz="1600">
                <a:highlight>
                  <a:srgbClr val="FAFAFA"/>
                </a:highlight>
                <a:latin typeface="Georgia"/>
                <a:ea typeface="Georgia"/>
                <a:cs typeface="Georgia"/>
                <a:sym typeface="Georgia"/>
              </a:rPr>
              <a:t> refers to the method of calculating the gradient of neural network parameters. In short, the method traverses the network in reverse order, from the output to the input layer, according to the </a:t>
            </a:r>
            <a:r>
              <a:rPr i="1" lang="en" sz="1600">
                <a:highlight>
                  <a:srgbClr val="FAFAFA"/>
                </a:highlight>
                <a:latin typeface="Georgia"/>
                <a:ea typeface="Georgia"/>
                <a:cs typeface="Georgia"/>
                <a:sym typeface="Georgia"/>
              </a:rPr>
              <a:t>chain rule</a:t>
            </a:r>
            <a:r>
              <a:rPr lang="en" sz="1600">
                <a:highlight>
                  <a:srgbClr val="FAFAFA"/>
                </a:highlight>
                <a:latin typeface="Georgia"/>
                <a:ea typeface="Georgia"/>
                <a:cs typeface="Georgia"/>
                <a:sym typeface="Georgia"/>
              </a:rPr>
              <a:t> from calculus. The algorithm stores any intermediate variables (partial derivatives) required while calculating the gradient with respect to some parameters</a:t>
            </a:r>
            <a:endParaRPr sz="1600">
              <a:highlight>
                <a:srgbClr val="FAFAFA"/>
              </a:highlight>
              <a:latin typeface="Georgia"/>
              <a:ea typeface="Georgia"/>
              <a:cs typeface="Georgia"/>
              <a:sym typeface="Georgia"/>
            </a:endParaRPr>
          </a:p>
          <a:p>
            <a:pPr indent="0" lvl="0" marL="457200" rtl="0" algn="l">
              <a:spcBef>
                <a:spcPts val="0"/>
              </a:spcBef>
              <a:spcAft>
                <a:spcPts val="0"/>
              </a:spcAft>
              <a:buNone/>
            </a:pPr>
            <a:r>
              <a:t/>
            </a:r>
            <a:endParaRPr sz="1600">
              <a:highlight>
                <a:srgbClr val="FAFAFA"/>
              </a:highlight>
              <a:latin typeface="Georgia"/>
              <a:ea typeface="Georgia"/>
              <a:cs typeface="Georgia"/>
              <a:sym typeface="Georgia"/>
            </a:endParaRPr>
          </a:p>
        </p:txBody>
      </p:sp>
      <p:pic>
        <p:nvPicPr>
          <p:cNvPr id="119" name="Google Shape;119;p20"/>
          <p:cNvPicPr preferRelativeResize="0"/>
          <p:nvPr/>
        </p:nvPicPr>
        <p:blipFill>
          <a:blip r:embed="rId3">
            <a:alphaModFix/>
          </a:blip>
          <a:stretch>
            <a:fillRect/>
          </a:stretch>
        </p:blipFill>
        <p:spPr>
          <a:xfrm>
            <a:off x="1258225" y="3511175"/>
            <a:ext cx="6667500" cy="723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9"/>
                                        </p:tgtEl>
                                        <p:attrNameLst>
                                          <p:attrName>style.visibility</p:attrName>
                                        </p:attrNameLst>
                                      </p:cBhvr>
                                      <p:to>
                                        <p:strVal val="visible"/>
                                      </p:to>
                                    </p:set>
                                    <p:anim calcmode="lin" valueType="num">
                                      <p:cBhvr additive="base">
                                        <p:cTn dur="1000"/>
                                        <p:tgtEl>
                                          <p:spTgt spid="11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Forward - Backward Pass Illustration</a:t>
            </a:r>
            <a:endParaRPr/>
          </a:p>
        </p:txBody>
      </p:sp>
      <p:pic>
        <p:nvPicPr>
          <p:cNvPr id="125" name="Google Shape;125;p21"/>
          <p:cNvPicPr preferRelativeResize="0"/>
          <p:nvPr/>
        </p:nvPicPr>
        <p:blipFill>
          <a:blip r:embed="rId3">
            <a:alphaModFix/>
          </a:blip>
          <a:stretch>
            <a:fillRect/>
          </a:stretch>
        </p:blipFill>
        <p:spPr>
          <a:xfrm>
            <a:off x="311725" y="1443550"/>
            <a:ext cx="8520600" cy="3547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