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  <p:sldMasterId id="2147483732" r:id="rId2"/>
  </p:sldMasterIdLst>
  <p:notesMasterIdLst>
    <p:notesMasterId r:id="rId61"/>
  </p:notesMasterIdLst>
  <p:handoutMasterIdLst>
    <p:handoutMasterId r:id="rId62"/>
  </p:handoutMasterIdLst>
  <p:sldIdLst>
    <p:sldId id="806" r:id="rId3"/>
    <p:sldId id="826" r:id="rId4"/>
    <p:sldId id="796" r:id="rId5"/>
    <p:sldId id="807" r:id="rId6"/>
    <p:sldId id="818" r:id="rId7"/>
    <p:sldId id="855" r:id="rId8"/>
    <p:sldId id="810" r:id="rId9"/>
    <p:sldId id="813" r:id="rId10"/>
    <p:sldId id="815" r:id="rId11"/>
    <p:sldId id="830" r:id="rId12"/>
    <p:sldId id="857" r:id="rId13"/>
    <p:sldId id="808" r:id="rId14"/>
    <p:sldId id="827" r:id="rId15"/>
    <p:sldId id="816" r:id="rId16"/>
    <p:sldId id="817" r:id="rId17"/>
    <p:sldId id="819" r:id="rId18"/>
    <p:sldId id="822" r:id="rId19"/>
    <p:sldId id="831" r:id="rId20"/>
    <p:sldId id="823" r:id="rId21"/>
    <p:sldId id="861" r:id="rId22"/>
    <p:sldId id="863" r:id="rId23"/>
    <p:sldId id="862" r:id="rId24"/>
    <p:sldId id="868" r:id="rId25"/>
    <p:sldId id="866" r:id="rId26"/>
    <p:sldId id="828" r:id="rId27"/>
    <p:sldId id="824" r:id="rId28"/>
    <p:sldId id="834" r:id="rId29"/>
    <p:sldId id="835" r:id="rId30"/>
    <p:sldId id="836" r:id="rId31"/>
    <p:sldId id="837" r:id="rId32"/>
    <p:sldId id="838" r:id="rId33"/>
    <p:sldId id="840" r:id="rId34"/>
    <p:sldId id="841" r:id="rId35"/>
    <p:sldId id="842" r:id="rId36"/>
    <p:sldId id="843" r:id="rId37"/>
    <p:sldId id="859" r:id="rId38"/>
    <p:sldId id="864" r:id="rId39"/>
    <p:sldId id="860" r:id="rId40"/>
    <p:sldId id="870" r:id="rId41"/>
    <p:sldId id="871" r:id="rId42"/>
    <p:sldId id="865" r:id="rId43"/>
    <p:sldId id="829" r:id="rId44"/>
    <p:sldId id="825" r:id="rId45"/>
    <p:sldId id="844" r:id="rId46"/>
    <p:sldId id="849" r:id="rId47"/>
    <p:sldId id="845" r:id="rId48"/>
    <p:sldId id="846" r:id="rId49"/>
    <p:sldId id="848" r:id="rId50"/>
    <p:sldId id="850" r:id="rId51"/>
    <p:sldId id="852" r:id="rId52"/>
    <p:sldId id="853" r:id="rId53"/>
    <p:sldId id="854" r:id="rId54"/>
    <p:sldId id="832" r:id="rId55"/>
    <p:sldId id="833" r:id="rId56"/>
    <p:sldId id="811" r:id="rId57"/>
    <p:sldId id="812" r:id="rId58"/>
    <p:sldId id="809" r:id="rId59"/>
    <p:sldId id="266" r:id="rId60"/>
  </p:sldIdLst>
  <p:sldSz cx="12192000" cy="6858000"/>
  <p:notesSz cx="6735763" cy="98663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able of Contents" id="{0B1E2898-31BC-42F3-A5A5-141726087CC7}">
          <p14:sldIdLst>
            <p14:sldId id="806"/>
            <p14:sldId id="826"/>
            <p14:sldId id="796"/>
            <p14:sldId id="807"/>
            <p14:sldId id="818"/>
            <p14:sldId id="855"/>
            <p14:sldId id="810"/>
            <p14:sldId id="813"/>
            <p14:sldId id="815"/>
            <p14:sldId id="830"/>
            <p14:sldId id="857"/>
            <p14:sldId id="808"/>
            <p14:sldId id="827"/>
            <p14:sldId id="816"/>
            <p14:sldId id="817"/>
            <p14:sldId id="819"/>
            <p14:sldId id="822"/>
            <p14:sldId id="831"/>
            <p14:sldId id="823"/>
            <p14:sldId id="861"/>
            <p14:sldId id="863"/>
            <p14:sldId id="862"/>
            <p14:sldId id="868"/>
            <p14:sldId id="866"/>
            <p14:sldId id="828"/>
            <p14:sldId id="824"/>
            <p14:sldId id="834"/>
            <p14:sldId id="835"/>
            <p14:sldId id="836"/>
            <p14:sldId id="837"/>
            <p14:sldId id="838"/>
            <p14:sldId id="840"/>
            <p14:sldId id="841"/>
            <p14:sldId id="842"/>
            <p14:sldId id="843"/>
            <p14:sldId id="859"/>
            <p14:sldId id="864"/>
            <p14:sldId id="860"/>
            <p14:sldId id="870"/>
            <p14:sldId id="871"/>
            <p14:sldId id="865"/>
            <p14:sldId id="829"/>
            <p14:sldId id="825"/>
            <p14:sldId id="844"/>
            <p14:sldId id="849"/>
            <p14:sldId id="845"/>
            <p14:sldId id="846"/>
            <p14:sldId id="848"/>
            <p14:sldId id="850"/>
            <p14:sldId id="852"/>
            <p14:sldId id="853"/>
            <p14:sldId id="854"/>
            <p14:sldId id="832"/>
            <p14:sldId id="833"/>
            <p14:sldId id="811"/>
            <p14:sldId id="812"/>
            <p14:sldId id="809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orient="horz" pos="73" userDrawn="1">
          <p15:clr>
            <a:srgbClr val="A4A3A4"/>
          </p15:clr>
        </p15:guide>
        <p15:guide id="3" orient="horz" pos="4064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151" userDrawn="1">
          <p15:clr>
            <a:srgbClr val="A4A3A4"/>
          </p15:clr>
        </p15:guide>
        <p15:guide id="6" pos="75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kenzie Blythe" initials="MB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CC"/>
    <a:srgbClr val="C00000"/>
    <a:srgbClr val="D8690E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4343" autoAdjust="0"/>
  </p:normalViewPr>
  <p:slideViewPr>
    <p:cSldViewPr snapToGrid="0" snapToObjects="1">
      <p:cViewPr varScale="1">
        <p:scale>
          <a:sx n="69" d="100"/>
          <a:sy n="69" d="100"/>
        </p:scale>
        <p:origin x="876" y="66"/>
      </p:cViewPr>
      <p:guideLst>
        <p:guide orient="horz" pos="527"/>
        <p:guide orient="horz" pos="73"/>
        <p:guide orient="horz" pos="4064"/>
        <p:guide pos="3840"/>
        <p:guide pos="151"/>
        <p:guide pos="7529"/>
      </p:guideLst>
    </p:cSldViewPr>
  </p:slideViewPr>
  <p:outlineViewPr>
    <p:cViewPr>
      <p:scale>
        <a:sx n="33" d="100"/>
        <a:sy n="33" d="100"/>
      </p:scale>
      <p:origin x="0" y="-95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3744" y="-108"/>
      </p:cViewPr>
      <p:guideLst>
        <p:guide orient="horz" pos="3107"/>
        <p:guide pos="212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pPr/>
              <a:t>2021/6/7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pPr/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2021/6/7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581235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428625"/>
            <a:ext cx="657383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0639" y="4288261"/>
            <a:ext cx="6554486" cy="5181648"/>
          </a:xfrm>
          <a:prstGeom prst="rect">
            <a:avLst/>
          </a:prstGeom>
        </p:spPr>
        <p:txBody>
          <a:bodyPr vert="horz" lIns="0" tIns="45322" rIns="0" bIns="4532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99425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44612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35276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27149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40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14559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3105369"/>
            <a:ext cx="11712000" cy="528794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3" y="1800000"/>
            <a:ext cx="8496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239352" y="4032000"/>
            <a:ext cx="8736969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ckground_White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0" y="1"/>
            <a:ext cx="12200467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4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6288817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lueTitle_Backgro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-3" y="1"/>
            <a:ext cx="12216000" cy="702579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00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-3" y="1"/>
            <a:ext cx="12216000" cy="702579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836712"/>
            <a:ext cx="11713301" cy="5616000"/>
          </a:xfrm>
        </p:spPr>
        <p:txBody>
          <a:bodyPr vert="horz" lIns="90000" tIns="4680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3541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-3" y="1"/>
            <a:ext cx="12216000" cy="702579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7716" y="836613"/>
            <a:ext cx="11713635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1414800"/>
            <a:ext cx="11713301" cy="5040000"/>
          </a:xfrm>
        </p:spPr>
        <p:txBody>
          <a:bodyPr vert="horz" lIns="90000" tIns="4680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5480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-3" y="1"/>
            <a:ext cx="12216000" cy="702579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9184" y="836613"/>
            <a:ext cx="11712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1738800"/>
            <a:ext cx="11713301" cy="4716000"/>
          </a:xfrm>
        </p:spPr>
        <p:txBody>
          <a:bodyPr vert="horz" lIns="90000" tIns="4680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9497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-3" y="1"/>
            <a:ext cx="12216000" cy="702579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49" y="836712"/>
            <a:ext cx="5664000" cy="5616000"/>
          </a:xfrm>
        </p:spPr>
        <p:txBody>
          <a:bodyPr vert="horz" lIns="90000" tIns="4680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6287351" y="836712"/>
            <a:ext cx="5664000" cy="5616000"/>
          </a:xfrm>
        </p:spPr>
        <p:txBody>
          <a:bodyPr vert="horz" lIns="90000" tIns="4680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4628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63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8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78517" y="6524626"/>
            <a:ext cx="6855883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06401" y="6524626"/>
            <a:ext cx="1081617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 smtClean="0"/>
              <a:t>Page </a:t>
            </a:r>
            <a:fld id="{9E2EDCEF-AFFD-4291-AF2A-075C2F07DAF8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0636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239351" y="2905844"/>
            <a:ext cx="11680576" cy="585866"/>
          </a:xfrm>
        </p:spPr>
        <p:txBody>
          <a:bodyPr vert="horz" lIns="91440" tIns="46800" rIns="91440" bIns="45720" rtlCol="0" anchor="b" anchorCtr="0">
            <a:spAutoFit/>
          </a:bodyPr>
          <a:lstStyle>
            <a:lvl1pPr>
              <a:defRPr lang="ja-JP" altLang="en-US" sz="3200" kern="0" dirty="0">
                <a:solidFill>
                  <a:schemeClr val="bg1"/>
                </a:solidFill>
                <a:effectLst/>
              </a:defRPr>
            </a:lvl1pPr>
          </a:lstStyle>
          <a:p>
            <a:pPr marL="0" lvl="0" defTabSz="914400" latinLnBrk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239351" y="3926256"/>
            <a:ext cx="9025300" cy="400110"/>
          </a:xfr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65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7th_0707_high_タイトル_002_200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34434" y="1717675"/>
            <a:ext cx="11523133" cy="1873250"/>
          </a:xfrm>
        </p:spPr>
        <p:txBody>
          <a:bodyPr lIns="91440" rIns="91440"/>
          <a:lstStyle>
            <a:lvl1pPr algn="ctr">
              <a:defRPr sz="3600"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34434" y="3733800"/>
            <a:ext cx="11523133" cy="1752600"/>
          </a:xfrm>
        </p:spPr>
        <p:txBody>
          <a:bodyPr anchor="ctr"/>
          <a:lstStyle>
            <a:lvl1pPr marL="0" indent="0" algn="ctr">
              <a:buFont typeface="Arial" charset="0"/>
              <a:buNone/>
              <a:defRPr sz="2000"/>
            </a:lvl1pPr>
          </a:lstStyle>
          <a:p>
            <a:r>
              <a:rPr lang="en-US" altLang="ja-JP" smtClean="0"/>
              <a:t>Click to edit Master subtitle style</a:t>
            </a:r>
            <a:endParaRPr lang="ja-JP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xfrm>
            <a:off x="1678517" y="6524626"/>
            <a:ext cx="2878667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kumimoji="0"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406401" y="6524626"/>
            <a:ext cx="1081617" cy="3333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b="1">
                <a:ea typeface="HGP創英角ｺﾞｼｯｸUB" pitchFamily="50" charset="-128"/>
              </a:defRPr>
            </a:lvl1pPr>
          </a:lstStyle>
          <a:p>
            <a:pPr>
              <a:defRPr/>
            </a:pPr>
            <a:r>
              <a:rPr kumimoji="0" lang="en-US" altLang="ja-JP" dirty="0">
                <a:solidFill>
                  <a:srgbClr val="000000"/>
                </a:solidFill>
              </a:rPr>
              <a:t>Page </a:t>
            </a:r>
            <a:fld id="{9B70FFA4-4C42-4A75-B2CC-1BEFD9413F15}" type="slidenum">
              <a:rPr kumimoji="0"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0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5851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678517" y="6524626"/>
            <a:ext cx="2878667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kumimoji="0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5150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678517" y="6524626"/>
            <a:ext cx="2878667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kumimoji="0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2670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0" y="981076"/>
            <a:ext cx="57912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81076"/>
            <a:ext cx="57912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678517" y="6524626"/>
            <a:ext cx="2878667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kumimoji="0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0496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678517" y="6524626"/>
            <a:ext cx="2878667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kumimoji="0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128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678517" y="6524626"/>
            <a:ext cx="2878667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kumimoji="0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8528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678517" y="6524626"/>
            <a:ext cx="2878667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kumimoji="0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7112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678517" y="6524626"/>
            <a:ext cx="2878667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kumimoji="0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8733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678517" y="6524626"/>
            <a:ext cx="2878667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kumimoji="0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1760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678517" y="6524626"/>
            <a:ext cx="2878667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kumimoji="0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6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rchest_blue_base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逆光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1"/>
            <a:ext cx="12192000" cy="6857999"/>
          </a:xfrm>
          <a:prstGeom prst="rect">
            <a:avLst/>
          </a:prstGeom>
        </p:spPr>
      </p:pic>
      <p:pic>
        <p:nvPicPr>
          <p:cNvPr id="13" name="縦ライン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1"/>
            <a:ext cx="12192000" cy="6857999"/>
          </a:xfrm>
          <a:prstGeom prst="rect">
            <a:avLst/>
          </a:prstGeom>
        </p:spPr>
      </p:pic>
      <p:pic>
        <p:nvPicPr>
          <p:cNvPr id="14" name="右上へ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1"/>
            <a:ext cx="12192000" cy="6857999"/>
          </a:xfrm>
          <a:prstGeom prst="rect">
            <a:avLst/>
          </a:prstGeom>
        </p:spPr>
      </p:pic>
      <p:pic>
        <p:nvPicPr>
          <p:cNvPr id="15" name="左下へ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1"/>
            <a:ext cx="12192000" cy="6857999"/>
          </a:xfrm>
          <a:prstGeom prst="rect">
            <a:avLst/>
          </a:prstGeom>
        </p:spPr>
      </p:pic>
      <p:pic>
        <p:nvPicPr>
          <p:cNvPr id="16" name="最後右へ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1"/>
            <a:ext cx="12192000" cy="6857999"/>
          </a:xfrm>
          <a:prstGeom prst="rect">
            <a:avLst/>
          </a:prstGeom>
        </p:spPr>
      </p:pic>
      <p:grpSp>
        <p:nvGrpSpPr>
          <p:cNvPr id="17" name="グループ化 16"/>
          <p:cNvGrpSpPr/>
          <p:nvPr userDrawn="1"/>
        </p:nvGrpSpPr>
        <p:grpSpPr bwMode="gray">
          <a:xfrm>
            <a:off x="0" y="0"/>
            <a:ext cx="12192000" cy="6858000"/>
            <a:chOff x="0" y="0"/>
            <a:chExt cx="9144000" cy="6858000"/>
          </a:xfrm>
        </p:grpSpPr>
        <p:pic>
          <p:nvPicPr>
            <p:cNvPr id="25" name="white"/>
            <p:cNvPicPr>
              <a:picLocks noChangeAspect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6" name="text"/>
            <p:cNvPicPr>
              <a:picLocks noChangeAspect="1" noChangeArrowheads="1"/>
            </p:cNvPicPr>
            <p:nvPr userDrawn="1"/>
          </p:nvPicPr>
          <p:blipFill>
            <a:blip r:embed="rId9" cstate="email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25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064149" y="3598148"/>
              <a:ext cx="6913563" cy="2457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brighter_logo_poji"/>
            <p:cNvPicPr>
              <a:picLocks noChangeAspect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296790" y="2146503"/>
              <a:ext cx="8466645" cy="9935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27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5888"/>
            <a:ext cx="2946400" cy="612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3200" y="115888"/>
            <a:ext cx="8636000" cy="6121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678517" y="6524626"/>
            <a:ext cx="2878667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kumimoji="0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84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159563" y="430930"/>
            <a:ext cx="9792000" cy="405683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159563" y="1116000"/>
            <a:ext cx="9792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239184" y="3045073"/>
            <a:ext cx="11712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184" y="3852000"/>
            <a:ext cx="96012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17625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0" y="1"/>
            <a:ext cx="12200467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0" y="1"/>
            <a:ext cx="12200467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836712"/>
            <a:ext cx="11713301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0" y="1"/>
            <a:ext cx="12200467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ltGray">
          <a:xfrm>
            <a:off x="237716" y="836613"/>
            <a:ext cx="11713635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5" y="1413188"/>
            <a:ext cx="11713633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_White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0" y="1"/>
            <a:ext cx="12200467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ltGray">
          <a:xfrm>
            <a:off x="239184" y="836613"/>
            <a:ext cx="11712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7883" y="1737188"/>
            <a:ext cx="11713301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18.jpe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image" Target="../media/image19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Footer"/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" y="6549392"/>
            <a:ext cx="12191999" cy="308609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239184" y="108000"/>
            <a:ext cx="11713633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239183" y="836614"/>
            <a:ext cx="11713635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9" name="Credit"/>
          <p:cNvSpPr txBox="1"/>
          <p:nvPr userDrawn="1"/>
        </p:nvSpPr>
        <p:spPr bwMode="black">
          <a:xfrm>
            <a:off x="1462478" y="6597840"/>
            <a:ext cx="15985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NEC Corporation 2019</a:t>
            </a: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5171697" y="6597840"/>
            <a:ext cx="18229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NEC Group Internal Use Only</a:t>
            </a:r>
          </a:p>
        </p:txBody>
      </p:sp>
      <p:sp>
        <p:nvSpPr>
          <p:cNvPr id="11" name="PageNumber"/>
          <p:cNvSpPr txBox="1"/>
          <p:nvPr userDrawn="1"/>
        </p:nvSpPr>
        <p:spPr bwMode="black">
          <a:xfrm>
            <a:off x="168810" y="6597840"/>
            <a:ext cx="684000" cy="234000"/>
          </a:xfrm>
          <a:prstGeom prst="rect">
            <a:avLst/>
          </a:prstGeom>
          <a:noFill/>
        </p:spPr>
        <p:txBody>
          <a:bodyPr wrap="none" tIns="4572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Verdana" panose="020B0604030504040204" pitchFamily="34" charset="0"/>
              </a:rPr>
              <a:t> </a:t>
            </a:r>
            <a:fld id="{C90F5524-168B-428D-88E2-BCDC17194B2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Verdana" panose="020B060403050404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9" r:id="rId2"/>
    <p:sldLayoutId id="2147483685" r:id="rId3"/>
    <p:sldLayoutId id="2147483682" r:id="rId4"/>
    <p:sldLayoutId id="2147483681" r:id="rId5"/>
    <p:sldLayoutId id="2147483699" r:id="rId6"/>
    <p:sldLayoutId id="2147483670" r:id="rId7"/>
    <p:sldLayoutId id="2147483672" r:id="rId8"/>
    <p:sldLayoutId id="2147483695" r:id="rId9"/>
    <p:sldLayoutId id="2147483673" r:id="rId10"/>
    <p:sldLayoutId id="2147483674" r:id="rId11"/>
    <p:sldLayoutId id="2147483701" r:id="rId12"/>
    <p:sldLayoutId id="2147483671" r:id="rId13"/>
    <p:sldLayoutId id="2147483703" r:id="rId14"/>
    <p:sldLayoutId id="2147483694" r:id="rId15"/>
    <p:sldLayoutId id="2147483702" r:id="rId16"/>
    <p:sldLayoutId id="2147483698" r:id="rId17"/>
    <p:sldLayoutId id="2147483693" r:id="rId18"/>
    <p:sldLayoutId id="2147483728" r:id="rId1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9" descr="PPT_7th_0707_high_スライド_B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489700"/>
            <a:ext cx="12192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0" descr="PPT_7th_0707_スライド_01"/>
          <p:cNvPicPr>
            <a:picLocks noChangeAspect="1" noChangeArrowheads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121920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115888"/>
            <a:ext cx="117856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Master Title</a:t>
            </a:r>
            <a:endParaRPr lang="ja-JP" altLang="en-US" smtClean="0"/>
          </a:p>
        </p:txBody>
      </p:sp>
      <p:sp>
        <p:nvSpPr>
          <p:cNvPr id="307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" y="981076"/>
            <a:ext cx="11785600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Master Text</a:t>
            </a:r>
            <a:endParaRPr lang="ja-JP" altLang="en-US" smtClean="0"/>
          </a:p>
          <a:p>
            <a:pPr lvl="1"/>
            <a:r>
              <a:rPr lang="en-US" altLang="ja-JP" smtClean="0"/>
              <a:t>Level 2</a:t>
            </a:r>
            <a:endParaRPr lang="ja-JP" altLang="en-US" smtClean="0"/>
          </a:p>
          <a:p>
            <a:pPr lvl="2"/>
            <a:r>
              <a:rPr lang="en-US" altLang="ja-JP" smtClean="0"/>
              <a:t>Level 3</a:t>
            </a:r>
          </a:p>
          <a:p>
            <a:pPr lvl="3"/>
            <a:r>
              <a:rPr lang="en-US" altLang="ja-JP" smtClean="0"/>
              <a:t>Level 4</a:t>
            </a:r>
            <a:endParaRPr lang="ja-JP" altLang="en-US" smtClean="0"/>
          </a:p>
        </p:txBody>
      </p:sp>
      <p:sp>
        <p:nvSpPr>
          <p:cNvPr id="308227" name="Rectangle 3"/>
          <p:cNvSpPr>
            <a:spLocks noChangeArrowheads="1"/>
          </p:cNvSpPr>
          <p:nvPr userDrawn="1"/>
        </p:nvSpPr>
        <p:spPr bwMode="auto">
          <a:xfrm>
            <a:off x="143934" y="6453188"/>
            <a:ext cx="38523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>
              <a:defRPr/>
            </a:pPr>
            <a:endParaRPr kumimoji="0" lang="en-US" altLang="ja-JP" sz="1600" dirty="0">
              <a:solidFill>
                <a:srgbClr val="FFFFFF"/>
              </a:solidFill>
              <a:ea typeface="Arial Unicode MS" pitchFamily="50" charset="-128"/>
              <a:cs typeface="Arial Unicode MS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658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HGP創英角ｺﾞｼｯｸUB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HGP創英角ｺﾞｼｯｸUB" pitchFamily="50" charset="-128"/>
          <a:cs typeface="HGP創英角ｺﾞｼｯｸUB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HGP創英角ｺﾞｼｯｸUB" pitchFamily="50" charset="-128"/>
          <a:cs typeface="HGP創英角ｺﾞｼｯｸUB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HGP創英角ｺﾞｼｯｸUB" pitchFamily="50" charset="-128"/>
          <a:cs typeface="HGP創英角ｺﾞｼｯｸUB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HGP創英角ｺﾞｼｯｸUB" pitchFamily="50" charset="-128"/>
          <a:cs typeface="HGP創英角ｺﾞｼｯｸUB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HGP創英角ｺﾞｼｯｸUB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HGP創英角ｺﾞｼｯｸUB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HGP創英角ｺﾞｼｯｸUB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HGP創英角ｺﾞｼｯｸUB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Arial" charset="0"/>
        <a:buChar char="▐"/>
        <a:defRPr kumimoji="1" sz="2200">
          <a:solidFill>
            <a:schemeClr val="tx1"/>
          </a:solidFill>
          <a:latin typeface="+mn-lt"/>
          <a:ea typeface="+mn-ea"/>
          <a:cs typeface="HGP創英角ｺﾞｼｯｸUB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  <a:cs typeface="HGP創英角ｺﾞｼｯｸUB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Arial" charset="0"/>
        <a:buChar char="•"/>
        <a:defRPr kumimoji="1" sz="2400">
          <a:solidFill>
            <a:schemeClr val="tx1"/>
          </a:solidFill>
          <a:latin typeface="+mn-lt"/>
          <a:ea typeface="+mn-ea"/>
          <a:cs typeface="HGP創英角ｺﾞｼｯｸUB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Arial" charset="0"/>
        <a:buChar char="–"/>
        <a:defRPr kumimoji="1" sz="1600">
          <a:solidFill>
            <a:schemeClr val="tx1"/>
          </a:solidFill>
          <a:latin typeface="+mn-lt"/>
          <a:ea typeface="+mn-ea"/>
          <a:cs typeface="HGP創英角ｺﾞｼｯｸUB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ＭＳ Ｐゴシック" pitchFamily="50" charset="-128"/>
          <a:cs typeface="HGP創英角ｺﾞｼｯｸUB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ＭＳ Ｐゴシック" pitchFamily="50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ＭＳ Ｐゴシック" pitchFamily="50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ＭＳ Ｐゴシック" pitchFamily="50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ＭＳ Ｐゴシック" pitchFamily="50" charset="-128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junit-tutorial.html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updates.jenkins-ci.org/download/plugins/" TargetMode="External"/><Relationship Id="rId2" Type="http://schemas.openxmlformats.org/officeDocument/2006/relationships/hyperlink" Target="https://updates.jenkins-ci.org/download/plugins/testng-plugin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selenium-tutorial" TargetMode="External"/><Relationship Id="rId2" Type="http://schemas.openxmlformats.org/officeDocument/2006/relationships/hyperlink" Target="https://www.toolsqa.com/selenium-tutorial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softwaretestinghelp.com/selenium-webdriver-selenium-tutorial-8/" TargetMode="External"/><Relationship Id="rId4" Type="http://schemas.openxmlformats.org/officeDocument/2006/relationships/hyperlink" Target="https://www.guru99.com/selenium-tutorial.html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152" y="4821909"/>
            <a:ext cx="12101848" cy="528794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Bodoni MT" panose="02070603080606020203" pitchFamily="18" charset="0"/>
              </a:rPr>
              <a:t>Selenium Webdriver: 1st-Jul-2021 to 5th-Aug-2021</a:t>
            </a:r>
            <a:endParaRPr kumimoji="1" lang="ja-JP" altLang="en-US" b="1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0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</a:rPr>
              <a:t>Selenium</a:t>
            </a:r>
            <a:r>
              <a:rPr lang="en-US" dirty="0">
                <a:latin typeface="Bodoni MT" panose="02070603080606020203" pitchFamily="18" charset="0"/>
              </a:rPr>
              <a:t> </a:t>
            </a:r>
            <a:r>
              <a:rPr lang="en-US" dirty="0" smtClean="0">
                <a:latin typeface="Bodoni MT" panose="02070603080606020203" pitchFamily="18" charset="0"/>
              </a:rPr>
              <a:t>Webdriver continues..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Bodoni MT" panose="02070603080606020203" pitchFamily="18" charset="0"/>
              </a:rPr>
              <a:t> Difference between FindElement and FindElements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Bodoni MT" panose="02070603080606020203" pitchFamily="18" charset="0"/>
              </a:rPr>
              <a:t>FindElement</a:t>
            </a:r>
            <a:r>
              <a:rPr lang="en-US" sz="2400" dirty="0">
                <a:latin typeface="Bodoni MT" panose="02070603080606020203" pitchFamily="18" charset="0"/>
              </a:rPr>
              <a:t>: </a:t>
            </a:r>
            <a:r>
              <a:rPr lang="en-US" sz="1800" dirty="0" smtClean="0">
                <a:latin typeface="Bodoni MT" panose="02070603080606020203" pitchFamily="18" charset="0"/>
              </a:rPr>
              <a:t>This method </a:t>
            </a:r>
            <a:r>
              <a:rPr lang="en-US" sz="1800" dirty="0">
                <a:latin typeface="Bodoni MT" panose="02070603080606020203" pitchFamily="18" charset="0"/>
              </a:rPr>
              <a:t>is </a:t>
            </a:r>
            <a:r>
              <a:rPr lang="en-US" sz="1800" dirty="0" smtClean="0">
                <a:latin typeface="Bodoni MT" panose="02070603080606020203" pitchFamily="18" charset="0"/>
              </a:rPr>
              <a:t>used to access a single web element on a page. It returns the first matching element. It throws a NoSuchElementException exception when it </a:t>
            </a:r>
            <a:r>
              <a:rPr lang="en-US" sz="1800" dirty="0">
                <a:latin typeface="Bodoni MT" panose="02070603080606020203" pitchFamily="18" charset="0"/>
              </a:rPr>
              <a:t>fails to </a:t>
            </a:r>
            <a:r>
              <a:rPr lang="en-US" sz="1800" dirty="0" smtClean="0">
                <a:latin typeface="Bodoni MT" panose="02070603080606020203" pitchFamily="18" charset="0"/>
              </a:rPr>
              <a:t>find </a:t>
            </a:r>
            <a:r>
              <a:rPr lang="en-US" sz="1800" dirty="0">
                <a:latin typeface="Bodoni MT" panose="02070603080606020203" pitchFamily="18" charset="0"/>
              </a:rPr>
              <a:t>the element</a:t>
            </a:r>
            <a:r>
              <a:rPr lang="en-US" sz="1800" dirty="0" smtClean="0">
                <a:latin typeface="Bodoni MT" panose="02070603080606020203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Bodoni MT" panose="020706030806060202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>
              <a:latin typeface="Bodoni MT" panose="020706030806060202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sz="1800" dirty="0">
              <a:latin typeface="Bodoni MT" panose="020706030806060202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>
              <a:latin typeface="Bodoni MT" panose="020706030806060202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Bodoni MT" panose="02070603080606020203" pitchFamily="18" charset="0"/>
              </a:rPr>
              <a:t>FindElements: </a:t>
            </a:r>
            <a:r>
              <a:rPr lang="en-US" sz="1800" dirty="0" smtClean="0">
                <a:latin typeface="Bodoni MT" panose="02070603080606020203" pitchFamily="18" charset="0"/>
              </a:rPr>
              <a:t>This </a:t>
            </a:r>
            <a:r>
              <a:rPr lang="en-US" altLang="en-US" sz="1800" dirty="0" smtClean="0">
                <a:latin typeface="Bodoni MT" panose="02070603080606020203" pitchFamily="18" charset="0"/>
              </a:rPr>
              <a:t>method returns</a:t>
            </a:r>
            <a:r>
              <a:rPr lang="en-US" altLang="en-US" sz="1800" dirty="0">
                <a:latin typeface="Bodoni MT" panose="02070603080606020203" pitchFamily="18" charset="0"/>
              </a:rPr>
              <a:t> the list of all matching elements. The findElement method throws a NoSuchElementException exception when the element is not available on the page. Whereas, the </a:t>
            </a:r>
            <a:r>
              <a:rPr lang="en-US" altLang="en-US" sz="1800" dirty="0" err="1">
                <a:latin typeface="Bodoni MT" panose="02070603080606020203" pitchFamily="18" charset="0"/>
              </a:rPr>
              <a:t>findElements</a:t>
            </a:r>
            <a:r>
              <a:rPr lang="en-US" altLang="en-US" sz="1800" dirty="0">
                <a:latin typeface="Bodoni MT" panose="02070603080606020203" pitchFamily="18" charset="0"/>
              </a:rPr>
              <a:t> method returns  an empty list when the element is not available or doesn’t exist on the page. It doesn’t throw NoSuchElementException</a:t>
            </a:r>
            <a:r>
              <a:rPr lang="en-US" altLang="en-US" sz="1800" dirty="0" smtClean="0">
                <a:latin typeface="Bodoni MT" panose="02070603080606020203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989" y="2045369"/>
            <a:ext cx="6581775" cy="121193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989" y="5021430"/>
            <a:ext cx="5346032" cy="143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5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</a:rPr>
              <a:t>Selenium</a:t>
            </a:r>
            <a:r>
              <a:rPr lang="en-US" dirty="0">
                <a:latin typeface="Bodoni MT" panose="02070603080606020203" pitchFamily="18" charset="0"/>
              </a:rPr>
              <a:t> </a:t>
            </a:r>
            <a:r>
              <a:rPr lang="en-US" dirty="0" smtClean="0">
                <a:latin typeface="Bodoni MT" panose="02070603080606020203" pitchFamily="18" charset="0"/>
              </a:rPr>
              <a:t>Webdriver continues..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doni MT" panose="02070603080606020203" pitchFamily="18" charset="0"/>
              </a:rPr>
              <a:t> </a:t>
            </a:r>
            <a:r>
              <a:rPr lang="en-US" sz="2400" dirty="0">
                <a:latin typeface="Bodoni MT" panose="02070603080606020203" pitchFamily="18" charset="0"/>
              </a:rPr>
              <a:t>Verify Tooltip- </a:t>
            </a:r>
            <a:r>
              <a:rPr lang="en-US" sz="2400" dirty="0" smtClean="0">
                <a:latin typeface="Bodoni MT" panose="02070603080606020203" pitchFamily="18" charset="0"/>
              </a:rPr>
              <a:t>Mouse </a:t>
            </a:r>
            <a:r>
              <a:rPr lang="en-US" sz="2400" dirty="0">
                <a:latin typeface="Bodoni MT" panose="02070603080606020203" pitchFamily="18" charset="0"/>
              </a:rPr>
              <a:t>Hover </a:t>
            </a:r>
            <a:r>
              <a:rPr lang="en-US" sz="2400" dirty="0" smtClean="0">
                <a:latin typeface="Bodoni MT" panose="02070603080606020203" pitchFamily="18" charset="0"/>
              </a:rPr>
              <a:t>&amp; Mouse </a:t>
            </a:r>
            <a:r>
              <a:rPr lang="en-US" sz="2400" dirty="0">
                <a:latin typeface="Bodoni MT" panose="02070603080606020203" pitchFamily="18" charset="0"/>
              </a:rPr>
              <a:t>Event using Action </a:t>
            </a:r>
            <a:r>
              <a:rPr lang="en-US" sz="2400" dirty="0" smtClean="0">
                <a:latin typeface="Bodoni MT" panose="02070603080606020203" pitchFamily="18" charset="0"/>
              </a:rPr>
              <a:t>Class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odoni MT" panose="02070603080606020203" pitchFamily="18" charset="0"/>
              </a:rPr>
              <a:t>https://www.guru99.com/verify-tooltip-selenium-webdriver.html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dirty="0"/>
              <a:t>https://jqueryui.com/droppable/</a:t>
            </a:r>
            <a:endParaRPr lang="en-US" sz="1800" dirty="0">
              <a:latin typeface="Bodoni MT" panose="020706030806060202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>
              <a:latin typeface="Bodoni MT" panose="020706030806060202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Bodoni MT" panose="02070603080606020203" pitchFamily="18" charset="0"/>
              </a:rPr>
              <a:t>Before Drag Box to Target</a:t>
            </a:r>
            <a:endParaRPr lang="en-US" sz="1800" dirty="0">
              <a:latin typeface="Bodoni MT" panose="020706030806060202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727" y="2112352"/>
            <a:ext cx="4434104" cy="16178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27" y="4054356"/>
            <a:ext cx="5638800" cy="21621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37304" y="4950777"/>
            <a:ext cx="2637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After </a:t>
            </a:r>
            <a:r>
              <a:rPr lang="en-US" dirty="0">
                <a:latin typeface="Bodoni MT" panose="02070603080606020203" pitchFamily="18" charset="0"/>
              </a:rPr>
              <a:t>Drag Box to Target</a:t>
            </a:r>
          </a:p>
        </p:txBody>
      </p:sp>
    </p:spTree>
    <p:extLst>
      <p:ext uri="{BB962C8B-B14F-4D97-AF65-F5344CB8AC3E}">
        <p14:creationId xmlns:p14="http://schemas.microsoft.com/office/powerpoint/2010/main" val="243203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Selenium Webdriver continues</a:t>
            </a:r>
            <a:r>
              <a:rPr lang="en-US" dirty="0" smtClean="0">
                <a:latin typeface="Bodoni MT" panose="02070603080606020203" pitchFamily="18" charset="0"/>
              </a:rPr>
              <a:t>..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Bodoni MT" panose="02070603080606020203" pitchFamily="18" charset="0"/>
              </a:rPr>
              <a:t> Topics covered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  Dropdown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  Radio Button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  Web Links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  Alerts and Pop ups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Bodoni MT" panose="02070603080606020203" pitchFamily="18" charset="0"/>
              </a:rPr>
              <a:t> </a:t>
            </a:r>
            <a:r>
              <a:rPr lang="en-US" sz="1800" dirty="0" smtClean="0">
                <a:latin typeface="Bodoni MT" panose="02070603080606020203" pitchFamily="18" charset="0"/>
              </a:rPr>
              <a:t> Diff between FindElement </a:t>
            </a:r>
            <a:r>
              <a:rPr lang="en-US" sz="1800" dirty="0">
                <a:latin typeface="Bodoni MT" panose="02070603080606020203" pitchFamily="18" charset="0"/>
              </a:rPr>
              <a:t>&amp;</a:t>
            </a:r>
            <a:r>
              <a:rPr lang="en-US" sz="1800" dirty="0" smtClean="0">
                <a:latin typeface="Bodoni MT" panose="02070603080606020203" pitchFamily="18" charset="0"/>
              </a:rPr>
              <a:t> FindElements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  </a:t>
            </a:r>
            <a:r>
              <a:rPr lang="en-US" sz="1800" dirty="0">
                <a:latin typeface="Bodoni MT" panose="02070603080606020203" pitchFamily="18" charset="0"/>
              </a:rPr>
              <a:t>Mouse Hover </a:t>
            </a:r>
            <a:r>
              <a:rPr lang="en-US" sz="1800" dirty="0" smtClean="0">
                <a:latin typeface="Bodoni MT" panose="02070603080606020203" pitchFamily="18" charset="0"/>
              </a:rPr>
              <a:t>&amp; </a:t>
            </a:r>
            <a:r>
              <a:rPr lang="en-US" sz="1800" dirty="0">
                <a:latin typeface="Bodoni MT" panose="02070603080606020203" pitchFamily="18" charset="0"/>
              </a:rPr>
              <a:t>Mouse Event using Action Class</a:t>
            </a:r>
          </a:p>
          <a:p>
            <a:pPr marL="0" indent="0">
              <a:buNone/>
            </a:pPr>
            <a:endParaRPr lang="en-US" sz="1800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r>
              <a:rPr lang="en-US" sz="1800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1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7874"/>
            <a:ext cx="11712000" cy="468000"/>
          </a:xfrm>
        </p:spPr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Selenium </a:t>
            </a:r>
            <a:r>
              <a:rPr lang="en-US" dirty="0" smtClean="0">
                <a:latin typeface="Bodoni MT" panose="02070603080606020203" pitchFamily="18" charset="0"/>
              </a:rPr>
              <a:t>Webdriver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39350" y="791742"/>
            <a:ext cx="11713301" cy="56164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Bodoni MT" panose="020706030806060202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Bodoni MT" panose="020706030806060202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Bodoni MT" panose="020706030806060202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Bodoni MT" panose="02070603080606020203" pitchFamily="18" charset="0"/>
              </a:rPr>
              <a:t>			                        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Bodoni MT" panose="02070603080606020203" pitchFamily="18" charset="0"/>
              </a:rPr>
              <a:t> </a:t>
            </a:r>
            <a:r>
              <a:rPr lang="en-US" sz="1800" dirty="0" smtClean="0">
                <a:latin typeface="Bodoni MT" panose="02070603080606020203" pitchFamily="18" charset="0"/>
              </a:rPr>
              <a:t>				</a:t>
            </a:r>
            <a:r>
              <a:rPr lang="en-US" sz="3200" b="1" i="1" u="sng" dirty="0">
                <a:latin typeface="Bodoni MT" panose="02070603080606020203" pitchFamily="18" charset="0"/>
              </a:rPr>
              <a:t> Session 8th Jul</a:t>
            </a:r>
            <a:endParaRPr lang="en-US" sz="3200" u="sng" dirty="0" smtClean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37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</a:rPr>
              <a:t>Table of Contents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39350" y="791742"/>
            <a:ext cx="11713301" cy="56164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Bodoni MT" panose="02070603080606020203" pitchFamily="18" charset="0"/>
              </a:rPr>
              <a:t> Agenda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 What is a Web Table. It’s types and how to handle Web Tables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 </a:t>
            </a:r>
            <a:r>
              <a:rPr lang="en-US" sz="1800" dirty="0">
                <a:latin typeface="Bodoni MT" panose="02070603080606020203" pitchFamily="18" charset="0"/>
              </a:rPr>
              <a:t>Handling </a:t>
            </a:r>
            <a:r>
              <a:rPr lang="en-US" sz="1800" dirty="0" smtClean="0">
                <a:latin typeface="Bodoni MT" panose="02070603080606020203" pitchFamily="18" charset="0"/>
              </a:rPr>
              <a:t>Iframes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 Switching </a:t>
            </a:r>
            <a:r>
              <a:rPr lang="en-US" sz="1800" dirty="0">
                <a:latin typeface="Bodoni MT" panose="02070603080606020203" pitchFamily="18" charset="0"/>
              </a:rPr>
              <a:t>between different </a:t>
            </a:r>
            <a:r>
              <a:rPr lang="en-US" sz="1800" dirty="0" smtClean="0">
                <a:latin typeface="Bodoni MT" panose="02070603080606020203" pitchFamily="18" charset="0"/>
              </a:rPr>
              <a:t>Windows Tabs</a:t>
            </a:r>
            <a:endParaRPr lang="en-US" sz="1800" dirty="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 smtClean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39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</a:rPr>
              <a:t>Selenium</a:t>
            </a:r>
            <a:r>
              <a:rPr lang="en-US" dirty="0">
                <a:latin typeface="Bodoni MT" panose="02070603080606020203" pitchFamily="18" charset="0"/>
              </a:rPr>
              <a:t> </a:t>
            </a:r>
            <a:r>
              <a:rPr lang="en-US" dirty="0" smtClean="0">
                <a:latin typeface="Bodoni MT" panose="02070603080606020203" pitchFamily="18" charset="0"/>
              </a:rPr>
              <a:t>Webdriver continues..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sz="2400" dirty="0" smtClean="0">
                <a:latin typeface="Bodoni MT" panose="02070603080606020203" pitchFamily="18" charset="0"/>
              </a:rPr>
              <a:t>What is a </a:t>
            </a:r>
            <a:r>
              <a:rPr lang="en-US" dirty="0" smtClean="0">
                <a:latin typeface="Bodoni MT" panose="02070603080606020203" pitchFamily="18" charset="0"/>
              </a:rPr>
              <a:t>Web Tables. It’s types and how </a:t>
            </a:r>
            <a:r>
              <a:rPr lang="en-US" dirty="0">
                <a:latin typeface="Bodoni MT" panose="02070603080606020203" pitchFamily="18" charset="0"/>
              </a:rPr>
              <a:t>to handle </a:t>
            </a:r>
            <a:r>
              <a:rPr lang="en-US" dirty="0" smtClean="0">
                <a:latin typeface="Bodoni MT" panose="02070603080606020203" pitchFamily="18" charset="0"/>
              </a:rPr>
              <a:t>Web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 smtClean="0">
                <a:latin typeface="Bodoni MT" panose="02070603080606020203" pitchFamily="18" charset="0"/>
              </a:rPr>
              <a:t>A Table </a:t>
            </a:r>
            <a:r>
              <a:rPr lang="en-US" altLang="en-US" sz="1800" dirty="0">
                <a:latin typeface="Bodoni MT" panose="02070603080606020203" pitchFamily="18" charset="0"/>
              </a:rPr>
              <a:t>is made of rows and columns. When we create a table for a web page, that is called as a web table. In HTML, table is created </a:t>
            </a:r>
            <a:r>
              <a:rPr lang="en-US" altLang="en-US" sz="1800" dirty="0" smtClean="0">
                <a:latin typeface="Bodoni MT" panose="02070603080606020203" pitchFamily="18" charset="0"/>
              </a:rPr>
              <a:t>using</a:t>
            </a:r>
            <a:r>
              <a:rPr lang="en-US" altLang="en-US" sz="1800" dirty="0">
                <a:latin typeface="Bodoni MT" panose="02070603080606020203" pitchFamily="18" charset="0"/>
              </a:rPr>
              <a:t> </a:t>
            </a:r>
            <a:r>
              <a:rPr lang="en-US" altLang="en-US" sz="1800" b="1" dirty="0">
                <a:latin typeface="Bodoni MT" panose="02070603080606020203" pitchFamily="18" charset="0"/>
              </a:rPr>
              <a:t>&lt;table&gt;</a:t>
            </a:r>
            <a:r>
              <a:rPr lang="en-US" altLang="en-US" sz="1800" dirty="0">
                <a:latin typeface="Bodoni MT" panose="02070603080606020203" pitchFamily="18" charset="0"/>
              </a:rPr>
              <a:t> tag. Web table is a HTML structure for creating rows and columns on a Web page</a:t>
            </a:r>
            <a:r>
              <a:rPr lang="en-US" altLang="en-US" sz="1800" dirty="0" smtClean="0">
                <a:latin typeface="Bodoni MT" panose="02070603080606020203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sz="1800" dirty="0">
              <a:latin typeface="Bodoni MT" panose="020706030806060202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pitchFamily="18" charset="0"/>
              </a:rPr>
              <a:t>Web Table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pitchFamily="18" charset="0"/>
              </a:rPr>
              <a:t>can consists below parts: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pitchFamily="18" charset="0"/>
              </a:rPr>
              <a:t>Header(s): It is created using &lt;th&gt; tag.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pitchFamily="18" charset="0"/>
              </a:rPr>
              <a:t>Row(s):It is created using &lt;tr&gt; tag.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pitchFamily="18" charset="0"/>
              </a:rPr>
              <a:t>Columns(s):It is created using &lt;td&gt; tag.</a:t>
            </a:r>
          </a:p>
          <a:p>
            <a:pPr marL="0" indent="0">
              <a:buNone/>
            </a:pPr>
            <a:endParaRPr lang="en-US" sz="1800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Bodoni MT" panose="020706030806060202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Bodoni MT" panose="02070603080606020203" pitchFamily="18" charset="0"/>
              </a:rPr>
              <a:t>Types of Web Table: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latin typeface="Bodoni MT" panose="02070603080606020203" pitchFamily="18" charset="0"/>
              </a:rPr>
              <a:t>Static Web table: </a:t>
            </a:r>
            <a:r>
              <a:rPr lang="en-US" altLang="en-US" sz="1800" dirty="0">
                <a:latin typeface="Bodoni MT" panose="02070603080606020203" pitchFamily="18" charset="0"/>
              </a:rPr>
              <a:t>Number of rows and columns will be definite. Eg. Table of months, Table of days etc.</a:t>
            </a:r>
            <a:endParaRPr lang="en-US" sz="1800" dirty="0" smtClean="0">
              <a:latin typeface="Bodoni MT" panose="020706030806060202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latin typeface="Bodoni MT" panose="02070603080606020203" pitchFamily="18" charset="0"/>
              </a:rPr>
              <a:t>Dynamic Web table: </a:t>
            </a:r>
            <a:r>
              <a:rPr lang="en-US" altLang="en-US" sz="1800" dirty="0" smtClean="0">
                <a:latin typeface="Bodoni MT" panose="02070603080606020203" pitchFamily="18" charset="0"/>
              </a:rPr>
              <a:t>Number </a:t>
            </a:r>
            <a:r>
              <a:rPr lang="en-US" altLang="en-US" sz="1800" dirty="0">
                <a:latin typeface="Bodoni MT" panose="02070603080606020203" pitchFamily="18" charset="0"/>
              </a:rPr>
              <a:t>of rows and columns will be dynamic. It will be keep on increasing or decreasing based on data. For Eg: Sales table, Student table.</a:t>
            </a:r>
            <a:endParaRPr lang="en-US" sz="1800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sz="18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33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</a:rPr>
              <a:t>Selenium</a:t>
            </a:r>
            <a:r>
              <a:rPr lang="en-US" dirty="0">
                <a:latin typeface="Bodoni MT" panose="02070603080606020203" pitchFamily="18" charset="0"/>
              </a:rPr>
              <a:t> </a:t>
            </a:r>
            <a:r>
              <a:rPr lang="en-US" dirty="0" smtClean="0">
                <a:latin typeface="Bodoni MT" panose="02070603080606020203" pitchFamily="18" charset="0"/>
              </a:rPr>
              <a:t>Webdriver Web Table continues..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sz="2400" dirty="0" smtClean="0">
                <a:latin typeface="Bodoni MT" panose="02070603080606020203" pitchFamily="18" charset="0"/>
              </a:rPr>
              <a:t>Static Web tables</a:t>
            </a:r>
          </a:p>
          <a:p>
            <a:pPr marL="0" indent="0">
              <a:buNone/>
            </a:pPr>
            <a:endParaRPr lang="en-US" sz="2400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850" y="1263316"/>
            <a:ext cx="8771055" cy="17858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60" y="3049129"/>
            <a:ext cx="4215565" cy="32768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1307" y="3302641"/>
            <a:ext cx="7724775" cy="260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2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</a:rPr>
              <a:t>Selenium</a:t>
            </a:r>
            <a:r>
              <a:rPr lang="en-US" dirty="0">
                <a:latin typeface="Bodoni MT" panose="02070603080606020203" pitchFamily="18" charset="0"/>
              </a:rPr>
              <a:t> </a:t>
            </a:r>
            <a:r>
              <a:rPr lang="en-US" dirty="0" smtClean="0">
                <a:latin typeface="Bodoni MT" panose="02070603080606020203" pitchFamily="18" charset="0"/>
              </a:rPr>
              <a:t>Webdriver Web Table continues..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sz="2400" dirty="0" smtClean="0">
                <a:latin typeface="Bodoni MT" panose="02070603080606020203" pitchFamily="18" charset="0"/>
              </a:rPr>
              <a:t>Dynamic Web tables</a:t>
            </a:r>
          </a:p>
          <a:p>
            <a:pPr marL="0" indent="0">
              <a:buNone/>
            </a:pPr>
            <a:endParaRPr lang="en-US" sz="2400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sz="2400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34" y="1419726"/>
            <a:ext cx="8771055" cy="17566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61" y="3176337"/>
            <a:ext cx="3950872" cy="32768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537" y="3681663"/>
            <a:ext cx="7953625" cy="198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4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</a:rPr>
              <a:t>Selenium</a:t>
            </a:r>
            <a:r>
              <a:rPr lang="en-US" dirty="0">
                <a:latin typeface="Bodoni MT" panose="02070603080606020203" pitchFamily="18" charset="0"/>
              </a:rPr>
              <a:t> </a:t>
            </a:r>
            <a:r>
              <a:rPr lang="en-US" dirty="0" smtClean="0">
                <a:latin typeface="Bodoni MT" panose="02070603080606020203" pitchFamily="18" charset="0"/>
              </a:rPr>
              <a:t>Webdriver continues..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smtClean="0">
                <a:latin typeface="Bodoni MT" panose="02070603080606020203" pitchFamily="18" charset="0"/>
              </a:rPr>
              <a:t>How to switch between different Tabs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Bodoni MT" panose="02070603080606020203" pitchFamily="18" charset="0"/>
              </a:rPr>
              <a:t>get.windowhandle(): helps in getting the window handle of the current window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Bodoni MT" panose="02070603080606020203" pitchFamily="18" charset="0"/>
              </a:rPr>
              <a:t>get.windowhandles(): helps in getting the handles of all the windows opened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Bodoni MT" panose="02070603080606020203" pitchFamily="18" charset="0"/>
              </a:rPr>
              <a:t>switch to: helps in switching between the windows</a:t>
            </a:r>
          </a:p>
          <a:p>
            <a:pPr marL="0" indent="0">
              <a:buNone/>
            </a:pPr>
            <a:endParaRPr lang="en-US" sz="2400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sz="2400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631" y="2695074"/>
            <a:ext cx="7332496" cy="292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3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Selenium Webdriver continues</a:t>
            </a:r>
            <a:r>
              <a:rPr lang="en-US" dirty="0" smtClean="0">
                <a:latin typeface="Bodoni MT" panose="02070603080606020203" pitchFamily="18" charset="0"/>
              </a:rPr>
              <a:t>..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Bodoni MT" panose="02070603080606020203" pitchFamily="18" charset="0"/>
              </a:rPr>
              <a:t> Topics covered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 What are Web tables and how to handle Web tables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Bodoni MT" panose="02070603080606020203" pitchFamily="18" charset="0"/>
              </a:rPr>
              <a:t> </a:t>
            </a:r>
            <a:r>
              <a:rPr lang="en-US" sz="1800" dirty="0" smtClean="0">
                <a:latin typeface="Bodoni MT" panose="02070603080606020203" pitchFamily="18" charset="0"/>
              </a:rPr>
              <a:t>How to switch between diff Tabs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Bodoni MT" panose="02070603080606020203" pitchFamily="18" charset="0"/>
              </a:rPr>
              <a:t> </a:t>
            </a:r>
            <a:r>
              <a:rPr lang="en-US" sz="1800" dirty="0" smtClean="0">
                <a:latin typeface="Bodoni MT" panose="02070603080606020203" pitchFamily="18" charset="0"/>
              </a:rPr>
              <a:t>How to switch between diff Windows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20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7874"/>
            <a:ext cx="11712000" cy="468000"/>
          </a:xfrm>
        </p:spPr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Selenium </a:t>
            </a:r>
            <a:r>
              <a:rPr lang="en-US" dirty="0" smtClean="0">
                <a:latin typeface="Bodoni MT" panose="02070603080606020203" pitchFamily="18" charset="0"/>
              </a:rPr>
              <a:t>Webdriver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39350" y="791742"/>
            <a:ext cx="11713301" cy="56164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Bodoni MT" panose="020706030806060202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Bodoni MT" panose="020706030806060202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Bodoni MT" panose="020706030806060202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Bodoni MT" panose="02070603080606020203" pitchFamily="18" charset="0"/>
              </a:rPr>
              <a:t>			                        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Bodoni MT" panose="02070603080606020203" pitchFamily="18" charset="0"/>
              </a:rPr>
              <a:t> </a:t>
            </a:r>
            <a:r>
              <a:rPr lang="en-US" sz="1800" dirty="0" smtClean="0">
                <a:latin typeface="Bodoni MT" panose="02070603080606020203" pitchFamily="18" charset="0"/>
              </a:rPr>
              <a:t>			</a:t>
            </a:r>
            <a:r>
              <a:rPr lang="en-US" sz="1800" dirty="0">
                <a:latin typeface="Bodoni MT" panose="02070603080606020203" pitchFamily="18" charset="0"/>
              </a:rPr>
              <a:t> </a:t>
            </a:r>
            <a:r>
              <a:rPr lang="en-US" sz="1800" dirty="0" smtClean="0">
                <a:latin typeface="Bodoni MT" panose="02070603080606020203" pitchFamily="18" charset="0"/>
              </a:rPr>
              <a:t>         </a:t>
            </a:r>
            <a:r>
              <a:rPr lang="en-US" sz="3200" b="1" i="1" u="sng" dirty="0" smtClean="0">
                <a:latin typeface="Bodoni MT" panose="02070603080606020203" pitchFamily="18" charset="0"/>
              </a:rPr>
              <a:t>Session </a:t>
            </a:r>
            <a:r>
              <a:rPr lang="en-US" altLang="en-US" sz="3200" b="1" i="1" u="sng" dirty="0">
                <a:latin typeface="Bodoni MT" panose="02070603080606020203" pitchFamily="18" charset="0"/>
              </a:rPr>
              <a:t>1st-Jul-2021</a:t>
            </a:r>
          </a:p>
        </p:txBody>
      </p:sp>
    </p:spTree>
    <p:extLst>
      <p:ext uri="{BB962C8B-B14F-4D97-AF65-F5344CB8AC3E}">
        <p14:creationId xmlns:p14="http://schemas.microsoft.com/office/powerpoint/2010/main" val="370904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7874"/>
            <a:ext cx="11712000" cy="468000"/>
          </a:xfrm>
        </p:spPr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Selenium </a:t>
            </a:r>
            <a:r>
              <a:rPr lang="en-US" dirty="0" smtClean="0">
                <a:latin typeface="Bodoni MT" panose="02070603080606020203" pitchFamily="18" charset="0"/>
              </a:rPr>
              <a:t>Webdriver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39350" y="791742"/>
            <a:ext cx="11713301" cy="56164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Bodoni MT" panose="020706030806060202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Bodoni MT" panose="020706030806060202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Bodoni MT" panose="020706030806060202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Bodoni MT" panose="02070603080606020203" pitchFamily="18" charset="0"/>
              </a:rPr>
              <a:t>			                        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Bodoni MT" panose="02070603080606020203" pitchFamily="18" charset="0"/>
              </a:rPr>
              <a:t> </a:t>
            </a:r>
            <a:r>
              <a:rPr lang="en-US" sz="1800" dirty="0" smtClean="0">
                <a:latin typeface="Bodoni MT" panose="02070603080606020203" pitchFamily="18" charset="0"/>
              </a:rPr>
              <a:t>			              </a:t>
            </a:r>
            <a:r>
              <a:rPr lang="en-US" sz="3200" b="1" i="1" u="sng" dirty="0" smtClean="0">
                <a:latin typeface="Bodoni MT" panose="02070603080606020203" pitchFamily="18" charset="0"/>
              </a:rPr>
              <a:t>Session 15</a:t>
            </a:r>
            <a:r>
              <a:rPr lang="en-US" sz="3200" b="1" i="1" u="sng" baseline="30000" dirty="0" smtClean="0">
                <a:latin typeface="Bodoni MT" panose="02070603080606020203" pitchFamily="18" charset="0"/>
              </a:rPr>
              <a:t>th</a:t>
            </a:r>
            <a:r>
              <a:rPr lang="en-US" sz="3200" b="1" i="1" u="sng" dirty="0" smtClean="0">
                <a:latin typeface="Bodoni MT" panose="02070603080606020203" pitchFamily="18" charset="0"/>
              </a:rPr>
              <a:t> </a:t>
            </a:r>
            <a:r>
              <a:rPr lang="en-US" sz="3200" b="1" i="1" u="sng" dirty="0">
                <a:latin typeface="Bodoni MT" panose="02070603080606020203" pitchFamily="18" charset="0"/>
              </a:rPr>
              <a:t>Jul</a:t>
            </a:r>
            <a:endParaRPr lang="en-US" sz="3200" u="sng" dirty="0" smtClean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40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</a:rPr>
              <a:t>Table of Contents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39350" y="791742"/>
            <a:ext cx="11713301" cy="56164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Bodoni MT" panose="02070603080606020203" pitchFamily="18" charset="0"/>
              </a:rPr>
              <a:t> Agenda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  How to </a:t>
            </a:r>
            <a:r>
              <a:rPr lang="en-US" sz="1800" dirty="0">
                <a:latin typeface="Bodoni MT" panose="02070603080606020203" pitchFamily="18" charset="0"/>
              </a:rPr>
              <a:t>Reading &amp; Writing Data to Excel </a:t>
            </a:r>
            <a:endParaRPr lang="en-US" sz="1800" dirty="0" smtClean="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odoni MT" panose="02070603080606020203" pitchFamily="18" charset="0"/>
              </a:rPr>
              <a:t> </a:t>
            </a:r>
            <a:r>
              <a:rPr lang="en-US" sz="1800" dirty="0" smtClean="0">
                <a:latin typeface="Bodoni MT" panose="02070603080606020203" pitchFamily="18" charset="0"/>
              </a:rPr>
              <a:t> How to run selenium script </a:t>
            </a:r>
            <a:r>
              <a:rPr lang="en-US" sz="1800" dirty="0">
                <a:latin typeface="Bodoni MT" panose="02070603080606020203" pitchFamily="18" charset="0"/>
              </a:rPr>
              <a:t>using Cross Browser Testing</a:t>
            </a:r>
            <a:endParaRPr lang="en-US" sz="1800" dirty="0" smtClean="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  how to create config. file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  </a:t>
            </a:r>
            <a:r>
              <a:rPr lang="en-US" sz="1800" dirty="0">
                <a:latin typeface="Bodoni MT" panose="02070603080606020203" pitchFamily="18" charset="0"/>
              </a:rPr>
              <a:t>Data driven Testing(Read Data from excel and write in Application</a:t>
            </a:r>
            <a:r>
              <a:rPr lang="en-US" sz="1800" dirty="0" smtClean="0">
                <a:latin typeface="Bodoni MT" panose="020706030806060202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324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Excel using JXL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39350" y="836713"/>
            <a:ext cx="11713301" cy="720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JXL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 API (a.k.a. 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Java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 Excel API) allows users to read, write, create, and modify sheets in an Excel(.xls) workbook at runtime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4000" b="1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109" b="5718"/>
          <a:stretch/>
        </p:blipFill>
        <p:spPr>
          <a:xfrm>
            <a:off x="380999" y="1500188"/>
            <a:ext cx="11334751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Excel using JXL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39350" y="836713"/>
            <a:ext cx="11713301" cy="720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 and Read data from Config file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4000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985" y="2641696"/>
            <a:ext cx="9277350" cy="19355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6051" y="2545072"/>
            <a:ext cx="23873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Write code in Eclipse</a:t>
            </a:r>
          </a:p>
        </p:txBody>
      </p:sp>
      <p:sp>
        <p:nvSpPr>
          <p:cNvPr id="8" name="Rectangle 7"/>
          <p:cNvSpPr/>
          <p:nvPr/>
        </p:nvSpPr>
        <p:spPr>
          <a:xfrm>
            <a:off x="959577" y="4880730"/>
            <a:ext cx="84613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endParaRPr lang="en-US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5666" y="4577244"/>
            <a:ext cx="8045669" cy="16913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9271" y="1214437"/>
            <a:ext cx="4645784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0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Selenium Webdriver continues</a:t>
            </a:r>
            <a:r>
              <a:rPr lang="en-US" dirty="0" smtClean="0">
                <a:latin typeface="Bodoni MT" panose="02070603080606020203" pitchFamily="18" charset="0"/>
              </a:rPr>
              <a:t>..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Bodoni MT" panose="02070603080606020203" pitchFamily="18" charset="0"/>
              </a:rPr>
              <a:t> Topics covered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  Reading </a:t>
            </a:r>
            <a:r>
              <a:rPr lang="en-US" sz="1800" dirty="0">
                <a:latin typeface="Bodoni MT" panose="02070603080606020203" pitchFamily="18" charset="0"/>
              </a:rPr>
              <a:t>&amp; Writing Data to Excel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odoni MT" panose="02070603080606020203" pitchFamily="18" charset="0"/>
              </a:rPr>
              <a:t>  </a:t>
            </a:r>
            <a:r>
              <a:rPr lang="en-US" sz="1800" dirty="0" smtClean="0">
                <a:latin typeface="Bodoni MT" panose="02070603080606020203" pitchFamily="18" charset="0"/>
              </a:rPr>
              <a:t>Run </a:t>
            </a:r>
            <a:r>
              <a:rPr lang="en-US" sz="1800" dirty="0">
                <a:latin typeface="Bodoni MT" panose="02070603080606020203" pitchFamily="18" charset="0"/>
              </a:rPr>
              <a:t>selenium script using Cross Browser Testing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  Config</a:t>
            </a:r>
            <a:r>
              <a:rPr lang="en-US" sz="1800" dirty="0">
                <a:latin typeface="Bodoni MT" panose="02070603080606020203" pitchFamily="18" charset="0"/>
              </a:rPr>
              <a:t>. file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odoni MT" panose="02070603080606020203" pitchFamily="18" charset="0"/>
              </a:rPr>
              <a:t>  </a:t>
            </a:r>
            <a:r>
              <a:rPr lang="en-US" sz="1800" dirty="0" smtClean="0">
                <a:latin typeface="Bodoni MT" panose="02070603080606020203" pitchFamily="18" charset="0"/>
              </a:rPr>
              <a:t>Data </a:t>
            </a:r>
            <a:r>
              <a:rPr lang="en-US" sz="1800" dirty="0">
                <a:latin typeface="Bodoni MT" panose="02070603080606020203" pitchFamily="18" charset="0"/>
              </a:rPr>
              <a:t>driven </a:t>
            </a:r>
            <a:r>
              <a:rPr lang="en-US" sz="1800" dirty="0" smtClean="0">
                <a:latin typeface="Bodoni MT" panose="02070603080606020203" pitchFamily="18" charset="0"/>
              </a:rPr>
              <a:t>Testing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6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7874"/>
            <a:ext cx="11712000" cy="468000"/>
          </a:xfrm>
        </p:spPr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Selenium </a:t>
            </a:r>
            <a:r>
              <a:rPr lang="en-US" dirty="0" smtClean="0">
                <a:latin typeface="Bodoni MT" panose="02070603080606020203" pitchFamily="18" charset="0"/>
              </a:rPr>
              <a:t>Webdriver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39350" y="791742"/>
            <a:ext cx="11713301" cy="56164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Bodoni MT" panose="020706030806060202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Bodoni MT" panose="020706030806060202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Bodoni MT" panose="020706030806060202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Bodoni MT" panose="02070603080606020203" pitchFamily="18" charset="0"/>
              </a:rPr>
              <a:t>			                        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Bodoni MT" panose="02070603080606020203" pitchFamily="18" charset="0"/>
              </a:rPr>
              <a:t> </a:t>
            </a:r>
            <a:r>
              <a:rPr lang="en-US" sz="1800" dirty="0" smtClean="0">
                <a:latin typeface="Bodoni MT" panose="02070603080606020203" pitchFamily="18" charset="0"/>
              </a:rPr>
              <a:t>			              </a:t>
            </a:r>
            <a:r>
              <a:rPr lang="en-US" sz="3200" b="1" i="1" u="sng" dirty="0" smtClean="0">
                <a:latin typeface="Bodoni MT" panose="02070603080606020203" pitchFamily="18" charset="0"/>
              </a:rPr>
              <a:t>Session </a:t>
            </a:r>
            <a:r>
              <a:rPr lang="en-US" sz="3200" b="1" i="1" u="sng" dirty="0">
                <a:latin typeface="Bodoni MT" panose="02070603080606020203" pitchFamily="18" charset="0"/>
              </a:rPr>
              <a:t>22nd Jul</a:t>
            </a:r>
            <a:endParaRPr lang="en-US" sz="3200" u="sng" dirty="0" smtClean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11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</a:rPr>
              <a:t>Table of Contents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39350" y="791742"/>
            <a:ext cx="11713301" cy="56164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Bodoni MT" panose="02070603080606020203" pitchFamily="18" charset="0"/>
              </a:rPr>
              <a:t> Agenda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odoni MT" panose="02070603080606020203" pitchFamily="18" charset="0"/>
              </a:rPr>
              <a:t>Testing Framework - </a:t>
            </a:r>
            <a:r>
              <a:rPr lang="en-US" sz="1800" dirty="0" smtClean="0">
                <a:latin typeface="Bodoni MT" panose="02070603080606020203" pitchFamily="18" charset="0"/>
              </a:rPr>
              <a:t>TestNG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Installation of TestNG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TestNG Library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TestNG Annotations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Test </a:t>
            </a:r>
            <a:r>
              <a:rPr lang="en-US" sz="1800" dirty="0">
                <a:latin typeface="Bodoni MT" panose="02070603080606020203" pitchFamily="18" charset="0"/>
              </a:rPr>
              <a:t>cases </a:t>
            </a:r>
            <a:r>
              <a:rPr lang="en-US" sz="1800" dirty="0" smtClean="0">
                <a:latin typeface="Bodoni MT" panose="02070603080606020203" pitchFamily="18" charset="0"/>
              </a:rPr>
              <a:t>with </a:t>
            </a:r>
            <a:r>
              <a:rPr lang="en-US" sz="1800" dirty="0">
                <a:latin typeface="Bodoni MT" panose="02070603080606020203" pitchFamily="18" charset="0"/>
              </a:rPr>
              <a:t>P</a:t>
            </a:r>
            <a:r>
              <a:rPr lang="en-US" sz="1800" dirty="0" smtClean="0">
                <a:latin typeface="Bodoni MT" panose="02070603080606020203" pitchFamily="18" charset="0"/>
              </a:rPr>
              <a:t>riority set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Reports</a:t>
            </a:r>
          </a:p>
        </p:txBody>
      </p:sp>
    </p:spTree>
    <p:extLst>
      <p:ext uri="{BB962C8B-B14F-4D97-AF65-F5344CB8AC3E}">
        <p14:creationId xmlns:p14="http://schemas.microsoft.com/office/powerpoint/2010/main" val="176355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Selenium Webdriver continues</a:t>
            </a:r>
            <a:r>
              <a:rPr lang="en-US" dirty="0" smtClean="0">
                <a:latin typeface="Bodoni MT" panose="02070603080606020203" pitchFamily="18" charset="0"/>
              </a:rPr>
              <a:t>..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Bodoni MT" panose="02070603080606020203" pitchFamily="18" charset="0"/>
              </a:rPr>
              <a:t> </a:t>
            </a:r>
            <a:r>
              <a:rPr lang="en-US" sz="1800" dirty="0" smtClean="0"/>
              <a:t> </a:t>
            </a:r>
            <a:r>
              <a:rPr lang="en-US" dirty="0" smtClean="0">
                <a:latin typeface="Bodoni MT" panose="02070603080606020203" pitchFamily="18" charset="0"/>
              </a:rPr>
              <a:t>TestNG</a:t>
            </a:r>
            <a:endParaRPr lang="en-US" dirty="0">
              <a:latin typeface="Bodoni MT" panose="020706030806060202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 smtClean="0">
                <a:latin typeface="Bodoni MT" panose="02070603080606020203" pitchFamily="18" charset="0"/>
              </a:rPr>
              <a:t>   Automation Testing </a:t>
            </a:r>
            <a:r>
              <a:rPr lang="en-US" altLang="en-US" sz="1800" dirty="0">
                <a:latin typeface="Bodoni MT" panose="02070603080606020203" pitchFamily="18" charset="0"/>
              </a:rPr>
              <a:t>framework </a:t>
            </a:r>
            <a:endParaRPr lang="en-US" altLang="en-US" sz="1800" dirty="0" smtClean="0">
              <a:latin typeface="Bodoni MT" panose="020706030806060202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 smtClean="0">
                <a:latin typeface="Bodoni MT" panose="02070603080606020203" pitchFamily="18" charset="0"/>
              </a:rPr>
              <a:t>   NG </a:t>
            </a:r>
            <a:r>
              <a:rPr lang="en-US" altLang="en-US" sz="1800" dirty="0">
                <a:latin typeface="Bodoni MT" panose="02070603080606020203" pitchFamily="18" charset="0"/>
              </a:rPr>
              <a:t>stands for </a:t>
            </a:r>
            <a:r>
              <a:rPr lang="en-US" altLang="en-US" sz="1800" dirty="0" smtClean="0">
                <a:latin typeface="Bodoni MT" panose="02070603080606020203" pitchFamily="18" charset="0"/>
              </a:rPr>
              <a:t>“Next Generation”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 smtClean="0">
                <a:latin typeface="Bodoni MT" panose="02070603080606020203" pitchFamily="18" charset="0"/>
              </a:rPr>
              <a:t>   Free, Open source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 smtClean="0">
                <a:latin typeface="Bodoni MT" panose="02070603080606020203" pitchFamily="18" charset="0"/>
              </a:rPr>
              <a:t>   TestNG </a:t>
            </a:r>
            <a:r>
              <a:rPr lang="en-US" altLang="en-US" sz="1800" dirty="0">
                <a:latin typeface="Bodoni MT" panose="02070603080606020203" pitchFamily="18" charset="0"/>
              </a:rPr>
              <a:t>is inspired from</a:t>
            </a:r>
            <a:r>
              <a:rPr lang="en-US" altLang="en-US" sz="1800" dirty="0">
                <a:latin typeface="Bodoni MT" panose="02070603080606020203" pitchFamily="18" charset="0"/>
                <a:hlinkClick r:id="rId2"/>
              </a:rPr>
              <a:t> JUnit </a:t>
            </a:r>
            <a:r>
              <a:rPr lang="en-US" altLang="en-US" sz="1800" dirty="0">
                <a:latin typeface="Bodoni MT" panose="02070603080606020203" pitchFamily="18" charset="0"/>
              </a:rPr>
              <a:t>which uses the annotations</a:t>
            </a:r>
            <a:endParaRPr lang="en-US" sz="1800" dirty="0">
              <a:latin typeface="Bodoni MT" panose="020706030806060202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 smtClean="0">
                <a:latin typeface="Bodoni MT" panose="02070603080606020203" pitchFamily="18" charset="0"/>
              </a:rPr>
              <a:t>   Annotations </a:t>
            </a:r>
            <a:r>
              <a:rPr lang="en-US" altLang="en-US" sz="1800" dirty="0">
                <a:latin typeface="Bodoni MT" panose="02070603080606020203" pitchFamily="18" charset="0"/>
              </a:rPr>
              <a:t>are easier to understand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 smtClean="0">
                <a:latin typeface="Bodoni MT" panose="02070603080606020203" pitchFamily="18" charset="0"/>
              </a:rPr>
              <a:t>   Test </a:t>
            </a:r>
            <a:r>
              <a:rPr lang="en-US" altLang="en-US" sz="1800" dirty="0">
                <a:latin typeface="Bodoni MT" panose="02070603080606020203" pitchFamily="18" charset="0"/>
              </a:rPr>
              <a:t>cases can be grouped more </a:t>
            </a:r>
            <a:r>
              <a:rPr lang="en-US" altLang="en-US" sz="1800" dirty="0" smtClean="0">
                <a:latin typeface="Bodoni MT" panose="02070603080606020203" pitchFamily="18" charset="0"/>
              </a:rPr>
              <a:t>easily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 smtClean="0">
                <a:latin typeface="Bodoni MT" panose="02070603080606020203" pitchFamily="18" charset="0"/>
              </a:rPr>
              <a:t>   Used for Reporting</a:t>
            </a:r>
            <a:endParaRPr lang="en-US" altLang="en-US" sz="1800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altLang="en-US" sz="1800" dirty="0" smtClean="0">
              <a:latin typeface="Bodoni MT" panose="020706030806060202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altLang="en-US" sz="1800" dirty="0">
              <a:latin typeface="Bodoni MT" panose="020706030806060202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8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</a:rPr>
              <a:t>TestNG continues..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76612" y="836712"/>
            <a:ext cx="11713301" cy="56164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Bodoni MT" panose="02070603080606020203" pitchFamily="18" charset="0"/>
              </a:rPr>
              <a:t> </a:t>
            </a:r>
            <a:r>
              <a:rPr lang="en-US" sz="1800" dirty="0" smtClean="0"/>
              <a:t> </a:t>
            </a:r>
            <a:r>
              <a:rPr lang="en-US" dirty="0" smtClean="0">
                <a:latin typeface="Bodoni MT" panose="02070603080606020203" pitchFamily="18" charset="0"/>
              </a:rPr>
              <a:t>Installation of Test 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>
                <a:latin typeface="Bodoni MT" panose="02070603080606020203" pitchFamily="18" charset="0"/>
              </a:rPr>
              <a:t>     </a:t>
            </a:r>
            <a:r>
              <a:rPr lang="en-US" sz="1800" u="sng">
                <a:latin typeface="Bodoni MT" panose="02070603080606020203" pitchFamily="18" charset="0"/>
              </a:rPr>
              <a:t>https://testng.org/testng-eclipse-update-site/</a:t>
            </a:r>
            <a:endParaRPr lang="en-US" dirty="0">
              <a:latin typeface="Bodoni MT" panose="020706030806060202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 smtClean="0">
              <a:latin typeface="Bodoni MT" panose="020706030806060202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Bodoni MT" panose="020706030806060202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 smtClean="0">
              <a:latin typeface="Bodoni MT" panose="020706030806060202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Bodoni MT" panose="020706030806060202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 smtClean="0">
              <a:latin typeface="Bodoni MT" panose="020706030806060202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altLang="en-US" sz="1800" dirty="0" smtClean="0">
              <a:latin typeface="Bodoni MT" panose="020706030806060202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altLang="en-US" sz="1800" dirty="0">
              <a:latin typeface="Bodoni MT" panose="020706030806060202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237" y="2451317"/>
            <a:ext cx="72580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</a:rPr>
              <a:t>TestNG continues..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Bodoni MT" panose="02070603080606020203" pitchFamily="18" charset="0"/>
              </a:rPr>
              <a:t> Test NG Library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Go to Project-&gt; Properties-&gt; Java Build path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dirty="0">
              <a:latin typeface="Bodoni MT" panose="020706030806060202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 smtClean="0">
              <a:latin typeface="Bodoni MT" panose="020706030806060202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altLang="en-US" sz="1800" dirty="0">
              <a:latin typeface="Bodoni MT" panose="020706030806060202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18" y="1723255"/>
            <a:ext cx="5652985" cy="38433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603" y="2899117"/>
            <a:ext cx="5583130" cy="122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33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</a:rPr>
              <a:t>Table of Contents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39350" y="791742"/>
            <a:ext cx="11713301" cy="56164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Bodoni MT" panose="02070603080606020203" pitchFamily="18" charset="0"/>
              </a:rPr>
              <a:t> Agenda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  How to select single and multiple values from a dropdown and bo</a:t>
            </a:r>
            <a:r>
              <a:rPr lang="en-US" sz="1800" dirty="0">
                <a:latin typeface="Bodoni MT" panose="02070603080606020203" pitchFamily="18" charset="0"/>
              </a:rPr>
              <a:t>otstrap </a:t>
            </a:r>
            <a:r>
              <a:rPr lang="en-US" sz="1800" dirty="0" smtClean="0">
                <a:latin typeface="Bodoni MT" panose="02070603080606020203" pitchFamily="18" charset="0"/>
              </a:rPr>
              <a:t>dropdown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  How to select Radio Button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  How to access Links in Selenium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  Alert and Popup Handing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  Difference between FindElement and FindElements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  Mouse </a:t>
            </a:r>
            <a:r>
              <a:rPr lang="en-US" sz="1800" dirty="0">
                <a:latin typeface="Bodoni MT" panose="02070603080606020203" pitchFamily="18" charset="0"/>
              </a:rPr>
              <a:t>Hover</a:t>
            </a:r>
            <a:r>
              <a:rPr lang="en-US" sz="1800" dirty="0" smtClean="0">
                <a:latin typeface="Bodoni MT" panose="02070603080606020203" pitchFamily="18" charset="0"/>
              </a:rPr>
              <a:t> </a:t>
            </a:r>
            <a:r>
              <a:rPr lang="en-US" sz="1800" dirty="0">
                <a:latin typeface="Bodoni MT" panose="02070603080606020203" pitchFamily="18" charset="0"/>
              </a:rPr>
              <a:t>&amp; Mouse Event using Action Class</a:t>
            </a:r>
            <a:endParaRPr lang="en-US" sz="1800" dirty="0" smtClean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52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</a:rPr>
              <a:t>TestNG continues..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Bodoni MT" panose="02070603080606020203" pitchFamily="18" charset="0"/>
              </a:rPr>
              <a:t> </a:t>
            </a:r>
            <a:r>
              <a:rPr lang="en-US" dirty="0" smtClean="0">
                <a:latin typeface="Bodoni MT" panose="02070603080606020203" pitchFamily="18" charset="0"/>
              </a:rPr>
              <a:t>TestNG Annotations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Bodoni MT" panose="02070603080606020203" pitchFamily="18" charset="0"/>
              </a:rPr>
              <a:t>@</a:t>
            </a:r>
            <a:r>
              <a:rPr lang="en-US" sz="1700" dirty="0" smtClean="0">
                <a:latin typeface="Bodoni MT" panose="02070603080606020203" pitchFamily="18" charset="0"/>
              </a:rPr>
              <a:t>BeforeSuite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dirty="0">
                <a:latin typeface="Bodoni MT" panose="02070603080606020203" pitchFamily="18" charset="0"/>
              </a:rPr>
              <a:t>@BeforeTest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dirty="0" smtClean="0">
                <a:latin typeface="Bodoni MT" panose="02070603080606020203" pitchFamily="18" charset="0"/>
              </a:rPr>
              <a:t>@BeforeClass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dirty="0" smtClean="0">
                <a:latin typeface="Bodoni MT" panose="02070603080606020203" pitchFamily="18" charset="0"/>
              </a:rPr>
              <a:t>@BeforeMethod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dirty="0" smtClean="0">
                <a:latin typeface="Bodoni MT" panose="02070603080606020203" pitchFamily="18" charset="0"/>
              </a:rPr>
              <a:t>@Test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dirty="0" smtClean="0">
                <a:latin typeface="Bodoni MT" panose="02070603080606020203" pitchFamily="18" charset="0"/>
              </a:rPr>
              <a:t>@AfterMethod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dirty="0" smtClean="0">
                <a:latin typeface="Bodoni MT" panose="02070603080606020203" pitchFamily="18" charset="0"/>
              </a:rPr>
              <a:t>@AfterClass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dirty="0">
                <a:latin typeface="Bodoni MT" panose="02070603080606020203" pitchFamily="18" charset="0"/>
              </a:rPr>
              <a:t>@AfterTest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dirty="0" smtClean="0">
                <a:latin typeface="Bodoni MT" panose="02070603080606020203" pitchFamily="18" charset="0"/>
              </a:rPr>
              <a:t>@AfterSuite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u="sng" dirty="0" smtClean="0">
                <a:latin typeface="Bodoni MT" panose="02070603080606020203" pitchFamily="18" charset="0"/>
              </a:rPr>
              <a:t>No main method required to write</a:t>
            </a:r>
            <a:endParaRPr lang="en-US" b="1" u="sng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altLang="en-US" sz="1800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altLang="en-US" sz="1800" dirty="0">
              <a:latin typeface="Bodoni MT" panose="020706030806060202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9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</a:rPr>
              <a:t>TestNG Annotation continues..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en-US" sz="1800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altLang="en-US" sz="1800" dirty="0">
              <a:latin typeface="Bodoni MT" panose="020706030806060202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dirty="0">
              <a:latin typeface="Bodoni MT" panose="020706030806060202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  Run as TestNG Test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768" y="5604390"/>
            <a:ext cx="4636332" cy="5569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4854" y="757766"/>
            <a:ext cx="29565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Bodoni MT" panose="02070603080606020203" pitchFamily="18" charset="0"/>
              </a:rPr>
              <a:t>Annotation Example:</a:t>
            </a:r>
            <a:endParaRPr lang="en-US" sz="2000" dirty="0">
              <a:latin typeface="Bodoni MT" panose="020706030806060202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752" y="982956"/>
            <a:ext cx="57816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</a:rPr>
              <a:t>TestNG continues..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Bodoni MT" panose="02070603080606020203" pitchFamily="18" charset="0"/>
              </a:rPr>
              <a:t> </a:t>
            </a:r>
            <a:r>
              <a:rPr lang="en-US" dirty="0" smtClean="0">
                <a:latin typeface="Bodoni MT" panose="02070603080606020203" pitchFamily="18" charset="0"/>
              </a:rPr>
              <a:t>Test </a:t>
            </a:r>
            <a:r>
              <a:rPr lang="en-US" dirty="0">
                <a:latin typeface="Bodoni MT" panose="02070603080606020203" pitchFamily="18" charset="0"/>
              </a:rPr>
              <a:t>cases with Priority set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1800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altLang="en-US" sz="1800" dirty="0" smtClean="0">
              <a:latin typeface="Bodoni MT" panose="020706030806060202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1373237"/>
            <a:ext cx="6154152" cy="4543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991" y="2374364"/>
            <a:ext cx="5814009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5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</a:rPr>
              <a:t>TestNG continues..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Bodoni MT" panose="02070603080606020203" pitchFamily="18" charset="0"/>
              </a:rPr>
              <a:t> </a:t>
            </a:r>
            <a:r>
              <a:rPr lang="en-US" dirty="0" smtClean="0">
                <a:latin typeface="Bodoni MT" panose="02070603080606020203" pitchFamily="18" charset="0"/>
              </a:rPr>
              <a:t>Reports </a:t>
            </a:r>
            <a:r>
              <a:rPr lang="en-US" dirty="0">
                <a:latin typeface="Bodoni MT" panose="02070603080606020203" pitchFamily="18" charset="0"/>
              </a:rPr>
              <a:t>: </a:t>
            </a:r>
            <a:r>
              <a:rPr lang="en-US" dirty="0" smtClean="0">
                <a:latin typeface="Bodoni MT" panose="02070603080606020203" pitchFamily="18" charset="0"/>
              </a:rPr>
              <a:t>test-output-&gt; index.html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en-US" sz="1800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altLang="en-US" sz="1800" dirty="0">
              <a:latin typeface="Bodoni MT" panose="020706030806060202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691" y="1847850"/>
            <a:ext cx="93249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5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</a:rPr>
              <a:t>TestNG Reports continues..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Bodoni MT" panose="02070603080606020203" pitchFamily="18" charset="0"/>
              </a:rPr>
              <a:t> Reports: </a:t>
            </a:r>
            <a:r>
              <a:rPr lang="en-US" dirty="0" smtClean="0">
                <a:latin typeface="Bodoni MT" panose="02070603080606020203" pitchFamily="18" charset="0"/>
              </a:rPr>
              <a:t>test-output -&gt; emailable-report.html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en-US" sz="1800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altLang="en-US" sz="1800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914" y="1567748"/>
            <a:ext cx="85153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6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Selenium Webdriver continues</a:t>
            </a:r>
            <a:r>
              <a:rPr lang="en-US" dirty="0" smtClean="0">
                <a:latin typeface="Bodoni MT" panose="02070603080606020203" pitchFamily="18" charset="0"/>
              </a:rPr>
              <a:t>..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Bodoni MT" panose="02070603080606020203" pitchFamily="18" charset="0"/>
              </a:rPr>
              <a:t> Topics covered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   </a:t>
            </a:r>
            <a:r>
              <a:rPr lang="en-US" sz="1800" dirty="0">
                <a:latin typeface="Bodoni MT" panose="02070603080606020203" pitchFamily="18" charset="0"/>
              </a:rPr>
              <a:t>Testing Framework - Test 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   Installation </a:t>
            </a:r>
            <a:r>
              <a:rPr lang="en-US" sz="1800" dirty="0">
                <a:latin typeface="Bodoni MT" panose="02070603080606020203" pitchFamily="18" charset="0"/>
              </a:rPr>
              <a:t>of TestNG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   TestNG </a:t>
            </a:r>
            <a:r>
              <a:rPr lang="en-US" sz="1800" dirty="0">
                <a:latin typeface="Bodoni MT" panose="02070603080606020203" pitchFamily="18" charset="0"/>
              </a:rPr>
              <a:t>Library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   TestNG </a:t>
            </a:r>
            <a:r>
              <a:rPr lang="en-US" sz="1800" dirty="0">
                <a:latin typeface="Bodoni MT" panose="02070603080606020203" pitchFamily="18" charset="0"/>
              </a:rPr>
              <a:t>Annotations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   Test </a:t>
            </a:r>
            <a:r>
              <a:rPr lang="en-US" sz="1800" dirty="0">
                <a:latin typeface="Bodoni MT" panose="02070603080606020203" pitchFamily="18" charset="0"/>
              </a:rPr>
              <a:t>cases with Priority set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   Reports</a:t>
            </a:r>
            <a:endParaRPr lang="en-US" sz="1800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7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7874"/>
            <a:ext cx="11712000" cy="468000"/>
          </a:xfrm>
        </p:spPr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Selenium </a:t>
            </a:r>
            <a:r>
              <a:rPr lang="en-US" dirty="0" smtClean="0">
                <a:latin typeface="Bodoni MT" panose="02070603080606020203" pitchFamily="18" charset="0"/>
              </a:rPr>
              <a:t>Webdriver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39350" y="791742"/>
            <a:ext cx="11713301" cy="56164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Bodoni MT" panose="020706030806060202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Bodoni MT" panose="020706030806060202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Bodoni MT" panose="020706030806060202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Bodoni MT" panose="02070603080606020203" pitchFamily="18" charset="0"/>
              </a:rPr>
              <a:t>			                        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Bodoni MT" panose="02070603080606020203" pitchFamily="18" charset="0"/>
              </a:rPr>
              <a:t>			</a:t>
            </a:r>
            <a:r>
              <a:rPr lang="en-US" sz="3200" dirty="0" smtClean="0">
                <a:latin typeface="Bodoni MT" panose="02070603080606020203" pitchFamily="18" charset="0"/>
              </a:rPr>
              <a:t>	</a:t>
            </a:r>
            <a:r>
              <a:rPr lang="en-US" sz="3200" b="1" i="1" u="sng" dirty="0">
                <a:latin typeface="Bodoni MT" panose="02070603080606020203" pitchFamily="18" charset="0"/>
              </a:rPr>
              <a:t> Session </a:t>
            </a:r>
            <a:r>
              <a:rPr lang="en-US" sz="3200" b="1" i="1" u="sng" dirty="0" smtClean="0">
                <a:latin typeface="Bodoni MT" panose="02070603080606020203" pitchFamily="18" charset="0"/>
              </a:rPr>
              <a:t>29th July</a:t>
            </a:r>
            <a:endParaRPr lang="en-US" sz="3200" u="sng" dirty="0" smtClean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71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</a:rPr>
              <a:t>Table of Contents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39350" y="791742"/>
            <a:ext cx="11713301" cy="56164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Bodoni MT" panose="02070603080606020203" pitchFamily="18" charset="0"/>
              </a:rPr>
              <a:t> Agenda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  How to Connect with Database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  How to Get the data using select query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  How to Insert, Update </a:t>
            </a:r>
            <a:r>
              <a:rPr lang="en-US" sz="1800" dirty="0">
                <a:latin typeface="Bodoni MT" panose="02070603080606020203" pitchFamily="18" charset="0"/>
              </a:rPr>
              <a:t>and Deleted in </a:t>
            </a:r>
            <a:r>
              <a:rPr lang="en-US" sz="1800" dirty="0" smtClean="0">
                <a:latin typeface="Bodoni MT" panose="02070603080606020203" pitchFamily="18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31895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Testing using Selenium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28180" y="812952"/>
            <a:ext cx="11713301" cy="4673448"/>
          </a:xfrm>
        </p:spPr>
        <p:txBody>
          <a:bodyPr>
            <a:normAutofit/>
          </a:bodyPr>
          <a:lstStyle/>
          <a:p>
            <a:r>
              <a:rPr lang="en-US" altLang="en-US" b="1" dirty="0"/>
              <a:t>Make a connection to the </a:t>
            </a:r>
            <a:r>
              <a:rPr lang="en-US" altLang="en-US" b="1" dirty="0" smtClean="0"/>
              <a:t>Database</a:t>
            </a:r>
          </a:p>
          <a:p>
            <a:r>
              <a:rPr lang="en-US" altLang="en-US" b="1" dirty="0"/>
              <a:t>Send Queries to the Database</a:t>
            </a:r>
          </a:p>
          <a:p>
            <a:r>
              <a:rPr lang="en-US" altLang="en-US" b="1" dirty="0"/>
              <a:t>Process the results</a:t>
            </a:r>
          </a:p>
          <a:p>
            <a:endParaRPr lang="en-US" altLang="en-US" b="1" dirty="0" smtClean="0"/>
          </a:p>
          <a:p>
            <a:pPr marL="0" indent="0">
              <a:buNone/>
            </a:pPr>
            <a:r>
              <a:rPr lang="en-US" altLang="en-US" sz="1600" dirty="0" smtClean="0"/>
              <a:t>   </a:t>
            </a:r>
            <a:endParaRPr lang="en-US" altLang="en-US" sz="1600" dirty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sz="17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51" y="1912819"/>
            <a:ext cx="11822822" cy="15563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51" y="3551481"/>
            <a:ext cx="11822822" cy="13917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351" y="4973202"/>
            <a:ext cx="11822822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8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Testing using Selenium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28180" y="812952"/>
            <a:ext cx="11713301" cy="4673448"/>
          </a:xfrm>
        </p:spPr>
        <p:txBody>
          <a:bodyPr>
            <a:normAutofit/>
          </a:bodyPr>
          <a:lstStyle/>
          <a:p>
            <a:r>
              <a:rPr lang="en-US" altLang="en-US" b="1" dirty="0"/>
              <a:t>Make a connection to the </a:t>
            </a:r>
            <a:r>
              <a:rPr lang="en-US" altLang="en-US" b="1" dirty="0" smtClean="0"/>
              <a:t>Database</a:t>
            </a:r>
          </a:p>
          <a:p>
            <a:r>
              <a:rPr lang="en-US" altLang="en-US" b="1" dirty="0"/>
              <a:t>Send Queries to the Database</a:t>
            </a:r>
          </a:p>
          <a:p>
            <a:r>
              <a:rPr lang="en-US" altLang="en-US" b="1" dirty="0"/>
              <a:t>Process the results</a:t>
            </a:r>
          </a:p>
          <a:p>
            <a:endParaRPr lang="en-US" altLang="en-US" b="1" dirty="0" smtClean="0"/>
          </a:p>
          <a:p>
            <a:pPr marL="0" indent="0">
              <a:buNone/>
            </a:pPr>
            <a:r>
              <a:rPr lang="en-US" altLang="en-US" sz="1600" dirty="0" smtClean="0"/>
              <a:t>   </a:t>
            </a:r>
            <a:endParaRPr lang="en-US" altLang="en-US" sz="1600" dirty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51" y="2052702"/>
            <a:ext cx="10996685" cy="434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4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</a:rPr>
              <a:t>Selenium</a:t>
            </a:r>
            <a:r>
              <a:rPr lang="en-US" dirty="0">
                <a:latin typeface="Bodoni MT" panose="02070603080606020203" pitchFamily="18" charset="0"/>
              </a:rPr>
              <a:t> </a:t>
            </a:r>
            <a:r>
              <a:rPr lang="en-US" dirty="0" smtClean="0">
                <a:latin typeface="Bodoni MT" panose="02070603080606020203" pitchFamily="18" charset="0"/>
              </a:rPr>
              <a:t>Webdriver continues..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sz="2400" dirty="0">
                <a:latin typeface="Bodoni MT" panose="02070603080606020203" pitchFamily="18" charset="0"/>
              </a:rPr>
              <a:t>How to select </a:t>
            </a:r>
            <a:r>
              <a:rPr lang="en-US" sz="2400" dirty="0" smtClean="0">
                <a:latin typeface="Bodoni MT" panose="02070603080606020203" pitchFamily="18" charset="0"/>
              </a:rPr>
              <a:t>single and multiple values </a:t>
            </a:r>
            <a:r>
              <a:rPr lang="en-US" sz="2400" dirty="0">
                <a:latin typeface="Bodoni MT" panose="02070603080606020203" pitchFamily="18" charset="0"/>
              </a:rPr>
              <a:t>from a </a:t>
            </a:r>
            <a:r>
              <a:rPr lang="en-US" sz="2400" dirty="0" smtClean="0">
                <a:latin typeface="Bodoni MT" panose="02070603080606020203" pitchFamily="18" charset="0"/>
              </a:rPr>
              <a:t>DropDown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Bodoni MT" panose="02070603080606020203" pitchFamily="18" charset="0"/>
              </a:rPr>
              <a:t>Single value </a:t>
            </a:r>
            <a:r>
              <a:rPr lang="en-US" dirty="0">
                <a:latin typeface="Bodoni MT" panose="02070603080606020203" pitchFamily="18" charset="0"/>
              </a:rPr>
              <a:t>selection “https://www.demoqa.com/select-menu”</a:t>
            </a:r>
            <a:endParaRPr lang="en-US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sz="2400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sz="2400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853" y="4365216"/>
            <a:ext cx="5610225" cy="17205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853" y="1765571"/>
            <a:ext cx="5522494" cy="223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7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Testing using Selenium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28180" y="812952"/>
            <a:ext cx="11713301" cy="4673448"/>
          </a:xfrm>
        </p:spPr>
        <p:txBody>
          <a:bodyPr>
            <a:normAutofit fontScale="40000" lnSpcReduction="20000"/>
          </a:bodyPr>
          <a:lstStyle/>
          <a:p>
            <a:r>
              <a:rPr lang="en-US" altLang="en-US" b="1" dirty="0"/>
              <a:t>public static void main(String[] args) throws SQLException {</a:t>
            </a:r>
          </a:p>
          <a:p>
            <a:r>
              <a:rPr lang="en-IN" altLang="en-US" dirty="0"/>
              <a:t>Connection conn = </a:t>
            </a:r>
            <a:r>
              <a:rPr lang="en-IN" altLang="en-US" b="1" dirty="0"/>
              <a:t>null;</a:t>
            </a:r>
          </a:p>
          <a:p>
            <a:r>
              <a:rPr lang="en-IN" altLang="en-US" dirty="0"/>
              <a:t>Statement stmt = </a:t>
            </a:r>
            <a:r>
              <a:rPr lang="en-IN" altLang="en-US" b="1" dirty="0"/>
              <a:t>null;</a:t>
            </a:r>
          </a:p>
          <a:p>
            <a:r>
              <a:rPr lang="en-IN" altLang="en-US" dirty="0"/>
              <a:t>ResultSet resultSet = </a:t>
            </a:r>
            <a:r>
              <a:rPr lang="en-IN" altLang="en-US" b="1" dirty="0"/>
              <a:t>null;</a:t>
            </a:r>
          </a:p>
          <a:p>
            <a:r>
              <a:rPr lang="en-IN" altLang="en-US" b="1" dirty="0"/>
              <a:t>try {</a:t>
            </a:r>
          </a:p>
          <a:p>
            <a:r>
              <a:rPr lang="en-IN" altLang="en-US" dirty="0"/>
              <a:t>Class.</a:t>
            </a:r>
            <a:r>
              <a:rPr lang="en-IN" altLang="en-US" i="1" dirty="0"/>
              <a:t>forName("org.postgresql.Driver");</a:t>
            </a:r>
          </a:p>
          <a:p>
            <a:r>
              <a:rPr lang="en-IN" altLang="en-US" dirty="0"/>
              <a:t>conn = DriverManager.</a:t>
            </a:r>
            <a:r>
              <a:rPr lang="en-IN" altLang="en-US" i="1" dirty="0"/>
              <a:t>getConnection("</a:t>
            </a:r>
            <a:r>
              <a:rPr lang="en-IN" altLang="en-US" i="1" dirty="0" err="1"/>
              <a:t>jdbc:postgresql</a:t>
            </a:r>
            <a:r>
              <a:rPr lang="en-IN" altLang="en-US" i="1" dirty="0" smtClean="0"/>
              <a:t>://port:5432/table", </a:t>
            </a:r>
            <a:r>
              <a:rPr lang="en-IN" altLang="en-US" i="1" dirty="0"/>
              <a:t>"postgres", "abc@1234");</a:t>
            </a:r>
          </a:p>
          <a:p>
            <a:r>
              <a:rPr lang="en-IN" altLang="en-US" dirty="0"/>
              <a:t>stmt = conn.createStatement();</a:t>
            </a:r>
          </a:p>
          <a:p>
            <a:r>
              <a:rPr lang="en-US" altLang="en-US" dirty="0"/>
              <a:t>String Query = "SELECT * from </a:t>
            </a:r>
            <a:r>
              <a:rPr lang="en-US" altLang="en-US" dirty="0" err="1"/>
              <a:t>abt_config</a:t>
            </a:r>
            <a:r>
              <a:rPr lang="en-US" altLang="en-US" dirty="0"/>
              <a:t> </a:t>
            </a:r>
            <a:r>
              <a:rPr lang="en-US" altLang="en-US" dirty="0" smtClean="0"/>
              <a:t>";</a:t>
            </a:r>
          </a:p>
          <a:p>
            <a:r>
              <a:rPr lang="en-IN" altLang="en-US" dirty="0"/>
              <a:t>String InsertQuery= "INSERT INTO abt_config (config_type, config_code, config_name, config_value, is_active, is_encrypted, is_deleted, created_by, created_date, updated_by,updated_date, pgm_id, version) VALUES ('ReturnJourneyDiscoun',0004,'ReturnJourneyDiscount1',100,'Y','N','N','Null','2021-05-11 14:30:02.802','Null','2021-05-11 14:30:02.802','Null',1)";</a:t>
            </a:r>
            <a:endParaRPr lang="en-US" altLang="en-US" dirty="0"/>
          </a:p>
          <a:p>
            <a:r>
              <a:rPr lang="en-US" altLang="en-US" dirty="0"/>
              <a:t>String DeleteQuery = "Delete from abt_config where config_code</a:t>
            </a:r>
            <a:r>
              <a:rPr lang="en-US" altLang="en-US" dirty="0"/>
              <a:t> = '4</a:t>
            </a:r>
            <a:r>
              <a:rPr lang="en-US" altLang="en-US" dirty="0" smtClean="0"/>
              <a:t>'";</a:t>
            </a:r>
          </a:p>
          <a:p>
            <a:endParaRPr lang="en-IN" altLang="en-US" dirty="0"/>
          </a:p>
          <a:p>
            <a:r>
              <a:rPr lang="en-IN" altLang="en-US" dirty="0"/>
              <a:t>resultSet = stmt.executeQuery(Query);</a:t>
            </a:r>
          </a:p>
          <a:p>
            <a:endParaRPr lang="en-IN" altLang="en-US" dirty="0"/>
          </a:p>
          <a:p>
            <a:r>
              <a:rPr lang="en-IN" altLang="en-US" b="1" dirty="0"/>
              <a:t>while (resultSet .next()) {</a:t>
            </a:r>
          </a:p>
          <a:p>
            <a:r>
              <a:rPr lang="en-IN" altLang="en-US" dirty="0"/>
              <a:t>System.</a:t>
            </a:r>
            <a:r>
              <a:rPr lang="en-IN" altLang="en-US" b="1" i="1" dirty="0"/>
              <a:t>out.println(resultSet .getString(1) + " | " + resultSet .getString(2) +" | "+ resultSet .getString(3));</a:t>
            </a:r>
          </a:p>
          <a:p>
            <a:r>
              <a:rPr lang="en-IN" altLang="en-US" dirty="0"/>
              <a:t>}</a:t>
            </a:r>
          </a:p>
          <a:p>
            <a:endParaRPr lang="en-IN" altLang="en-US" dirty="0"/>
          </a:p>
          <a:p>
            <a:r>
              <a:rPr lang="en-IN" altLang="en-US" dirty="0"/>
              <a:t>}</a:t>
            </a:r>
          </a:p>
          <a:p>
            <a:r>
              <a:rPr lang="en-IN" altLang="en-US" b="1" dirty="0"/>
              <a:t>catch(Exception e) {</a:t>
            </a:r>
          </a:p>
          <a:p>
            <a:endParaRPr lang="en-IN" altLang="en-US" dirty="0"/>
          </a:p>
          <a:p>
            <a:r>
              <a:rPr lang="en-IN" altLang="en-US" dirty="0"/>
              <a:t>System.</a:t>
            </a:r>
            <a:r>
              <a:rPr lang="en-IN" altLang="en-US" b="1" i="1" dirty="0"/>
              <a:t>out.println(e);</a:t>
            </a:r>
          </a:p>
          <a:p>
            <a:r>
              <a:rPr lang="en-IN" altLang="en-US" dirty="0"/>
              <a:t>}</a:t>
            </a:r>
          </a:p>
          <a:p>
            <a:r>
              <a:rPr lang="en-IN" altLang="en-US" dirty="0"/>
              <a:t>conn.close();</a:t>
            </a:r>
          </a:p>
          <a:p>
            <a:endParaRPr lang="en-IN" altLang="en-US" dirty="0"/>
          </a:p>
          <a:p>
            <a:r>
              <a:rPr lang="en-IN" altLang="en-US" dirty="0"/>
              <a:t>}</a:t>
            </a:r>
            <a:endParaRPr lang="en-US" altLang="en-US" b="1" dirty="0" smtClean="0"/>
          </a:p>
          <a:p>
            <a:pPr marL="0" indent="0">
              <a:buNone/>
            </a:pPr>
            <a:r>
              <a:rPr lang="en-US" altLang="en-US" sz="1600" dirty="0" smtClean="0"/>
              <a:t>   </a:t>
            </a:r>
            <a:endParaRPr lang="en-US" altLang="en-US" sz="1600" dirty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26323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Selenium Webdriver continues</a:t>
            </a:r>
            <a:r>
              <a:rPr lang="en-US" dirty="0" smtClean="0">
                <a:latin typeface="Bodoni MT" panose="02070603080606020203" pitchFamily="18" charset="0"/>
              </a:rPr>
              <a:t>..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Bodoni MT" panose="02070603080606020203" pitchFamily="18" charset="0"/>
              </a:rPr>
              <a:t> Topics covered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Connect </a:t>
            </a:r>
            <a:r>
              <a:rPr lang="en-US" sz="1800" dirty="0">
                <a:latin typeface="Bodoni MT" panose="02070603080606020203" pitchFamily="18" charset="0"/>
              </a:rPr>
              <a:t>with Database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Get </a:t>
            </a:r>
            <a:r>
              <a:rPr lang="en-US" sz="1800" dirty="0">
                <a:latin typeface="Bodoni MT" panose="02070603080606020203" pitchFamily="18" charset="0"/>
              </a:rPr>
              <a:t>the data </a:t>
            </a:r>
            <a:r>
              <a:rPr lang="en-US" sz="1800" dirty="0" smtClean="0">
                <a:latin typeface="Bodoni MT" panose="02070603080606020203" pitchFamily="18" charset="0"/>
              </a:rPr>
              <a:t>from  table</a:t>
            </a:r>
            <a:endParaRPr lang="en-US" sz="1800" dirty="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Insert</a:t>
            </a:r>
            <a:r>
              <a:rPr lang="en-US" sz="1800" dirty="0">
                <a:latin typeface="Bodoni MT" panose="02070603080606020203" pitchFamily="18" charset="0"/>
              </a:rPr>
              <a:t>, Update and Deleted </a:t>
            </a:r>
            <a:r>
              <a:rPr lang="en-US" sz="1800" dirty="0" smtClean="0">
                <a:latin typeface="Bodoni MT" panose="02070603080606020203" pitchFamily="18" charset="0"/>
              </a:rPr>
              <a:t>data in </a:t>
            </a:r>
            <a:r>
              <a:rPr lang="en-US" sz="1800" dirty="0" smtClean="0">
                <a:latin typeface="Bodoni MT" panose="02070603080606020203" pitchFamily="18" charset="0"/>
              </a:rPr>
              <a:t>table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7874"/>
            <a:ext cx="11712000" cy="468000"/>
          </a:xfrm>
        </p:spPr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Selenium </a:t>
            </a:r>
            <a:r>
              <a:rPr lang="en-US" dirty="0" smtClean="0">
                <a:latin typeface="Bodoni MT" panose="02070603080606020203" pitchFamily="18" charset="0"/>
              </a:rPr>
              <a:t>Webdriver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39350" y="791742"/>
            <a:ext cx="11713301" cy="56164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Bodoni MT" panose="020706030806060202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Bodoni MT" panose="020706030806060202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Bodoni MT" panose="020706030806060202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Bodoni MT" panose="02070603080606020203" pitchFamily="18" charset="0"/>
              </a:rPr>
              <a:t>			                        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Bodoni MT" panose="02070603080606020203" pitchFamily="18" charset="0"/>
              </a:rPr>
              <a:t>			</a:t>
            </a:r>
            <a:r>
              <a:rPr lang="en-US" sz="3200" dirty="0" smtClean="0">
                <a:latin typeface="Bodoni MT" panose="02070603080606020203" pitchFamily="18" charset="0"/>
              </a:rPr>
              <a:t>	</a:t>
            </a:r>
            <a:r>
              <a:rPr lang="en-US" sz="3200" b="1" i="1" u="sng" dirty="0">
                <a:latin typeface="Bodoni MT" panose="02070603080606020203" pitchFamily="18" charset="0"/>
              </a:rPr>
              <a:t> Session 5th Aug</a:t>
            </a:r>
            <a:endParaRPr lang="en-US" sz="3200" u="sng" dirty="0" smtClean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70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Selenium Webdriver continues..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39350" y="791742"/>
            <a:ext cx="11713301" cy="56164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Bodoni MT" panose="02070603080606020203" pitchFamily="18" charset="0"/>
              </a:rPr>
              <a:t> Agenda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Integration with CI/CD- Jenkins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Installation of TestNG plugin in Jenkins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Run TestNG Test cases from Jenkins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TestNG Reports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Scheduling TestNG Test cases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Pros and Cons of Selenium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Challenges/Limitations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 smtClean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78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Selenium Webdriver continues..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39350" y="791742"/>
            <a:ext cx="11713301" cy="56164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Bodoni MT" panose="02070603080606020203" pitchFamily="18" charset="0"/>
              </a:rPr>
              <a:t> </a:t>
            </a:r>
            <a:r>
              <a:rPr lang="en-US" dirty="0" smtClean="0">
                <a:latin typeface="Bodoni MT" panose="02070603080606020203" pitchFamily="18" charset="0"/>
              </a:rPr>
              <a:t>Integration with CI/CD- Jenkins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Download Jenkins.war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Start the Jenkins server on Port 8080/8082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Run java </a:t>
            </a:r>
            <a:r>
              <a:rPr lang="en-US" sz="1800" dirty="0">
                <a:latin typeface="Bodoni MT" panose="02070603080606020203" pitchFamily="18" charset="0"/>
              </a:rPr>
              <a:t>-jar jenkins.war --</a:t>
            </a:r>
            <a:r>
              <a:rPr lang="en-US" sz="1800" dirty="0" smtClean="0">
                <a:latin typeface="Bodoni MT" panose="02070603080606020203" pitchFamily="18" charset="0"/>
              </a:rPr>
              <a:t>httpPort=8082 to start the Jenkins server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Access the Jenkins dashboard </a:t>
            </a:r>
            <a:r>
              <a:rPr lang="en-US" sz="1800" dirty="0">
                <a:latin typeface="Bodoni MT" panose="02070603080606020203" pitchFamily="18" charset="0"/>
              </a:rPr>
              <a:t>via </a:t>
            </a:r>
            <a:r>
              <a:rPr lang="en-US" sz="1800" u="sng" dirty="0">
                <a:latin typeface="Bodoni MT" panose="02070603080606020203" pitchFamily="18" charset="0"/>
                <a:hlinkClick r:id="rId2"/>
              </a:rPr>
              <a:t>http://</a:t>
            </a:r>
            <a:r>
              <a:rPr lang="en-US" sz="1800" u="sng" dirty="0" smtClean="0">
                <a:latin typeface="Bodoni MT" panose="02070603080606020203" pitchFamily="18" charset="0"/>
                <a:hlinkClick r:id="rId2"/>
              </a:rPr>
              <a:t>localhost:8080</a:t>
            </a:r>
            <a:endParaRPr lang="en-US" sz="1800" u="sng" dirty="0" smtClean="0">
              <a:latin typeface="Bodoni MT" panose="020706030806060202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Bodoni MT" panose="020706030806060202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26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Bodoni MT" panose="02070603080606020203" pitchFamily="18" charset="0"/>
              </a:rPr>
              <a:t>Integration with CI/CD- </a:t>
            </a:r>
            <a:r>
              <a:rPr lang="en-US" dirty="0" smtClean="0">
                <a:latin typeface="Bodoni MT" panose="02070603080606020203" pitchFamily="18" charset="0"/>
              </a:rPr>
              <a:t>Jenkins continues..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odoni MT" panose="02070603080606020203" pitchFamily="18" charset="0"/>
              </a:rPr>
              <a:t>Create a new Job named- </a:t>
            </a:r>
            <a:r>
              <a:rPr lang="en-US" dirty="0" smtClean="0">
                <a:latin typeface="Bodoni MT" panose="02070603080606020203" pitchFamily="18" charset="0"/>
              </a:rPr>
              <a:t>TestNGDemo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12" y="1427881"/>
            <a:ext cx="10222330" cy="443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1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Bodoni MT" panose="02070603080606020203" pitchFamily="18" charset="0"/>
              </a:rPr>
              <a:t>Integration with CI/CD- </a:t>
            </a:r>
            <a:r>
              <a:rPr lang="en-US" dirty="0" smtClean="0">
                <a:latin typeface="Bodoni MT" panose="02070603080606020203" pitchFamily="18" charset="0"/>
              </a:rPr>
              <a:t>Jenkins continues..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39350" y="791742"/>
            <a:ext cx="11713301" cy="56164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Bodoni MT" panose="02070603080606020203" pitchFamily="18" charset="0"/>
              </a:rPr>
              <a:t> </a:t>
            </a:r>
            <a:r>
              <a:rPr lang="en-US" dirty="0">
                <a:latin typeface="Bodoni MT" panose="02070603080606020203" pitchFamily="18" charset="0"/>
              </a:rPr>
              <a:t>Installation of TestNG plugin in Jenkins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Download the “</a:t>
            </a:r>
            <a:r>
              <a:rPr lang="en-US" altLang="en-US" dirty="0">
                <a:latin typeface="Bodoni MT" panose="02070603080606020203" pitchFamily="18" charset="0"/>
                <a:hlinkClick r:id="rId2"/>
              </a:rPr>
              <a:t>testng-plugin</a:t>
            </a:r>
            <a:r>
              <a:rPr lang="en-US" altLang="en-US" dirty="0" smtClean="0">
                <a:latin typeface="Bodoni MT" panose="02070603080606020203" pitchFamily="18" charset="0"/>
                <a:hlinkClick r:id="rId2"/>
              </a:rPr>
              <a:t>/</a:t>
            </a:r>
            <a:r>
              <a:rPr lang="en-US" sz="1800" dirty="0" smtClean="0">
                <a:latin typeface="Bodoni MT" panose="02070603080606020203" pitchFamily="18" charset="0"/>
              </a:rPr>
              <a:t>” </a:t>
            </a:r>
            <a:r>
              <a:rPr lang="en-US" sz="1800" dirty="0">
                <a:latin typeface="Bodoni MT" panose="02070603080606020203" pitchFamily="18" charset="0"/>
              </a:rPr>
              <a:t>from the </a:t>
            </a:r>
            <a:r>
              <a:rPr lang="en-US" sz="1800" u="sng" dirty="0">
                <a:latin typeface="Bodoni MT" panose="02070603080606020203" pitchFamily="18" charset="0"/>
                <a:hlinkClick r:id="rId3"/>
              </a:rPr>
              <a:t>https://updates.jenkins-ci.org/download/plugins</a:t>
            </a:r>
            <a:r>
              <a:rPr lang="en-US" sz="1800" u="sng" dirty="0" smtClean="0">
                <a:latin typeface="Bodoni MT" panose="02070603080606020203" pitchFamily="18" charset="0"/>
                <a:hlinkClick r:id="rId3"/>
              </a:rPr>
              <a:t>/</a:t>
            </a:r>
            <a:endParaRPr lang="en-US" sz="1800" u="sng" dirty="0" smtClean="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Go to Jenkins -&gt; Manage Jenkins -&gt; Manage plugins -&gt; Advanced -&gt; Upload Plugin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Go to the TestNGDemo-&gt; configure -&gt; Post-build Actions -&gt; Add -&gt; Publish TestNG Results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u="sng" dirty="0" smtClean="0">
              <a:latin typeface="Bodoni MT" panose="020706030806060202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643" y="3503727"/>
            <a:ext cx="78771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5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odoni MT" panose="02070603080606020203" pitchFamily="18" charset="0"/>
              </a:rPr>
              <a:t>Integration with CI/CD- </a:t>
            </a:r>
            <a:r>
              <a:rPr lang="en-US" dirty="0" smtClean="0">
                <a:latin typeface="Bodoni MT" panose="02070603080606020203" pitchFamily="18" charset="0"/>
              </a:rPr>
              <a:t>Jenkins continues..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39350" y="791742"/>
            <a:ext cx="11713301" cy="56164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Bodoni MT" panose="02070603080606020203" pitchFamily="18" charset="0"/>
              </a:rPr>
              <a:t> </a:t>
            </a:r>
            <a:r>
              <a:rPr lang="en-US" dirty="0" smtClean="0">
                <a:latin typeface="Bodoni MT" panose="02070603080606020203" pitchFamily="18" charset="0"/>
              </a:rPr>
              <a:t>Run TestNG </a:t>
            </a:r>
            <a:r>
              <a:rPr lang="en-US" dirty="0">
                <a:latin typeface="Bodoni MT" panose="02070603080606020203" pitchFamily="18" charset="0"/>
              </a:rPr>
              <a:t>Test cases from </a:t>
            </a:r>
            <a:r>
              <a:rPr lang="en-US" dirty="0" smtClean="0">
                <a:latin typeface="Bodoni MT" panose="02070603080606020203" pitchFamily="18" charset="0"/>
              </a:rPr>
              <a:t>Jenkins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Go to TestNGDemo -&gt; configure -&gt; HTML5 Notification Configuration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800" u="sng" dirty="0" smtClean="0">
              <a:latin typeface="Bodoni MT" panose="020706030806060202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610" y="2289008"/>
            <a:ext cx="81629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2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odoni MT" panose="02070603080606020203" pitchFamily="18" charset="0"/>
              </a:rPr>
              <a:t>Integration with CI/CD- </a:t>
            </a:r>
            <a:r>
              <a:rPr lang="en-US" dirty="0" smtClean="0">
                <a:latin typeface="Bodoni MT" panose="02070603080606020203" pitchFamily="18" charset="0"/>
              </a:rPr>
              <a:t>Jenkins continues</a:t>
            </a:r>
            <a:r>
              <a:rPr lang="en-US" dirty="0">
                <a:latin typeface="Bodoni MT" panose="02070603080606020203" pitchFamily="18" charset="0"/>
              </a:rPr>
              <a:t>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39350" y="791742"/>
            <a:ext cx="11713301" cy="56164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Bodoni MT" panose="02070603080606020203" pitchFamily="18" charset="0"/>
              </a:rPr>
              <a:t> Go to TestNGDemo -&gt; configure -&gt;Build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odoni MT" panose="02070603080606020203" pitchFamily="18" charset="0"/>
              </a:rPr>
              <a:t>set </a:t>
            </a:r>
            <a:r>
              <a:rPr lang="en-US" sz="1600" dirty="0" err="1">
                <a:latin typeface="Bodoni MT" panose="02070603080606020203" pitchFamily="18" charset="0"/>
              </a:rPr>
              <a:t>projectLocation</a:t>
            </a:r>
            <a:r>
              <a:rPr lang="en-US" sz="1600" dirty="0">
                <a:latin typeface="Bodoni MT" panose="02070603080606020203" pitchFamily="18" charset="0"/>
              </a:rPr>
              <a:t>=D:\</a:t>
            </a:r>
            <a:r>
              <a:rPr lang="en-US" sz="1600" dirty="0" smtClean="0">
                <a:latin typeface="Bodoni MT" panose="02070603080606020203" pitchFamily="18" charset="0"/>
              </a:rPr>
              <a:t>workspace\TestNGDemo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Bodoni MT" panose="02070603080606020203" pitchFamily="18" charset="0"/>
              </a:rPr>
              <a:t>cd </a:t>
            </a:r>
            <a:r>
              <a:rPr lang="en-US" sz="1600" dirty="0">
                <a:latin typeface="Bodoni MT" panose="02070603080606020203" pitchFamily="18" charset="0"/>
              </a:rPr>
              <a:t>%</a:t>
            </a:r>
            <a:r>
              <a:rPr lang="en-US" sz="1600" dirty="0" err="1">
                <a:latin typeface="Bodoni MT" panose="02070603080606020203" pitchFamily="18" charset="0"/>
              </a:rPr>
              <a:t>projectLocation</a:t>
            </a:r>
            <a:r>
              <a:rPr lang="en-US" sz="1600" dirty="0">
                <a:latin typeface="Bodoni MT" panose="02070603080606020203" pitchFamily="18" charset="0"/>
              </a:rPr>
              <a:t>%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odoni MT" panose="02070603080606020203" pitchFamily="18" charset="0"/>
              </a:rPr>
              <a:t>set </a:t>
            </a:r>
            <a:r>
              <a:rPr lang="en-US" sz="1600" dirty="0" err="1">
                <a:latin typeface="Bodoni MT" panose="02070603080606020203" pitchFamily="18" charset="0"/>
              </a:rPr>
              <a:t>classpath</a:t>
            </a:r>
            <a:r>
              <a:rPr lang="en-US" sz="1600" dirty="0">
                <a:latin typeface="Bodoni MT" panose="02070603080606020203" pitchFamily="18" charset="0"/>
              </a:rPr>
              <a:t>=%</a:t>
            </a:r>
            <a:r>
              <a:rPr lang="en-US" sz="1600" dirty="0" err="1">
                <a:latin typeface="Bodoni MT" panose="02070603080606020203" pitchFamily="18" charset="0"/>
              </a:rPr>
              <a:t>projectLocation</a:t>
            </a:r>
            <a:r>
              <a:rPr lang="en-US" sz="1600" dirty="0">
                <a:latin typeface="Bodoni MT" panose="02070603080606020203" pitchFamily="18" charset="0"/>
              </a:rPr>
              <a:t>%\bin;%</a:t>
            </a:r>
            <a:r>
              <a:rPr lang="en-US" sz="1600" dirty="0" err="1">
                <a:latin typeface="Bodoni MT" panose="02070603080606020203" pitchFamily="18" charset="0"/>
              </a:rPr>
              <a:t>projectLocation</a:t>
            </a:r>
            <a:r>
              <a:rPr lang="en-US" sz="1600" dirty="0">
                <a:latin typeface="Bodoni MT" panose="02070603080606020203" pitchFamily="18" charset="0"/>
              </a:rPr>
              <a:t>%\lib\*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odoni MT" panose="02070603080606020203" pitchFamily="18" charset="0"/>
              </a:rPr>
              <a:t>java </a:t>
            </a:r>
            <a:r>
              <a:rPr lang="en-US" sz="1600" dirty="0" err="1">
                <a:latin typeface="Bodoni MT" panose="02070603080606020203" pitchFamily="18" charset="0"/>
              </a:rPr>
              <a:t>org.testng.TestNG</a:t>
            </a:r>
            <a:r>
              <a:rPr lang="en-US" sz="1600" dirty="0">
                <a:latin typeface="Bodoni MT" panose="02070603080606020203" pitchFamily="18" charset="0"/>
              </a:rPr>
              <a:t> %</a:t>
            </a:r>
            <a:r>
              <a:rPr lang="en-US" sz="1600" dirty="0" err="1">
                <a:latin typeface="Bodoni MT" panose="02070603080606020203" pitchFamily="18" charset="0"/>
              </a:rPr>
              <a:t>projectLocation</a:t>
            </a:r>
            <a:r>
              <a:rPr lang="en-US" sz="1600" dirty="0">
                <a:latin typeface="Bodoni MT" panose="02070603080606020203" pitchFamily="18" charset="0"/>
              </a:rPr>
              <a:t>%\testng.xml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odoni MT" panose="02070603080606020203" pitchFamily="18" charset="0"/>
              </a:rPr>
              <a:t>pause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800" u="sng" dirty="0" smtClean="0">
              <a:latin typeface="Bodoni MT" panose="020706030806060202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766" y="3460332"/>
            <a:ext cx="78486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6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51" y="228748"/>
            <a:ext cx="11712000" cy="468000"/>
          </a:xfrm>
        </p:spPr>
        <p:txBody>
          <a:bodyPr>
            <a:normAutofit/>
          </a:bodyPr>
          <a:lstStyle/>
          <a:p>
            <a:r>
              <a:rPr lang="en-US" dirty="0">
                <a:latin typeface="Bodoni MT" panose="02070603080606020203" pitchFamily="18" charset="0"/>
              </a:rPr>
              <a:t>Integration with CI/CD- </a:t>
            </a:r>
            <a:r>
              <a:rPr lang="en-US" dirty="0" smtClean="0">
                <a:latin typeface="Bodoni MT" panose="02070603080606020203" pitchFamily="18" charset="0"/>
              </a:rPr>
              <a:t>Jenkins continues</a:t>
            </a:r>
            <a:r>
              <a:rPr lang="en-US" dirty="0">
                <a:latin typeface="Bodoni MT" panose="02070603080606020203" pitchFamily="18" charset="0"/>
              </a:rPr>
              <a:t>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39350" y="791742"/>
            <a:ext cx="11713301" cy="56164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Bodoni MT" panose="02070603080606020203" pitchFamily="18" charset="0"/>
              </a:rPr>
              <a:t> Go to TestNG Demo -&gt; Build Now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It will build your project and public TestNG reports.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Go to Build number and click on the console output for the logs.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 smtClean="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 smtClean="0">
              <a:latin typeface="Bodoni MT" panose="020706030806060202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684" y="2454442"/>
            <a:ext cx="9654841" cy="376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1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</a:rPr>
              <a:t>Selenium</a:t>
            </a:r>
            <a:r>
              <a:rPr lang="en-US" dirty="0">
                <a:latin typeface="Bodoni MT" panose="02070603080606020203" pitchFamily="18" charset="0"/>
              </a:rPr>
              <a:t> </a:t>
            </a:r>
            <a:r>
              <a:rPr lang="en-US" dirty="0" smtClean="0">
                <a:latin typeface="Bodoni MT" panose="02070603080606020203" pitchFamily="18" charset="0"/>
              </a:rPr>
              <a:t>Webdriver DropDown continues..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latin typeface="Bodoni MT" panose="02070603080606020203" pitchFamily="18" charset="0"/>
              </a:rPr>
              <a:t>Multiple value selection</a:t>
            </a:r>
            <a:endParaRPr lang="en-US" sz="2400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20" y="3366878"/>
            <a:ext cx="5063908" cy="20736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452" y="1725248"/>
            <a:ext cx="1095375" cy="1085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454" y="1608305"/>
            <a:ext cx="5093870" cy="351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4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51" y="228748"/>
            <a:ext cx="11712000" cy="468000"/>
          </a:xfrm>
        </p:spPr>
        <p:txBody>
          <a:bodyPr>
            <a:normAutofit/>
          </a:bodyPr>
          <a:lstStyle/>
          <a:p>
            <a:r>
              <a:rPr lang="en-US" dirty="0">
                <a:latin typeface="Bodoni MT" panose="02070603080606020203" pitchFamily="18" charset="0"/>
              </a:rPr>
              <a:t>Integration with CI/CD- </a:t>
            </a:r>
            <a:r>
              <a:rPr lang="en-US" dirty="0" smtClean="0">
                <a:latin typeface="Bodoni MT" panose="02070603080606020203" pitchFamily="18" charset="0"/>
              </a:rPr>
              <a:t>Jenkins continues</a:t>
            </a:r>
            <a:r>
              <a:rPr lang="en-US" dirty="0">
                <a:latin typeface="Bodoni MT" panose="02070603080606020203" pitchFamily="18" charset="0"/>
              </a:rPr>
              <a:t>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39350" y="791742"/>
            <a:ext cx="11713301" cy="56164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Bodoni MT" panose="02070603080606020203" pitchFamily="18" charset="0"/>
              </a:rPr>
              <a:t> Build Console</a:t>
            </a:r>
            <a:endParaRPr lang="en-US" sz="1800" dirty="0">
              <a:latin typeface="Bodoni MT" panose="020706030806060202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 smtClean="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 smtClean="0">
              <a:latin typeface="Bodoni MT" panose="02070603080606020203" pitchFamily="18" charset="0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gray">
          <a:xfrm>
            <a:off x="2964030" y="1892217"/>
            <a:ext cx="66008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9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51" y="228748"/>
            <a:ext cx="11712000" cy="468000"/>
          </a:xfrm>
        </p:spPr>
        <p:txBody>
          <a:bodyPr>
            <a:normAutofit/>
          </a:bodyPr>
          <a:lstStyle/>
          <a:p>
            <a:r>
              <a:rPr lang="en-US" dirty="0">
                <a:latin typeface="Bodoni MT" panose="02070603080606020203" pitchFamily="18" charset="0"/>
              </a:rPr>
              <a:t>Integration with CI/CD- </a:t>
            </a:r>
            <a:r>
              <a:rPr lang="en-US" dirty="0" smtClean="0">
                <a:latin typeface="Bodoni MT" panose="02070603080606020203" pitchFamily="18" charset="0"/>
              </a:rPr>
              <a:t>Jenkins continues</a:t>
            </a:r>
            <a:r>
              <a:rPr lang="en-US" dirty="0">
                <a:latin typeface="Bodoni MT" panose="02070603080606020203" pitchFamily="18" charset="0"/>
              </a:rPr>
              <a:t>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39350" y="791742"/>
            <a:ext cx="11713301" cy="56164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Bodoni MT" panose="02070603080606020203" pitchFamily="18" charset="0"/>
              </a:rPr>
              <a:t> TestNG Reports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Bodoni MT" panose="020706030806060202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 smtClean="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 smtClean="0">
              <a:latin typeface="Bodoni MT" panose="020706030806060202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40" y="1668115"/>
            <a:ext cx="10464113" cy="402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4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51" y="228748"/>
            <a:ext cx="11712000" cy="468000"/>
          </a:xfrm>
        </p:spPr>
        <p:txBody>
          <a:bodyPr>
            <a:normAutofit/>
          </a:bodyPr>
          <a:lstStyle/>
          <a:p>
            <a:r>
              <a:rPr lang="en-US" dirty="0">
                <a:latin typeface="Bodoni MT" panose="02070603080606020203" pitchFamily="18" charset="0"/>
              </a:rPr>
              <a:t>Integration with CI/CD- </a:t>
            </a:r>
            <a:r>
              <a:rPr lang="en-US" dirty="0" smtClean="0">
                <a:latin typeface="Bodoni MT" panose="02070603080606020203" pitchFamily="18" charset="0"/>
              </a:rPr>
              <a:t>Jenkins continues</a:t>
            </a:r>
            <a:r>
              <a:rPr lang="en-US" dirty="0">
                <a:latin typeface="Bodoni MT" panose="02070603080606020203" pitchFamily="18" charset="0"/>
              </a:rPr>
              <a:t>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39350" y="791742"/>
            <a:ext cx="11713301" cy="56164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Bodoni MT" panose="02070603080606020203" pitchFamily="18" charset="0"/>
              </a:rPr>
              <a:t> Scheduling </a:t>
            </a:r>
            <a:r>
              <a:rPr lang="en-US" dirty="0">
                <a:latin typeface="Bodoni MT" panose="02070603080606020203" pitchFamily="18" charset="0"/>
              </a:rPr>
              <a:t>TestNG Test cases from </a:t>
            </a:r>
            <a:r>
              <a:rPr lang="en-US" dirty="0" smtClean="0">
                <a:latin typeface="Bodoni MT" panose="02070603080606020203" pitchFamily="18" charset="0"/>
              </a:rPr>
              <a:t>Jenkins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Go to TestNGDemo -&gt; configure -&gt; Build Triggers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odoni MT" panose="02070603080606020203" pitchFamily="18" charset="0"/>
              </a:rPr>
              <a:t>Cron job </a:t>
            </a:r>
            <a:r>
              <a:rPr lang="en-US" sz="1800" dirty="0" smtClean="0">
                <a:latin typeface="Bodoni MT" panose="02070603080606020203" pitchFamily="18" charset="0"/>
              </a:rPr>
              <a:t>syntax * * * * * </a:t>
            </a:r>
            <a:endParaRPr lang="en-US" sz="1800" dirty="0">
              <a:latin typeface="Bodoni MT" panose="020706030806060202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400" dirty="0">
                <a:latin typeface="Bodoni MT" panose="02070603080606020203" pitchFamily="18" charset="0"/>
              </a:rPr>
              <a:t>MINUTES Minutes in one hour (0-59)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400" dirty="0">
                <a:latin typeface="Bodoni MT" panose="02070603080606020203" pitchFamily="18" charset="0"/>
              </a:rPr>
              <a:t>HOURS Hours in one day (0-23)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400" dirty="0">
                <a:latin typeface="Bodoni MT" panose="02070603080606020203" pitchFamily="18" charset="0"/>
              </a:rPr>
              <a:t>DAYMONTH Day in a month (1-31)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400" dirty="0">
                <a:latin typeface="Bodoni MT" panose="02070603080606020203" pitchFamily="18" charset="0"/>
              </a:rPr>
              <a:t>MONTH Month in a year (1-12)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400" dirty="0">
                <a:latin typeface="Bodoni MT" panose="02070603080606020203" pitchFamily="18" charset="0"/>
              </a:rPr>
              <a:t>DAYWEEK Day of the week (0-7) where 0 and 7 are sunday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 smtClean="0">
              <a:latin typeface="Bodoni MT" panose="020706030806060202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Bodoni MT" panose="020706030806060202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 smtClean="0">
              <a:latin typeface="Bodoni MT" panose="020706030806060202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536" y="3681663"/>
            <a:ext cx="9119937" cy="282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8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Bodoni MT" panose="02070603080606020203" pitchFamily="18" charset="0"/>
              </a:rPr>
              <a:t>Selenium Webdriver continues..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Bodoni MT" panose="02070603080606020203" pitchFamily="18" charset="0"/>
              </a:rPr>
              <a:t>Pros and Cons of </a:t>
            </a:r>
            <a:r>
              <a:rPr lang="en-US" sz="2400" dirty="0" smtClean="0">
                <a:latin typeface="Bodoni MT" panose="02070603080606020203" pitchFamily="18" charset="0"/>
              </a:rPr>
              <a:t>Selenium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Bodoni MT" panose="02070603080606020203" pitchFamily="18" charset="0"/>
              </a:rPr>
              <a:t>Pros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Open source</a:t>
            </a:r>
            <a:endParaRPr lang="en-US" sz="1800" dirty="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odoni MT" panose="02070603080606020203" pitchFamily="18" charset="0"/>
              </a:rPr>
              <a:t>Integrated with Agile, DevOps, Continuous Delivery workflow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odoni MT" panose="02070603080606020203" pitchFamily="18" charset="0"/>
              </a:rPr>
              <a:t>Supports mobile testing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odoni MT" panose="02070603080606020203" pitchFamily="18" charset="0"/>
              </a:rPr>
              <a:t>Wide range of supported languages, platforms, and browsers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odoni MT" panose="02070603080606020203" pitchFamily="18" charset="0"/>
              </a:rPr>
              <a:t>supports parallel test execution using selenium grid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odoni MT" panose="02070603080606020203" pitchFamily="18" charset="0"/>
              </a:rPr>
              <a:t>Huge </a:t>
            </a:r>
            <a:r>
              <a:rPr lang="en-US" sz="1800" dirty="0" smtClean="0">
                <a:latin typeface="Bodoni MT" panose="02070603080606020203" pitchFamily="18" charset="0"/>
              </a:rPr>
              <a:t>Community</a:t>
            </a:r>
            <a:endParaRPr lang="en-US" sz="1800" dirty="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odoni MT" panose="02070603080606020203" pitchFamily="18" charset="0"/>
              </a:rPr>
              <a:t>Large </a:t>
            </a:r>
            <a:r>
              <a:rPr lang="en-US" sz="1800" dirty="0" smtClean="0">
                <a:latin typeface="Bodoni MT" panose="02070603080606020203" pitchFamily="18" charset="0"/>
              </a:rPr>
              <a:t>Library </a:t>
            </a:r>
            <a:r>
              <a:rPr lang="en-US" sz="1800" dirty="0">
                <a:latin typeface="Bodoni MT" panose="02070603080606020203" pitchFamily="18" charset="0"/>
              </a:rPr>
              <a:t>of </a:t>
            </a:r>
            <a:r>
              <a:rPr lang="en-US" sz="1800" dirty="0" smtClean="0">
                <a:latin typeface="Bodoni MT" panose="02070603080606020203" pitchFamily="18" charset="0"/>
              </a:rPr>
              <a:t>plugins</a:t>
            </a:r>
            <a:endParaRPr lang="en-US" sz="18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22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</a:rPr>
              <a:t>Selenium</a:t>
            </a:r>
            <a:r>
              <a:rPr lang="en-US" dirty="0">
                <a:latin typeface="Bodoni MT" panose="02070603080606020203" pitchFamily="18" charset="0"/>
              </a:rPr>
              <a:t> </a:t>
            </a:r>
            <a:r>
              <a:rPr lang="en-US" dirty="0" smtClean="0">
                <a:latin typeface="Bodoni MT" panose="02070603080606020203" pitchFamily="18" charset="0"/>
              </a:rPr>
              <a:t>Webdriver continues..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Bodoni MT" panose="02070603080606020203" pitchFamily="18" charset="0"/>
              </a:rPr>
              <a:t>Cons </a:t>
            </a:r>
            <a:r>
              <a:rPr lang="en-US" sz="2400" dirty="0">
                <a:latin typeface="Bodoni MT" panose="02070603080606020203" pitchFamily="18" charset="0"/>
              </a:rPr>
              <a:t>of </a:t>
            </a:r>
            <a:r>
              <a:rPr lang="en-US" sz="2400" dirty="0" smtClean="0">
                <a:latin typeface="Bodoni MT" panose="02070603080606020203" pitchFamily="18" charset="0"/>
              </a:rPr>
              <a:t>Selenium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Bodoni MT" panose="02070603080606020203" pitchFamily="18" charset="0"/>
              </a:rPr>
              <a:t>Cons</a:t>
            </a:r>
            <a:endParaRPr lang="en-US" dirty="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odoni MT" panose="02070603080606020203" pitchFamily="18" charset="0"/>
              </a:rPr>
              <a:t>No Reporting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odoni MT" panose="02070603080606020203" pitchFamily="18" charset="0"/>
              </a:rPr>
              <a:t>No </a:t>
            </a:r>
            <a:r>
              <a:rPr lang="en-US" sz="1800" dirty="0" smtClean="0">
                <a:latin typeface="Bodoni MT" panose="02070603080606020203" pitchFamily="18" charset="0"/>
              </a:rPr>
              <a:t>Tech </a:t>
            </a:r>
            <a:r>
              <a:rPr lang="en-US" sz="1800" dirty="0">
                <a:latin typeface="Bodoni MT" panose="02070603080606020203" pitchFamily="18" charset="0"/>
              </a:rPr>
              <a:t>support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odoni MT" panose="02070603080606020203" pitchFamily="18" charset="0"/>
              </a:rPr>
              <a:t>Web based stuff only, e.g no windows applications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Not </a:t>
            </a:r>
            <a:r>
              <a:rPr lang="en-US" sz="1800" dirty="0">
                <a:latin typeface="Bodoni MT" panose="02070603080606020203" pitchFamily="18" charset="0"/>
              </a:rPr>
              <a:t>supported to </a:t>
            </a:r>
            <a:r>
              <a:rPr lang="en-US" sz="1800" dirty="0" smtClean="0">
                <a:latin typeface="Bodoni MT" panose="02070603080606020203" pitchFamily="18" charset="0"/>
              </a:rPr>
              <a:t>Automate </a:t>
            </a:r>
            <a:r>
              <a:rPr lang="en-US" sz="1800" dirty="0">
                <a:latin typeface="Bodoni MT" panose="02070603080606020203" pitchFamily="18" charset="0"/>
              </a:rPr>
              <a:t>Scenario like barcode/code captcha.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odoni MT" panose="02070603080606020203" pitchFamily="18" charset="0"/>
              </a:rPr>
              <a:t>Programming knowledge is must</a:t>
            </a:r>
          </a:p>
        </p:txBody>
      </p:sp>
    </p:spTree>
    <p:extLst>
      <p:ext uri="{BB962C8B-B14F-4D97-AF65-F5344CB8AC3E}">
        <p14:creationId xmlns:p14="http://schemas.microsoft.com/office/powerpoint/2010/main" val="295332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Selenium Webdriver continues</a:t>
            </a:r>
            <a:r>
              <a:rPr lang="en-US" dirty="0" smtClean="0">
                <a:latin typeface="Bodoni MT" panose="02070603080606020203" pitchFamily="18" charset="0"/>
              </a:rPr>
              <a:t>..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                              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                               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        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764" y="1724025"/>
            <a:ext cx="30575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4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Selenium Webdriver continues</a:t>
            </a:r>
            <a:r>
              <a:rPr lang="en-US" dirty="0" smtClean="0">
                <a:latin typeface="Bodoni MT" panose="02070603080606020203" pitchFamily="18" charset="0"/>
              </a:rPr>
              <a:t>..</a:t>
            </a:r>
            <a:endParaRPr lang="en-US" dirty="0">
              <a:latin typeface="Bodoni MT" panose="02070603080606020203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587039" y="1696286"/>
            <a:ext cx="27051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Selenium Webdriver continues..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Bodoni MT" panose="02070603080606020203" pitchFamily="18" charset="0"/>
              </a:rPr>
              <a:t> </a:t>
            </a:r>
            <a:r>
              <a:rPr lang="en-US" sz="2400" dirty="0" smtClean="0">
                <a:latin typeface="Bodoni MT" panose="02070603080606020203" pitchFamily="18" charset="0"/>
              </a:rPr>
              <a:t>References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  <a:lumOff val="25000"/>
                  </a:schemeClr>
                </a:solidFill>
                <a:latin typeface="Bodoni MT" panose="02070603080606020203" pitchFamily="18" charset="0"/>
                <a:hlinkClick r:id="rId2"/>
              </a:rPr>
              <a:t>https://www.toolsqa.com/selenium-tutorial</a:t>
            </a:r>
            <a:r>
              <a:rPr lang="en-US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Bodoni MT" panose="02070603080606020203" pitchFamily="18" charset="0"/>
                <a:hlinkClick r:id="rId2"/>
              </a:rPr>
              <a:t>/</a:t>
            </a:r>
            <a:endParaRPr lang="en-US" dirty="0" smtClean="0">
              <a:solidFill>
                <a:schemeClr val="accent6">
                  <a:lumMod val="75000"/>
                  <a:lumOff val="25000"/>
                </a:schemeClr>
              </a:solidFill>
              <a:latin typeface="Bodoni MT" panose="020706030806060202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  <a:lumOff val="25000"/>
                  </a:schemeClr>
                </a:solidFill>
                <a:latin typeface="Bodoni MT" panose="02070603080606020203" pitchFamily="18" charset="0"/>
                <a:hlinkClick r:id="rId3"/>
              </a:rPr>
              <a:t>https://</a:t>
            </a:r>
            <a:r>
              <a:rPr lang="en-US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Bodoni MT" panose="02070603080606020203" pitchFamily="18" charset="0"/>
                <a:hlinkClick r:id="rId3"/>
              </a:rPr>
              <a:t>www.javatpoint.com/selenium-tutorial</a:t>
            </a:r>
            <a:endParaRPr lang="en-US" dirty="0" smtClean="0">
              <a:solidFill>
                <a:schemeClr val="accent6">
                  <a:lumMod val="75000"/>
                  <a:lumOff val="25000"/>
                </a:schemeClr>
              </a:solidFill>
              <a:latin typeface="Bodoni MT" panose="020706030806060202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  <a:lumOff val="25000"/>
                  </a:schemeClr>
                </a:solidFill>
                <a:latin typeface="Bodoni MT" panose="02070603080606020203" pitchFamily="18" charset="0"/>
                <a:hlinkClick r:id="rId4"/>
              </a:rPr>
              <a:t>https://</a:t>
            </a:r>
            <a:r>
              <a:rPr lang="en-US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Bodoni MT" panose="02070603080606020203" pitchFamily="18" charset="0"/>
                <a:hlinkClick r:id="rId4"/>
              </a:rPr>
              <a:t>www.guru99.com/selenium-tutorial.html</a:t>
            </a:r>
            <a:endParaRPr lang="en-US" dirty="0" smtClean="0">
              <a:solidFill>
                <a:schemeClr val="accent6">
                  <a:lumMod val="75000"/>
                  <a:lumOff val="25000"/>
                </a:schemeClr>
              </a:solidFill>
              <a:latin typeface="Bodoni MT" panose="020706030806060202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  <a:lumOff val="25000"/>
                  </a:schemeClr>
                </a:solidFill>
                <a:latin typeface="Bodoni MT" panose="02070603080606020203" pitchFamily="18" charset="0"/>
                <a:hlinkClick r:id="rId5"/>
              </a:rPr>
              <a:t>https://www.softwaretestinghelp.com/selenium-webdriver-selenium-tutorial-8</a:t>
            </a:r>
            <a:r>
              <a:rPr lang="en-US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Bodoni MT" panose="02070603080606020203" pitchFamily="18" charset="0"/>
                <a:hlinkClick r:id="rId5"/>
              </a:rPr>
              <a:t>/</a:t>
            </a:r>
            <a:endParaRPr lang="en-US" dirty="0" smtClean="0">
              <a:solidFill>
                <a:schemeClr val="accent6">
                  <a:lumMod val="75000"/>
                  <a:lumOff val="25000"/>
                </a:schemeClr>
              </a:solidFill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Bodoni MT" panose="020706030806060202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odoni MT" panose="02070603080606020203" pitchFamily="18" charset="0"/>
              </a:rPr>
              <a:t> Email : </a:t>
            </a:r>
            <a:r>
              <a:rPr lang="en-US" altLang="en-US" dirty="0">
                <a:solidFill>
                  <a:schemeClr val="accent6">
                    <a:lumMod val="75000"/>
                    <a:lumOff val="25000"/>
                  </a:schemeClr>
                </a:solidFill>
                <a:latin typeface="Bodoni MT" panose="02070603080606020203" pitchFamily="18" charset="0"/>
              </a:rPr>
              <a:t>Nidhi.Bhardwaj@india.nec.com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25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41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</a:rPr>
              <a:t>Selenium</a:t>
            </a:r>
            <a:r>
              <a:rPr lang="en-US" dirty="0">
                <a:latin typeface="Bodoni MT" panose="02070603080606020203" pitchFamily="18" charset="0"/>
              </a:rPr>
              <a:t> </a:t>
            </a:r>
            <a:r>
              <a:rPr lang="en-US" dirty="0" smtClean="0">
                <a:latin typeface="Bodoni MT" panose="02070603080606020203" pitchFamily="18" charset="0"/>
              </a:rPr>
              <a:t>Webdriver DropDown continues..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latin typeface="Bodoni MT" panose="02070603080606020203" pitchFamily="18" charset="0"/>
              </a:rPr>
              <a:t>Bootstrap Dropdown value selection</a:t>
            </a:r>
            <a:endParaRPr lang="en-US" sz="2400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r>
              <a:rPr lang="en-IN" altLang="en-US" dirty="0"/>
              <a:t>https://mdbootstrap.com/docs/standard/components/dropdowns/#</a:t>
            </a:r>
            <a:endParaRPr lang="en-US" sz="2400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82" y="1637188"/>
            <a:ext cx="7786254" cy="32484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209" y="5139171"/>
            <a:ext cx="89154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</a:rPr>
              <a:t>Selenium</a:t>
            </a:r>
            <a:r>
              <a:rPr lang="en-US" dirty="0">
                <a:latin typeface="Bodoni MT" panose="02070603080606020203" pitchFamily="18" charset="0"/>
              </a:rPr>
              <a:t> </a:t>
            </a:r>
            <a:r>
              <a:rPr lang="en-US" dirty="0" smtClean="0">
                <a:latin typeface="Bodoni MT" panose="02070603080606020203" pitchFamily="18" charset="0"/>
              </a:rPr>
              <a:t>Webdriver continues..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Bodoni MT" panose="02070603080606020203" pitchFamily="18" charset="0"/>
              </a:rPr>
              <a:t> How </a:t>
            </a:r>
            <a:r>
              <a:rPr lang="en-US" sz="2400" dirty="0">
                <a:latin typeface="Bodoni MT" panose="02070603080606020203" pitchFamily="18" charset="0"/>
              </a:rPr>
              <a:t>to select </a:t>
            </a:r>
            <a:r>
              <a:rPr lang="en-US" sz="2400" dirty="0" smtClean="0">
                <a:latin typeface="Bodoni MT" panose="02070603080606020203" pitchFamily="18" charset="0"/>
              </a:rPr>
              <a:t>Radio Button</a:t>
            </a:r>
          </a:p>
          <a:p>
            <a:pPr marL="0" indent="0">
              <a:buNone/>
            </a:pPr>
            <a:r>
              <a:rPr lang="en-US" sz="2400" dirty="0">
                <a:latin typeface="Bodoni MT" panose="02070603080606020203" pitchFamily="18" charset="0"/>
              </a:rPr>
              <a:t>https://www.demoqa.com/radio-button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254" y="3356810"/>
            <a:ext cx="5657850" cy="2400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983" y="2057400"/>
            <a:ext cx="4346659" cy="15881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4441" y="2090056"/>
            <a:ext cx="2400063" cy="36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8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</a:rPr>
              <a:t>Selenium</a:t>
            </a:r>
            <a:r>
              <a:rPr lang="en-US" dirty="0">
                <a:latin typeface="Bodoni MT" panose="02070603080606020203" pitchFamily="18" charset="0"/>
              </a:rPr>
              <a:t> </a:t>
            </a:r>
            <a:r>
              <a:rPr lang="en-US" dirty="0" smtClean="0">
                <a:latin typeface="Bodoni MT" panose="02070603080606020203" pitchFamily="18" charset="0"/>
              </a:rPr>
              <a:t>Webdriver continues..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Bodoni MT" panose="02070603080606020203" pitchFamily="18" charset="0"/>
              </a:rPr>
              <a:t> How </a:t>
            </a:r>
            <a:r>
              <a:rPr lang="en-US" sz="2400" dirty="0">
                <a:latin typeface="Bodoni MT" panose="02070603080606020203" pitchFamily="18" charset="0"/>
              </a:rPr>
              <a:t>to </a:t>
            </a:r>
            <a:r>
              <a:rPr lang="en-US" sz="2400" dirty="0" smtClean="0">
                <a:latin typeface="Bodoni MT" panose="02070603080606020203" pitchFamily="18" charset="0"/>
              </a:rPr>
              <a:t>access Links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Bodoni MT" panose="02070603080606020203" pitchFamily="18" charset="0"/>
              </a:rPr>
              <a:t>By linkText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Bodoni MT" panose="02070603080606020203" pitchFamily="18" charset="0"/>
              </a:rPr>
              <a:t>By partiallinkText</a:t>
            </a:r>
            <a:endParaRPr lang="en-US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r>
              <a:rPr lang="en-US" dirty="0"/>
              <a:t>https://www.demoqa.com/links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02" y="1206796"/>
            <a:ext cx="1885950" cy="942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333" y="2456075"/>
            <a:ext cx="3347035" cy="34265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351" y="1243663"/>
            <a:ext cx="4400550" cy="25583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351" y="4174958"/>
            <a:ext cx="4429125" cy="170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3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</a:rPr>
              <a:t>Selenium</a:t>
            </a:r>
            <a:r>
              <a:rPr lang="en-US" dirty="0">
                <a:latin typeface="Bodoni MT" panose="02070603080606020203" pitchFamily="18" charset="0"/>
              </a:rPr>
              <a:t> </a:t>
            </a:r>
            <a:r>
              <a:rPr lang="en-US" dirty="0" smtClean="0">
                <a:latin typeface="Bodoni MT" panose="02070603080606020203" pitchFamily="18" charset="0"/>
              </a:rPr>
              <a:t>Webdriver continues..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Bodoni MT" panose="02070603080606020203" pitchFamily="18" charset="0"/>
              </a:rPr>
              <a:t> Alerts and Pop up Handling</a:t>
            </a:r>
            <a:endParaRPr lang="en-US" sz="2400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r>
              <a:rPr lang="en-US" dirty="0"/>
              <a:t>https://www.demoqa.com/alerts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175" y="2081572"/>
            <a:ext cx="5076516" cy="2398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765" y="2379209"/>
            <a:ext cx="4295775" cy="1266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308" y="4308764"/>
            <a:ext cx="5075071" cy="216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5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標準デザイン">
  <a:themeElements>
    <a:clrScheme name="1_標準デザイン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D200"/>
      </a:accent1>
      <a:accent2>
        <a:srgbClr val="E62D00"/>
      </a:accent2>
      <a:accent3>
        <a:srgbClr val="FFFFFF"/>
      </a:accent3>
      <a:accent4>
        <a:srgbClr val="000000"/>
      </a:accent4>
      <a:accent5>
        <a:srgbClr val="FFE5AA"/>
      </a:accent5>
      <a:accent6>
        <a:srgbClr val="D02800"/>
      </a:accent6>
      <a:hlink>
        <a:srgbClr val="00B4A0"/>
      </a:hlink>
      <a:folHlink>
        <a:srgbClr val="69B43C"/>
      </a:folHlink>
    </a:clrScheme>
    <a:fontScheme name="1_標準デザイン">
      <a:majorFont>
        <a:latin typeface="Arial"/>
        <a:ea typeface="HGP創英角ｺﾞｼｯｸUB"/>
        <a:cs typeface=""/>
      </a:majorFont>
      <a:minorFont>
        <a:latin typeface="Arial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00B4A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288000" tIns="90000" rIns="288000" bIns="900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創英角ｺﾞｼｯｸUB" pitchFamily="50" charset="-128"/>
            <a:cs typeface="Osaka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00B4A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288000" tIns="90000" rIns="288000" bIns="900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創英角ｺﾞｼｯｸUB" pitchFamily="50" charset="-128"/>
            <a:cs typeface="Osaka" charset="-128"/>
          </a:defRPr>
        </a:defPPr>
      </a:lstStyle>
    </a:ln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44567</TotalTime>
  <Words>1442</Words>
  <Application>Microsoft Office PowerPoint</Application>
  <PresentationFormat>Widescreen</PresentationFormat>
  <Paragraphs>438</Paragraphs>
  <Slides>58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70" baseType="lpstr">
      <vt:lpstr>ＭＳ Ｐゴシック</vt:lpstr>
      <vt:lpstr>Arial</vt:lpstr>
      <vt:lpstr>Arial Unicode MS</vt:lpstr>
      <vt:lpstr>Bodoni MT</vt:lpstr>
      <vt:lpstr>Calibri</vt:lpstr>
      <vt:lpstr>HGP創英角ｺﾞｼｯｸUB</vt:lpstr>
      <vt:lpstr>メイリオ</vt:lpstr>
      <vt:lpstr>Tahoma</vt:lpstr>
      <vt:lpstr>Verdana</vt:lpstr>
      <vt:lpstr>Wingdings</vt:lpstr>
      <vt:lpstr>NEC_standard4_3</vt:lpstr>
      <vt:lpstr>2_標準デザイン</vt:lpstr>
      <vt:lpstr>Selenium Webdriver: 1st-Jul-2021 to 5th-Aug-2021</vt:lpstr>
      <vt:lpstr>Selenium Webdriver</vt:lpstr>
      <vt:lpstr>Table of Contents</vt:lpstr>
      <vt:lpstr>Selenium Webdriver continues..</vt:lpstr>
      <vt:lpstr>Selenium Webdriver DropDown continues..</vt:lpstr>
      <vt:lpstr>Selenium Webdriver DropDown continues..</vt:lpstr>
      <vt:lpstr>Selenium Webdriver continues..</vt:lpstr>
      <vt:lpstr>Selenium Webdriver continues..</vt:lpstr>
      <vt:lpstr>Selenium Webdriver continues..</vt:lpstr>
      <vt:lpstr>Selenium Webdriver continues..</vt:lpstr>
      <vt:lpstr>Selenium Webdriver continues..</vt:lpstr>
      <vt:lpstr>Selenium Webdriver continues..</vt:lpstr>
      <vt:lpstr>Selenium Webdriver</vt:lpstr>
      <vt:lpstr>Table of Contents</vt:lpstr>
      <vt:lpstr>Selenium Webdriver continues..</vt:lpstr>
      <vt:lpstr>Selenium Webdriver Web Table continues..</vt:lpstr>
      <vt:lpstr>Selenium Webdriver Web Table continues..</vt:lpstr>
      <vt:lpstr>Selenium Webdriver continues..</vt:lpstr>
      <vt:lpstr>Selenium Webdriver continues..</vt:lpstr>
      <vt:lpstr>Selenium Webdriver</vt:lpstr>
      <vt:lpstr>Table of Contents</vt:lpstr>
      <vt:lpstr>Reading from Excel using JXL API</vt:lpstr>
      <vt:lpstr>Reading from Excel using JXL API</vt:lpstr>
      <vt:lpstr>Selenium Webdriver continues..</vt:lpstr>
      <vt:lpstr>Selenium Webdriver</vt:lpstr>
      <vt:lpstr>Table of Contents</vt:lpstr>
      <vt:lpstr>Selenium Webdriver continues..</vt:lpstr>
      <vt:lpstr>TestNG continues..</vt:lpstr>
      <vt:lpstr>TestNG continues..</vt:lpstr>
      <vt:lpstr>TestNG continues..</vt:lpstr>
      <vt:lpstr>TestNG Annotation continues..</vt:lpstr>
      <vt:lpstr>TestNG continues..</vt:lpstr>
      <vt:lpstr>TestNG continues..</vt:lpstr>
      <vt:lpstr>TestNG Reports continues..</vt:lpstr>
      <vt:lpstr>Selenium Webdriver continues..</vt:lpstr>
      <vt:lpstr>Selenium Webdriver</vt:lpstr>
      <vt:lpstr>Table of Contents</vt:lpstr>
      <vt:lpstr>Database Testing using Selenium</vt:lpstr>
      <vt:lpstr>Database Testing using Selenium</vt:lpstr>
      <vt:lpstr>Database Testing using Selenium</vt:lpstr>
      <vt:lpstr>Selenium Webdriver continues..</vt:lpstr>
      <vt:lpstr>Selenium Webdriver</vt:lpstr>
      <vt:lpstr>Selenium Webdriver continues..</vt:lpstr>
      <vt:lpstr>Selenium Webdriver continues..</vt:lpstr>
      <vt:lpstr>Integration with CI/CD- Jenkins continues..</vt:lpstr>
      <vt:lpstr>Integration with CI/CD- Jenkins continues..</vt:lpstr>
      <vt:lpstr>Integration with CI/CD- Jenkins continues..</vt:lpstr>
      <vt:lpstr>Integration with CI/CD- Jenkins continues..</vt:lpstr>
      <vt:lpstr>Integration with CI/CD- Jenkins continues..</vt:lpstr>
      <vt:lpstr>Integration with CI/CD- Jenkins continues..</vt:lpstr>
      <vt:lpstr>Integration with CI/CD- Jenkins continues..</vt:lpstr>
      <vt:lpstr>Integration with CI/CD- Jenkins continues..</vt:lpstr>
      <vt:lpstr>Selenium Webdriver continues..</vt:lpstr>
      <vt:lpstr>Selenium Webdriver continues..</vt:lpstr>
      <vt:lpstr>Selenium Webdriver continues..</vt:lpstr>
      <vt:lpstr>Selenium Webdriver continues..</vt:lpstr>
      <vt:lpstr>Selenium Webdriver continues..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Mayank Saxena</cp:lastModifiedBy>
  <cp:revision>2178</cp:revision>
  <cp:lastPrinted>2015-07-30T20:21:36Z</cp:lastPrinted>
  <dcterms:created xsi:type="dcterms:W3CDTF">2015-04-16T03:28:40Z</dcterms:created>
  <dcterms:modified xsi:type="dcterms:W3CDTF">2021-06-07T10:22:49Z</dcterms:modified>
</cp:coreProperties>
</file>