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732" r:id="rId2"/>
  </p:sldMasterIdLst>
  <p:notesMasterIdLst>
    <p:notesMasterId r:id="rId47"/>
  </p:notesMasterIdLst>
  <p:handoutMasterIdLst>
    <p:handoutMasterId r:id="rId48"/>
  </p:handoutMasterIdLst>
  <p:sldIdLst>
    <p:sldId id="806" r:id="rId3"/>
    <p:sldId id="796" r:id="rId4"/>
    <p:sldId id="835" r:id="rId5"/>
    <p:sldId id="807" r:id="rId6"/>
    <p:sldId id="847" r:id="rId7"/>
    <p:sldId id="810" r:id="rId8"/>
    <p:sldId id="811" r:id="rId9"/>
    <p:sldId id="812" r:id="rId10"/>
    <p:sldId id="809" r:id="rId11"/>
    <p:sldId id="816" r:id="rId12"/>
    <p:sldId id="819" r:id="rId13"/>
    <p:sldId id="813" r:id="rId14"/>
    <p:sldId id="814" r:id="rId15"/>
    <p:sldId id="845" r:id="rId16"/>
    <p:sldId id="849" r:id="rId17"/>
    <p:sldId id="817" r:id="rId18"/>
    <p:sldId id="846" r:id="rId19"/>
    <p:sldId id="834" r:id="rId20"/>
    <p:sldId id="851" r:id="rId21"/>
    <p:sldId id="825" r:id="rId22"/>
    <p:sldId id="826" r:id="rId23"/>
    <p:sldId id="828" r:id="rId24"/>
    <p:sldId id="860" r:id="rId25"/>
    <p:sldId id="861" r:id="rId26"/>
    <p:sldId id="862" r:id="rId27"/>
    <p:sldId id="827" r:id="rId28"/>
    <p:sldId id="829" r:id="rId29"/>
    <p:sldId id="843" r:id="rId30"/>
    <p:sldId id="864" r:id="rId31"/>
    <p:sldId id="844" r:id="rId32"/>
    <p:sldId id="837" r:id="rId33"/>
    <p:sldId id="831" r:id="rId34"/>
    <p:sldId id="839" r:id="rId35"/>
    <p:sldId id="856" r:id="rId36"/>
    <p:sldId id="858" r:id="rId37"/>
    <p:sldId id="859" r:id="rId38"/>
    <p:sldId id="855" r:id="rId39"/>
    <p:sldId id="841" r:id="rId40"/>
    <p:sldId id="865" r:id="rId41"/>
    <p:sldId id="840" r:id="rId42"/>
    <p:sldId id="820" r:id="rId43"/>
    <p:sldId id="822" r:id="rId44"/>
    <p:sldId id="821" r:id="rId45"/>
    <p:sldId id="266" r:id="rId46"/>
  </p:sldIdLst>
  <p:sldSz cx="12192000" cy="6858000"/>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 of Contents" id="{0B1E2898-31BC-42F3-A5A5-141726087CC7}">
          <p14:sldIdLst>
            <p14:sldId id="806"/>
            <p14:sldId id="796"/>
            <p14:sldId id="835"/>
            <p14:sldId id="807"/>
            <p14:sldId id="847"/>
            <p14:sldId id="810"/>
            <p14:sldId id="811"/>
            <p14:sldId id="812"/>
            <p14:sldId id="809"/>
            <p14:sldId id="816"/>
            <p14:sldId id="819"/>
            <p14:sldId id="813"/>
            <p14:sldId id="814"/>
            <p14:sldId id="845"/>
            <p14:sldId id="849"/>
            <p14:sldId id="817"/>
            <p14:sldId id="846"/>
            <p14:sldId id="834"/>
            <p14:sldId id="851"/>
            <p14:sldId id="825"/>
            <p14:sldId id="826"/>
            <p14:sldId id="828"/>
            <p14:sldId id="860"/>
            <p14:sldId id="861"/>
            <p14:sldId id="862"/>
            <p14:sldId id="827"/>
            <p14:sldId id="829"/>
            <p14:sldId id="843"/>
            <p14:sldId id="864"/>
            <p14:sldId id="844"/>
            <p14:sldId id="837"/>
            <p14:sldId id="831"/>
            <p14:sldId id="839"/>
            <p14:sldId id="856"/>
            <p14:sldId id="858"/>
            <p14:sldId id="859"/>
            <p14:sldId id="855"/>
            <p14:sldId id="841"/>
            <p14:sldId id="865"/>
            <p14:sldId id="840"/>
            <p14:sldId id="820"/>
            <p14:sldId id="822"/>
            <p14:sldId id="821"/>
          </p14:sldIdLst>
        </p14:section>
        <p14:section name="NEC" id="{796E0F10-83A6-4616-9806-51C6F4233612}">
          <p14:sldIdLst/>
        </p14:section>
        <p14:section name="Corporate Mark" id="{043BD1DC-881F-4DDA-BE71-3D4C881D9A5E}">
          <p14:sldIdLst>
            <p14:sldId id="266"/>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kenzie Blythe" initials="MB"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00"/>
    <a:srgbClr val="99CCFF"/>
    <a:srgbClr val="F92B5C"/>
    <a:srgbClr val="C00000"/>
    <a:srgbClr val="D86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9" autoAdjust="0"/>
    <p:restoredTop sz="92153" autoAdjust="0"/>
  </p:normalViewPr>
  <p:slideViewPr>
    <p:cSldViewPr snapToGrid="0" snapToObjects="1">
      <p:cViewPr varScale="1">
        <p:scale>
          <a:sx n="67" d="100"/>
          <a:sy n="67" d="100"/>
        </p:scale>
        <p:origin x="420" y="78"/>
      </p:cViewPr>
      <p:guideLst>
        <p:guide orient="horz" pos="527"/>
        <p:guide orient="horz" pos="73"/>
        <p:guide orient="horz" pos="4064"/>
        <p:guide pos="3840"/>
        <p:guide pos="151"/>
        <p:guide pos="7529"/>
      </p:guideLst>
    </p:cSldViewPr>
  </p:slideViewPr>
  <p:outlineViewPr>
    <p:cViewPr>
      <p:scale>
        <a:sx n="33" d="100"/>
        <a:sy n="33" d="100"/>
      </p:scale>
      <p:origin x="0" y="-95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8" d="100"/>
          <a:sy n="88" d="100"/>
        </p:scale>
        <p:origin x="-3744" y="-108"/>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pPr/>
              <a:t>2019/8/4</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p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2019/8/4</a:t>
            </a:fld>
            <a:endParaRPr lang="ja-JP" altLang="en-US"/>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80963" y="428625"/>
            <a:ext cx="657383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vnrepository.com/artifact/commons-io/commons-io/2.6"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1100" b="1" kern="0" dirty="0" smtClean="0"/>
              <a:t>History of Selenium</a:t>
            </a:r>
          </a:p>
          <a:p>
            <a:pPr marL="0" indent="0">
              <a:lnSpc>
                <a:spcPct val="150000"/>
              </a:lnSpc>
              <a:buNone/>
            </a:pPr>
            <a:r>
              <a:rPr lang="en-US" altLang="en-US" b="1" dirty="0" smtClean="0"/>
              <a:t>Selenium</a:t>
            </a:r>
            <a:r>
              <a:rPr lang="en-US" altLang="en-US" dirty="0" smtClean="0"/>
              <a:t> was </a:t>
            </a:r>
            <a:r>
              <a:rPr lang="en-US" altLang="en-US" b="1" dirty="0" smtClean="0"/>
              <a:t>created</a:t>
            </a:r>
            <a:r>
              <a:rPr lang="en-US" altLang="en-US" dirty="0" smtClean="0"/>
              <a:t> by Jason Huggins in 2004. An engineer at ThoughtWorks, he was working on a web application that required frequent testing.</a:t>
            </a:r>
            <a:endParaRPr lang="en-US" sz="1100" kern="0" dirty="0" smtClean="0">
              <a:cs typeface="+mn-cs"/>
            </a:endParaRPr>
          </a:p>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173015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stands for Cascading Style Sheets.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describes how HTML elements </a:t>
            </a:r>
            <a:r>
              <a:rPr kumimoji="1" lang="en-US" sz="1100" b="1" i="0" kern="1200" dirty="0" smtClean="0">
                <a:solidFill>
                  <a:schemeClr val="tx1"/>
                </a:solidFill>
                <a:effectLst/>
                <a:latin typeface="+mn-lt"/>
                <a:ea typeface="メイリオ" panose="020B0604030504040204" pitchFamily="50" charset="-128"/>
                <a:cs typeface="+mn-cs"/>
              </a:rPr>
              <a:t>are</a:t>
            </a:r>
            <a:r>
              <a:rPr kumimoji="1" lang="en-US" sz="1100" b="0" i="0" kern="1200" dirty="0" smtClean="0">
                <a:solidFill>
                  <a:schemeClr val="tx1"/>
                </a:solidFill>
                <a:effectLst/>
                <a:latin typeface="+mn-lt"/>
                <a:ea typeface="メイリオ" panose="020B0604030504040204" pitchFamily="50" charset="-128"/>
                <a:cs typeface="+mn-cs"/>
              </a:rPr>
              <a:t> to be displayed on screen, paper, or in other media</a:t>
            </a:r>
          </a:p>
          <a:p>
            <a:endParaRPr kumimoji="1" lang="en-US" sz="1100" b="0" i="0" kern="1200" dirty="0" smtClean="0">
              <a:solidFill>
                <a:schemeClr val="tx1"/>
              </a:solidFill>
              <a:effectLst/>
              <a:latin typeface="+mn-lt"/>
              <a:ea typeface="メイリオ" panose="020B0604030504040204" pitchFamily="50" charset="-128"/>
              <a:cs typeface="+mn-cs"/>
            </a:endParaRPr>
          </a:p>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the language for describing the presentation of Web pages, including colors, layout, and fonts. It allows one to adapt the presentation to different types of devices, such as large screens, small screens, or printers.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independent of HTML and can be </a:t>
            </a:r>
            <a:r>
              <a:rPr kumimoji="1" lang="en-US" sz="1100" b="1" i="0" kern="1200" dirty="0" smtClean="0">
                <a:solidFill>
                  <a:schemeClr val="tx1"/>
                </a:solidFill>
                <a:effectLst/>
                <a:latin typeface="+mn-lt"/>
                <a:ea typeface="メイリオ" panose="020B0604030504040204" pitchFamily="50" charset="-128"/>
                <a:cs typeface="+mn-cs"/>
              </a:rPr>
              <a:t>used with</a:t>
            </a:r>
            <a:r>
              <a:rPr kumimoji="1" lang="en-US" sz="1100" b="0" i="0" kern="1200" dirty="0" smtClean="0">
                <a:solidFill>
                  <a:schemeClr val="tx1"/>
                </a:solidFill>
                <a:effectLst/>
                <a:latin typeface="+mn-lt"/>
                <a:ea typeface="メイリオ" panose="020B0604030504040204" pitchFamily="50" charset="-128"/>
                <a:cs typeface="+mn-cs"/>
              </a:rPr>
              <a:t> any XML-based markup language.</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165644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0" i="0" kern="1200" dirty="0" smtClean="0">
                <a:solidFill>
                  <a:schemeClr val="tx1"/>
                </a:solidFill>
                <a:effectLst/>
                <a:latin typeface="+mn-lt"/>
                <a:ea typeface="メイリオ" panose="020B0604030504040204" pitchFamily="50" charset="-128"/>
                <a:cs typeface="+mn-cs"/>
              </a:rPr>
              <a:t>The </a:t>
            </a:r>
            <a:r>
              <a:rPr kumimoji="1" lang="en-US" sz="1100" b="1" i="0" kern="1200" dirty="0" smtClean="0">
                <a:solidFill>
                  <a:schemeClr val="tx1"/>
                </a:solidFill>
                <a:effectLst/>
                <a:latin typeface="+mn-lt"/>
                <a:ea typeface="メイリオ" panose="020B0604030504040204" pitchFamily="50" charset="-128"/>
                <a:cs typeface="+mn-cs"/>
              </a:rPr>
              <a:t>Document Object Model</a:t>
            </a:r>
            <a:r>
              <a:rPr kumimoji="1" lang="en-US" sz="1100" b="0" i="0" kern="1200" dirty="0" smtClean="0">
                <a:solidFill>
                  <a:schemeClr val="tx1"/>
                </a:solidFill>
                <a:effectLst/>
                <a:latin typeface="+mn-lt"/>
                <a:ea typeface="メイリオ" panose="020B0604030504040204" pitchFamily="50" charset="-128"/>
                <a:cs typeface="+mn-cs"/>
              </a:rPr>
              <a:t> (DOM) is a programming API for HTML and XML documents. It defines the logical structure of documents and the way a document is accessed and manipulated.</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1324523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41369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https://mvnrepository.com/artifact/commons-io/commons-io/2.6</a:t>
            </a:r>
            <a:r>
              <a:rPr lang="en-US" dirty="0" smtClean="0"/>
              <a:t>   &gt;&gt; for FileUtils</a:t>
            </a:r>
            <a:r>
              <a:rPr lang="en-US" baseline="0" dirty="0" smtClean="0"/>
              <a:t> jar</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30</a:t>
            </a:fld>
            <a:endParaRPr lang="ja-JP" altLang="en-US"/>
          </a:p>
        </p:txBody>
      </p:sp>
    </p:spTree>
    <p:extLst>
      <p:ext uri="{BB962C8B-B14F-4D97-AF65-F5344CB8AC3E}">
        <p14:creationId xmlns:p14="http://schemas.microsoft.com/office/powerpoint/2010/main" val="1804586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380525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3193668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3813466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0" i="0" kern="1200" dirty="0" smtClean="0">
                <a:solidFill>
                  <a:schemeClr val="tx1"/>
                </a:solidFill>
                <a:effectLst/>
                <a:latin typeface="+mn-lt"/>
                <a:ea typeface="メイリオ" panose="020B0604030504040204" pitchFamily="50" charset="-128"/>
                <a:cs typeface="+mn-cs"/>
              </a:rPr>
              <a:t>The</a:t>
            </a:r>
            <a:r>
              <a:rPr kumimoji="1" lang="en-US" sz="1100" b="1" i="0" kern="1200" dirty="0" smtClean="0">
                <a:solidFill>
                  <a:schemeClr val="tx1"/>
                </a:solidFill>
                <a:effectLst/>
                <a:latin typeface="+mn-lt"/>
                <a:ea typeface="メイリオ" panose="020B0604030504040204" pitchFamily="50" charset="-128"/>
                <a:cs typeface="+mn-cs"/>
              </a:rPr>
              <a:t>implicit wait</a:t>
            </a:r>
            <a:r>
              <a:rPr kumimoji="1" lang="en-US" sz="1100" b="0" i="0" kern="1200" dirty="0" smtClean="0">
                <a:solidFill>
                  <a:schemeClr val="tx1"/>
                </a:solidFill>
                <a:effectLst/>
                <a:latin typeface="+mn-lt"/>
                <a:ea typeface="メイリオ" panose="020B0604030504040204" pitchFamily="50" charset="-128"/>
                <a:cs typeface="+mn-cs"/>
              </a:rPr>
              <a:t> will tell to the web driver to </a:t>
            </a:r>
            <a:r>
              <a:rPr kumimoji="1" lang="en-US" sz="1100" b="1" i="0" kern="1200" dirty="0" smtClean="0">
                <a:solidFill>
                  <a:schemeClr val="tx1"/>
                </a:solidFill>
                <a:effectLst/>
                <a:latin typeface="+mn-lt"/>
                <a:ea typeface="メイリオ" panose="020B0604030504040204" pitchFamily="50" charset="-128"/>
                <a:cs typeface="+mn-cs"/>
              </a:rPr>
              <a:t>wait</a:t>
            </a:r>
            <a:r>
              <a:rPr kumimoji="1" lang="en-US" sz="1100" b="0" i="0" kern="1200" dirty="0" smtClean="0">
                <a:solidFill>
                  <a:schemeClr val="tx1"/>
                </a:solidFill>
                <a:effectLst/>
                <a:latin typeface="+mn-lt"/>
                <a:ea typeface="メイリオ" panose="020B0604030504040204" pitchFamily="50" charset="-128"/>
                <a:cs typeface="+mn-cs"/>
              </a:rPr>
              <a:t> for certain amount of time before it throws a "No Such Element Exception". ... It means that if the element is not located on the web page within that time frame, it will throw an exception</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358175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158557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0" i="0" kern="1200" dirty="0" smtClean="0">
                <a:solidFill>
                  <a:schemeClr val="tx1"/>
                </a:solidFill>
                <a:effectLst/>
                <a:latin typeface="+mn-lt"/>
                <a:ea typeface="メイリオ" panose="020B0604030504040204" pitchFamily="50" charset="-128"/>
                <a:cs typeface="+mn-cs"/>
              </a:rPr>
              <a:t>Selenium</a:t>
            </a:r>
            <a:r>
              <a:rPr kumimoji="1" lang="en-US" sz="1100" b="0" i="0" kern="1200" baseline="0" dirty="0" smtClean="0">
                <a:solidFill>
                  <a:schemeClr val="tx1"/>
                </a:solidFill>
                <a:effectLst/>
                <a:latin typeface="+mn-lt"/>
                <a:ea typeface="メイリオ" panose="020B0604030504040204" pitchFamily="50" charset="-128"/>
                <a:cs typeface="+mn-cs"/>
              </a:rPr>
              <a:t> API:</a:t>
            </a:r>
          </a:p>
          <a:p>
            <a:r>
              <a:rPr kumimoji="1" lang="en-US" sz="1100" b="0" i="0" kern="1200" dirty="0" smtClean="0">
                <a:solidFill>
                  <a:schemeClr val="tx1"/>
                </a:solidFill>
                <a:effectLst/>
                <a:latin typeface="+mn-lt"/>
                <a:ea typeface="メイリオ" panose="020B0604030504040204" pitchFamily="50" charset="-128"/>
                <a:cs typeface="+mn-cs"/>
              </a:rPr>
              <a:t>API is particular set of Rules(Code) and Specification that software programs can follow to communicate with each other. It Serve as an interface between software programs and facilates their interaction, similarly to the way the user interface facilate interaction between human and Computers.</a:t>
            </a:r>
          </a:p>
          <a:p>
            <a:endParaRPr kumimoji="1" lang="en-US" sz="1100" b="0" i="0" kern="1200" dirty="0" smtClean="0">
              <a:solidFill>
                <a:schemeClr val="tx1"/>
              </a:solidFill>
              <a:effectLst/>
              <a:latin typeface="+mn-lt"/>
              <a:ea typeface="メイリオ" panose="020B0604030504040204" pitchFamily="50" charset="-128"/>
              <a:cs typeface="+mn-cs"/>
            </a:endParaRPr>
          </a:p>
          <a:p>
            <a:r>
              <a:rPr kumimoji="1" lang="en-US" sz="1100" b="0" i="0" kern="1200" dirty="0" smtClean="0">
                <a:solidFill>
                  <a:schemeClr val="tx1"/>
                </a:solidFill>
                <a:effectLst/>
                <a:latin typeface="+mn-lt"/>
                <a:ea typeface="メイリオ" panose="020B0604030504040204" pitchFamily="50" charset="-128"/>
                <a:cs typeface="+mn-cs"/>
              </a:rPr>
              <a:t>JSON is a light weight data interchange format</a:t>
            </a:r>
          </a:p>
          <a:p>
            <a:r>
              <a:rPr kumimoji="1" lang="en-US" sz="1100" b="0" i="0" kern="1200" dirty="0" smtClean="0">
                <a:solidFill>
                  <a:schemeClr val="tx1"/>
                </a:solidFill>
                <a:effectLst/>
                <a:latin typeface="+mn-lt"/>
                <a:ea typeface="メイリオ" panose="020B0604030504040204" pitchFamily="50" charset="-128"/>
                <a:cs typeface="+mn-cs"/>
              </a:rPr>
              <a:t>It is a Syntax for storing and exchanging data.</a:t>
            </a:r>
          </a:p>
          <a:p>
            <a:r>
              <a:rPr kumimoji="1" lang="en-US" sz="1100" b="0" i="0" kern="1200" dirty="0" smtClean="0">
                <a:solidFill>
                  <a:schemeClr val="tx1"/>
                </a:solidFill>
                <a:effectLst/>
                <a:latin typeface="+mn-lt"/>
                <a:ea typeface="メイリオ" panose="020B0604030504040204" pitchFamily="50" charset="-128"/>
                <a:cs typeface="+mn-cs"/>
              </a:rPr>
              <a:t>It is used primarily to transfer the data between a server and a client on the web</a:t>
            </a:r>
          </a:p>
          <a:p>
            <a:r>
              <a:rPr kumimoji="1" lang="en-US" sz="1100" b="0" i="0" kern="1200" dirty="0" smtClean="0">
                <a:solidFill>
                  <a:schemeClr val="tx1"/>
                </a:solidFill>
                <a:effectLst/>
                <a:latin typeface="+mn-lt"/>
                <a:ea typeface="メイリオ" panose="020B0604030504040204" pitchFamily="50" charset="-128"/>
                <a:cs typeface="+mn-cs"/>
              </a:rPr>
              <a:t>It is very much alternative of XML</a:t>
            </a:r>
          </a:p>
          <a:p>
            <a:r>
              <a:rPr kumimoji="1" lang="en-US" sz="1100" b="0" i="0" kern="1200" dirty="0" smtClean="0">
                <a:solidFill>
                  <a:schemeClr val="tx1"/>
                </a:solidFill>
                <a:effectLst/>
                <a:latin typeface="+mn-lt"/>
                <a:ea typeface="メイリオ" panose="020B0604030504040204" pitchFamily="50" charset="-128"/>
                <a:cs typeface="+mn-cs"/>
              </a:rPr>
              <a:t>A Simple JSON file have .json extension</a:t>
            </a:r>
          </a:p>
          <a:p>
            <a:endParaRPr lang="en-US" dirty="0" smtClean="0"/>
          </a:p>
          <a:p>
            <a:endParaRPr lang="en-US" dirty="0" smtClean="0"/>
          </a:p>
          <a:p>
            <a:r>
              <a:rPr kumimoji="1" lang="en-US" sz="1100" b="0" i="0" kern="1200" dirty="0" smtClean="0">
                <a:solidFill>
                  <a:schemeClr val="tx1"/>
                </a:solidFill>
                <a:effectLst/>
                <a:latin typeface="+mn-lt"/>
                <a:ea typeface="メイリオ" panose="020B0604030504040204" pitchFamily="50" charset="-128"/>
                <a:cs typeface="+mn-cs"/>
              </a:rPr>
              <a:t>JSON Wired protocol Send the data in JSON format. The Server firstly parse the data and then execute the data. Response given back to Server sent back to the client in JSON format.</a:t>
            </a:r>
            <a:br>
              <a:rPr kumimoji="1" lang="en-US" sz="1100" b="0" i="0" kern="1200" dirty="0" smtClean="0">
                <a:solidFill>
                  <a:schemeClr val="tx1"/>
                </a:solidFill>
                <a:effectLst/>
                <a:latin typeface="+mn-lt"/>
                <a:ea typeface="メイリオ" panose="020B0604030504040204" pitchFamily="50" charset="-128"/>
                <a:cs typeface="+mn-cs"/>
              </a:rPr>
            </a:br>
            <a:r>
              <a:rPr kumimoji="1" lang="en-US" sz="1100" b="0" i="0" kern="1200" dirty="0" smtClean="0">
                <a:solidFill>
                  <a:schemeClr val="tx1"/>
                </a:solidFill>
                <a:effectLst/>
                <a:latin typeface="+mn-lt"/>
                <a:ea typeface="メイリオ" panose="020B0604030504040204" pitchFamily="50" charset="-128"/>
                <a:cs typeface="+mn-cs"/>
              </a:rPr>
              <a:t>The process of converting an object’s data to JSON format and JSON format to an object is named as serialization and de-serialization</a:t>
            </a:r>
          </a:p>
          <a:p>
            <a:r>
              <a:rPr kumimoji="1" lang="en-US" sz="1100" b="0" i="0" kern="1200" dirty="0" smtClean="0">
                <a:solidFill>
                  <a:schemeClr val="tx1"/>
                </a:solidFill>
                <a:effectLst/>
                <a:latin typeface="+mn-lt"/>
                <a:ea typeface="メイリオ" panose="020B0604030504040204" pitchFamily="50" charset="-128"/>
                <a:cs typeface="+mn-cs"/>
              </a:rPr>
              <a:t>Our WebDriver uses the same approach to communicate between client libraries and drivers such as FirefoxDriver, IE Driver etc.</a:t>
            </a:r>
          </a:p>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221876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279220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3624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81061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stands for Cascading Style Sheets.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describes how HTML elements </a:t>
            </a:r>
            <a:r>
              <a:rPr kumimoji="1" lang="en-US" sz="1100" b="1" i="0" kern="1200" dirty="0" smtClean="0">
                <a:solidFill>
                  <a:schemeClr val="tx1"/>
                </a:solidFill>
                <a:effectLst/>
                <a:latin typeface="+mn-lt"/>
                <a:ea typeface="メイリオ" panose="020B0604030504040204" pitchFamily="50" charset="-128"/>
                <a:cs typeface="+mn-cs"/>
              </a:rPr>
              <a:t>are</a:t>
            </a:r>
            <a:r>
              <a:rPr kumimoji="1" lang="en-US" sz="1100" b="0" i="0" kern="1200" dirty="0" smtClean="0">
                <a:solidFill>
                  <a:schemeClr val="tx1"/>
                </a:solidFill>
                <a:effectLst/>
                <a:latin typeface="+mn-lt"/>
                <a:ea typeface="メイリオ" panose="020B0604030504040204" pitchFamily="50" charset="-128"/>
                <a:cs typeface="+mn-cs"/>
              </a:rPr>
              <a:t> to be displayed on screen, paper, or in other media</a:t>
            </a:r>
          </a:p>
          <a:p>
            <a:endParaRPr kumimoji="1" lang="en-US" sz="1100" b="0" i="0" kern="1200" dirty="0" smtClean="0">
              <a:solidFill>
                <a:schemeClr val="tx1"/>
              </a:solidFill>
              <a:effectLst/>
              <a:latin typeface="+mn-lt"/>
              <a:ea typeface="メイリオ" panose="020B0604030504040204" pitchFamily="50" charset="-128"/>
              <a:cs typeface="+mn-cs"/>
            </a:endParaRPr>
          </a:p>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the language for describing the presentation of Web pages, including colors, layout, and fonts. It allows one to adapt the presentation to different types of devices, such as large screens, small screens, or printers.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independent of HTML and can be </a:t>
            </a:r>
            <a:r>
              <a:rPr kumimoji="1" lang="en-US" sz="1100" b="1" i="0" kern="1200" dirty="0" smtClean="0">
                <a:solidFill>
                  <a:schemeClr val="tx1"/>
                </a:solidFill>
                <a:effectLst/>
                <a:latin typeface="+mn-lt"/>
                <a:ea typeface="メイリオ" panose="020B0604030504040204" pitchFamily="50" charset="-128"/>
                <a:cs typeface="+mn-cs"/>
              </a:rPr>
              <a:t>used with</a:t>
            </a:r>
            <a:r>
              <a:rPr kumimoji="1" lang="en-US" sz="1100" b="0" i="0" kern="1200" dirty="0" smtClean="0">
                <a:solidFill>
                  <a:schemeClr val="tx1"/>
                </a:solidFill>
                <a:effectLst/>
                <a:latin typeface="+mn-lt"/>
                <a:ea typeface="メイリオ" panose="020B0604030504040204" pitchFamily="50" charset="-128"/>
                <a:cs typeface="+mn-cs"/>
              </a:rPr>
              <a:t> any XML-based markup language.</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129248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stands for Cascading Style Sheets.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describes how HTML elements </a:t>
            </a:r>
            <a:r>
              <a:rPr kumimoji="1" lang="en-US" sz="1100" b="1" i="0" kern="1200" dirty="0" smtClean="0">
                <a:solidFill>
                  <a:schemeClr val="tx1"/>
                </a:solidFill>
                <a:effectLst/>
                <a:latin typeface="+mn-lt"/>
                <a:ea typeface="メイリオ" panose="020B0604030504040204" pitchFamily="50" charset="-128"/>
                <a:cs typeface="+mn-cs"/>
              </a:rPr>
              <a:t>are</a:t>
            </a:r>
            <a:r>
              <a:rPr kumimoji="1" lang="en-US" sz="1100" b="0" i="0" kern="1200" dirty="0" smtClean="0">
                <a:solidFill>
                  <a:schemeClr val="tx1"/>
                </a:solidFill>
                <a:effectLst/>
                <a:latin typeface="+mn-lt"/>
                <a:ea typeface="メイリオ" panose="020B0604030504040204" pitchFamily="50" charset="-128"/>
                <a:cs typeface="+mn-cs"/>
              </a:rPr>
              <a:t> to be displayed on screen, paper, or in other media</a:t>
            </a:r>
          </a:p>
          <a:p>
            <a:endParaRPr kumimoji="1" lang="en-US" sz="1100" b="0" i="0" kern="1200" dirty="0" smtClean="0">
              <a:solidFill>
                <a:schemeClr val="tx1"/>
              </a:solidFill>
              <a:effectLst/>
              <a:latin typeface="+mn-lt"/>
              <a:ea typeface="メイリオ" panose="020B0604030504040204" pitchFamily="50" charset="-128"/>
              <a:cs typeface="+mn-cs"/>
            </a:endParaRPr>
          </a:p>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the language for describing the presentation of Web pages, including colors, layout, and fonts. It allows one to adapt the presentation to different types of devices, such as large screens, small screens, or printers.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independent of HTML and can be </a:t>
            </a:r>
            <a:r>
              <a:rPr kumimoji="1" lang="en-US" sz="1100" b="1" i="0" kern="1200" dirty="0" smtClean="0">
                <a:solidFill>
                  <a:schemeClr val="tx1"/>
                </a:solidFill>
                <a:effectLst/>
                <a:latin typeface="+mn-lt"/>
                <a:ea typeface="メイリオ" panose="020B0604030504040204" pitchFamily="50" charset="-128"/>
                <a:cs typeface="+mn-cs"/>
              </a:rPr>
              <a:t>used with</a:t>
            </a:r>
            <a:r>
              <a:rPr kumimoji="1" lang="en-US" sz="1100" b="0" i="0" kern="1200" dirty="0" smtClean="0">
                <a:solidFill>
                  <a:schemeClr val="tx1"/>
                </a:solidFill>
                <a:effectLst/>
                <a:latin typeface="+mn-lt"/>
                <a:ea typeface="メイリオ" panose="020B0604030504040204" pitchFamily="50" charset="-128"/>
                <a:cs typeface="+mn-cs"/>
              </a:rPr>
              <a:t> any XML-based markup language.</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39240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stands for Cascading Style Sheets.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describes how HTML elements </a:t>
            </a:r>
            <a:r>
              <a:rPr kumimoji="1" lang="en-US" sz="1100" b="1" i="0" kern="1200" dirty="0" smtClean="0">
                <a:solidFill>
                  <a:schemeClr val="tx1"/>
                </a:solidFill>
                <a:effectLst/>
                <a:latin typeface="+mn-lt"/>
                <a:ea typeface="メイリオ" panose="020B0604030504040204" pitchFamily="50" charset="-128"/>
                <a:cs typeface="+mn-cs"/>
              </a:rPr>
              <a:t>are</a:t>
            </a:r>
            <a:r>
              <a:rPr kumimoji="1" lang="en-US" sz="1100" b="0" i="0" kern="1200" dirty="0" smtClean="0">
                <a:solidFill>
                  <a:schemeClr val="tx1"/>
                </a:solidFill>
                <a:effectLst/>
                <a:latin typeface="+mn-lt"/>
                <a:ea typeface="メイリオ" panose="020B0604030504040204" pitchFamily="50" charset="-128"/>
                <a:cs typeface="+mn-cs"/>
              </a:rPr>
              <a:t> to be displayed on screen, paper, or in other media</a:t>
            </a:r>
          </a:p>
          <a:p>
            <a:endParaRPr kumimoji="1" lang="en-US" sz="1100" b="0" i="0" kern="1200" dirty="0" smtClean="0">
              <a:solidFill>
                <a:schemeClr val="tx1"/>
              </a:solidFill>
              <a:effectLst/>
              <a:latin typeface="+mn-lt"/>
              <a:ea typeface="メイリオ" panose="020B0604030504040204" pitchFamily="50" charset="-128"/>
              <a:cs typeface="+mn-cs"/>
            </a:endParaRPr>
          </a:p>
          <a:p>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the language for describing the presentation of Web pages, including colors, layout, and fonts. It allows one to adapt the presentation to different types of devices, such as large screens, small screens, or printers. </a:t>
            </a:r>
            <a:r>
              <a:rPr kumimoji="1" lang="en-US" sz="1100" b="1" i="0" kern="1200" dirty="0" smtClean="0">
                <a:solidFill>
                  <a:schemeClr val="tx1"/>
                </a:solidFill>
                <a:effectLst/>
                <a:latin typeface="+mn-lt"/>
                <a:ea typeface="メイリオ" panose="020B0604030504040204" pitchFamily="50" charset="-128"/>
                <a:cs typeface="+mn-cs"/>
              </a:rPr>
              <a:t>CSS</a:t>
            </a:r>
            <a:r>
              <a:rPr kumimoji="1" lang="en-US" sz="1100" b="0" i="0" kern="1200" dirty="0" smtClean="0">
                <a:solidFill>
                  <a:schemeClr val="tx1"/>
                </a:solidFill>
                <a:effectLst/>
                <a:latin typeface="+mn-lt"/>
                <a:ea typeface="メイリオ" panose="020B0604030504040204" pitchFamily="50" charset="-128"/>
                <a:cs typeface="+mn-cs"/>
              </a:rPr>
              <a:t> is independent of HTML and can be </a:t>
            </a:r>
            <a:r>
              <a:rPr kumimoji="1" lang="en-US" sz="1100" b="1" i="0" kern="1200" dirty="0" smtClean="0">
                <a:solidFill>
                  <a:schemeClr val="tx1"/>
                </a:solidFill>
                <a:effectLst/>
                <a:latin typeface="+mn-lt"/>
                <a:ea typeface="メイリオ" panose="020B0604030504040204" pitchFamily="50" charset="-128"/>
                <a:cs typeface="+mn-cs"/>
              </a:rPr>
              <a:t>used with</a:t>
            </a:r>
            <a:r>
              <a:rPr kumimoji="1" lang="en-US" sz="1100" b="0" i="0" kern="1200" dirty="0" smtClean="0">
                <a:solidFill>
                  <a:schemeClr val="tx1"/>
                </a:solidFill>
                <a:effectLst/>
                <a:latin typeface="+mn-lt"/>
                <a:ea typeface="メイリオ" panose="020B0604030504040204" pitchFamily="50" charset="-128"/>
                <a:cs typeface="+mn-cs"/>
              </a:rPr>
              <a:t> any XML-based markup language.</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139221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39183" y="180000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invGray">
          <a:xfrm>
            <a:off x="239352" y="403200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white)">
    <p:bg bwMode="gray">
      <p:bgPr>
        <a:solidFill>
          <a:schemeClr val="bg1"/>
        </a:solidFill>
        <a:effectLst/>
      </p:bgPr>
    </p:bg>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white)">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BlueTitle_Background"/>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3" y="1"/>
            <a:ext cx="12216000" cy="702579"/>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6200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3" y="1"/>
            <a:ext cx="12216000" cy="702579"/>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4" name="コンテンツ プレースホルダー"/>
          <p:cNvSpPr>
            <a:spLocks noGrp="1"/>
          </p:cNvSpPr>
          <p:nvPr>
            <p:ph sz="quarter" idx="10" hasCustomPrompt="1"/>
          </p:nvPr>
        </p:nvSpPr>
        <p:spPr bwMode="gray">
          <a:xfrm>
            <a:off x="239350" y="836712"/>
            <a:ext cx="11713301"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735411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3" y="1"/>
            <a:ext cx="12216000" cy="702579"/>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p:cNvSpPr>
            <a:spLocks noGrp="1"/>
          </p:cNvSpPr>
          <p:nvPr>
            <p:ph sz="quarter" idx="10" hasCustomPrompt="1"/>
          </p:nvPr>
        </p:nvSpPr>
        <p:spPr bwMode="gray">
          <a:xfrm>
            <a:off x="239350" y="1414800"/>
            <a:ext cx="11713301" cy="5040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4054801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3" y="1"/>
            <a:ext cx="12216000" cy="702579"/>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8" name="コンテンツ プレースホルダー"/>
          <p:cNvSpPr>
            <a:spLocks noGrp="1"/>
          </p:cNvSpPr>
          <p:nvPr>
            <p:ph sz="quarter" idx="10" hasCustomPrompt="1"/>
          </p:nvPr>
        </p:nvSpPr>
        <p:spPr bwMode="gray">
          <a:xfrm>
            <a:off x="239350" y="1738800"/>
            <a:ext cx="11713301" cy="47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79497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3" y="1"/>
            <a:ext cx="12216000" cy="702579"/>
          </a:xfrm>
          <a:prstGeom prst="rect">
            <a:avLst/>
          </a:prstGeom>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4" name="コンテンツ プレースホルダー"/>
          <p:cNvSpPr>
            <a:spLocks noGrp="1"/>
          </p:cNvSpPr>
          <p:nvPr>
            <p:ph sz="quarter" idx="10" hasCustomPrompt="1"/>
          </p:nvPr>
        </p:nvSpPr>
        <p:spPr bwMode="gray">
          <a:xfrm>
            <a:off x="239349" y="836712"/>
            <a:ext cx="5664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コンテンツ プレースホルダー"/>
          <p:cNvSpPr>
            <a:spLocks noGrp="1"/>
          </p:cNvSpPr>
          <p:nvPr>
            <p:ph sz="quarter" idx="11" hasCustomPrompt="1"/>
          </p:nvPr>
        </p:nvSpPr>
        <p:spPr bwMode="gray">
          <a:xfrm>
            <a:off x="6287351" y="836712"/>
            <a:ext cx="5664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46280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spTree>
    <p:extLst>
      <p:ext uri="{BB962C8B-B14F-4D97-AF65-F5344CB8AC3E}">
        <p14:creationId xmlns:p14="http://schemas.microsoft.com/office/powerpoint/2010/main" val="943080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1678517" y="6524626"/>
            <a:ext cx="6855883" cy="333375"/>
          </a:xfrm>
          <a:prstGeom prst="rect">
            <a:avLst/>
          </a:prstGeom>
          <a:ln/>
        </p:spPr>
        <p:txBody>
          <a:bodyPr/>
          <a:lstStyle>
            <a:lvl1pPr>
              <a:defRPr/>
            </a:lvl1pPr>
          </a:lstStyle>
          <a:p>
            <a:pPr>
              <a:defRPr/>
            </a:pPr>
            <a:endParaRPr lang="en-US" altLang="ja-JP" dirty="0" smtClean="0">
              <a:latin typeface="Calibri" pitchFamily="34" charset="0"/>
              <a:cs typeface="Calibri" pitchFamily="34" charset="0"/>
            </a:endParaRPr>
          </a:p>
        </p:txBody>
      </p:sp>
      <p:sp>
        <p:nvSpPr>
          <p:cNvPr id="4" name="Rectangle 6"/>
          <p:cNvSpPr>
            <a:spLocks noGrp="1" noChangeArrowheads="1"/>
          </p:cNvSpPr>
          <p:nvPr>
            <p:ph type="sldNum" sz="quarter" idx="11"/>
          </p:nvPr>
        </p:nvSpPr>
        <p:spPr>
          <a:xfrm>
            <a:off x="406401" y="6524626"/>
            <a:ext cx="1081617" cy="333375"/>
          </a:xfrm>
          <a:prstGeom prst="rect">
            <a:avLst/>
          </a:prstGeom>
          <a:ln/>
        </p:spPr>
        <p:txBody>
          <a:bodyPr/>
          <a:lstStyle>
            <a:lvl1pPr>
              <a:defRPr/>
            </a:lvl1pPr>
          </a:lstStyle>
          <a:p>
            <a:pPr>
              <a:defRPr/>
            </a:pPr>
            <a:r>
              <a:rPr lang="en-US" altLang="ja-JP" dirty="0" smtClean="0"/>
              <a:t>Page </a:t>
            </a:r>
            <a:fld id="{9E2EDCEF-AFFD-4291-AF2A-075C2F07DAF8}" type="slidenum">
              <a:rPr lang="en-US" altLang="ja-JP" smtClean="0"/>
              <a:pPr>
                <a:defRPr/>
              </a:pPr>
              <a:t>‹#›</a:t>
            </a:fld>
            <a:endParaRPr lang="en-US" altLang="ja-JP" dirty="0"/>
          </a:p>
        </p:txBody>
      </p:sp>
    </p:spTree>
    <p:extLst>
      <p:ext uri="{BB962C8B-B14F-4D97-AF65-F5344CB8AC3E}">
        <p14:creationId xmlns:p14="http://schemas.microsoft.com/office/powerpoint/2010/main" val="380636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sp>
        <p:nvSpPr>
          <p:cNvPr id="13" name="タイトル"/>
          <p:cNvSpPr>
            <a:spLocks noGrp="1"/>
          </p:cNvSpPr>
          <p:nvPr>
            <p:ph type="title" hasCustomPrompt="1"/>
          </p:nvPr>
        </p:nvSpPr>
        <p:spPr bwMode="invGray">
          <a:xfrm>
            <a:off x="239351" y="2905844"/>
            <a:ext cx="11680576" cy="585866"/>
          </a:xfrm>
        </p:spPr>
        <p:txBody>
          <a:bodyPr vert="horz" lIns="91440" tIns="4680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ja-JP" altLang="en-US" dirty="0" smtClean="0"/>
              <a:t>タイトルを入力</a:t>
            </a:r>
            <a:endParaRPr kumimoji="1" lang="ja-JP" altLang="en-US" dirty="0"/>
          </a:p>
        </p:txBody>
      </p:sp>
      <p:sp>
        <p:nvSpPr>
          <p:cNvPr id="16" name="テキスト プレースホルダー"/>
          <p:cNvSpPr>
            <a:spLocks noGrp="1"/>
          </p:cNvSpPr>
          <p:nvPr>
            <p:ph type="body" sz="quarter" idx="10" hasCustomPrompt="1"/>
          </p:nvPr>
        </p:nvSpPr>
        <p:spPr bwMode="invGray">
          <a:xfrm>
            <a:off x="239351" y="3926256"/>
            <a:ext cx="9025300" cy="400110"/>
          </a:xfrm>
        </p:spPr>
        <p:txBody>
          <a:bodyPr wrap="square">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PT_7th_0707_high_タイトル_002_200"/>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w="9525">
            <a:noFill/>
            <a:miter lim="800000"/>
            <a:headEnd/>
            <a:tailEnd/>
          </a:ln>
        </p:spPr>
      </p:pic>
      <p:sp>
        <p:nvSpPr>
          <p:cNvPr id="6152" name="Rectangle 8"/>
          <p:cNvSpPr>
            <a:spLocks noGrp="1" noChangeArrowheads="1"/>
          </p:cNvSpPr>
          <p:nvPr>
            <p:ph type="ctrTitle"/>
          </p:nvPr>
        </p:nvSpPr>
        <p:spPr>
          <a:xfrm>
            <a:off x="334434" y="1717675"/>
            <a:ext cx="11523133" cy="1873250"/>
          </a:xfrm>
        </p:spPr>
        <p:txBody>
          <a:bodyPr lIns="91440" rIns="91440"/>
          <a:lstStyle>
            <a:lvl1pPr algn="ctr">
              <a:defRPr sz="3600"/>
            </a:lvl1pPr>
          </a:lstStyle>
          <a:p>
            <a:r>
              <a:rPr lang="en-US" altLang="ja-JP" smtClean="0"/>
              <a:t>Click to edit Master title style</a:t>
            </a:r>
            <a:endParaRPr lang="ja-JP" altLang="en-US"/>
          </a:p>
        </p:txBody>
      </p:sp>
      <p:sp>
        <p:nvSpPr>
          <p:cNvPr id="6153" name="Rectangle 9"/>
          <p:cNvSpPr>
            <a:spLocks noGrp="1" noChangeArrowheads="1"/>
          </p:cNvSpPr>
          <p:nvPr>
            <p:ph type="subTitle" idx="1"/>
          </p:nvPr>
        </p:nvSpPr>
        <p:spPr>
          <a:xfrm>
            <a:off x="334434" y="3733800"/>
            <a:ext cx="11523133" cy="1752600"/>
          </a:xfrm>
        </p:spPr>
        <p:txBody>
          <a:bodyPr anchor="ctr"/>
          <a:lstStyle>
            <a:lvl1pPr marL="0" indent="0" algn="ctr">
              <a:buFont typeface="Arial" charset="0"/>
              <a:buNone/>
              <a:defRPr sz="2000"/>
            </a:lvl1pPr>
          </a:lstStyle>
          <a:p>
            <a:r>
              <a:rPr lang="en-US" altLang="ja-JP" smtClean="0"/>
              <a:t>Click to edit Master subtitle style</a:t>
            </a:r>
            <a:endParaRPr lang="ja-JP" altLang="en-US"/>
          </a:p>
        </p:txBody>
      </p:sp>
      <p:sp>
        <p:nvSpPr>
          <p:cNvPr id="5" name="Rectangle 10"/>
          <p:cNvSpPr>
            <a:spLocks noGrp="1" noChangeArrowheads="1"/>
          </p:cNvSpPr>
          <p:nvPr>
            <p:ph type="ftr" sz="quarter" idx="10"/>
          </p:nvPr>
        </p:nvSpPr>
        <p:spPr>
          <a:xfrm>
            <a:off x="1678517" y="6524626"/>
            <a:ext cx="2878667" cy="333375"/>
          </a:xfrm>
          <a:prstGeom prst="rect">
            <a:avLst/>
          </a:prstGeom>
        </p:spPr>
        <p:txBody>
          <a:bodyPr/>
          <a:lstStyle>
            <a:lvl1pPr>
              <a:defRPr/>
            </a:lvl1pPr>
          </a:lstStyle>
          <a:p>
            <a:pPr>
              <a:defRPr/>
            </a:pPr>
            <a:endParaRPr kumimoji="0" lang="en-US" altLang="ja-JP" dirty="0">
              <a:solidFill>
                <a:srgbClr val="000000"/>
              </a:solidFill>
            </a:endParaRPr>
          </a:p>
        </p:txBody>
      </p:sp>
      <p:sp>
        <p:nvSpPr>
          <p:cNvPr id="6" name="Rectangle 11"/>
          <p:cNvSpPr>
            <a:spLocks noGrp="1" noChangeArrowheads="1"/>
          </p:cNvSpPr>
          <p:nvPr>
            <p:ph type="sldNum" sz="quarter" idx="11"/>
          </p:nvPr>
        </p:nvSpPr>
        <p:spPr bwMode="auto">
          <a:xfrm>
            <a:off x="406401" y="6524626"/>
            <a:ext cx="1081617" cy="333375"/>
          </a:xfrm>
          <a:prstGeom prst="rect">
            <a:avLst/>
          </a:prstGeom>
          <a:ln>
            <a:miter lim="800000"/>
            <a:headEnd/>
            <a:tailEnd/>
          </a:ln>
        </p:spPr>
        <p:txBody>
          <a:bodyPr vert="horz" wrap="none" lIns="91440" tIns="45720" rIns="91440" bIns="45720" numCol="1" anchor="ctr" anchorCtr="0" compatLnSpc="1">
            <a:prstTxWarp prst="textNoShape">
              <a:avLst/>
            </a:prstTxWarp>
          </a:bodyPr>
          <a:lstStyle>
            <a:lvl1pPr>
              <a:defRPr sz="1000" b="1">
                <a:ea typeface="HGP創英角ｺﾞｼｯｸUB" pitchFamily="50" charset="-128"/>
              </a:defRPr>
            </a:lvl1pPr>
          </a:lstStyle>
          <a:p>
            <a:pPr>
              <a:defRPr/>
            </a:pPr>
            <a:r>
              <a:rPr kumimoji="0" lang="en-US" altLang="ja-JP" dirty="0">
                <a:solidFill>
                  <a:srgbClr val="000000"/>
                </a:solidFill>
              </a:rPr>
              <a:t>Page </a:t>
            </a:r>
            <a:fld id="{9B70FFA4-4C42-4A75-B2CC-1BEFD9413F15}" type="slidenum">
              <a:rPr kumimoji="0" lang="en-US" altLang="ja-JP">
                <a:solidFill>
                  <a:srgbClr val="000000"/>
                </a:solidFill>
              </a:rPr>
              <a:pPr>
                <a:defRPr/>
              </a:pPr>
              <a:t>‹#›</a:t>
            </a:fld>
            <a:endParaRPr kumimoji="0" lang="en-US" altLang="ja-JP" dirty="0">
              <a:solidFill>
                <a:srgbClr val="000000"/>
              </a:solidFill>
            </a:endParaRPr>
          </a:p>
        </p:txBody>
      </p:sp>
    </p:spTree>
    <p:extLst>
      <p:ext uri="{BB962C8B-B14F-4D97-AF65-F5344CB8AC3E}">
        <p14:creationId xmlns:p14="http://schemas.microsoft.com/office/powerpoint/2010/main" val="1657585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2608515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3913267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3200" y="981076"/>
            <a:ext cx="57912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81076"/>
            <a:ext cx="57912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2693049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176812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2460852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2758711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3881873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19351760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6906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0" y="0"/>
            <a:ext cx="12192000" cy="6858000"/>
          </a:xfrm>
          <a:prstGeom prst="rect">
            <a:avLst/>
          </a:prstGeom>
        </p:spPr>
      </p:pic>
      <p:pic>
        <p:nvPicPr>
          <p:cNvPr id="12" name="逆光"/>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3" name="縦ライン"/>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4" name="右上へ"/>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5" name="左下へ"/>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pic>
        <p:nvPicPr>
          <p:cNvPr id="16" name="最後右へ"/>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bwMode="gray">
          <a:xfrm>
            <a:off x="0" y="1"/>
            <a:ext cx="12192000" cy="6857999"/>
          </a:xfrm>
          <a:prstGeom prst="rect">
            <a:avLst/>
          </a:prstGeom>
        </p:spPr>
      </p:pic>
      <p:grpSp>
        <p:nvGrpSpPr>
          <p:cNvPr id="17" name="グループ化 16"/>
          <p:cNvGrpSpPr/>
          <p:nvPr userDrawn="1"/>
        </p:nvGrpSpPr>
        <p:grpSpPr bwMode="gray">
          <a:xfrm>
            <a:off x="0" y="0"/>
            <a:ext cx="12192000" cy="6858000"/>
            <a:chOff x="0" y="0"/>
            <a:chExt cx="9144000" cy="6858000"/>
          </a:xfrm>
        </p:grpSpPr>
        <p:pic>
          <p:nvPicPr>
            <p:cNvPr id="25" name="white"/>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6" name="text"/>
            <p:cNvPicPr>
              <a:picLocks noChangeAspect="1" noChangeArrowheads="1"/>
            </p:cNvPicPr>
            <p:nvPr userDrawn="1"/>
          </p:nvPicPr>
          <p:blipFill>
            <a:blip r:embed="rId9" cstate="email">
              <a:biLevel thresh="75000"/>
              <a:extLst>
                <a:ext uri="{BEBA8EAE-BF5A-486C-A8C5-ECC9F3942E4B}">
                  <a14:imgProps xmlns:a14="http://schemas.microsoft.com/office/drawing/2010/main">
                    <a14:imgLayer r:embed="rId10">
                      <a14:imgEffect>
                        <a14:sharpenSoften amount="2500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gray">
            <a:xfrm>
              <a:off x="1064149" y="3598148"/>
              <a:ext cx="691356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brighter_logo_poji"/>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bwMode="gray">
            <a:xfrm>
              <a:off x="296790" y="2146503"/>
              <a:ext cx="8466645" cy="993566"/>
            </a:xfrm>
            <a:prstGeom prst="rect">
              <a:avLst/>
            </a:prstGeom>
          </p:spPr>
        </p:pic>
      </p:grpSp>
    </p:spTree>
    <p:extLst>
      <p:ext uri="{BB962C8B-B14F-4D97-AF65-F5344CB8AC3E}">
        <p14:creationId xmlns:p14="http://schemas.microsoft.com/office/powerpoint/2010/main" val="31627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5888"/>
            <a:ext cx="294640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115888"/>
            <a:ext cx="863600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xfrm>
            <a:off x="1678517" y="6524626"/>
            <a:ext cx="2878667" cy="333375"/>
          </a:xfrm>
          <a:prstGeom prst="rect">
            <a:avLst/>
          </a:prstGeom>
          <a:ln/>
        </p:spPr>
        <p:txBody>
          <a:bodyPr/>
          <a:lstStyle>
            <a:lvl1pPr>
              <a:defRPr/>
            </a:lvl1pPr>
          </a:lstStyle>
          <a:p>
            <a:pPr>
              <a:defRPr/>
            </a:pPr>
            <a:endParaRPr kumimoji="0" lang="en-US" altLang="ja-JP" dirty="0">
              <a:solidFill>
                <a:srgbClr val="000000"/>
              </a:solidFill>
            </a:endParaRPr>
          </a:p>
        </p:txBody>
      </p:sp>
    </p:spTree>
    <p:extLst>
      <p:ext uri="{BB962C8B-B14F-4D97-AF65-F5344CB8AC3E}">
        <p14:creationId xmlns:p14="http://schemas.microsoft.com/office/powerpoint/2010/main" val="426784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gray">
          <a:xfrm>
            <a:off x="2159563"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159563"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78785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sp>
        <p:nvSpPr>
          <p:cNvPr id="2" name="タイトル"/>
          <p:cNvSpPr>
            <a:spLocks noGrp="1"/>
          </p:cNvSpPr>
          <p:nvPr>
            <p:ph type="title" hasCustomPrompt="1"/>
          </p:nvPr>
        </p:nvSpPr>
        <p:spPr bwMode="inv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385200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1 line &amp; Content(white)">
    <p:bg bwMode="gray">
      <p:bgPr>
        <a:solidFill>
          <a:schemeClr val="bg1"/>
        </a:solidFill>
        <a:effectLst/>
      </p:bgPr>
    </p:bg>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lt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d 2 lines &amp; Content(white)">
    <p:bg bwMode="gray">
      <p:bgPr>
        <a:solidFill>
          <a:schemeClr val="bg1"/>
        </a:solidFill>
        <a:effectLst/>
      </p:bgPr>
    </p:bg>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lt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8.jpe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1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bwMode="invGray">
          <a:xfrm>
            <a:off x="1" y="6549392"/>
            <a:ext cx="12191999" cy="30860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9" name="Credit"/>
          <p:cNvSpPr txBox="1"/>
          <p:nvPr userDrawn="1"/>
        </p:nvSpPr>
        <p:spPr bwMode="black">
          <a:xfrm>
            <a:off x="1462478" y="6597840"/>
            <a:ext cx="159851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 NEC Corporation 2019</a:t>
            </a:r>
          </a:p>
        </p:txBody>
      </p:sp>
      <p:sp>
        <p:nvSpPr>
          <p:cNvPr id="10" name="Confidential"/>
          <p:cNvSpPr txBox="1"/>
          <p:nvPr userDrawn="1"/>
        </p:nvSpPr>
        <p:spPr bwMode="black">
          <a:xfrm>
            <a:off x="5171697" y="6597840"/>
            <a:ext cx="1822935"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NEC Group Internal Use Only</a:t>
            </a:r>
          </a:p>
        </p:txBody>
      </p:sp>
      <p:sp>
        <p:nvSpPr>
          <p:cNvPr id="11"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rPr>
              <a:t> </a:t>
            </a: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t> </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69" r:id="rId2"/>
    <p:sldLayoutId id="2147483685" r:id="rId3"/>
    <p:sldLayoutId id="2147483682" r:id="rId4"/>
    <p:sldLayoutId id="2147483681" r:id="rId5"/>
    <p:sldLayoutId id="2147483699" r:id="rId6"/>
    <p:sldLayoutId id="2147483670" r:id="rId7"/>
    <p:sldLayoutId id="2147483672" r:id="rId8"/>
    <p:sldLayoutId id="2147483695" r:id="rId9"/>
    <p:sldLayoutId id="2147483673" r:id="rId10"/>
    <p:sldLayoutId id="2147483674" r:id="rId11"/>
    <p:sldLayoutId id="2147483701" r:id="rId12"/>
    <p:sldLayoutId id="2147483671" r:id="rId13"/>
    <p:sldLayoutId id="2147483703" r:id="rId14"/>
    <p:sldLayoutId id="2147483694" r:id="rId15"/>
    <p:sldLayoutId id="2147483702" r:id="rId16"/>
    <p:sldLayoutId id="2147483698" r:id="rId17"/>
    <p:sldLayoutId id="2147483693" r:id="rId18"/>
    <p:sldLayoutId id="2147483728" r:id="rId1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PPT_7th_0707_high_スライド_B"/>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489700"/>
            <a:ext cx="12192000" cy="368300"/>
          </a:xfrm>
          <a:prstGeom prst="rect">
            <a:avLst/>
          </a:prstGeom>
          <a:noFill/>
          <a:ln w="9525">
            <a:noFill/>
            <a:miter lim="800000"/>
            <a:headEnd/>
            <a:tailEnd/>
          </a:ln>
        </p:spPr>
      </p:pic>
      <p:pic>
        <p:nvPicPr>
          <p:cNvPr id="3075" name="Picture 10" descr="PPT_7th_0707_スライド_01"/>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0" y="620713"/>
            <a:ext cx="12192000" cy="177800"/>
          </a:xfrm>
          <a:prstGeom prst="rect">
            <a:avLst/>
          </a:prstGeom>
          <a:noFill/>
          <a:ln w="9525">
            <a:noFill/>
            <a:miter lim="800000"/>
            <a:headEnd/>
            <a:tailEnd/>
          </a:ln>
        </p:spPr>
      </p:pic>
      <p:sp>
        <p:nvSpPr>
          <p:cNvPr id="3076" name="Rectangle 11"/>
          <p:cNvSpPr>
            <a:spLocks noGrp="1" noChangeArrowheads="1"/>
          </p:cNvSpPr>
          <p:nvPr>
            <p:ph type="title"/>
          </p:nvPr>
        </p:nvSpPr>
        <p:spPr bwMode="auto">
          <a:xfrm>
            <a:off x="203200" y="115888"/>
            <a:ext cx="11785600" cy="5397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altLang="ja-JP" smtClean="0"/>
              <a:t>Master Title</a:t>
            </a:r>
            <a:endParaRPr lang="ja-JP" altLang="en-US" smtClean="0"/>
          </a:p>
        </p:txBody>
      </p:sp>
      <p:sp>
        <p:nvSpPr>
          <p:cNvPr id="3078" name="Rectangle 15"/>
          <p:cNvSpPr>
            <a:spLocks noGrp="1" noChangeArrowheads="1"/>
          </p:cNvSpPr>
          <p:nvPr>
            <p:ph type="body" idx="1"/>
          </p:nvPr>
        </p:nvSpPr>
        <p:spPr bwMode="auto">
          <a:xfrm>
            <a:off x="203200" y="981076"/>
            <a:ext cx="11785600"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Master Text</a:t>
            </a:r>
            <a:endParaRPr lang="ja-JP" altLang="en-US" smtClean="0"/>
          </a:p>
          <a:p>
            <a:pPr lvl="1"/>
            <a:r>
              <a:rPr lang="en-US" altLang="ja-JP" smtClean="0"/>
              <a:t>Level 2</a:t>
            </a:r>
            <a:endParaRPr lang="ja-JP" altLang="en-US" smtClean="0"/>
          </a:p>
          <a:p>
            <a:pPr lvl="2"/>
            <a:r>
              <a:rPr lang="en-US" altLang="ja-JP" smtClean="0"/>
              <a:t>Level 3</a:t>
            </a:r>
          </a:p>
          <a:p>
            <a:pPr lvl="3"/>
            <a:r>
              <a:rPr lang="en-US" altLang="ja-JP" smtClean="0"/>
              <a:t>Level 4</a:t>
            </a:r>
            <a:endParaRPr lang="ja-JP" altLang="en-US" smtClean="0"/>
          </a:p>
        </p:txBody>
      </p:sp>
      <p:sp>
        <p:nvSpPr>
          <p:cNvPr id="308227" name="Rectangle 3"/>
          <p:cNvSpPr>
            <a:spLocks noChangeArrowheads="1"/>
          </p:cNvSpPr>
          <p:nvPr userDrawn="1"/>
        </p:nvSpPr>
        <p:spPr bwMode="auto">
          <a:xfrm>
            <a:off x="143934" y="6453188"/>
            <a:ext cx="385233" cy="457200"/>
          </a:xfrm>
          <a:prstGeom prst="rect">
            <a:avLst/>
          </a:prstGeom>
          <a:noFill/>
          <a:ln w="9525">
            <a:noFill/>
            <a:miter lim="800000"/>
            <a:headEnd/>
            <a:tailEnd/>
          </a:ln>
          <a:effectLst/>
        </p:spPr>
        <p:txBody>
          <a:bodyPr wrap="none" lIns="92075" tIns="46038" rIns="92075" bIns="46038" anchor="ctr"/>
          <a:lstStyle/>
          <a:p>
            <a:pPr algn="ctr" defTabSz="762000">
              <a:defRPr/>
            </a:pPr>
            <a:endParaRPr kumimoji="0" lang="en-US" altLang="ja-JP" sz="1600" dirty="0">
              <a:solidFill>
                <a:srgbClr val="FFFFFF"/>
              </a:solidFill>
              <a:ea typeface="Arial Unicode MS" pitchFamily="50" charset="-128"/>
              <a:cs typeface="Arial Unicode MS" pitchFamily="50" charset="-128"/>
            </a:endParaRPr>
          </a:p>
        </p:txBody>
      </p:sp>
    </p:spTree>
    <p:extLst>
      <p:ext uri="{BB962C8B-B14F-4D97-AF65-F5344CB8AC3E}">
        <p14:creationId xmlns:p14="http://schemas.microsoft.com/office/powerpoint/2010/main" val="32965868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0" fontAlgn="base" hangingPunct="0">
        <a:spcBef>
          <a:spcPct val="0"/>
        </a:spcBef>
        <a:spcAft>
          <a:spcPct val="0"/>
        </a:spcAft>
        <a:defRPr kumimoji="1" sz="2800">
          <a:solidFill>
            <a:schemeClr val="tx1"/>
          </a:solidFill>
          <a:latin typeface="+mj-lt"/>
          <a:ea typeface="+mj-ea"/>
          <a:cs typeface="HGP創英角ｺﾞｼｯｸUB"/>
        </a:defRPr>
      </a:lvl1pPr>
      <a:lvl2pPr algn="l" rtl="0" eaLnBrk="0" fontAlgn="base" hangingPunct="0">
        <a:spcBef>
          <a:spcPct val="0"/>
        </a:spcBef>
        <a:spcAft>
          <a:spcPct val="0"/>
        </a:spcAft>
        <a:defRPr kumimoji="1" sz="2800">
          <a:solidFill>
            <a:schemeClr val="tx1"/>
          </a:solidFill>
          <a:latin typeface="Arial" charset="0"/>
          <a:ea typeface="HGP創英角ｺﾞｼｯｸUB" pitchFamily="50" charset="-128"/>
          <a:cs typeface="HGP創英角ｺﾞｼｯｸUB"/>
        </a:defRPr>
      </a:lvl2pPr>
      <a:lvl3pPr algn="l" rtl="0" eaLnBrk="0" fontAlgn="base" hangingPunct="0">
        <a:spcBef>
          <a:spcPct val="0"/>
        </a:spcBef>
        <a:spcAft>
          <a:spcPct val="0"/>
        </a:spcAft>
        <a:defRPr kumimoji="1" sz="2800">
          <a:solidFill>
            <a:schemeClr val="tx1"/>
          </a:solidFill>
          <a:latin typeface="Arial" charset="0"/>
          <a:ea typeface="HGP創英角ｺﾞｼｯｸUB" pitchFamily="50" charset="-128"/>
          <a:cs typeface="HGP創英角ｺﾞｼｯｸUB"/>
        </a:defRPr>
      </a:lvl3pPr>
      <a:lvl4pPr algn="l" rtl="0" eaLnBrk="0" fontAlgn="base" hangingPunct="0">
        <a:spcBef>
          <a:spcPct val="0"/>
        </a:spcBef>
        <a:spcAft>
          <a:spcPct val="0"/>
        </a:spcAft>
        <a:defRPr kumimoji="1" sz="2800">
          <a:solidFill>
            <a:schemeClr val="tx1"/>
          </a:solidFill>
          <a:latin typeface="Arial" charset="0"/>
          <a:ea typeface="HGP創英角ｺﾞｼｯｸUB" pitchFamily="50" charset="-128"/>
          <a:cs typeface="HGP創英角ｺﾞｼｯｸUB"/>
        </a:defRPr>
      </a:lvl4pPr>
      <a:lvl5pPr algn="l" rtl="0" eaLnBrk="0" fontAlgn="base" hangingPunct="0">
        <a:spcBef>
          <a:spcPct val="0"/>
        </a:spcBef>
        <a:spcAft>
          <a:spcPct val="0"/>
        </a:spcAft>
        <a:defRPr kumimoji="1" sz="2800">
          <a:solidFill>
            <a:schemeClr val="tx1"/>
          </a:solidFill>
          <a:latin typeface="Arial" charset="0"/>
          <a:ea typeface="HGP創英角ｺﾞｼｯｸUB" pitchFamily="50" charset="-128"/>
          <a:cs typeface="HGP創英角ｺﾞｼｯｸUB"/>
        </a:defRPr>
      </a:lvl5pPr>
      <a:lvl6pPr marL="457200" algn="l" rtl="0" fontAlgn="base">
        <a:spcBef>
          <a:spcPct val="0"/>
        </a:spcBef>
        <a:spcAft>
          <a:spcPct val="0"/>
        </a:spcAft>
        <a:defRPr kumimoji="1" sz="2800">
          <a:solidFill>
            <a:schemeClr val="tx1"/>
          </a:solidFill>
          <a:latin typeface="Arial" charset="0"/>
          <a:ea typeface="HGP創英角ｺﾞｼｯｸUB" pitchFamily="50" charset="-128"/>
        </a:defRPr>
      </a:lvl6pPr>
      <a:lvl7pPr marL="914400" algn="l" rtl="0" fontAlgn="base">
        <a:spcBef>
          <a:spcPct val="0"/>
        </a:spcBef>
        <a:spcAft>
          <a:spcPct val="0"/>
        </a:spcAft>
        <a:defRPr kumimoji="1" sz="2800">
          <a:solidFill>
            <a:schemeClr val="tx1"/>
          </a:solidFill>
          <a:latin typeface="Arial" charset="0"/>
          <a:ea typeface="HGP創英角ｺﾞｼｯｸUB" pitchFamily="50" charset="-128"/>
        </a:defRPr>
      </a:lvl7pPr>
      <a:lvl8pPr marL="1371600" algn="l" rtl="0" fontAlgn="base">
        <a:spcBef>
          <a:spcPct val="0"/>
        </a:spcBef>
        <a:spcAft>
          <a:spcPct val="0"/>
        </a:spcAft>
        <a:defRPr kumimoji="1" sz="2800">
          <a:solidFill>
            <a:schemeClr val="tx1"/>
          </a:solidFill>
          <a:latin typeface="Arial" charset="0"/>
          <a:ea typeface="HGP創英角ｺﾞｼｯｸUB" pitchFamily="50" charset="-128"/>
        </a:defRPr>
      </a:lvl8pPr>
      <a:lvl9pPr marL="1828800" algn="l" rtl="0" fontAlgn="base">
        <a:spcBef>
          <a:spcPct val="0"/>
        </a:spcBef>
        <a:spcAft>
          <a:spcPct val="0"/>
        </a:spcAft>
        <a:defRPr kumimoji="1" sz="2800">
          <a:solidFill>
            <a:schemeClr val="tx1"/>
          </a:solidFill>
          <a:latin typeface="Arial" charset="0"/>
          <a:ea typeface="HGP創英角ｺﾞｼｯｸUB" pitchFamily="50" charset="-128"/>
        </a:defRPr>
      </a:lvl9pPr>
    </p:titleStyle>
    <p:bodyStyle>
      <a:lvl1pPr marL="342900" indent="-342900" algn="l" rtl="0" eaLnBrk="0" fontAlgn="base" hangingPunct="0">
        <a:spcBef>
          <a:spcPct val="20000"/>
        </a:spcBef>
        <a:spcAft>
          <a:spcPct val="0"/>
        </a:spcAft>
        <a:buClr>
          <a:schemeClr val="hlink"/>
        </a:buClr>
        <a:buFont typeface="Arial" charset="0"/>
        <a:buChar char="▐"/>
        <a:defRPr kumimoji="1" sz="2200">
          <a:solidFill>
            <a:schemeClr val="tx1"/>
          </a:solidFill>
          <a:latin typeface="+mn-lt"/>
          <a:ea typeface="+mn-ea"/>
          <a:cs typeface="HGP創英角ｺﾞｼｯｸUB"/>
        </a:defRPr>
      </a:lvl1pPr>
      <a:lvl2pPr marL="742950" indent="-285750" algn="l" rtl="0" eaLnBrk="0" fontAlgn="base" hangingPunct="0">
        <a:spcBef>
          <a:spcPct val="20000"/>
        </a:spcBef>
        <a:spcAft>
          <a:spcPct val="0"/>
        </a:spcAft>
        <a:buClr>
          <a:schemeClr val="hlink"/>
        </a:buClr>
        <a:buFont typeface="Wingdings" pitchFamily="2" charset="2"/>
        <a:buChar char="l"/>
        <a:defRPr kumimoji="1" sz="2000">
          <a:solidFill>
            <a:schemeClr val="tx1"/>
          </a:solidFill>
          <a:latin typeface="+mn-lt"/>
          <a:ea typeface="+mn-ea"/>
          <a:cs typeface="HGP創英角ｺﾞｼｯｸUB"/>
        </a:defRPr>
      </a:lvl2pPr>
      <a:lvl3pPr marL="1143000" indent="-228600" algn="l" rtl="0" eaLnBrk="0" fontAlgn="base" hangingPunct="0">
        <a:spcBef>
          <a:spcPct val="20000"/>
        </a:spcBef>
        <a:spcAft>
          <a:spcPct val="0"/>
        </a:spcAft>
        <a:buClr>
          <a:schemeClr val="hlink"/>
        </a:buClr>
        <a:buFont typeface="Arial" charset="0"/>
        <a:buChar char="•"/>
        <a:defRPr kumimoji="1" sz="2400">
          <a:solidFill>
            <a:schemeClr val="tx1"/>
          </a:solidFill>
          <a:latin typeface="+mn-lt"/>
          <a:ea typeface="+mn-ea"/>
          <a:cs typeface="HGP創英角ｺﾞｼｯｸUB"/>
        </a:defRPr>
      </a:lvl3pPr>
      <a:lvl4pPr marL="1600200" indent="-228600" algn="l" rtl="0" eaLnBrk="0" fontAlgn="base" hangingPunct="0">
        <a:spcBef>
          <a:spcPct val="20000"/>
        </a:spcBef>
        <a:spcAft>
          <a:spcPct val="0"/>
        </a:spcAft>
        <a:buClr>
          <a:schemeClr val="hlink"/>
        </a:buClr>
        <a:buFont typeface="Arial" charset="0"/>
        <a:buChar char="–"/>
        <a:defRPr kumimoji="1" sz="1600">
          <a:solidFill>
            <a:schemeClr val="tx1"/>
          </a:solidFill>
          <a:latin typeface="+mn-lt"/>
          <a:ea typeface="+mn-ea"/>
          <a:cs typeface="HGP創英角ｺﾞｼｯｸUB"/>
        </a:defRPr>
      </a:lvl4pPr>
      <a:lvl5pPr marL="2057400" indent="-228600" algn="l" rtl="0" eaLnBrk="0" fontAlgn="base" hangingPunct="0">
        <a:spcBef>
          <a:spcPct val="20000"/>
        </a:spcBef>
        <a:spcAft>
          <a:spcPct val="0"/>
        </a:spcAft>
        <a:buChar char="»"/>
        <a:defRPr kumimoji="1" sz="2000">
          <a:solidFill>
            <a:schemeClr val="tx1"/>
          </a:solidFill>
          <a:latin typeface="+mn-lt"/>
          <a:ea typeface="ＭＳ Ｐゴシック" pitchFamily="50" charset="-128"/>
          <a:cs typeface="HGP創英角ｺﾞｼｯｸUB"/>
        </a:defRPr>
      </a:lvl5pPr>
      <a:lvl6pPr marL="2514600" indent="-228600" algn="l" rtl="0" fontAlgn="base">
        <a:spcBef>
          <a:spcPct val="20000"/>
        </a:spcBef>
        <a:spcAft>
          <a:spcPct val="0"/>
        </a:spcAft>
        <a:buChar char="»"/>
        <a:defRPr kumimoji="1" sz="2000">
          <a:solidFill>
            <a:schemeClr val="tx1"/>
          </a:solidFill>
          <a:latin typeface="+mn-lt"/>
          <a:ea typeface="ＭＳ Ｐゴシック" pitchFamily="50" charset="-128"/>
        </a:defRPr>
      </a:lvl6pPr>
      <a:lvl7pPr marL="2971800" indent="-228600" algn="l" rtl="0" fontAlgn="base">
        <a:spcBef>
          <a:spcPct val="20000"/>
        </a:spcBef>
        <a:spcAft>
          <a:spcPct val="0"/>
        </a:spcAft>
        <a:buChar char="»"/>
        <a:defRPr kumimoji="1" sz="2000">
          <a:solidFill>
            <a:schemeClr val="tx1"/>
          </a:solidFill>
          <a:latin typeface="+mn-lt"/>
          <a:ea typeface="ＭＳ Ｐゴシック" pitchFamily="50" charset="-128"/>
        </a:defRPr>
      </a:lvl7pPr>
      <a:lvl8pPr marL="3429000" indent="-228600" algn="l" rtl="0" fontAlgn="base">
        <a:spcBef>
          <a:spcPct val="20000"/>
        </a:spcBef>
        <a:spcAft>
          <a:spcPct val="0"/>
        </a:spcAft>
        <a:buChar char="»"/>
        <a:defRPr kumimoji="1" sz="2000">
          <a:solidFill>
            <a:schemeClr val="tx1"/>
          </a:solidFill>
          <a:latin typeface="+mn-lt"/>
          <a:ea typeface="ＭＳ Ｐゴシック" pitchFamily="50" charset="-128"/>
        </a:defRPr>
      </a:lvl8pPr>
      <a:lvl9pPr marL="3886200" indent="-228600" algn="l" rtl="0" fontAlgn="base">
        <a:spcBef>
          <a:spcPct val="20000"/>
        </a:spcBef>
        <a:spcAft>
          <a:spcPct val="0"/>
        </a:spcAft>
        <a:buChar char="»"/>
        <a:defRPr kumimoji="1" sz="2000">
          <a:solidFill>
            <a:schemeClr val="tx1"/>
          </a:solidFill>
          <a:latin typeface="+mn-lt"/>
          <a:ea typeface="ＭＳ Ｐゴシック" pitchFamily="50" charset="-128"/>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fif"/><Relationship Id="rId7" Type="http://schemas.openxmlformats.org/officeDocument/2006/relationships/image" Target="../media/image29.jfif"/><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jfif"/><Relationship Id="rId10" Type="http://schemas.openxmlformats.org/officeDocument/2006/relationships/image" Target="../media/image32.jfif"/><Relationship Id="rId4" Type="http://schemas.openxmlformats.org/officeDocument/2006/relationships/image" Target="../media/image26.jfif"/><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7.xml"/><Relationship Id="rId5" Type="http://schemas.openxmlformats.org/officeDocument/2006/relationships/hyperlink" Target="http://chromedriver.chromium.org/downloads" TargetMode="External"/><Relationship Id="rId4" Type="http://schemas.openxmlformats.org/officeDocument/2006/relationships/hyperlink" Target="https://docs.seleniumhq.org/down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toolsqa.com/automation-practice-for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s://www.autoitscript.com/site/autoit/download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hyperlink" Target="https://www.toolsqa.com/automation-practice-table/" TargetMode="External"/><Relationship Id="rId3" Type="http://schemas.openxmlformats.org/officeDocument/2006/relationships/hyperlink" Target="https://www.seleniumhq.org/" TargetMode="External"/><Relationship Id="rId7" Type="http://schemas.openxmlformats.org/officeDocument/2006/relationships/hyperlink" Target="https://www.toolsqa.com/automation-practice-for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www.techbeamers.com/important-selenium-webdriver-commands/" TargetMode="External"/><Relationship Id="rId5" Type="http://schemas.openxmlformats.org/officeDocument/2006/relationships/hyperlink" Target="https://github.com/SeleniumHQ/selenium/wiki/JsonWireProtocol" TargetMode="External"/><Relationship Id="rId4" Type="http://schemas.openxmlformats.org/officeDocument/2006/relationships/hyperlink" Target="https://www.softwaretestinghelp.com/selenium-webdriver-commands-selenium-tutorial-1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toolsqa.com/automation-practice-for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152" y="3825747"/>
            <a:ext cx="12101848" cy="1329013"/>
          </a:xfrm>
        </p:spPr>
        <p:txBody>
          <a:bodyPr/>
          <a:lstStyle/>
          <a:p>
            <a:r>
              <a:rPr lang="en-US" sz="2800" b="1" dirty="0" smtClean="0">
                <a:solidFill>
                  <a:schemeClr val="bg1"/>
                </a:solidFill>
                <a:latin typeface="Calibri" panose="020F0502020204030204" pitchFamily="34" charset="0"/>
                <a:cs typeface="Calibri" panose="020F0502020204030204" pitchFamily="34" charset="0"/>
              </a:rPr>
              <a:t>Introduction to Selenium: A Functional Automation Tool</a:t>
            </a:r>
            <a:r>
              <a:rPr lang="en-US" sz="2400" b="1" dirty="0" smtClean="0">
                <a:solidFill>
                  <a:schemeClr val="bg1"/>
                </a:solidFill>
                <a:latin typeface="Calibri" panose="020F0502020204030204" pitchFamily="34" charset="0"/>
                <a:cs typeface="Calibri" panose="020F0502020204030204" pitchFamily="34" charset="0"/>
              </a:rPr>
              <a:t/>
            </a:r>
            <a:br>
              <a:rPr lang="en-US" sz="2400" b="1" dirty="0" smtClean="0">
                <a:solidFill>
                  <a:schemeClr val="bg1"/>
                </a:solidFill>
                <a:latin typeface="Calibri" panose="020F0502020204030204" pitchFamily="34" charset="0"/>
                <a:cs typeface="Calibri" panose="020F0502020204030204" pitchFamily="34" charset="0"/>
              </a:rPr>
            </a:br>
            <a:r>
              <a:rPr lang="en-US" b="1" dirty="0" smtClean="0">
                <a:solidFill>
                  <a:schemeClr val="bg1"/>
                </a:solidFill>
                <a:latin typeface="Calibri" panose="020F0502020204030204" pitchFamily="34" charset="0"/>
                <a:cs typeface="Calibri" panose="020F0502020204030204" pitchFamily="34" charset="0"/>
              </a:rPr>
              <a:t/>
            </a:r>
            <a:br>
              <a:rPr lang="en-US" b="1" dirty="0" smtClean="0">
                <a:solidFill>
                  <a:schemeClr val="bg1"/>
                </a:solidFill>
                <a:latin typeface="Calibri" panose="020F0502020204030204" pitchFamily="34" charset="0"/>
                <a:cs typeface="Calibri" panose="020F0502020204030204" pitchFamily="34" charset="0"/>
              </a:rPr>
            </a:br>
            <a:r>
              <a:rPr lang="en-US" sz="2400" b="1" dirty="0" smtClean="0">
                <a:solidFill>
                  <a:schemeClr val="bg1"/>
                </a:solidFill>
                <a:latin typeface="Calibri" panose="020F0502020204030204" pitchFamily="34" charset="0"/>
                <a:cs typeface="Calibri" panose="020F0502020204030204" pitchFamily="34" charset="0"/>
              </a:rPr>
              <a:t>6</a:t>
            </a:r>
            <a:r>
              <a:rPr lang="en-US" sz="2400" b="1" baseline="30000" dirty="0" smtClean="0">
                <a:solidFill>
                  <a:schemeClr val="bg1"/>
                </a:solidFill>
                <a:latin typeface="Calibri" panose="020F0502020204030204" pitchFamily="34" charset="0"/>
                <a:cs typeface="Calibri" panose="020F0502020204030204" pitchFamily="34" charset="0"/>
              </a:rPr>
              <a:t>th</a:t>
            </a:r>
            <a:r>
              <a:rPr lang="en-US" sz="2400" b="1" dirty="0" smtClean="0">
                <a:solidFill>
                  <a:schemeClr val="bg1"/>
                </a:solidFill>
                <a:latin typeface="Calibri" panose="020F0502020204030204" pitchFamily="34" charset="0"/>
                <a:cs typeface="Calibri" panose="020F0502020204030204" pitchFamily="34" charset="0"/>
              </a:rPr>
              <a:t> - Aug-2019 to 1</a:t>
            </a:r>
            <a:r>
              <a:rPr lang="en-US" sz="2400" b="1" baseline="30000" dirty="0" smtClean="0">
                <a:solidFill>
                  <a:schemeClr val="bg1"/>
                </a:solidFill>
                <a:latin typeface="Calibri" panose="020F0502020204030204" pitchFamily="34" charset="0"/>
                <a:cs typeface="Calibri" panose="020F0502020204030204" pitchFamily="34" charset="0"/>
              </a:rPr>
              <a:t>st</a:t>
            </a:r>
            <a:r>
              <a:rPr lang="en-US" sz="2400" b="1" dirty="0" smtClean="0">
                <a:solidFill>
                  <a:schemeClr val="bg1"/>
                </a:solidFill>
                <a:latin typeface="Calibri" panose="020F0502020204030204" pitchFamily="34" charset="0"/>
                <a:cs typeface="Calibri" panose="020F0502020204030204" pitchFamily="34" charset="0"/>
              </a:rPr>
              <a:t> - Oct -2019</a:t>
            </a:r>
            <a:endParaRPr kumimoji="1" lang="ja-JP" altLang="en-US" sz="2400" b="1">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7066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Remote Control (RC)</a:t>
            </a:r>
            <a:endParaRPr lang="en-US" dirty="0"/>
          </a:p>
        </p:txBody>
      </p:sp>
      <p:sp>
        <p:nvSpPr>
          <p:cNvPr id="3" name="Content Placeholder 2"/>
          <p:cNvSpPr>
            <a:spLocks noGrp="1"/>
          </p:cNvSpPr>
          <p:nvPr>
            <p:ph sz="quarter" idx="10"/>
          </p:nvPr>
        </p:nvSpPr>
        <p:spPr/>
        <p:txBody>
          <a:bodyPr>
            <a:normAutofit/>
          </a:bodyPr>
          <a:lstStyle/>
          <a:p>
            <a:r>
              <a:rPr lang="en-US" dirty="0" smtClean="0">
                <a:latin typeface="Calibri" panose="020F0502020204030204" pitchFamily="34" charset="0"/>
                <a:cs typeface="Calibri" panose="020F0502020204030204" pitchFamily="34" charset="0"/>
              </a:rPr>
              <a:t>It is a </a:t>
            </a:r>
            <a:r>
              <a:rPr lang="en-US" b="1" dirty="0" smtClean="0">
                <a:latin typeface="Calibri" panose="020F0502020204030204" pitchFamily="34" charset="0"/>
                <a:cs typeface="Calibri" panose="020F0502020204030204" pitchFamily="34" charset="0"/>
              </a:rPr>
              <a:t>server and </a:t>
            </a:r>
            <a:r>
              <a:rPr lang="en-US" b="1" dirty="0" smtClean="0">
                <a:latin typeface="Calibri" panose="020F0502020204030204" pitchFamily="34" charset="0"/>
                <a:cs typeface="Calibri" panose="020F0502020204030204" pitchFamily="34" charset="0"/>
              </a:rPr>
              <a:t>launches </a:t>
            </a:r>
            <a:r>
              <a:rPr lang="en-US" b="1" dirty="0" smtClean="0">
                <a:latin typeface="Calibri" panose="020F0502020204030204" pitchFamily="34" charset="0"/>
                <a:cs typeface="Calibri" panose="020F0502020204030204" pitchFamily="34" charset="0"/>
              </a:rPr>
              <a:t>the browser</a:t>
            </a:r>
          </a:p>
          <a:p>
            <a:r>
              <a:rPr lang="en-US" altLang="en-US" dirty="0" smtClean="0">
                <a:latin typeface="Calibri" panose="020F0502020204030204" pitchFamily="34" charset="0"/>
                <a:cs typeface="Calibri" panose="020F0502020204030204" pitchFamily="34" charset="0"/>
              </a:rPr>
              <a:t>It is </a:t>
            </a:r>
            <a:r>
              <a:rPr lang="en-US" altLang="en-US" dirty="0">
                <a:latin typeface="Calibri" panose="020F0502020204030204" pitchFamily="34" charset="0"/>
                <a:cs typeface="Calibri" panose="020F0502020204030204" pitchFamily="34" charset="0"/>
              </a:rPr>
              <a:t>a test tool that allows you to write automated web application UI tests in any programming </a:t>
            </a:r>
            <a:r>
              <a:rPr lang="en-US" altLang="en-US" dirty="0" smtClean="0">
                <a:latin typeface="Calibri" panose="020F0502020204030204" pitchFamily="34" charset="0"/>
                <a:cs typeface="Calibri" panose="020F0502020204030204" pitchFamily="34" charset="0"/>
              </a:rPr>
              <a:t>language</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368" y="1612071"/>
            <a:ext cx="5700169" cy="4632112"/>
          </a:xfrm>
          <a:prstGeom prst="rect">
            <a:avLst/>
          </a:prstGeom>
        </p:spPr>
      </p:pic>
    </p:spTree>
    <p:extLst>
      <p:ext uri="{BB962C8B-B14F-4D97-AF65-F5344CB8AC3E}">
        <p14:creationId xmlns:p14="http://schemas.microsoft.com/office/powerpoint/2010/main" val="1699467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Selenium RC works?</a:t>
            </a:r>
            <a:endParaRPr lang="en-US" dirty="0"/>
          </a:p>
        </p:txBody>
      </p:sp>
      <p:sp>
        <p:nvSpPr>
          <p:cNvPr id="3" name="Content Placeholder 2"/>
          <p:cNvSpPr>
            <a:spLocks noGrp="1"/>
          </p:cNvSpPr>
          <p:nvPr>
            <p:ph sz="quarter" idx="10"/>
          </p:nvPr>
        </p:nvSpPr>
        <p:spPr>
          <a:xfrm>
            <a:off x="239350" y="836712"/>
            <a:ext cx="7572239" cy="5616476"/>
          </a:xfrm>
        </p:spPr>
        <p:txBody>
          <a:bodyPr>
            <a:normAutofit fontScale="92500" lnSpcReduction="20000"/>
          </a:bodyPr>
          <a:lstStyle/>
          <a:p>
            <a:r>
              <a:rPr lang="en-US" altLang="en-US" sz="1700" dirty="0" smtClean="0"/>
              <a:t>A </a:t>
            </a:r>
            <a:r>
              <a:rPr lang="en-US" altLang="en-US" sz="1700" dirty="0"/>
              <a:t>separate application called Selenium Remote Control (RC) Server before you can start </a:t>
            </a:r>
            <a:r>
              <a:rPr lang="en-US" altLang="en-US" sz="1700" dirty="0" smtClean="0"/>
              <a:t>testing</a:t>
            </a:r>
          </a:p>
          <a:p>
            <a:pPr marL="0" indent="0">
              <a:buNone/>
            </a:pPr>
            <a:endParaRPr lang="en-US" altLang="en-US" sz="1700" dirty="0" smtClean="0"/>
          </a:p>
          <a:p>
            <a:r>
              <a:rPr lang="en-US" sz="1700" dirty="0" smtClean="0"/>
              <a:t>The selenium RC server acts as a “</a:t>
            </a:r>
            <a:r>
              <a:rPr lang="en-US" sz="1700" b="1" dirty="0" smtClean="0"/>
              <a:t>middleman</a:t>
            </a:r>
            <a:r>
              <a:rPr lang="en-US" sz="1700" dirty="0" smtClean="0"/>
              <a:t>”  between your selenium commands  and your browser</a:t>
            </a:r>
          </a:p>
          <a:p>
            <a:pPr marL="0" indent="0">
              <a:buNone/>
            </a:pPr>
            <a:endParaRPr lang="en-US" sz="1700" dirty="0" smtClean="0"/>
          </a:p>
          <a:p>
            <a:r>
              <a:rPr lang="en-US" sz="1700" dirty="0" smtClean="0"/>
              <a:t>When you begin testing, Selenium RC Server “</a:t>
            </a:r>
            <a:r>
              <a:rPr lang="en-US" sz="1700" b="1" dirty="0" smtClean="0"/>
              <a:t>injects</a:t>
            </a:r>
            <a:r>
              <a:rPr lang="en-US" sz="1700" dirty="0" smtClean="0"/>
              <a:t>”  a </a:t>
            </a:r>
            <a:r>
              <a:rPr lang="en-US" sz="1700" smtClean="0"/>
              <a:t>JavaScript</a:t>
            </a:r>
            <a:r>
              <a:rPr lang="en-US" sz="1700" dirty="0" smtClean="0"/>
              <a:t> program called Selenium Core into the browser</a:t>
            </a:r>
          </a:p>
          <a:p>
            <a:pPr marL="0" indent="0">
              <a:buNone/>
            </a:pPr>
            <a:endParaRPr lang="en-US" sz="1700" dirty="0" smtClean="0"/>
          </a:p>
          <a:p>
            <a:r>
              <a:rPr lang="en-US" altLang="en-US" sz="1700" dirty="0"/>
              <a:t>Once injected, Selenium Core will start receiving instructions relayed by the RC Server from your test program</a:t>
            </a:r>
            <a:r>
              <a:rPr lang="en-US" altLang="en-US" sz="1700" dirty="0" smtClean="0"/>
              <a:t>.</a:t>
            </a:r>
          </a:p>
          <a:p>
            <a:pPr marL="0" indent="0">
              <a:buNone/>
            </a:pPr>
            <a:endParaRPr lang="en-US" altLang="en-US" sz="1700" dirty="0"/>
          </a:p>
          <a:p>
            <a:r>
              <a:rPr lang="en-US" altLang="en-US" sz="1700" dirty="0"/>
              <a:t>When the instructions are received, </a:t>
            </a:r>
            <a:r>
              <a:rPr lang="en-US" altLang="en-US" sz="1700" b="1" dirty="0"/>
              <a:t>Selenium Core will execute them as Javascript </a:t>
            </a:r>
            <a:r>
              <a:rPr lang="en-US" altLang="en-US" sz="1700" b="1" dirty="0" smtClean="0"/>
              <a:t>commands</a:t>
            </a:r>
          </a:p>
          <a:p>
            <a:pPr marL="0" indent="0">
              <a:buNone/>
            </a:pPr>
            <a:endParaRPr lang="en-US" altLang="en-US" sz="1700" dirty="0"/>
          </a:p>
          <a:p>
            <a:r>
              <a:rPr lang="en-US" altLang="en-US" sz="1700" dirty="0"/>
              <a:t>The browser will obey the instructions of Selenium Core and will relay its response to the RC Server</a:t>
            </a:r>
            <a:r>
              <a:rPr lang="en-US" altLang="en-US" sz="1700" dirty="0" smtClean="0"/>
              <a:t>.</a:t>
            </a:r>
          </a:p>
          <a:p>
            <a:pPr marL="0" indent="0">
              <a:buNone/>
            </a:pPr>
            <a:endParaRPr lang="en-US" altLang="en-US" sz="1700" dirty="0"/>
          </a:p>
          <a:p>
            <a:r>
              <a:rPr lang="en-US" altLang="en-US" sz="1700" dirty="0"/>
              <a:t>The RC Server will receive the response of the browser and then display the results to you</a:t>
            </a:r>
            <a:r>
              <a:rPr lang="en-US" altLang="en-US" sz="1700" dirty="0" smtClean="0"/>
              <a:t>.</a:t>
            </a:r>
          </a:p>
          <a:p>
            <a:pPr marL="0" indent="0">
              <a:buNone/>
            </a:pPr>
            <a:endParaRPr lang="en-US" altLang="en-US" sz="1700" dirty="0"/>
          </a:p>
          <a:p>
            <a:r>
              <a:rPr lang="en-US" altLang="en-US" sz="1700" dirty="0"/>
              <a:t>RC Server will fetch the next instruction from your test script to repeat the whole cycle.</a:t>
            </a:r>
          </a:p>
          <a:p>
            <a:endParaRPr lang="en-US" sz="17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065" y="1220184"/>
            <a:ext cx="3854286" cy="5016039"/>
          </a:xfrm>
          <a:prstGeom prst="rect">
            <a:avLst/>
          </a:prstGeom>
        </p:spPr>
      </p:pic>
    </p:spTree>
    <p:extLst>
      <p:ext uri="{BB962C8B-B14F-4D97-AF65-F5344CB8AC3E}">
        <p14:creationId xmlns:p14="http://schemas.microsoft.com/office/powerpoint/2010/main" val="3359302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Cons of Selenium RC</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3245730"/>
              </p:ext>
            </p:extLst>
          </p:nvPr>
        </p:nvGraphicFramePr>
        <p:xfrm>
          <a:off x="423080" y="836712"/>
          <a:ext cx="11300346" cy="4145056"/>
        </p:xfrm>
        <a:graphic>
          <a:graphicData uri="http://schemas.openxmlformats.org/drawingml/2006/table">
            <a:tbl>
              <a:tblPr firstRow="1" bandRow="1">
                <a:tableStyleId>{93296810-A885-4BE3-A3E7-6D5BEEA58F35}</a:tableStyleId>
              </a:tblPr>
              <a:tblGrid>
                <a:gridCol w="5650173">
                  <a:extLst>
                    <a:ext uri="{9D8B030D-6E8A-4147-A177-3AD203B41FA5}">
                      <a16:colId xmlns:a16="http://schemas.microsoft.com/office/drawing/2014/main" val="1032887159"/>
                    </a:ext>
                  </a:extLst>
                </a:gridCol>
                <a:gridCol w="5650173">
                  <a:extLst>
                    <a:ext uri="{9D8B030D-6E8A-4147-A177-3AD203B41FA5}">
                      <a16:colId xmlns:a16="http://schemas.microsoft.com/office/drawing/2014/main" val="3028777974"/>
                    </a:ext>
                  </a:extLst>
                </a:gridCol>
              </a:tblGrid>
              <a:tr h="528675">
                <a:tc>
                  <a:txBody>
                    <a:bodyPr/>
                    <a:lstStyle/>
                    <a:p>
                      <a:pPr algn="ctr"/>
                      <a:r>
                        <a:rPr lang="en-US" sz="1600" dirty="0" smtClean="0"/>
                        <a:t>PROS</a:t>
                      </a:r>
                      <a:endParaRPr lang="en-US" sz="1600" dirty="0"/>
                    </a:p>
                  </a:txBody>
                  <a:tcPr/>
                </a:tc>
                <a:tc>
                  <a:txBody>
                    <a:bodyPr/>
                    <a:lstStyle/>
                    <a:p>
                      <a:pPr algn="ctr"/>
                      <a:r>
                        <a:rPr lang="en-US" sz="1600" dirty="0" smtClean="0"/>
                        <a:t>CONS</a:t>
                      </a:r>
                      <a:endParaRPr lang="en-US" sz="1600" dirty="0"/>
                    </a:p>
                  </a:txBody>
                  <a:tcPr/>
                </a:tc>
                <a:extLst>
                  <a:ext uri="{0D108BD9-81ED-4DB2-BD59-A6C34878D82A}">
                    <a16:rowId xmlns:a16="http://schemas.microsoft.com/office/drawing/2014/main" val="2560427412"/>
                  </a:ext>
                </a:extLst>
              </a:tr>
              <a:tr h="610897">
                <a:tc>
                  <a:txBody>
                    <a:bodyPr/>
                    <a:lstStyle/>
                    <a:p>
                      <a:r>
                        <a:rPr lang="en-US" sz="2000" dirty="0" smtClean="0">
                          <a:latin typeface="Calibri" panose="020F0502020204030204" pitchFamily="34" charset="0"/>
                          <a:cs typeface="Calibri" panose="020F0502020204030204" pitchFamily="34" charset="0"/>
                        </a:rPr>
                        <a:t>Cross browser</a:t>
                      </a:r>
                      <a:r>
                        <a:rPr lang="en-US" sz="2000" baseline="0" dirty="0" smtClean="0">
                          <a:latin typeface="Calibri" panose="020F0502020204030204" pitchFamily="34" charset="0"/>
                          <a:cs typeface="Calibri" panose="020F0502020204030204" pitchFamily="34" charset="0"/>
                        </a:rPr>
                        <a:t> and Cross platform</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Installation</a:t>
                      </a:r>
                      <a:r>
                        <a:rPr lang="en-US" sz="2000" baseline="0" dirty="0" smtClean="0">
                          <a:latin typeface="Calibri" panose="020F0502020204030204" pitchFamily="34" charset="0"/>
                          <a:cs typeface="Calibri" panose="020F0502020204030204" pitchFamily="34" charset="0"/>
                        </a:rPr>
                        <a:t> is more complicated than IDE</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72770124"/>
                  </a:ext>
                </a:extLst>
              </a:tr>
              <a:tr h="825603">
                <a:tc>
                  <a:txBody>
                    <a:bodyPr/>
                    <a:lstStyle/>
                    <a:p>
                      <a:r>
                        <a:rPr lang="en-US" sz="2000" dirty="0" smtClean="0">
                          <a:latin typeface="Calibri" panose="020F0502020204030204" pitchFamily="34" charset="0"/>
                          <a:cs typeface="Calibri" panose="020F0502020204030204" pitchFamily="34" charset="0"/>
                        </a:rPr>
                        <a:t>Can perform looping</a:t>
                      </a:r>
                      <a:r>
                        <a:rPr lang="en-US" sz="2000" baseline="0" dirty="0" smtClean="0">
                          <a:latin typeface="Calibri" panose="020F0502020204030204" pitchFamily="34" charset="0"/>
                          <a:cs typeface="Calibri" panose="020F0502020204030204" pitchFamily="34" charset="0"/>
                        </a:rPr>
                        <a:t> and conditional operations</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Must</a:t>
                      </a:r>
                      <a:r>
                        <a:rPr lang="en-US" sz="2000" baseline="0" dirty="0" smtClean="0">
                          <a:latin typeface="Calibri" panose="020F0502020204030204" pitchFamily="34" charset="0"/>
                          <a:cs typeface="Calibri" panose="020F0502020204030204" pitchFamily="34" charset="0"/>
                        </a:rPr>
                        <a:t> have programming knowledge</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0462560"/>
                  </a:ext>
                </a:extLst>
              </a:tr>
              <a:tr h="825603">
                <a:tc>
                  <a:txBody>
                    <a:bodyPr/>
                    <a:lstStyle/>
                    <a:p>
                      <a:r>
                        <a:rPr lang="en-US" sz="2000" dirty="0" smtClean="0">
                          <a:latin typeface="Calibri" panose="020F0502020204030204" pitchFamily="34" charset="0"/>
                          <a:cs typeface="Calibri" panose="020F0502020204030204" pitchFamily="34" charset="0"/>
                        </a:rPr>
                        <a:t>Can support data</a:t>
                      </a:r>
                      <a:r>
                        <a:rPr lang="en-US" sz="2000" baseline="0" dirty="0" smtClean="0">
                          <a:latin typeface="Calibri" panose="020F0502020204030204" pitchFamily="34" charset="0"/>
                          <a:cs typeface="Calibri" panose="020F0502020204030204" pitchFamily="34" charset="0"/>
                        </a:rPr>
                        <a:t> driven testing</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Needs Selenium</a:t>
                      </a:r>
                      <a:r>
                        <a:rPr lang="en-US" sz="2000" baseline="0" dirty="0" smtClean="0">
                          <a:latin typeface="Calibri" panose="020F0502020204030204" pitchFamily="34" charset="0"/>
                          <a:cs typeface="Calibri" panose="020F0502020204030204" pitchFamily="34" charset="0"/>
                        </a:rPr>
                        <a:t> RC server to be running</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31833953"/>
                  </a:ext>
                </a:extLst>
              </a:tr>
              <a:tr h="825603">
                <a:tc>
                  <a:txBody>
                    <a:bodyPr/>
                    <a:lstStyle/>
                    <a:p>
                      <a:r>
                        <a:rPr lang="en-US" sz="2000" dirty="0" smtClean="0">
                          <a:latin typeface="Calibri" panose="020F0502020204030204" pitchFamily="34" charset="0"/>
                          <a:cs typeface="Calibri" panose="020F0502020204030204" pitchFamily="34" charset="0"/>
                        </a:rPr>
                        <a:t>Faste</a:t>
                      </a:r>
                      <a:r>
                        <a:rPr lang="en-US" sz="2000" baseline="0" dirty="0" smtClean="0">
                          <a:latin typeface="Calibri" panose="020F0502020204030204" pitchFamily="34" charset="0"/>
                          <a:cs typeface="Calibri" panose="020F0502020204030204" pitchFamily="34" charset="0"/>
                        </a:rPr>
                        <a:t>r Execution than IDE</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API contains</a:t>
                      </a:r>
                      <a:r>
                        <a:rPr lang="en-US" sz="2000" baseline="0" dirty="0" smtClean="0">
                          <a:latin typeface="Calibri" panose="020F0502020204030204" pitchFamily="34" charset="0"/>
                          <a:cs typeface="Calibri" panose="020F0502020204030204" pitchFamily="34" charset="0"/>
                        </a:rPr>
                        <a:t> redundant  and confusing commands</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5231165"/>
                  </a:ext>
                </a:extLst>
              </a:tr>
              <a:tr h="528675">
                <a:tc>
                  <a:txBody>
                    <a:bodyPr/>
                    <a:lstStyle/>
                    <a:p>
                      <a:r>
                        <a:rPr lang="en-US" sz="2000" dirty="0" smtClean="0">
                          <a:latin typeface="Calibri" panose="020F0502020204030204" pitchFamily="34" charset="0"/>
                          <a:cs typeface="Calibri" panose="020F0502020204030204" pitchFamily="34" charset="0"/>
                        </a:rPr>
                        <a:t>Can</a:t>
                      </a:r>
                      <a:r>
                        <a:rPr lang="en-US" sz="2000" baseline="0" dirty="0" smtClean="0">
                          <a:latin typeface="Calibri" panose="020F0502020204030204" pitchFamily="34" charset="0"/>
                          <a:cs typeface="Calibri" panose="020F0502020204030204" pitchFamily="34" charset="0"/>
                        </a:rPr>
                        <a:t> readily support new browsers</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Shower</a:t>
                      </a:r>
                      <a:r>
                        <a:rPr lang="en-US" sz="2000" baseline="0" dirty="0" smtClean="0">
                          <a:latin typeface="Calibri" panose="020F0502020204030204" pitchFamily="34" charset="0"/>
                          <a:cs typeface="Calibri" panose="020F0502020204030204" pitchFamily="34" charset="0"/>
                        </a:rPr>
                        <a:t> execution time than WebDriver</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85994682"/>
                  </a:ext>
                </a:extLst>
              </a:tr>
            </a:tbl>
          </a:graphicData>
        </a:graphic>
      </p:graphicFrame>
    </p:spTree>
    <p:extLst>
      <p:ext uri="{BB962C8B-B14F-4D97-AF65-F5344CB8AC3E}">
        <p14:creationId xmlns:p14="http://schemas.microsoft.com/office/powerpoint/2010/main" val="2320063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Calibri" panose="020F0502020204030204" pitchFamily="34" charset="0"/>
                <a:cs typeface="Calibri" panose="020F0502020204030204" pitchFamily="34" charset="0"/>
              </a:rPr>
              <a:t>What is Selenium WebDriver?</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marL="0" indent="0">
              <a:buNone/>
            </a:pPr>
            <a:r>
              <a:rPr lang="en-US" dirty="0" smtClean="0">
                <a:latin typeface="Calibri" panose="020F0502020204030204" pitchFamily="34" charset="0"/>
                <a:cs typeface="Calibri" panose="020F0502020204030204" pitchFamily="34" charset="0"/>
              </a:rPr>
              <a:t> </a:t>
            </a:r>
          </a:p>
        </p:txBody>
      </p:sp>
      <p:sp>
        <p:nvSpPr>
          <p:cNvPr id="4" name="Rounded Rectangle 3"/>
          <p:cNvSpPr/>
          <p:nvPr/>
        </p:nvSpPr>
        <p:spPr bwMode="auto">
          <a:xfrm>
            <a:off x="344282" y="2955402"/>
            <a:ext cx="1739351" cy="582277"/>
          </a:xfrm>
          <a:prstGeom prst="roundRect">
            <a:avLst/>
          </a:prstGeom>
          <a:solidFill>
            <a:schemeClr val="accent5">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Calibri" panose="020F0502020204030204" pitchFamily="34" charset="0"/>
                <a:ea typeface="+mj-ea"/>
                <a:cs typeface="Calibri" panose="020F0502020204030204" pitchFamily="34" charset="0"/>
              </a:rPr>
              <a:t>Selenium WebDriver</a:t>
            </a:r>
            <a:endParaRPr kumimoji="1" lang="en-US" sz="1600" b="1" dirty="0">
              <a:latin typeface="Calibri" panose="020F0502020204030204" pitchFamily="34" charset="0"/>
              <a:ea typeface="+mj-ea"/>
              <a:cs typeface="Calibri" panose="020F0502020204030204" pitchFamily="34" charset="0"/>
            </a:endParaRPr>
          </a:p>
        </p:txBody>
      </p:sp>
      <p:cxnSp>
        <p:nvCxnSpPr>
          <p:cNvPr id="6" name="Straight Connector 5"/>
          <p:cNvCxnSpPr/>
          <p:nvPr/>
        </p:nvCxnSpPr>
        <p:spPr bwMode="auto">
          <a:xfrm>
            <a:off x="2083633" y="3252866"/>
            <a:ext cx="1184223" cy="0"/>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sp>
        <p:nvSpPr>
          <p:cNvPr id="8" name="Rounded Rectangle 7"/>
          <p:cNvSpPr/>
          <p:nvPr/>
        </p:nvSpPr>
        <p:spPr bwMode="auto">
          <a:xfrm>
            <a:off x="3839489" y="1084129"/>
            <a:ext cx="2862072" cy="585216"/>
          </a:xfrm>
          <a:prstGeom prst="roundRect">
            <a:avLst/>
          </a:prstGeom>
          <a:solidFill>
            <a:schemeClr val="accent6">
              <a:lumMod val="25000"/>
              <a:lumOff val="75000"/>
            </a:schemeClr>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Calibri" panose="020F0502020204030204" pitchFamily="34" charset="0"/>
                <a:ea typeface="+mj-ea"/>
                <a:cs typeface="Calibri" panose="020F0502020204030204" pitchFamily="34" charset="0"/>
              </a:rPr>
              <a:t>Easy Cross Browser Testing</a:t>
            </a:r>
            <a:endParaRPr kumimoji="1" lang="en-US" sz="1600" b="1" dirty="0">
              <a:latin typeface="Calibri" panose="020F0502020204030204" pitchFamily="34" charset="0"/>
              <a:ea typeface="+mj-ea"/>
              <a:cs typeface="Calibri" panose="020F0502020204030204" pitchFamily="34" charset="0"/>
            </a:endParaRPr>
          </a:p>
        </p:txBody>
      </p:sp>
      <p:sp>
        <p:nvSpPr>
          <p:cNvPr id="9" name="Rounded Rectangle 8"/>
          <p:cNvSpPr/>
          <p:nvPr/>
        </p:nvSpPr>
        <p:spPr bwMode="auto">
          <a:xfrm>
            <a:off x="3847987" y="2296915"/>
            <a:ext cx="2862072" cy="585216"/>
          </a:xfrm>
          <a:prstGeom prst="roundRect">
            <a:avLst/>
          </a:prstGeom>
          <a:solidFill>
            <a:schemeClr val="accent6">
              <a:lumMod val="25000"/>
              <a:lumOff val="75000"/>
            </a:schemeClr>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Calibri" panose="020F0502020204030204" pitchFamily="34" charset="0"/>
                <a:ea typeface="+mj-ea"/>
                <a:cs typeface="Calibri" panose="020F0502020204030204" pitchFamily="34" charset="0"/>
              </a:rPr>
              <a:t>Supports Different Language Scripting</a:t>
            </a:r>
            <a:endParaRPr kumimoji="1" lang="en-US" sz="1600" b="1" dirty="0">
              <a:latin typeface="Calibri" panose="020F0502020204030204" pitchFamily="34" charset="0"/>
              <a:ea typeface="+mj-ea"/>
              <a:cs typeface="Calibri" panose="020F0502020204030204" pitchFamily="34" charset="0"/>
            </a:endParaRPr>
          </a:p>
        </p:txBody>
      </p:sp>
      <p:sp>
        <p:nvSpPr>
          <p:cNvPr id="10" name="Rounded Rectangle 9"/>
          <p:cNvSpPr/>
          <p:nvPr/>
        </p:nvSpPr>
        <p:spPr bwMode="auto">
          <a:xfrm>
            <a:off x="3847987" y="3700758"/>
            <a:ext cx="2862072" cy="585216"/>
          </a:xfrm>
          <a:prstGeom prst="roundRect">
            <a:avLst/>
          </a:prstGeom>
          <a:solidFill>
            <a:schemeClr val="accent6">
              <a:lumMod val="25000"/>
              <a:lumOff val="75000"/>
            </a:schemeClr>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Calibri" panose="020F0502020204030204" pitchFamily="34" charset="0"/>
                <a:ea typeface="+mj-ea"/>
                <a:cs typeface="Calibri" panose="020F0502020204030204" pitchFamily="34" charset="0"/>
              </a:rPr>
              <a:t>Easy Framework Development</a:t>
            </a:r>
            <a:endParaRPr kumimoji="1" lang="en-US" sz="1600" b="1" dirty="0">
              <a:latin typeface="Calibri" panose="020F0502020204030204" pitchFamily="34" charset="0"/>
              <a:ea typeface="+mj-ea"/>
              <a:cs typeface="Calibri" panose="020F0502020204030204" pitchFamily="34" charset="0"/>
            </a:endParaRPr>
          </a:p>
        </p:txBody>
      </p:sp>
      <p:sp>
        <p:nvSpPr>
          <p:cNvPr id="11" name="Rounded Rectangle 10"/>
          <p:cNvSpPr/>
          <p:nvPr/>
        </p:nvSpPr>
        <p:spPr bwMode="auto">
          <a:xfrm>
            <a:off x="3847987" y="5154518"/>
            <a:ext cx="2862072" cy="585216"/>
          </a:xfrm>
          <a:prstGeom prst="roundRect">
            <a:avLst/>
          </a:prstGeom>
          <a:solidFill>
            <a:schemeClr val="accent6">
              <a:lumMod val="25000"/>
              <a:lumOff val="75000"/>
            </a:schemeClr>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Calibri" panose="020F0502020204030204" pitchFamily="34" charset="0"/>
                <a:ea typeface="+mj-ea"/>
                <a:cs typeface="Calibri" panose="020F0502020204030204" pitchFamily="34" charset="0"/>
              </a:rPr>
              <a:t>Parallel Testing</a:t>
            </a:r>
            <a:endParaRPr kumimoji="1" lang="en-US" sz="1600" b="1" dirty="0">
              <a:latin typeface="Calibri" panose="020F0502020204030204" pitchFamily="34" charset="0"/>
              <a:ea typeface="+mj-ea"/>
              <a:cs typeface="Calibri" panose="020F0502020204030204" pitchFamily="34" charset="0"/>
            </a:endParaRPr>
          </a:p>
        </p:txBody>
      </p:sp>
      <p:cxnSp>
        <p:nvCxnSpPr>
          <p:cNvPr id="12" name="Straight Connector 11"/>
          <p:cNvCxnSpPr/>
          <p:nvPr/>
        </p:nvCxnSpPr>
        <p:spPr bwMode="auto">
          <a:xfrm>
            <a:off x="3297837" y="1289154"/>
            <a:ext cx="0" cy="4197246"/>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bwMode="auto">
          <a:xfrm>
            <a:off x="3297837" y="1289154"/>
            <a:ext cx="550150" cy="0"/>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3306335" y="2549695"/>
            <a:ext cx="550150" cy="0"/>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bwMode="auto">
          <a:xfrm>
            <a:off x="3297837" y="3962400"/>
            <a:ext cx="550150" cy="0"/>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p:nvCxnSpPr>
        <p:spPr bwMode="auto">
          <a:xfrm>
            <a:off x="3297837" y="5506387"/>
            <a:ext cx="550150" cy="0"/>
          </a:xfrm>
          <a:prstGeom prst="line">
            <a:avLst/>
          </a:prstGeom>
          <a:ln>
            <a:solidFill>
              <a:schemeClr val="accent6">
                <a:lumMod val="25000"/>
                <a:lumOff val="75000"/>
              </a:schemeClr>
            </a:solidFill>
          </a:ln>
          <a:extLst/>
        </p:spPr>
        <p:style>
          <a:lnRef idx="3">
            <a:schemeClr val="accent3"/>
          </a:lnRef>
          <a:fillRef idx="0">
            <a:schemeClr val="accent3"/>
          </a:fillRef>
          <a:effectRef idx="2">
            <a:schemeClr val="accent3"/>
          </a:effectRef>
          <a:fontRef idx="minor">
            <a:schemeClr val="tx1"/>
          </a:fontRef>
        </p:style>
      </p:cxnSp>
      <p:sp>
        <p:nvSpPr>
          <p:cNvPr id="23" name="Rounded Rectangle 22"/>
          <p:cNvSpPr/>
          <p:nvPr/>
        </p:nvSpPr>
        <p:spPr bwMode="auto">
          <a:xfrm>
            <a:off x="7242254" y="1017923"/>
            <a:ext cx="3325812" cy="714690"/>
          </a:xfrm>
          <a:prstGeom prst="roundRect">
            <a:avLst/>
          </a:prstGeom>
          <a:solidFill>
            <a:srgbClr val="92D050"/>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Calibri" panose="020F0502020204030204" pitchFamily="34" charset="0"/>
                <a:ea typeface="+mj-ea"/>
                <a:cs typeface="Calibri" panose="020F0502020204030204" pitchFamily="34" charset="0"/>
              </a:rPr>
              <a:t>Chrome, Firefox, Safari, IE, .etc.</a:t>
            </a:r>
            <a:endParaRPr kumimoji="1" lang="en-US" b="1" dirty="0">
              <a:latin typeface="Calibri" panose="020F0502020204030204" pitchFamily="34" charset="0"/>
              <a:ea typeface="+mj-ea"/>
              <a:cs typeface="Calibri" panose="020F0502020204030204" pitchFamily="34" charset="0"/>
            </a:endParaRPr>
          </a:p>
        </p:txBody>
      </p:sp>
      <p:sp>
        <p:nvSpPr>
          <p:cNvPr id="24" name="Rounded Rectangle 23"/>
          <p:cNvSpPr/>
          <p:nvPr/>
        </p:nvSpPr>
        <p:spPr bwMode="auto">
          <a:xfrm>
            <a:off x="7277988" y="2228797"/>
            <a:ext cx="3325812" cy="714690"/>
          </a:xfrm>
          <a:prstGeom prst="roundRect">
            <a:avLst/>
          </a:prstGeom>
          <a:solidFill>
            <a:srgbClr val="92D050"/>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Calibri" panose="020F0502020204030204" pitchFamily="34" charset="0"/>
                <a:ea typeface="+mj-ea"/>
                <a:cs typeface="Calibri" panose="020F0502020204030204" pitchFamily="34" charset="0"/>
              </a:rPr>
              <a:t>Java, C#, Ruby, Perl, PHP, Python, .etc.</a:t>
            </a:r>
            <a:endParaRPr kumimoji="1" lang="en-US" b="1" dirty="0">
              <a:latin typeface="Calibri" panose="020F0502020204030204" pitchFamily="34" charset="0"/>
              <a:ea typeface="+mj-ea"/>
              <a:cs typeface="Calibri" panose="020F0502020204030204" pitchFamily="34" charset="0"/>
            </a:endParaRPr>
          </a:p>
        </p:txBody>
      </p:sp>
      <p:sp>
        <p:nvSpPr>
          <p:cNvPr id="25" name="Rounded Rectangle 24"/>
          <p:cNvSpPr/>
          <p:nvPr/>
        </p:nvSpPr>
        <p:spPr bwMode="auto">
          <a:xfrm>
            <a:off x="7339255" y="3626132"/>
            <a:ext cx="3325812" cy="714690"/>
          </a:xfrm>
          <a:prstGeom prst="roundRect">
            <a:avLst/>
          </a:prstGeom>
          <a:solidFill>
            <a:srgbClr val="92D050"/>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Calibri" panose="020F0502020204030204" pitchFamily="34" charset="0"/>
                <a:ea typeface="+mj-ea"/>
                <a:cs typeface="Calibri" panose="020F0502020204030204" pitchFamily="34" charset="0"/>
              </a:rPr>
              <a:t>Data Driven, Keyword Driven &amp; Hybrid.</a:t>
            </a:r>
            <a:endParaRPr kumimoji="1" lang="en-US" b="1" dirty="0">
              <a:latin typeface="Calibri" panose="020F0502020204030204" pitchFamily="34" charset="0"/>
              <a:ea typeface="+mj-ea"/>
              <a:cs typeface="Calibri" panose="020F0502020204030204" pitchFamily="34" charset="0"/>
            </a:endParaRPr>
          </a:p>
        </p:txBody>
      </p:sp>
      <p:sp>
        <p:nvSpPr>
          <p:cNvPr id="26" name="Rounded Rectangle 25"/>
          <p:cNvSpPr/>
          <p:nvPr/>
        </p:nvSpPr>
        <p:spPr bwMode="auto">
          <a:xfrm>
            <a:off x="7323962" y="5015525"/>
            <a:ext cx="3325812" cy="714690"/>
          </a:xfrm>
          <a:prstGeom prst="roundRect">
            <a:avLst/>
          </a:prstGeom>
          <a:solidFill>
            <a:srgbClr val="92D050"/>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Calibri" panose="020F0502020204030204" pitchFamily="34" charset="0"/>
                <a:ea typeface="+mj-ea"/>
                <a:cs typeface="Calibri" panose="020F0502020204030204" pitchFamily="34" charset="0"/>
              </a:rPr>
              <a:t>On multiple browsers at same </a:t>
            </a:r>
            <a:r>
              <a:rPr lang="en-US" b="1" dirty="0" smtClean="0">
                <a:latin typeface="Calibri" panose="020F0502020204030204" pitchFamily="34" charset="0"/>
                <a:ea typeface="+mj-ea"/>
                <a:cs typeface="Calibri" panose="020F0502020204030204" pitchFamily="34" charset="0"/>
              </a:rPr>
              <a:t>time</a:t>
            </a:r>
            <a:endParaRPr kumimoji="1" lang="en-US" b="1" dirty="0">
              <a:latin typeface="Calibri" panose="020F0502020204030204" pitchFamily="34" charset="0"/>
              <a:ea typeface="+mj-ea"/>
              <a:cs typeface="Calibri" panose="020F0502020204030204" pitchFamily="34" charset="0"/>
            </a:endParaRP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16" y="2018919"/>
            <a:ext cx="1075769" cy="973571"/>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052" y="871116"/>
            <a:ext cx="489427" cy="489427"/>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1861" y="1412629"/>
            <a:ext cx="454978" cy="454978"/>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4526" y="1360543"/>
            <a:ext cx="559150" cy="55915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7585" y="849822"/>
            <a:ext cx="560308" cy="560308"/>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03800" y="2049578"/>
            <a:ext cx="900041" cy="552153"/>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19274" y="2608843"/>
            <a:ext cx="626855" cy="626855"/>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8894" y="2614066"/>
            <a:ext cx="550148" cy="550148"/>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03841" y="2048914"/>
            <a:ext cx="642288" cy="617046"/>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3321" y="3725276"/>
            <a:ext cx="622975" cy="622975"/>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90237" y="3775123"/>
            <a:ext cx="493189" cy="493189"/>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935" y="4867320"/>
            <a:ext cx="569277" cy="569277"/>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052" y="5461134"/>
            <a:ext cx="538162" cy="538162"/>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2972" y="4842781"/>
            <a:ext cx="618353" cy="618353"/>
          </a:xfrm>
          <a:prstGeom prst="rect">
            <a:avLst/>
          </a:prstGeom>
        </p:spPr>
      </p:pic>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935" y="5466765"/>
            <a:ext cx="540062" cy="540062"/>
          </a:xfrm>
          <a:prstGeom prst="rect">
            <a:avLst/>
          </a:prstGeom>
        </p:spPr>
      </p:pic>
    </p:spTree>
    <p:extLst>
      <p:ext uri="{BB962C8B-B14F-4D97-AF65-F5344CB8AC3E}">
        <p14:creationId xmlns:p14="http://schemas.microsoft.com/office/powerpoint/2010/main" val="194967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WebDriver: Architecture</a:t>
            </a:r>
            <a:endParaRPr lang="en-US" dirty="0"/>
          </a:p>
        </p:txBody>
      </p:sp>
      <p:sp>
        <p:nvSpPr>
          <p:cNvPr id="3" name="Content Placeholder 2"/>
          <p:cNvSpPr>
            <a:spLocks noGrp="1"/>
          </p:cNvSpPr>
          <p:nvPr>
            <p:ph sz="quarter" idx="10"/>
          </p:nvPr>
        </p:nvSpPr>
        <p:spPr/>
        <p:txBody>
          <a:bodyPr>
            <a:normAutofit/>
          </a:bodyPr>
          <a:lstStyle/>
          <a:p>
            <a:pPr marL="0" indent="0">
              <a:buNone/>
            </a:pPr>
            <a:r>
              <a:rPr lang="en-US" sz="1700" dirty="0" smtClean="0"/>
              <a:t> </a:t>
            </a:r>
          </a:p>
        </p:txBody>
      </p:sp>
      <p:sp>
        <p:nvSpPr>
          <p:cNvPr id="4" name="Frame 3"/>
          <p:cNvSpPr/>
          <p:nvPr/>
        </p:nvSpPr>
        <p:spPr bwMode="auto">
          <a:xfrm>
            <a:off x="238050" y="2173575"/>
            <a:ext cx="2563318" cy="2293495"/>
          </a:xfrm>
          <a:prstGeom prst="frame">
            <a:avLst/>
          </a:prstGeom>
          <a:solidFill>
            <a:srgbClr val="FF9900"/>
          </a:solidFill>
          <a:ln w="12700">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600" b="1" dirty="0">
                <a:solidFill>
                  <a:srgbClr val="C00000"/>
                </a:solidFill>
                <a:latin typeface="+mj-lt"/>
                <a:ea typeface="+mj-ea"/>
                <a:cs typeface="+mj-cs"/>
              </a:rPr>
              <a:t>Selenium Client Libraries</a:t>
            </a:r>
          </a:p>
          <a:p>
            <a:pPr algn="ctr"/>
            <a:endParaRPr lang="en-US" altLang="en-US" sz="1600" dirty="0">
              <a:solidFill>
                <a:srgbClr val="C00000"/>
              </a:solidFill>
              <a:latin typeface="+mj-lt"/>
              <a:ea typeface="+mj-ea"/>
              <a:cs typeface="+mj-cs"/>
            </a:endParaRPr>
          </a:p>
          <a:p>
            <a:pPr algn="ctr"/>
            <a:r>
              <a:rPr lang="en-US" altLang="en-US" sz="1600" dirty="0">
                <a:solidFill>
                  <a:srgbClr val="C00000"/>
                </a:solidFill>
                <a:latin typeface="+mj-lt"/>
                <a:ea typeface="+mj-ea"/>
                <a:cs typeface="+mj-cs"/>
              </a:rPr>
              <a:t>(Java, Python, C#, Perl, etc.) </a:t>
            </a:r>
          </a:p>
        </p:txBody>
      </p:sp>
      <p:sp>
        <p:nvSpPr>
          <p:cNvPr id="5" name="Frame 4"/>
          <p:cNvSpPr/>
          <p:nvPr/>
        </p:nvSpPr>
        <p:spPr bwMode="auto">
          <a:xfrm>
            <a:off x="3722154" y="2256019"/>
            <a:ext cx="2563318" cy="2293495"/>
          </a:xfrm>
          <a:prstGeom prst="frame">
            <a:avLst/>
          </a:prstGeom>
          <a:solidFill>
            <a:srgbClr val="99CCFF"/>
          </a:solidFill>
          <a:ln w="12700">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600" b="1" dirty="0" smtClean="0">
                <a:solidFill>
                  <a:srgbClr val="C00000"/>
                </a:solidFill>
                <a:latin typeface="+mj-lt"/>
                <a:ea typeface="+mj-ea"/>
                <a:cs typeface="+mj-cs"/>
              </a:rPr>
              <a:t>JSON Wire Protocol</a:t>
            </a:r>
            <a:endParaRPr lang="en-US" altLang="en-US" sz="1600" dirty="0">
              <a:solidFill>
                <a:srgbClr val="C00000"/>
              </a:solidFill>
              <a:latin typeface="+mj-lt"/>
              <a:ea typeface="+mj-ea"/>
              <a:cs typeface="+mj-cs"/>
            </a:endParaRPr>
          </a:p>
        </p:txBody>
      </p:sp>
      <p:sp>
        <p:nvSpPr>
          <p:cNvPr id="6" name="Down Arrow 5"/>
          <p:cNvSpPr/>
          <p:nvPr/>
        </p:nvSpPr>
        <p:spPr bwMode="auto">
          <a:xfrm rot="16200000">
            <a:off x="2905190" y="3013023"/>
            <a:ext cx="809469" cy="824459"/>
          </a:xfrm>
          <a:prstGeom prst="downArrow">
            <a:avLst/>
          </a:prstGeom>
          <a:solidFill>
            <a:srgbClr val="FF99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7" name="Rounded Rectangle 6"/>
          <p:cNvSpPr/>
          <p:nvPr/>
        </p:nvSpPr>
        <p:spPr bwMode="auto">
          <a:xfrm>
            <a:off x="7204959" y="1738859"/>
            <a:ext cx="2122113" cy="3327817"/>
          </a:xfrm>
          <a:prstGeom prst="roundRect">
            <a:avLst/>
          </a:prstGeom>
          <a:noFill/>
          <a:ln w="76200">
            <a:solidFill>
              <a:srgbClr val="0070C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rgbClr val="002060"/>
                </a:solidFill>
                <a:latin typeface="+mj-ea"/>
                <a:ea typeface="+mj-ea"/>
              </a:rPr>
              <a:t>Browser Drivers</a:t>
            </a:r>
          </a:p>
          <a:p>
            <a:pPr algn="ctr"/>
            <a:endParaRPr lang="en-US" sz="1600" b="1" dirty="0">
              <a:solidFill>
                <a:srgbClr val="002060"/>
              </a:solidFill>
              <a:latin typeface="+mj-ea"/>
              <a:ea typeface="+mj-ea"/>
            </a:endParaRPr>
          </a:p>
          <a:p>
            <a:pPr algn="ctr"/>
            <a:r>
              <a:rPr kumimoji="1" lang="en-US" sz="1600" dirty="0" smtClean="0">
                <a:solidFill>
                  <a:srgbClr val="002060"/>
                </a:solidFill>
                <a:latin typeface="+mj-ea"/>
                <a:ea typeface="+mj-ea"/>
              </a:rPr>
              <a:t>(Chrome Driver,  Firefox Driver, Internet Explorer Driver, Microsoft Edge Driver)</a:t>
            </a:r>
            <a:endParaRPr kumimoji="1" lang="en-US" sz="1600" dirty="0">
              <a:solidFill>
                <a:srgbClr val="002060"/>
              </a:solidFill>
              <a:latin typeface="+mj-ea"/>
              <a:ea typeface="+mj-ea"/>
            </a:endParaRPr>
          </a:p>
        </p:txBody>
      </p:sp>
      <p:sp>
        <p:nvSpPr>
          <p:cNvPr id="8" name="Rounded Rectangle 7"/>
          <p:cNvSpPr/>
          <p:nvPr/>
        </p:nvSpPr>
        <p:spPr bwMode="auto">
          <a:xfrm>
            <a:off x="9829238" y="1738859"/>
            <a:ext cx="2122113" cy="3327817"/>
          </a:xfrm>
          <a:prstGeom prst="roundRect">
            <a:avLst/>
          </a:prstGeom>
          <a:noFill/>
          <a:ln w="76200">
            <a:solidFill>
              <a:srgbClr val="0070C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smtClean="0">
                <a:solidFill>
                  <a:srgbClr val="002060"/>
                </a:solidFill>
                <a:latin typeface="+mj-ea"/>
              </a:rPr>
              <a:t>Real </a:t>
            </a:r>
            <a:r>
              <a:rPr lang="en-US" sz="1600" b="1" dirty="0">
                <a:solidFill>
                  <a:srgbClr val="002060"/>
                </a:solidFill>
                <a:latin typeface="+mj-ea"/>
              </a:rPr>
              <a:t>Drivers</a:t>
            </a:r>
          </a:p>
          <a:p>
            <a:pPr algn="ctr"/>
            <a:endParaRPr lang="en-US" sz="1600" b="1" dirty="0">
              <a:solidFill>
                <a:srgbClr val="002060"/>
              </a:solidFill>
              <a:latin typeface="+mj-ea"/>
            </a:endParaRPr>
          </a:p>
          <a:p>
            <a:pPr algn="ctr"/>
            <a:r>
              <a:rPr lang="en-US" sz="1600" dirty="0">
                <a:solidFill>
                  <a:srgbClr val="002060"/>
                </a:solidFill>
                <a:latin typeface="+mj-ea"/>
              </a:rPr>
              <a:t>(</a:t>
            </a:r>
            <a:r>
              <a:rPr lang="en-US" sz="1600" dirty="0" smtClean="0">
                <a:solidFill>
                  <a:srgbClr val="002060"/>
                </a:solidFill>
                <a:latin typeface="+mj-ea"/>
              </a:rPr>
              <a:t>Chrome,  Firefox, </a:t>
            </a:r>
            <a:r>
              <a:rPr lang="en-US" sz="1600" dirty="0">
                <a:solidFill>
                  <a:srgbClr val="002060"/>
                </a:solidFill>
                <a:latin typeface="+mj-ea"/>
              </a:rPr>
              <a:t>Internet </a:t>
            </a:r>
            <a:r>
              <a:rPr lang="en-US" sz="1600" dirty="0" smtClean="0">
                <a:solidFill>
                  <a:srgbClr val="002060"/>
                </a:solidFill>
                <a:latin typeface="+mj-ea"/>
              </a:rPr>
              <a:t>Explorer, </a:t>
            </a:r>
            <a:r>
              <a:rPr lang="en-US" sz="1600" dirty="0">
                <a:solidFill>
                  <a:srgbClr val="002060"/>
                </a:solidFill>
                <a:latin typeface="+mj-ea"/>
              </a:rPr>
              <a:t>Microsoft Edge </a:t>
            </a:r>
            <a:r>
              <a:rPr lang="en-US" sz="1600" dirty="0" smtClean="0">
                <a:solidFill>
                  <a:srgbClr val="002060"/>
                </a:solidFill>
                <a:latin typeface="+mj-ea"/>
              </a:rPr>
              <a:t>)</a:t>
            </a:r>
            <a:endParaRPr lang="en-US" sz="1600" dirty="0">
              <a:solidFill>
                <a:srgbClr val="002060"/>
              </a:solidFill>
              <a:latin typeface="+mj-ea"/>
            </a:endParaRPr>
          </a:p>
          <a:p>
            <a:pPr algn="ctr"/>
            <a:endParaRPr kumimoji="1" lang="en-US" b="1" dirty="0">
              <a:latin typeface="+mj-ea"/>
              <a:ea typeface="+mj-ea"/>
            </a:endParaRPr>
          </a:p>
        </p:txBody>
      </p:sp>
      <p:sp>
        <p:nvSpPr>
          <p:cNvPr id="9" name="Down Arrow 8"/>
          <p:cNvSpPr/>
          <p:nvPr/>
        </p:nvSpPr>
        <p:spPr bwMode="auto">
          <a:xfrm rot="16200000">
            <a:off x="6382904" y="3122776"/>
            <a:ext cx="809469" cy="559978"/>
          </a:xfrm>
          <a:prstGeom prst="downArrow">
            <a:avLst/>
          </a:prstGeom>
          <a:solidFill>
            <a:schemeClr val="accent6">
              <a:lumMod val="25000"/>
              <a:lumOff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0" name="U-Turn Arrow 9"/>
          <p:cNvSpPr/>
          <p:nvPr/>
        </p:nvSpPr>
        <p:spPr bwMode="auto">
          <a:xfrm>
            <a:off x="8469443" y="836712"/>
            <a:ext cx="2923082" cy="871506"/>
          </a:xfrm>
          <a:prstGeom prst="uturnArrow">
            <a:avLst/>
          </a:prstGeom>
          <a:solidFill>
            <a:srgbClr val="00B0F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3" name="U-Turn Arrow 12"/>
          <p:cNvSpPr/>
          <p:nvPr/>
        </p:nvSpPr>
        <p:spPr bwMode="auto">
          <a:xfrm rot="10800000">
            <a:off x="8266015" y="5088783"/>
            <a:ext cx="2923082" cy="871506"/>
          </a:xfrm>
          <a:prstGeom prst="uturnArrow">
            <a:avLst/>
          </a:prstGeom>
          <a:solidFill>
            <a:srgbClr val="00B0F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4" name="TextBox 13"/>
          <p:cNvSpPr txBox="1"/>
          <p:nvPr/>
        </p:nvSpPr>
        <p:spPr>
          <a:xfrm>
            <a:off x="9099954" y="1088883"/>
            <a:ext cx="1704389" cy="523220"/>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HTTP via HTTP Server</a:t>
            </a:r>
            <a:endParaRPr lang="en-US" sz="1400" b="1" dirty="0">
              <a:latin typeface="Calibri" panose="020F0502020204030204" pitchFamily="34" charset="0"/>
              <a:cs typeface="Calibri" panose="020F0502020204030204" pitchFamily="34" charset="0"/>
            </a:endParaRPr>
          </a:p>
        </p:txBody>
      </p:sp>
      <p:sp>
        <p:nvSpPr>
          <p:cNvPr id="15" name="TextBox 14"/>
          <p:cNvSpPr txBox="1"/>
          <p:nvPr/>
        </p:nvSpPr>
        <p:spPr>
          <a:xfrm>
            <a:off x="9014291" y="5236712"/>
            <a:ext cx="1704389" cy="523220"/>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HTTP via HTTP Server</a:t>
            </a:r>
            <a:endParaRPr lang="en-US" sz="1400" b="1" dirty="0">
              <a:latin typeface="Calibri" panose="020F0502020204030204" pitchFamily="34" charset="0"/>
              <a:cs typeface="Calibri" panose="020F0502020204030204" pitchFamily="34" charset="0"/>
            </a:endParaRPr>
          </a:p>
        </p:txBody>
      </p:sp>
      <p:sp>
        <p:nvSpPr>
          <p:cNvPr id="11" name="TextBox 10"/>
          <p:cNvSpPr txBox="1"/>
          <p:nvPr/>
        </p:nvSpPr>
        <p:spPr>
          <a:xfrm>
            <a:off x="449705" y="4661941"/>
            <a:ext cx="215858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Language Binding</a:t>
            </a:r>
          </a:p>
          <a:p>
            <a:pPr marL="285750" indent="-285750">
              <a:buFont typeface="Arial" panose="020B0604020202020204" pitchFamily="34" charset="0"/>
              <a:buChar char="•"/>
            </a:pPr>
            <a:r>
              <a:rPr lang="en-US" sz="1600" dirty="0"/>
              <a:t>Jar files</a:t>
            </a:r>
          </a:p>
          <a:p>
            <a:pPr marL="285750" indent="-285750">
              <a:buFont typeface="Arial" panose="020B0604020202020204" pitchFamily="34" charset="0"/>
              <a:buChar char="•"/>
            </a:pPr>
            <a:r>
              <a:rPr lang="en-US" sz="1600" dirty="0"/>
              <a:t>Language in which selenium framework is written</a:t>
            </a:r>
          </a:p>
        </p:txBody>
      </p:sp>
      <p:sp>
        <p:nvSpPr>
          <p:cNvPr id="16" name="TextBox 15"/>
          <p:cNvSpPr txBox="1"/>
          <p:nvPr/>
        </p:nvSpPr>
        <p:spPr>
          <a:xfrm>
            <a:off x="3923872" y="4694420"/>
            <a:ext cx="215858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JSON Wired protocol Send the data in JSON format. </a:t>
            </a:r>
          </a:p>
        </p:txBody>
      </p:sp>
    </p:spTree>
    <p:extLst>
      <p:ext uri="{BB962C8B-B14F-4D97-AF65-F5344CB8AC3E}">
        <p14:creationId xmlns:p14="http://schemas.microsoft.com/office/powerpoint/2010/main" val="3445708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WebDriver: Architecture Continued..</a:t>
            </a:r>
            <a:endParaRPr lang="en-US" dirty="0"/>
          </a:p>
        </p:txBody>
      </p:sp>
      <p:sp>
        <p:nvSpPr>
          <p:cNvPr id="17" name="Rectangle 16"/>
          <p:cNvSpPr/>
          <p:nvPr/>
        </p:nvSpPr>
        <p:spPr>
          <a:xfrm>
            <a:off x="239351" y="884892"/>
            <a:ext cx="11573204" cy="5355312"/>
          </a:xfrm>
          <a:prstGeom prst="rect">
            <a:avLst/>
          </a:prstGeom>
        </p:spPr>
        <p:txBody>
          <a:bodyPr wrap="square">
            <a:spAutoFit/>
          </a:bodyPr>
          <a:lstStyle/>
          <a:p>
            <a:r>
              <a:rPr lang="en-US" dirty="0" smtClean="0">
                <a:solidFill>
                  <a:srgbClr val="222222"/>
                </a:solidFill>
                <a:latin typeface="Calibri" panose="020F0502020204030204" pitchFamily="34" charset="0"/>
                <a:cs typeface="Calibri" panose="020F0502020204030204" pitchFamily="34" charset="0"/>
              </a:rPr>
              <a:t>1) Tester </a:t>
            </a:r>
            <a:r>
              <a:rPr lang="en-US" dirty="0">
                <a:solidFill>
                  <a:srgbClr val="222222"/>
                </a:solidFill>
                <a:latin typeface="Calibri" panose="020F0502020204030204" pitchFamily="34" charset="0"/>
                <a:cs typeface="Calibri" panose="020F0502020204030204" pitchFamily="34" charset="0"/>
              </a:rPr>
              <a:t>write the test Script in any preferred language. Like in java, C# etc</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2) The language binding communicate with Selenium API and this API Send the command taken from language level binding to Browser Driver with the help of JSON wired protocol</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3) When you click on the run, then all the commands write in script </a:t>
            </a:r>
            <a:r>
              <a:rPr lang="en-US" dirty="0" smtClean="0">
                <a:solidFill>
                  <a:srgbClr val="222222"/>
                </a:solidFill>
                <a:latin typeface="Calibri" panose="020F0502020204030204" pitchFamily="34" charset="0"/>
                <a:cs typeface="Calibri" panose="020F0502020204030204" pitchFamily="34" charset="0"/>
              </a:rPr>
              <a:t>i.e.. </a:t>
            </a:r>
            <a:r>
              <a:rPr lang="en-US" dirty="0">
                <a:solidFill>
                  <a:srgbClr val="222222"/>
                </a:solidFill>
                <a:latin typeface="Calibri" panose="020F0502020204030204" pitchFamily="34" charset="0"/>
                <a:cs typeface="Calibri" panose="020F0502020204030204" pitchFamily="34" charset="0"/>
              </a:rPr>
              <a:t>All the commands you write will be converted with the help of JSON Wired protocol over HTTP. It will converted in To a URL</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4) The HTTP Request is created and send to the browser Driver</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5) The Browser Drivers uses a HTTP Server for getting the HTTP Request</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6) After that HTTP Server determines the steps needed for implementation of Selenium Commands</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7) The Implementation Steps are executed on The Browser</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8) The Execution Status is sent back to HTTP Server</a:t>
            </a:r>
            <a:r>
              <a:rPr lang="en-US" dirty="0" smtClean="0">
                <a:solidFill>
                  <a:srgbClr val="222222"/>
                </a:solidFill>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rgbClr val="222222"/>
                </a:solidFill>
                <a:latin typeface="Calibri" panose="020F0502020204030204" pitchFamily="34" charset="0"/>
                <a:cs typeface="Calibri" panose="020F0502020204030204" pitchFamily="34" charset="0"/>
              </a:rPr>
              <a:t>9) The HTTP Server Sends the Status back to automation Script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10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Selenium RC and Selenium Web driver</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sp>
        <p:nvSpPr>
          <p:cNvPr id="10" name="Freeform 9"/>
          <p:cNvSpPr/>
          <p:nvPr/>
        </p:nvSpPr>
        <p:spPr bwMode="auto">
          <a:xfrm>
            <a:off x="655093" y="836711"/>
            <a:ext cx="9801369" cy="5495851"/>
          </a:xfrm>
          <a:custGeom>
            <a:avLst/>
            <a:gdLst>
              <a:gd name="connsiteX0" fmla="*/ 2681786 w 9801369"/>
              <a:gd name="connsiteY0" fmla="*/ 1 h 5495851"/>
              <a:gd name="connsiteX1" fmla="*/ 4751183 w 9801369"/>
              <a:gd name="connsiteY1" fmla="*/ 999991 h 5495851"/>
              <a:gd name="connsiteX2" fmla="*/ 4900685 w 9801369"/>
              <a:gd name="connsiteY2" fmla="*/ 1204847 h 5495851"/>
              <a:gd name="connsiteX3" fmla="*/ 4895804 w 9801369"/>
              <a:gd name="connsiteY3" fmla="*/ 1211534 h 5495851"/>
              <a:gd name="connsiteX4" fmla="*/ 4437797 w 9801369"/>
              <a:gd name="connsiteY4" fmla="*/ 2747925 h 5495851"/>
              <a:gd name="connsiteX5" fmla="*/ 4895804 w 9801369"/>
              <a:gd name="connsiteY5" fmla="*/ 4284316 h 5495851"/>
              <a:gd name="connsiteX6" fmla="*/ 4900685 w 9801369"/>
              <a:gd name="connsiteY6" fmla="*/ 4291005 h 5495851"/>
              <a:gd name="connsiteX7" fmla="*/ 4751183 w 9801369"/>
              <a:gd name="connsiteY7" fmla="*/ 4495862 h 5495851"/>
              <a:gd name="connsiteX8" fmla="*/ 2681786 w 9801369"/>
              <a:gd name="connsiteY8" fmla="*/ 5495851 h 5495851"/>
              <a:gd name="connsiteX9" fmla="*/ 0 w 9801369"/>
              <a:gd name="connsiteY9" fmla="*/ 2747926 h 5495851"/>
              <a:gd name="connsiteX10" fmla="*/ 2681786 w 9801369"/>
              <a:gd name="connsiteY10" fmla="*/ 1 h 5495851"/>
              <a:gd name="connsiteX11" fmla="*/ 7119583 w 9801369"/>
              <a:gd name="connsiteY11" fmla="*/ 0 h 5495851"/>
              <a:gd name="connsiteX12" fmla="*/ 9801369 w 9801369"/>
              <a:gd name="connsiteY12" fmla="*/ 2747925 h 5495851"/>
              <a:gd name="connsiteX13" fmla="*/ 7119583 w 9801369"/>
              <a:gd name="connsiteY13" fmla="*/ 5495850 h 5495851"/>
              <a:gd name="connsiteX14" fmla="*/ 5050187 w 9801369"/>
              <a:gd name="connsiteY14" fmla="*/ 4495861 h 5495851"/>
              <a:gd name="connsiteX15" fmla="*/ 4900685 w 9801369"/>
              <a:gd name="connsiteY15" fmla="*/ 4291005 h 5495851"/>
              <a:gd name="connsiteX16" fmla="*/ 4905566 w 9801369"/>
              <a:gd name="connsiteY16" fmla="*/ 4284317 h 5495851"/>
              <a:gd name="connsiteX17" fmla="*/ 5363572 w 9801369"/>
              <a:gd name="connsiteY17" fmla="*/ 2747926 h 5495851"/>
              <a:gd name="connsiteX18" fmla="*/ 4905566 w 9801369"/>
              <a:gd name="connsiteY18" fmla="*/ 1211535 h 5495851"/>
              <a:gd name="connsiteX19" fmla="*/ 4900685 w 9801369"/>
              <a:gd name="connsiteY19" fmla="*/ 1204847 h 5495851"/>
              <a:gd name="connsiteX20" fmla="*/ 5050187 w 9801369"/>
              <a:gd name="connsiteY20" fmla="*/ 999990 h 5495851"/>
              <a:gd name="connsiteX21" fmla="*/ 7119583 w 9801369"/>
              <a:gd name="connsiteY21" fmla="*/ 0 h 549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01369" h="5495851">
                <a:moveTo>
                  <a:pt x="2681786" y="1"/>
                </a:moveTo>
                <a:cubicBezTo>
                  <a:pt x="3514910" y="1"/>
                  <a:pt x="4259304" y="389272"/>
                  <a:pt x="4751183" y="999991"/>
                </a:cubicBezTo>
                <a:lnTo>
                  <a:pt x="4900685" y="1204847"/>
                </a:lnTo>
                <a:lnTo>
                  <a:pt x="4895804" y="1211534"/>
                </a:lnTo>
                <a:cubicBezTo>
                  <a:pt x="4606642" y="1650106"/>
                  <a:pt x="4437797" y="2178811"/>
                  <a:pt x="4437797" y="2747925"/>
                </a:cubicBezTo>
                <a:cubicBezTo>
                  <a:pt x="4437797" y="3317039"/>
                  <a:pt x="4606642" y="3845745"/>
                  <a:pt x="4895804" y="4284316"/>
                </a:cubicBezTo>
                <a:lnTo>
                  <a:pt x="4900685" y="4291005"/>
                </a:lnTo>
                <a:lnTo>
                  <a:pt x="4751183" y="4495862"/>
                </a:lnTo>
                <a:cubicBezTo>
                  <a:pt x="4259304" y="5106580"/>
                  <a:pt x="3514910" y="5495851"/>
                  <a:pt x="2681786" y="5495851"/>
                </a:cubicBezTo>
                <a:cubicBezTo>
                  <a:pt x="1200676" y="5495851"/>
                  <a:pt x="0" y="4265563"/>
                  <a:pt x="0" y="2747926"/>
                </a:cubicBezTo>
                <a:cubicBezTo>
                  <a:pt x="0" y="1230289"/>
                  <a:pt x="1200676" y="1"/>
                  <a:pt x="2681786" y="1"/>
                </a:cubicBezTo>
                <a:close/>
                <a:moveTo>
                  <a:pt x="7119583" y="0"/>
                </a:moveTo>
                <a:cubicBezTo>
                  <a:pt x="8600693" y="0"/>
                  <a:pt x="9801369" y="1230288"/>
                  <a:pt x="9801369" y="2747925"/>
                </a:cubicBezTo>
                <a:cubicBezTo>
                  <a:pt x="9801369" y="4265562"/>
                  <a:pt x="8600693" y="5495850"/>
                  <a:pt x="7119583" y="5495850"/>
                </a:cubicBezTo>
                <a:cubicBezTo>
                  <a:pt x="6286459" y="5495850"/>
                  <a:pt x="5542066" y="5106579"/>
                  <a:pt x="5050187" y="4495861"/>
                </a:cubicBezTo>
                <a:lnTo>
                  <a:pt x="4900685" y="4291005"/>
                </a:lnTo>
                <a:lnTo>
                  <a:pt x="4905566" y="4284317"/>
                </a:lnTo>
                <a:cubicBezTo>
                  <a:pt x="5194727" y="3845746"/>
                  <a:pt x="5363572" y="3317040"/>
                  <a:pt x="5363572" y="2747926"/>
                </a:cubicBezTo>
                <a:cubicBezTo>
                  <a:pt x="5363572" y="2178812"/>
                  <a:pt x="5194727" y="1650107"/>
                  <a:pt x="4905566" y="1211535"/>
                </a:cubicBezTo>
                <a:lnTo>
                  <a:pt x="4900685" y="1204847"/>
                </a:lnTo>
                <a:lnTo>
                  <a:pt x="5050187" y="999990"/>
                </a:lnTo>
                <a:cubicBezTo>
                  <a:pt x="5542066" y="389271"/>
                  <a:pt x="6286459" y="0"/>
                  <a:pt x="7119583" y="0"/>
                </a:cubicBezTo>
                <a:close/>
              </a:path>
            </a:pathLst>
          </a:custGeom>
          <a:solidFill>
            <a:schemeClr val="accent6">
              <a:lumMod val="25000"/>
              <a:lumOff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Ø"/>
            </a:pPr>
            <a:endParaRPr lang="en-US" sz="1400" dirty="0" smtClean="0"/>
          </a:p>
        </p:txBody>
      </p:sp>
      <p:sp>
        <p:nvSpPr>
          <p:cNvPr id="8" name="Freeform 7"/>
          <p:cNvSpPr/>
          <p:nvPr/>
        </p:nvSpPr>
        <p:spPr bwMode="auto">
          <a:xfrm>
            <a:off x="4827951" y="2041557"/>
            <a:ext cx="1455652" cy="3086158"/>
          </a:xfrm>
          <a:custGeom>
            <a:avLst/>
            <a:gdLst>
              <a:gd name="connsiteX0" fmla="*/ 462888 w 925775"/>
              <a:gd name="connsiteY0" fmla="*/ 0 h 3086158"/>
              <a:gd name="connsiteX1" fmla="*/ 467769 w 925775"/>
              <a:gd name="connsiteY1" fmla="*/ 6688 h 3086158"/>
              <a:gd name="connsiteX2" fmla="*/ 925775 w 925775"/>
              <a:gd name="connsiteY2" fmla="*/ 1543079 h 3086158"/>
              <a:gd name="connsiteX3" fmla="*/ 467769 w 925775"/>
              <a:gd name="connsiteY3" fmla="*/ 3079470 h 3086158"/>
              <a:gd name="connsiteX4" fmla="*/ 462888 w 925775"/>
              <a:gd name="connsiteY4" fmla="*/ 3086158 h 3086158"/>
              <a:gd name="connsiteX5" fmla="*/ 458007 w 925775"/>
              <a:gd name="connsiteY5" fmla="*/ 3079469 h 3086158"/>
              <a:gd name="connsiteX6" fmla="*/ 0 w 925775"/>
              <a:gd name="connsiteY6" fmla="*/ 1543078 h 3086158"/>
              <a:gd name="connsiteX7" fmla="*/ 458007 w 925775"/>
              <a:gd name="connsiteY7" fmla="*/ 6687 h 308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5775" h="3086158">
                <a:moveTo>
                  <a:pt x="462888" y="0"/>
                </a:moveTo>
                <a:lnTo>
                  <a:pt x="467769" y="6688"/>
                </a:lnTo>
                <a:cubicBezTo>
                  <a:pt x="756930" y="445260"/>
                  <a:pt x="925775" y="973965"/>
                  <a:pt x="925775" y="1543079"/>
                </a:cubicBezTo>
                <a:cubicBezTo>
                  <a:pt x="925775" y="2112193"/>
                  <a:pt x="756930" y="2640899"/>
                  <a:pt x="467769" y="3079470"/>
                </a:cubicBezTo>
                <a:lnTo>
                  <a:pt x="462888" y="3086158"/>
                </a:lnTo>
                <a:lnTo>
                  <a:pt x="458007" y="3079469"/>
                </a:lnTo>
                <a:cubicBezTo>
                  <a:pt x="168845" y="2640898"/>
                  <a:pt x="0" y="2112192"/>
                  <a:pt x="0" y="1543078"/>
                </a:cubicBezTo>
                <a:cubicBezTo>
                  <a:pt x="0" y="973964"/>
                  <a:pt x="168845" y="445259"/>
                  <a:pt x="458007" y="6687"/>
                </a:cubicBezTo>
                <a:close/>
              </a:path>
            </a:pathLst>
          </a:custGeom>
          <a:solidFill>
            <a:schemeClr val="accent1">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marR="0" lvl="0" indent="-171450" algn="ctr"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sz="1200" i="0" u="none" strike="noStrike" kern="0" cap="none" spc="0" normalizeH="0" baseline="0" noProof="0" dirty="0" smtClean="0">
                <a:ln>
                  <a:noFill/>
                </a:ln>
                <a:solidFill>
                  <a:srgbClr val="000000"/>
                </a:solidFill>
                <a:effectLst/>
                <a:uLnTx/>
                <a:uFillTx/>
                <a:latin typeface="+mj-ea"/>
                <a:ea typeface="メイリオ"/>
              </a:rPr>
              <a:t>It doesn’t suppor</a:t>
            </a:r>
            <a:r>
              <a:rPr lang="en-US" sz="1200" kern="0" dirty="0" smtClean="0">
                <a:solidFill>
                  <a:srgbClr val="000000"/>
                </a:solidFill>
                <a:latin typeface="+mj-ea"/>
                <a:ea typeface="メイリオ"/>
              </a:rPr>
              <a:t>t Record and playback.</a:t>
            </a:r>
          </a:p>
          <a:p>
            <a:pPr marR="0" lvl="0" algn="ctr" defTabSz="914400" eaLnBrk="1" fontAlgn="auto" latinLnBrk="0" hangingPunct="1">
              <a:lnSpc>
                <a:spcPct val="100000"/>
              </a:lnSpc>
              <a:spcBef>
                <a:spcPts val="0"/>
              </a:spcBef>
              <a:spcAft>
                <a:spcPts val="0"/>
              </a:spcAft>
              <a:buClrTx/>
              <a:buSzTx/>
              <a:tabLst/>
              <a:defRPr/>
            </a:pPr>
            <a:endParaRPr lang="en-US" sz="1200" kern="0" dirty="0" smtClean="0">
              <a:solidFill>
                <a:srgbClr val="000000"/>
              </a:solidFill>
              <a:latin typeface="+mj-ea"/>
              <a:ea typeface="メイリオ"/>
            </a:endParaRPr>
          </a:p>
          <a:p>
            <a:pPr marL="171450" marR="0" lvl="0" indent="-171450" algn="ctr"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sz="1200" i="0" u="none" strike="noStrike" kern="0" cap="none" spc="0" normalizeH="0" baseline="0" noProof="0" dirty="0" smtClean="0">
                <a:ln>
                  <a:noFill/>
                </a:ln>
                <a:solidFill>
                  <a:srgbClr val="000000"/>
                </a:solidFill>
                <a:effectLst/>
                <a:uLnTx/>
                <a:uFillTx/>
                <a:latin typeface="+mj-ea"/>
                <a:ea typeface="メイリオ"/>
              </a:rPr>
              <a:t>Supports all browsers like Firefox,</a:t>
            </a:r>
            <a:r>
              <a:rPr kumimoji="1" lang="en-US" sz="1200" i="0" u="none" strike="noStrike" kern="0" cap="none" spc="0" normalizeH="0" noProof="0" dirty="0" smtClean="0">
                <a:ln>
                  <a:noFill/>
                </a:ln>
                <a:solidFill>
                  <a:srgbClr val="000000"/>
                </a:solidFill>
                <a:effectLst/>
                <a:uLnTx/>
                <a:uFillTx/>
                <a:latin typeface="+mj-ea"/>
                <a:ea typeface="メイリオ"/>
              </a:rPr>
              <a:t> IE, Chrome, Safari, Opera, .etc.</a:t>
            </a:r>
            <a:endParaRPr kumimoji="1" lang="en-US" sz="1200" i="0" u="none" strike="noStrike" kern="0" cap="none" spc="0" normalizeH="0" baseline="0" noProof="0" dirty="0">
              <a:ln>
                <a:noFill/>
              </a:ln>
              <a:solidFill>
                <a:srgbClr val="000000"/>
              </a:solidFill>
              <a:effectLst/>
              <a:uLnTx/>
              <a:uFillTx/>
              <a:latin typeface="+mj-ea"/>
              <a:ea typeface="メイリオ"/>
            </a:endParaRPr>
          </a:p>
        </p:txBody>
      </p:sp>
      <p:sp>
        <p:nvSpPr>
          <p:cNvPr id="11" name="TextBox 10"/>
          <p:cNvSpPr txBox="1"/>
          <p:nvPr/>
        </p:nvSpPr>
        <p:spPr>
          <a:xfrm>
            <a:off x="2534816" y="1083484"/>
            <a:ext cx="2142699" cy="369332"/>
          </a:xfrm>
          <a:prstGeom prst="rect">
            <a:avLst/>
          </a:prstGeom>
          <a:noFill/>
        </p:spPr>
        <p:txBody>
          <a:bodyPr wrap="square" rtlCol="0">
            <a:spAutoFit/>
          </a:bodyPr>
          <a:lstStyle/>
          <a:p>
            <a:r>
              <a:rPr lang="en-US" b="1" dirty="0" smtClean="0"/>
              <a:t>Selenium RC	</a:t>
            </a:r>
            <a:endParaRPr lang="en-US" b="1" dirty="0"/>
          </a:p>
        </p:txBody>
      </p:sp>
      <p:sp>
        <p:nvSpPr>
          <p:cNvPr id="12" name="TextBox 11"/>
          <p:cNvSpPr txBox="1"/>
          <p:nvPr/>
        </p:nvSpPr>
        <p:spPr>
          <a:xfrm>
            <a:off x="6716716" y="1083484"/>
            <a:ext cx="2725516" cy="369332"/>
          </a:xfrm>
          <a:prstGeom prst="rect">
            <a:avLst/>
          </a:prstGeom>
          <a:noFill/>
        </p:spPr>
        <p:txBody>
          <a:bodyPr wrap="square" rtlCol="0">
            <a:spAutoFit/>
          </a:bodyPr>
          <a:lstStyle/>
          <a:p>
            <a:r>
              <a:rPr lang="en-US" b="1" dirty="0" smtClean="0"/>
              <a:t>Selenium </a:t>
            </a:r>
            <a:r>
              <a:rPr lang="en-US" b="1" smtClean="0"/>
              <a:t>WebDriver</a:t>
            </a:r>
            <a:endParaRPr lang="en-US" b="1" dirty="0"/>
          </a:p>
        </p:txBody>
      </p:sp>
      <p:sp>
        <p:nvSpPr>
          <p:cNvPr id="13" name="TextBox 12"/>
          <p:cNvSpPr txBox="1"/>
          <p:nvPr/>
        </p:nvSpPr>
        <p:spPr>
          <a:xfrm>
            <a:off x="6202028" y="1452816"/>
            <a:ext cx="3712191" cy="1815882"/>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t>Supports to test iPhone/Android applications</a:t>
            </a:r>
          </a:p>
          <a:p>
            <a:pPr marL="285750" indent="-285750">
              <a:buFont typeface="Wingdings" panose="05000000000000000000" pitchFamily="2" charset="2"/>
              <a:buChar char="Ø"/>
            </a:pPr>
            <a:r>
              <a:rPr lang="en-US" sz="1400" dirty="0" smtClean="0"/>
              <a:t>Server start before execution is not required</a:t>
            </a:r>
          </a:p>
          <a:p>
            <a:pPr marL="285750" indent="-285750">
              <a:buFont typeface="Wingdings" panose="05000000000000000000" pitchFamily="2" charset="2"/>
              <a:buChar char="Ø"/>
            </a:pPr>
            <a:r>
              <a:rPr lang="en-US" sz="1400" dirty="0" smtClean="0"/>
              <a:t>Supports implementation of listeners</a:t>
            </a:r>
          </a:p>
          <a:p>
            <a:pPr marL="285750" indent="-285750">
              <a:buFont typeface="Wingdings" panose="05000000000000000000" pitchFamily="2" charset="2"/>
              <a:buChar char="Ø"/>
            </a:pPr>
            <a:r>
              <a:rPr lang="en-US" sz="1400" dirty="0"/>
              <a:t>Interacts natively with browser application</a:t>
            </a:r>
          </a:p>
          <a:p>
            <a:endParaRPr lang="en-US" sz="1400" dirty="0"/>
          </a:p>
        </p:txBody>
      </p:sp>
      <p:sp>
        <p:nvSpPr>
          <p:cNvPr id="14" name="TextBox 13"/>
          <p:cNvSpPr txBox="1"/>
          <p:nvPr/>
        </p:nvSpPr>
        <p:spPr>
          <a:xfrm>
            <a:off x="1740604" y="1456174"/>
            <a:ext cx="3712191" cy="138499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Does not Supports to test iPhone/Android applications</a:t>
            </a:r>
          </a:p>
          <a:p>
            <a:pPr marL="285750" indent="-285750">
              <a:buFont typeface="Wingdings" panose="05000000000000000000" pitchFamily="2" charset="2"/>
              <a:buChar char="Ø"/>
            </a:pPr>
            <a:r>
              <a:rPr lang="en-US" sz="1400" dirty="0"/>
              <a:t>No support for implementation of listeners</a:t>
            </a:r>
          </a:p>
          <a:p>
            <a:pPr marL="285750" indent="-285750">
              <a:buFont typeface="Wingdings" panose="05000000000000000000" pitchFamily="2" charset="2"/>
              <a:buChar char="Ø"/>
            </a:pPr>
            <a:r>
              <a:rPr lang="en-US" sz="1400" dirty="0"/>
              <a:t>Required to start server before executing </a:t>
            </a:r>
            <a:r>
              <a:rPr lang="en-US" sz="1400" dirty="0" smtClean="0"/>
              <a:t>script</a:t>
            </a:r>
            <a:endParaRPr lang="en-US" sz="14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517" y="3047968"/>
            <a:ext cx="2178116" cy="283464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42" y="3047968"/>
            <a:ext cx="2368399" cy="2835099"/>
          </a:xfrm>
          <a:prstGeom prst="rect">
            <a:avLst/>
          </a:prstGeom>
        </p:spPr>
      </p:pic>
    </p:spTree>
    <p:extLst>
      <p:ext uri="{BB962C8B-B14F-4D97-AF65-F5344CB8AC3E}">
        <p14:creationId xmlns:p14="http://schemas.microsoft.com/office/powerpoint/2010/main" val="84722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smtClean="0"/>
              <a:t>WebDriver</a:t>
            </a:r>
            <a:r>
              <a:rPr lang="en-US" dirty="0" smtClean="0"/>
              <a:t>: Installation</a:t>
            </a:r>
            <a:endParaRPr lang="en-US" dirty="0"/>
          </a:p>
        </p:txBody>
      </p:sp>
      <p:sp>
        <p:nvSpPr>
          <p:cNvPr id="3" name="Content Placeholder 2"/>
          <p:cNvSpPr>
            <a:spLocks noGrp="1"/>
          </p:cNvSpPr>
          <p:nvPr>
            <p:ph sz="quarter" idx="10"/>
          </p:nvPr>
        </p:nvSpPr>
        <p:spPr/>
        <p:txBody>
          <a:bodyPr>
            <a:noAutofit/>
          </a:bodyPr>
          <a:lstStyle/>
          <a:p>
            <a:pPr marL="342900" indent="-342900">
              <a:buAutoNum type="arabicPeriod"/>
            </a:pPr>
            <a:r>
              <a:rPr lang="en-US" sz="1600" dirty="0" smtClean="0">
                <a:latin typeface="Calibri" panose="020F0502020204030204" pitchFamily="34" charset="0"/>
                <a:cs typeface="Calibri" panose="020F0502020204030204" pitchFamily="34" charset="0"/>
              </a:rPr>
              <a:t>Install JAVA  (JDK) on windows machine</a:t>
            </a:r>
          </a:p>
          <a:p>
            <a:pPr marL="0" indent="0">
              <a:buNone/>
            </a:pPr>
            <a:r>
              <a:rPr lang="en-US" sz="1600" dirty="0">
                <a:latin typeface="Calibri" panose="020F0502020204030204" pitchFamily="34" charset="0"/>
                <a:cs typeface="Calibri" panose="020F0502020204030204" pitchFamily="34" charset="0"/>
                <a:hlinkClick r:id="rId2"/>
              </a:rPr>
              <a:t>https://</a:t>
            </a:r>
            <a:r>
              <a:rPr lang="en-US" sz="1600" dirty="0" smtClean="0">
                <a:latin typeface="Calibri" panose="020F0502020204030204" pitchFamily="34" charset="0"/>
                <a:cs typeface="Calibri" panose="020F0502020204030204" pitchFamily="34" charset="0"/>
                <a:hlinkClick r:id="rId2"/>
              </a:rPr>
              <a:t>www.oracle.com/technetwork/java/javase/downloads/index.html</a:t>
            </a: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2. Download ECLIPSE IDE </a:t>
            </a:r>
          </a:p>
          <a:p>
            <a:pPr marL="0" indent="0">
              <a:buNone/>
            </a:pPr>
            <a:r>
              <a:rPr lang="en-US" sz="1600" dirty="0">
                <a:latin typeface="Calibri" panose="020F0502020204030204" pitchFamily="34" charset="0"/>
                <a:cs typeface="Calibri" panose="020F0502020204030204" pitchFamily="34" charset="0"/>
                <a:hlinkClick r:id="rId3"/>
              </a:rPr>
              <a:t>http://www.eclipse.org/downloads</a:t>
            </a:r>
            <a:r>
              <a:rPr lang="en-US" sz="1600" dirty="0" smtClean="0">
                <a:latin typeface="Calibri" panose="020F0502020204030204" pitchFamily="34" charset="0"/>
                <a:cs typeface="Calibri" panose="020F0502020204030204" pitchFamily="34" charset="0"/>
                <a:hlinkClick r:id="rId3"/>
              </a:rPr>
              <a:t>/</a:t>
            </a: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3. Download Selenium Java Client Driver</a:t>
            </a:r>
          </a:p>
          <a:p>
            <a:pPr marL="0" indent="0">
              <a:buNone/>
            </a:pPr>
            <a:r>
              <a:rPr lang="en-US" sz="1600" dirty="0">
                <a:latin typeface="Calibri" panose="020F0502020204030204" pitchFamily="34" charset="0"/>
                <a:cs typeface="Calibri" panose="020F0502020204030204" pitchFamily="34" charset="0"/>
                <a:hlinkClick r:id="rId4"/>
              </a:rPr>
              <a:t>https://docs.seleniumhq.org/download</a:t>
            </a:r>
            <a:r>
              <a:rPr lang="en-US" sz="1600" dirty="0" smtClean="0">
                <a:latin typeface="Calibri" panose="020F0502020204030204" pitchFamily="34" charset="0"/>
                <a:cs typeface="Calibri" panose="020F0502020204030204" pitchFamily="34" charset="0"/>
                <a:hlinkClick r:id="rId4"/>
              </a:rPr>
              <a:t>/</a:t>
            </a: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4. Download ChromeDriver </a:t>
            </a:r>
          </a:p>
          <a:p>
            <a:pPr marL="0" indent="0">
              <a:buNone/>
            </a:pPr>
            <a:r>
              <a:rPr lang="en-US" sz="1600" dirty="0">
                <a:latin typeface="Calibri" panose="020F0502020204030204" pitchFamily="34" charset="0"/>
                <a:cs typeface="Calibri" panose="020F0502020204030204" pitchFamily="34" charset="0"/>
                <a:hlinkClick r:id="rId5"/>
              </a:rPr>
              <a:t>http://</a:t>
            </a:r>
            <a:r>
              <a:rPr lang="en-US" sz="1600" dirty="0" smtClean="0">
                <a:latin typeface="Calibri" panose="020F0502020204030204" pitchFamily="34" charset="0"/>
                <a:cs typeface="Calibri" panose="020F0502020204030204" pitchFamily="34" charset="0"/>
                <a:hlinkClick r:id="rId5"/>
              </a:rPr>
              <a:t>chromedriver.chromium.org/downloads</a:t>
            </a: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5. Configure Eclipse with </a:t>
            </a:r>
            <a:r>
              <a:rPr lang="en-US" sz="1600" smtClean="0">
                <a:latin typeface="Calibri" panose="020F0502020204030204" pitchFamily="34" charset="0"/>
                <a:cs typeface="Calibri" panose="020F0502020204030204" pitchFamily="34" charset="0"/>
              </a:rPr>
              <a:t>WebDriver</a:t>
            </a:r>
            <a:endParaRPr lang="en-US" sz="1600" dirty="0" smtClean="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 Open Eclipse&gt;&gt;File &gt;&gt; New&gt;&gt; Java Project&gt;&gt;Fill Java Project Name</a:t>
            </a:r>
          </a:p>
          <a:p>
            <a:pPr marL="0" indent="0">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b. Right click on created project&gt;&gt; Select Build Path&gt;&gt;Configure Build Path</a:t>
            </a:r>
          </a:p>
          <a:p>
            <a:pPr marL="0" indent="0">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c. Under tab ‘Libraries’ &gt;&gt;Click on ‘Add External JARs’</a:t>
            </a:r>
          </a:p>
          <a:p>
            <a:pPr marL="0" indent="0">
              <a:buNone/>
            </a:pPr>
            <a:r>
              <a:rPr lang="en-US" sz="1600" dirty="0" smtClean="0">
                <a:latin typeface="Calibri" panose="020F0502020204030204" pitchFamily="34" charset="0"/>
                <a:cs typeface="Calibri" panose="020F0502020204030204" pitchFamily="34" charset="0"/>
              </a:rPr>
              <a:t>	d. Select selenium jar files (downloaded above in step 3)</a:t>
            </a:r>
          </a:p>
          <a:p>
            <a:pPr marL="0" indent="0">
              <a:buNone/>
            </a:pPr>
            <a:r>
              <a:rPr lang="en-US" altLang="en-US" sz="1800" dirty="0" smtClean="0">
                <a:latin typeface="Calibri" panose="020F0502020204030204" pitchFamily="34" charset="0"/>
                <a:cs typeface="Calibri" panose="020F0502020204030204" pitchFamily="34" charset="0"/>
              </a:rPr>
              <a:t>You </a:t>
            </a:r>
            <a:r>
              <a:rPr lang="en-US" altLang="en-US" sz="1800" dirty="0">
                <a:latin typeface="Calibri" panose="020F0502020204030204" pitchFamily="34" charset="0"/>
                <a:cs typeface="Calibri" panose="020F0502020204030204" pitchFamily="34" charset="0"/>
              </a:rPr>
              <a:t>are ready to use Eclipse to automate application running on </a:t>
            </a:r>
            <a:r>
              <a:rPr lang="en-US" altLang="en-US" sz="1800" dirty="0" smtClean="0">
                <a:latin typeface="Calibri" panose="020F0502020204030204" pitchFamily="34" charset="0"/>
                <a:cs typeface="Calibri" panose="020F0502020204030204" pitchFamily="34" charset="0"/>
              </a:rPr>
              <a:t>Chrome</a:t>
            </a:r>
            <a:r>
              <a:rPr lang="en-US" altLang="en-US" sz="1800" dirty="0">
                <a:latin typeface="Calibri" panose="020F0502020204030204" pitchFamily="34" charset="0"/>
                <a:cs typeface="Calibri" panose="020F0502020204030204" pitchFamily="34" charset="0"/>
              </a:rPr>
              <a:t> using selenium </a:t>
            </a:r>
            <a:r>
              <a:rPr lang="en-US" altLang="en-US" sz="1800">
                <a:latin typeface="Calibri" panose="020F0502020204030204" pitchFamily="34" charset="0"/>
                <a:cs typeface="Calibri" panose="020F0502020204030204" pitchFamily="34" charset="0"/>
              </a:rPr>
              <a:t>WebDriver</a:t>
            </a: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9352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0"/>
          </p:nvPr>
        </p:nvSpPr>
        <p:spPr/>
        <p:txBody>
          <a:bodyPr/>
          <a:lstStyle/>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r>
              <a:rPr lang="en-US" sz="4000" b="1" i="1" dirty="0" smtClean="0"/>
              <a:t> Session 2 </a:t>
            </a:r>
            <a:r>
              <a:rPr lang="en-US" sz="4000" b="1" i="1" dirty="0" smtClean="0"/>
              <a:t>: </a:t>
            </a:r>
            <a:r>
              <a:rPr lang="en-US" sz="4000" b="1" i="1" dirty="0" smtClean="0"/>
              <a:t>13 </a:t>
            </a:r>
            <a:r>
              <a:rPr lang="en-US" sz="4000" b="1" i="1" baseline="30000" dirty="0" smtClean="0"/>
              <a:t>th</a:t>
            </a:r>
            <a:r>
              <a:rPr lang="en-US" sz="4000" b="1" i="1" dirty="0" smtClean="0"/>
              <a:t> </a:t>
            </a:r>
            <a:r>
              <a:rPr lang="en-US" sz="4000" b="1" i="1" dirty="0" smtClean="0"/>
              <a:t>Aug</a:t>
            </a:r>
            <a:endParaRPr lang="en-US" sz="4000" b="1" i="1" dirty="0"/>
          </a:p>
        </p:txBody>
      </p:sp>
    </p:spTree>
    <p:extLst>
      <p:ext uri="{BB962C8B-B14F-4D97-AF65-F5344CB8AC3E}">
        <p14:creationId xmlns:p14="http://schemas.microsoft.com/office/powerpoint/2010/main" val="2027893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 Driver  First Test Script</a:t>
            </a:r>
            <a:endParaRPr lang="en-US" dirty="0"/>
          </a:p>
        </p:txBody>
      </p:sp>
      <p:sp>
        <p:nvSpPr>
          <p:cNvPr id="3" name="Content Placeholder 2"/>
          <p:cNvSpPr>
            <a:spLocks noGrp="1"/>
          </p:cNvSpPr>
          <p:nvPr>
            <p:ph sz="quarter" idx="10"/>
          </p:nvPr>
        </p:nvSpPr>
        <p:spPr>
          <a:xfrm>
            <a:off x="239351" y="717330"/>
            <a:ext cx="11713301" cy="1346049"/>
          </a:xfrm>
        </p:spPr>
        <p:txBody>
          <a:bodyPr/>
          <a:lstStyle/>
          <a:p>
            <a:pPr marL="0" indent="0">
              <a:buNone/>
            </a:pPr>
            <a:r>
              <a:rPr lang="en-US" sz="2400" b="1" i="1" dirty="0" smtClean="0">
                <a:latin typeface="Calibri" panose="020F0502020204030204" pitchFamily="34" charset="0"/>
                <a:cs typeface="Calibri" panose="020F0502020204030204" pitchFamily="34" charset="0"/>
              </a:rPr>
              <a:t>Test Script 1: </a:t>
            </a:r>
          </a:p>
          <a:p>
            <a:pPr marL="0" indent="0">
              <a:buNone/>
            </a:pPr>
            <a:r>
              <a:rPr lang="en-US" sz="2400" b="1" i="1" dirty="0" smtClean="0">
                <a:latin typeface="Calibri" panose="020F0502020204030204" pitchFamily="34" charset="0"/>
                <a:cs typeface="Calibri" panose="020F0502020204030204" pitchFamily="34" charset="0"/>
              </a:rPr>
              <a:t>Launch Chrome browser and open url “</a:t>
            </a:r>
            <a:r>
              <a:rPr lang="en-US" sz="2400" dirty="0" smtClean="0">
                <a:latin typeface="Calibri" panose="020F0502020204030204" pitchFamily="34" charset="0"/>
                <a:cs typeface="Calibri" panose="020F0502020204030204" pitchFamily="34" charset="0"/>
                <a:hlinkClick r:id="rId3"/>
              </a:rPr>
              <a:t>https</a:t>
            </a:r>
            <a:r>
              <a:rPr lang="en-US" sz="2400" dirty="0">
                <a:latin typeface="Calibri" panose="020F0502020204030204" pitchFamily="34" charset="0"/>
                <a:cs typeface="Calibri" panose="020F0502020204030204" pitchFamily="34" charset="0"/>
                <a:hlinkClick r:id="rId3"/>
              </a:rPr>
              <a:t>://www.toolsqa.com/automation-practice-form</a:t>
            </a:r>
            <a:r>
              <a:rPr lang="en-US" sz="2400" dirty="0" smtClean="0">
                <a:latin typeface="Calibri" panose="020F0502020204030204" pitchFamily="34" charset="0"/>
                <a:cs typeface="Calibri" panose="020F0502020204030204" pitchFamily="34" charset="0"/>
                <a:hlinkClick r:id="rId3"/>
              </a:rPr>
              <a:t>/</a:t>
            </a:r>
            <a:r>
              <a:rPr lang="en-US" sz="2400" dirty="0" smtClean="0">
                <a:latin typeface="Calibri" panose="020F0502020204030204" pitchFamily="34" charset="0"/>
                <a:cs typeface="Calibri" panose="020F0502020204030204" pitchFamily="34" charset="0"/>
              </a:rPr>
              <a:t>”</a:t>
            </a:r>
          </a:p>
          <a:p>
            <a:pPr marL="0" indent="0">
              <a:buNone/>
            </a:pPr>
            <a:endParaRPr lang="en-US" sz="2400" b="1" i="1" dirty="0" smtClean="0">
              <a:latin typeface="Calibri" panose="020F0502020204030204" pitchFamily="34" charset="0"/>
              <a:cs typeface="Calibri" panose="020F0502020204030204" pitchFamily="34" charset="0"/>
            </a:endParaRPr>
          </a:p>
          <a:p>
            <a:pPr marL="0" indent="0" algn="ctr">
              <a:buNone/>
            </a:pPr>
            <a:endParaRPr lang="en-US" sz="2400" b="1" i="1" dirty="0" smtClean="0">
              <a:latin typeface="Calibri" panose="020F0502020204030204" pitchFamily="34" charset="0"/>
              <a:cs typeface="Calibri" panose="020F0502020204030204" pitchFamily="34" charset="0"/>
            </a:endParaRPr>
          </a:p>
          <a:p>
            <a:pPr marL="0" indent="0" algn="ctr">
              <a:buNone/>
            </a:pPr>
            <a:endParaRPr lang="en-US" sz="2400" b="1" i="1" dirty="0">
              <a:latin typeface="Calibri" panose="020F0502020204030204" pitchFamily="34" charset="0"/>
              <a:cs typeface="Calibri" panose="020F0502020204030204" pitchFamily="34" charset="0"/>
            </a:endParaRPr>
          </a:p>
          <a:p>
            <a:pPr marL="0" indent="0" algn="ctr">
              <a:buNone/>
            </a:pPr>
            <a:endParaRPr lang="en-US" b="1" i="1" dirty="0" smtClean="0"/>
          </a:p>
          <a:p>
            <a:pPr marL="0" indent="0" algn="ctr">
              <a:buNone/>
            </a:pPr>
            <a:endParaRPr lang="en-US" sz="4000" b="1" i="1" dirty="0"/>
          </a:p>
        </p:txBody>
      </p:sp>
      <p:sp>
        <p:nvSpPr>
          <p:cNvPr id="4" name="TextBox 3"/>
          <p:cNvSpPr txBox="1"/>
          <p:nvPr/>
        </p:nvSpPr>
        <p:spPr>
          <a:xfrm>
            <a:off x="239351" y="2063379"/>
            <a:ext cx="11559360" cy="4524315"/>
          </a:xfrm>
          <a:prstGeom prst="rect">
            <a:avLst/>
          </a:prstGeom>
          <a:noFill/>
          <a:ln>
            <a:solidFill>
              <a:schemeClr val="accent6">
                <a:lumMod val="25000"/>
                <a:lumOff val="75000"/>
              </a:schemeClr>
            </a:solidFill>
          </a:ln>
        </p:spPr>
        <p:txBody>
          <a:bodyPr wrap="square" rtlCol="0">
            <a:spAutoFit/>
          </a:bodyPr>
          <a:lstStyle/>
          <a:p>
            <a:r>
              <a:rPr lang="en-US" dirty="0" smtClean="0">
                <a:latin typeface="Calibri" panose="020F0502020204030204" pitchFamily="34" charset="0"/>
                <a:cs typeface="Calibri" panose="020F0502020204030204" pitchFamily="34" charset="0"/>
              </a:rPr>
              <a:t>package nec.test;</a:t>
            </a:r>
          </a:p>
          <a:p>
            <a:r>
              <a:rPr lang="en-US" dirty="0" smtClean="0">
                <a:latin typeface="Calibri" panose="020F0502020204030204" pitchFamily="34" charset="0"/>
                <a:cs typeface="Calibri" panose="020F0502020204030204" pitchFamily="34" charset="0"/>
              </a:rPr>
              <a:t>import </a:t>
            </a:r>
            <a:r>
              <a:rPr lang="en-US" dirty="0">
                <a:latin typeface="Calibri" panose="020F0502020204030204" pitchFamily="34" charset="0"/>
                <a:cs typeface="Calibri" panose="020F0502020204030204" pitchFamily="34" charset="0"/>
              </a:rPr>
              <a:t>org.openqa.selenium.WebDriver;</a:t>
            </a:r>
          </a:p>
          <a:p>
            <a:r>
              <a:rPr lang="en-US" dirty="0">
                <a:latin typeface="Calibri" panose="020F0502020204030204" pitchFamily="34" charset="0"/>
                <a:cs typeface="Calibri" panose="020F0502020204030204" pitchFamily="34" charset="0"/>
              </a:rPr>
              <a:t>import org.openqa.selenium.chrome.ChromeDriver;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public class ID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public static void main (String arg</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smtClean="0">
                <a:latin typeface="Calibri" panose="020F0502020204030204" pitchFamily="34" charset="0"/>
                <a:cs typeface="Calibri" panose="020F0502020204030204" pitchFamily="34" charset="0"/>
              </a:rPr>
              <a:t>WebDriver</a:t>
            </a: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driver=new ChromeDriver();</a:t>
            </a:r>
          </a:p>
          <a:p>
            <a:r>
              <a:rPr lang="en-US" b="1" dirty="0">
                <a:latin typeface="Calibri" panose="020F0502020204030204" pitchFamily="34" charset="0"/>
                <a:cs typeface="Calibri" panose="020F0502020204030204" pitchFamily="34" charset="0"/>
              </a:rPr>
              <a:t>System.</a:t>
            </a:r>
            <a:r>
              <a:rPr lang="en-US" b="1" i="1" dirty="0">
                <a:latin typeface="Calibri" panose="020F0502020204030204" pitchFamily="34" charset="0"/>
                <a:cs typeface="Calibri" panose="020F0502020204030204" pitchFamily="34" charset="0"/>
              </a:rPr>
              <a:t>setProperty("webdriver.chrome.driver","D://chromedriver.exe</a:t>
            </a:r>
            <a:r>
              <a:rPr lang="en-US" b="1" i="1" dirty="0" smtClean="0">
                <a:latin typeface="Calibri" panose="020F0502020204030204" pitchFamily="34" charset="0"/>
                <a:cs typeface="Calibri" panose="020F0502020204030204" pitchFamily="34" charset="0"/>
              </a:rPr>
              <a:t>");</a:t>
            </a:r>
          </a:p>
          <a:p>
            <a:endParaRPr lang="en-US" i="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driver.get("https://www.toolsqa.com/automation-practice-form</a:t>
            </a:r>
            <a:r>
              <a:rPr lang="en-US" b="1" dirty="0" smtClean="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cxnSp>
        <p:nvCxnSpPr>
          <p:cNvPr id="6" name="Straight Arrow Connector 5"/>
          <p:cNvCxnSpPr/>
          <p:nvPr/>
        </p:nvCxnSpPr>
        <p:spPr bwMode="auto">
          <a:xfrm flipH="1">
            <a:off x="2359741" y="2241755"/>
            <a:ext cx="6282814"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8888218" y="2063379"/>
            <a:ext cx="2094270" cy="369332"/>
          </a:xfrm>
          <a:prstGeom prst="rect">
            <a:avLst/>
          </a:prstGeom>
          <a:noFill/>
        </p:spPr>
        <p:txBody>
          <a:bodyPr wrap="square" rtlCol="0">
            <a:spAutoFit/>
          </a:bodyPr>
          <a:lstStyle/>
          <a:p>
            <a:r>
              <a:rPr lang="en-US" dirty="0" smtClean="0">
                <a:solidFill>
                  <a:srgbClr val="C00000"/>
                </a:solidFill>
              </a:rPr>
              <a:t>Package</a:t>
            </a:r>
            <a:endParaRPr lang="en-US" dirty="0">
              <a:solidFill>
                <a:srgbClr val="C00000"/>
              </a:solidFill>
            </a:endParaRPr>
          </a:p>
        </p:txBody>
      </p:sp>
      <p:cxnSp>
        <p:nvCxnSpPr>
          <p:cNvPr id="11" name="Straight Arrow Connector 10"/>
          <p:cNvCxnSpPr/>
          <p:nvPr/>
        </p:nvCxnSpPr>
        <p:spPr bwMode="auto">
          <a:xfrm flipH="1">
            <a:off x="4945625" y="2615381"/>
            <a:ext cx="3195485"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8386773" y="2434880"/>
            <a:ext cx="2094270" cy="369332"/>
          </a:xfrm>
          <a:prstGeom prst="rect">
            <a:avLst/>
          </a:prstGeom>
          <a:noFill/>
        </p:spPr>
        <p:txBody>
          <a:bodyPr wrap="square" rtlCol="0">
            <a:spAutoFit/>
          </a:bodyPr>
          <a:lstStyle/>
          <a:p>
            <a:r>
              <a:rPr lang="en-US" dirty="0" smtClean="0">
                <a:solidFill>
                  <a:srgbClr val="C00000"/>
                </a:solidFill>
              </a:rPr>
              <a:t>Import Statements</a:t>
            </a:r>
            <a:endParaRPr lang="en-US" dirty="0">
              <a:solidFill>
                <a:srgbClr val="C00000"/>
              </a:solidFill>
            </a:endParaRPr>
          </a:p>
        </p:txBody>
      </p:sp>
      <p:cxnSp>
        <p:nvCxnSpPr>
          <p:cNvPr id="14" name="Straight Arrow Connector 13"/>
          <p:cNvCxnSpPr/>
          <p:nvPr/>
        </p:nvCxnSpPr>
        <p:spPr bwMode="auto">
          <a:xfrm flipH="1">
            <a:off x="3667432" y="3342968"/>
            <a:ext cx="4975123"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8853661" y="3158302"/>
            <a:ext cx="2094270" cy="369332"/>
          </a:xfrm>
          <a:prstGeom prst="rect">
            <a:avLst/>
          </a:prstGeom>
          <a:noFill/>
        </p:spPr>
        <p:txBody>
          <a:bodyPr wrap="square" rtlCol="0">
            <a:spAutoFit/>
          </a:bodyPr>
          <a:lstStyle/>
          <a:p>
            <a:r>
              <a:rPr lang="en-US" dirty="0" smtClean="0">
                <a:solidFill>
                  <a:srgbClr val="C00000"/>
                </a:solidFill>
              </a:rPr>
              <a:t>Class begins here</a:t>
            </a:r>
            <a:endParaRPr lang="en-US" dirty="0">
              <a:solidFill>
                <a:srgbClr val="C00000"/>
              </a:solidFill>
            </a:endParaRPr>
          </a:p>
        </p:txBody>
      </p:sp>
      <p:cxnSp>
        <p:nvCxnSpPr>
          <p:cNvPr id="17" name="Straight Arrow Connector 16"/>
          <p:cNvCxnSpPr/>
          <p:nvPr/>
        </p:nvCxnSpPr>
        <p:spPr bwMode="auto">
          <a:xfrm flipH="1">
            <a:off x="3819832" y="3893574"/>
            <a:ext cx="4975123"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888218" y="3680034"/>
            <a:ext cx="2094270" cy="369332"/>
          </a:xfrm>
          <a:prstGeom prst="rect">
            <a:avLst/>
          </a:prstGeom>
          <a:noFill/>
        </p:spPr>
        <p:txBody>
          <a:bodyPr wrap="square" rtlCol="0">
            <a:spAutoFit/>
          </a:bodyPr>
          <a:lstStyle/>
          <a:p>
            <a:r>
              <a:rPr lang="en-US" dirty="0" smtClean="0">
                <a:solidFill>
                  <a:srgbClr val="C00000"/>
                </a:solidFill>
              </a:rPr>
              <a:t>Main function</a:t>
            </a:r>
            <a:endParaRPr lang="en-US" dirty="0">
              <a:solidFill>
                <a:srgbClr val="C00000"/>
              </a:solidFill>
            </a:endParaRPr>
          </a:p>
        </p:txBody>
      </p:sp>
      <p:cxnSp>
        <p:nvCxnSpPr>
          <p:cNvPr id="19" name="Straight Arrow Connector 18"/>
          <p:cNvCxnSpPr/>
          <p:nvPr/>
        </p:nvCxnSpPr>
        <p:spPr bwMode="auto">
          <a:xfrm flipH="1">
            <a:off x="6656439" y="4464036"/>
            <a:ext cx="2974258"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9704441" y="4127818"/>
            <a:ext cx="2094270" cy="923330"/>
          </a:xfrm>
          <a:prstGeom prst="rect">
            <a:avLst/>
          </a:prstGeom>
          <a:noFill/>
        </p:spPr>
        <p:txBody>
          <a:bodyPr wrap="square" rtlCol="0">
            <a:spAutoFit/>
          </a:bodyPr>
          <a:lstStyle/>
          <a:p>
            <a:r>
              <a:rPr lang="en-US" dirty="0" smtClean="0">
                <a:solidFill>
                  <a:srgbClr val="C00000"/>
                </a:solidFill>
              </a:rPr>
              <a:t>Statements for launching chrome browser</a:t>
            </a:r>
            <a:endParaRPr lang="en-US" dirty="0">
              <a:solidFill>
                <a:srgbClr val="C00000"/>
              </a:solidFill>
            </a:endParaRPr>
          </a:p>
        </p:txBody>
      </p:sp>
      <p:cxnSp>
        <p:nvCxnSpPr>
          <p:cNvPr id="22" name="Straight Arrow Connector 21"/>
          <p:cNvCxnSpPr/>
          <p:nvPr/>
        </p:nvCxnSpPr>
        <p:spPr bwMode="auto">
          <a:xfrm flipH="1">
            <a:off x="6804165" y="5262507"/>
            <a:ext cx="2974258"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778185" y="4800842"/>
            <a:ext cx="2094270" cy="646331"/>
          </a:xfrm>
          <a:prstGeom prst="rect">
            <a:avLst/>
          </a:prstGeom>
          <a:noFill/>
        </p:spPr>
        <p:txBody>
          <a:bodyPr wrap="square" rtlCol="0">
            <a:spAutoFit/>
          </a:bodyPr>
          <a:lstStyle/>
          <a:p>
            <a:endParaRPr lang="en-US" dirty="0" smtClean="0">
              <a:solidFill>
                <a:srgbClr val="C00000"/>
              </a:solidFill>
            </a:endParaRPr>
          </a:p>
          <a:p>
            <a:r>
              <a:rPr lang="en-US" dirty="0" smtClean="0">
                <a:solidFill>
                  <a:srgbClr val="C00000"/>
                </a:solidFill>
              </a:rPr>
              <a:t>Opening Url</a:t>
            </a:r>
            <a:endParaRPr lang="en-US" dirty="0">
              <a:solidFill>
                <a:srgbClr val="C00000"/>
              </a:solidFill>
            </a:endParaRPr>
          </a:p>
        </p:txBody>
      </p:sp>
      <p:cxnSp>
        <p:nvCxnSpPr>
          <p:cNvPr id="24" name="Straight Arrow Connector 23"/>
          <p:cNvCxnSpPr/>
          <p:nvPr/>
        </p:nvCxnSpPr>
        <p:spPr bwMode="auto">
          <a:xfrm flipH="1">
            <a:off x="1632685" y="6123861"/>
            <a:ext cx="4975123" cy="0"/>
          </a:xfrm>
          <a:prstGeom prst="straightConnector1">
            <a:avLst/>
          </a:prstGeom>
          <a:ln>
            <a:tailEnd type="triangle"/>
          </a:ln>
          <a:ex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818914" y="5939195"/>
            <a:ext cx="2094270" cy="369332"/>
          </a:xfrm>
          <a:prstGeom prst="rect">
            <a:avLst/>
          </a:prstGeom>
          <a:noFill/>
        </p:spPr>
        <p:txBody>
          <a:bodyPr wrap="square" rtlCol="0">
            <a:spAutoFit/>
          </a:bodyPr>
          <a:lstStyle/>
          <a:p>
            <a:r>
              <a:rPr lang="en-US" dirty="0" smtClean="0">
                <a:solidFill>
                  <a:srgbClr val="C00000"/>
                </a:solidFill>
              </a:rPr>
              <a:t>Class ends here</a:t>
            </a:r>
            <a:endParaRPr lang="en-US" dirty="0">
              <a:solidFill>
                <a:srgbClr val="C00000"/>
              </a:solidFill>
            </a:endParaRPr>
          </a:p>
        </p:txBody>
      </p:sp>
    </p:spTree>
    <p:extLst>
      <p:ext uri="{BB962C8B-B14F-4D97-AF65-F5344CB8AC3E}">
        <p14:creationId xmlns:p14="http://schemas.microsoft.com/office/powerpoint/2010/main" val="50052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3" grpId="0"/>
      <p:bldP spid="16" grpId="0"/>
      <p:bldP spid="18" grpId="0"/>
      <p:bldP spid="20" grpId="0"/>
      <p:bldP spid="2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sz="quarter" idx="10"/>
          </p:nvPr>
        </p:nvSpPr>
        <p:spPr>
          <a:xfrm>
            <a:off x="239350" y="791742"/>
            <a:ext cx="11713301" cy="5616476"/>
          </a:xfrm>
        </p:spPr>
        <p:txBody>
          <a:bodyPr>
            <a:normAutofit/>
          </a:bodyPr>
          <a:lstStyle/>
          <a:p>
            <a:pPr>
              <a:lnSpc>
                <a:spcPct val="150000"/>
              </a:lnSpc>
            </a:pPr>
            <a:r>
              <a:rPr lang="en-US" sz="1800" dirty="0" smtClean="0"/>
              <a:t>What is Selenium?</a:t>
            </a:r>
          </a:p>
          <a:p>
            <a:pPr>
              <a:lnSpc>
                <a:spcPct val="150000"/>
              </a:lnSpc>
            </a:pPr>
            <a:r>
              <a:rPr lang="en-US" sz="1800" dirty="0" smtClean="0"/>
              <a:t>Selenium Components</a:t>
            </a:r>
          </a:p>
          <a:p>
            <a:pPr>
              <a:lnSpc>
                <a:spcPct val="150000"/>
              </a:lnSpc>
            </a:pPr>
            <a:r>
              <a:rPr lang="en-US" sz="1800" dirty="0" smtClean="0"/>
              <a:t>Selenium IDE</a:t>
            </a:r>
            <a:r>
              <a:rPr lang="en-US" sz="1800" dirty="0" smtClean="0"/>
              <a:t>:</a:t>
            </a:r>
          </a:p>
          <a:p>
            <a:pPr lvl="1">
              <a:lnSpc>
                <a:spcPct val="150000"/>
              </a:lnSpc>
            </a:pPr>
            <a:r>
              <a:rPr lang="en-US" dirty="0" smtClean="0"/>
              <a:t> </a:t>
            </a:r>
            <a:r>
              <a:rPr lang="en-US" altLang="en-US" dirty="0"/>
              <a:t>Installation,  </a:t>
            </a:r>
            <a:r>
              <a:rPr lang="en-US" altLang="en-US" dirty="0" smtClean="0"/>
              <a:t>Execution</a:t>
            </a:r>
          </a:p>
          <a:p>
            <a:pPr>
              <a:lnSpc>
                <a:spcPct val="150000"/>
              </a:lnSpc>
            </a:pPr>
            <a:r>
              <a:rPr lang="en-US" altLang="en-US" sz="1700" dirty="0" smtClean="0"/>
              <a:t>Selenium RC</a:t>
            </a:r>
            <a:endParaRPr lang="en-US" altLang="en-US" sz="1700" dirty="0"/>
          </a:p>
          <a:p>
            <a:pPr>
              <a:lnSpc>
                <a:spcPct val="150000"/>
              </a:lnSpc>
            </a:pPr>
            <a:r>
              <a:rPr lang="en-US" sz="1700" dirty="0" smtClean="0"/>
              <a:t>Selenium WebDriver: </a:t>
            </a:r>
            <a:endParaRPr lang="en-US" sz="1700" dirty="0" smtClean="0"/>
          </a:p>
          <a:p>
            <a:pPr lvl="1">
              <a:lnSpc>
                <a:spcPct val="150000"/>
              </a:lnSpc>
            </a:pPr>
            <a:r>
              <a:rPr lang="en-US" altLang="en-US" dirty="0"/>
              <a:t>Architecture,  Sample script </a:t>
            </a:r>
            <a:r>
              <a:rPr lang="en-US" altLang="en-US" dirty="0" smtClean="0"/>
              <a:t>creation</a:t>
            </a:r>
          </a:p>
          <a:p>
            <a:pPr lvl="1">
              <a:lnSpc>
                <a:spcPct val="150000"/>
              </a:lnSpc>
            </a:pPr>
            <a:r>
              <a:rPr lang="en-US" altLang="en-US" dirty="0"/>
              <a:t>Usage </a:t>
            </a:r>
            <a:r>
              <a:rPr lang="en-US" altLang="en-US" dirty="0"/>
              <a:t>of different </a:t>
            </a:r>
            <a:r>
              <a:rPr lang="en-US" altLang="en-US" dirty="0" smtClean="0"/>
              <a:t>locators</a:t>
            </a:r>
          </a:p>
          <a:p>
            <a:pPr lvl="1">
              <a:lnSpc>
                <a:spcPct val="150000"/>
              </a:lnSpc>
            </a:pPr>
            <a:r>
              <a:rPr lang="en-US" altLang="en-US" dirty="0"/>
              <a:t>Frequently used Selenium Commands</a:t>
            </a:r>
            <a:endParaRPr lang="en-US" altLang="en-US" dirty="0"/>
          </a:p>
          <a:p>
            <a:pPr marL="180000" lvl="1">
              <a:lnSpc>
                <a:spcPct val="150000"/>
              </a:lnSpc>
              <a:buFont typeface="Arial" panose="020B0604020202020204" pitchFamily="34" charset="0"/>
              <a:buChar char="▌"/>
            </a:pPr>
            <a:r>
              <a:rPr lang="en-US" altLang="en-US" sz="1700" dirty="0"/>
              <a:t>Using AutoIT with Selenium</a:t>
            </a:r>
          </a:p>
          <a:p>
            <a:pPr marL="180000" lvl="1">
              <a:lnSpc>
                <a:spcPct val="150000"/>
              </a:lnSpc>
              <a:buFont typeface="Arial" panose="020B0604020202020204" pitchFamily="34" charset="0"/>
              <a:buChar char="▌"/>
            </a:pPr>
            <a:r>
              <a:rPr lang="en-US" altLang="en-US" sz="1700" dirty="0" smtClean="0">
                <a:cs typeface="+mn-cs"/>
              </a:rPr>
              <a:t>Database Testing</a:t>
            </a:r>
            <a:endParaRPr lang="en-US" altLang="en-US" sz="1700" dirty="0">
              <a:cs typeface="+mn-cs"/>
            </a:endParaRPr>
          </a:p>
        </p:txBody>
      </p:sp>
    </p:spTree>
    <p:extLst>
      <p:ext uri="{BB962C8B-B14F-4D97-AF65-F5344CB8AC3E}">
        <p14:creationId xmlns:p14="http://schemas.microsoft.com/office/powerpoint/2010/main" val="80352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1693538" y="1548580"/>
            <a:ext cx="8347587" cy="4999703"/>
          </a:xfrm>
          <a:prstGeom prst="ellipse">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2400" b="1" dirty="0" smtClean="0">
                <a:latin typeface="+mj-ea"/>
                <a:ea typeface="+mj-ea"/>
              </a:rPr>
              <a:t>Locators</a:t>
            </a:r>
            <a:endParaRPr kumimoji="1" lang="en-US" b="1" dirty="0">
              <a:latin typeface="+mj-ea"/>
              <a:ea typeface="+mj-ea"/>
            </a:endParaRPr>
          </a:p>
        </p:txBody>
      </p:sp>
      <p:sp>
        <p:nvSpPr>
          <p:cNvPr id="2" name="Title 1"/>
          <p:cNvSpPr>
            <a:spLocks noGrp="1"/>
          </p:cNvSpPr>
          <p:nvPr>
            <p:ph type="title"/>
          </p:nvPr>
        </p:nvSpPr>
        <p:spPr/>
        <p:txBody>
          <a:bodyPr/>
          <a:lstStyle/>
          <a:p>
            <a:r>
              <a:rPr lang="en-US" dirty="0" smtClean="0"/>
              <a:t>Test Script Creation Using Web driver</a:t>
            </a:r>
            <a:endParaRPr lang="en-US" dirty="0"/>
          </a:p>
        </p:txBody>
      </p:sp>
      <p:sp>
        <p:nvSpPr>
          <p:cNvPr id="3" name="Content Placeholder 2"/>
          <p:cNvSpPr>
            <a:spLocks noGrp="1"/>
          </p:cNvSpPr>
          <p:nvPr>
            <p:ph sz="quarter" idx="10"/>
          </p:nvPr>
        </p:nvSpPr>
        <p:spPr>
          <a:xfrm>
            <a:off x="239350" y="836712"/>
            <a:ext cx="11255964" cy="1257559"/>
          </a:xfrm>
        </p:spPr>
        <p:txBody>
          <a:bodyPr>
            <a:normAutofit/>
          </a:bodyPr>
          <a:lstStyle/>
          <a:p>
            <a:r>
              <a:rPr lang="en-US" dirty="0" smtClean="0">
                <a:latin typeface="Calibri" panose="020F0502020204030204" pitchFamily="34" charset="0"/>
                <a:cs typeface="Calibri" panose="020F0502020204030204" pitchFamily="34" charset="0"/>
              </a:rPr>
              <a:t>Locators:</a:t>
            </a:r>
          </a:p>
          <a:p>
            <a:pPr marL="0" indent="0">
              <a:buNone/>
            </a:pPr>
            <a:r>
              <a:rPr lang="en-US" altLang="en-US" b="1" dirty="0" smtClean="0">
                <a:latin typeface="Calibri" panose="020F0502020204030204" pitchFamily="34" charset="0"/>
                <a:cs typeface="Calibri" panose="020F0502020204030204" pitchFamily="34" charset="0"/>
              </a:rPr>
              <a:t>Selenium</a:t>
            </a:r>
            <a:r>
              <a:rPr lang="en-US" altLang="en-US" dirty="0">
                <a:latin typeface="Calibri" panose="020F0502020204030204" pitchFamily="34" charset="0"/>
                <a:cs typeface="Calibri" panose="020F0502020204030204" pitchFamily="34" charset="0"/>
              </a:rPr>
              <a:t> uses what is called </a:t>
            </a:r>
            <a:r>
              <a:rPr lang="en-US" altLang="en-US" b="1" dirty="0">
                <a:latin typeface="Calibri" panose="020F0502020204030204" pitchFamily="34" charset="0"/>
                <a:cs typeface="Calibri" panose="020F0502020204030204" pitchFamily="34" charset="0"/>
              </a:rPr>
              <a:t>locators</a:t>
            </a:r>
            <a:r>
              <a:rPr lang="en-US" altLang="en-US" dirty="0">
                <a:latin typeface="Calibri" panose="020F0502020204030204" pitchFamily="34" charset="0"/>
                <a:cs typeface="Calibri" panose="020F0502020204030204" pitchFamily="34" charset="0"/>
              </a:rPr>
              <a:t> to find and match the elements of your page that it needs to interact with</a:t>
            </a:r>
            <a:r>
              <a:rPr lang="en-US" altLang="en-US" dirty="0" smtClean="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sz="1700" dirty="0" smtClean="0"/>
          </a:p>
        </p:txBody>
      </p:sp>
      <p:sp>
        <p:nvSpPr>
          <p:cNvPr id="5" name="Oval 4"/>
          <p:cNvSpPr/>
          <p:nvPr/>
        </p:nvSpPr>
        <p:spPr bwMode="auto">
          <a:xfrm>
            <a:off x="5867332" y="1709419"/>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Name</a:t>
            </a:r>
            <a:endParaRPr kumimoji="1" lang="en-US" sz="1600" b="1" dirty="0">
              <a:latin typeface="+mj-ea"/>
              <a:ea typeface="+mj-ea"/>
            </a:endParaRPr>
          </a:p>
        </p:txBody>
      </p:sp>
      <p:sp>
        <p:nvSpPr>
          <p:cNvPr id="6" name="Oval 5"/>
          <p:cNvSpPr/>
          <p:nvPr/>
        </p:nvSpPr>
        <p:spPr bwMode="auto">
          <a:xfrm>
            <a:off x="7413521" y="3937821"/>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Identifier</a:t>
            </a:r>
            <a:endParaRPr kumimoji="1" lang="en-US" sz="1600" b="1" dirty="0">
              <a:latin typeface="+mj-ea"/>
              <a:ea typeface="+mj-ea"/>
            </a:endParaRPr>
          </a:p>
        </p:txBody>
      </p:sp>
      <p:sp>
        <p:nvSpPr>
          <p:cNvPr id="7" name="Oval 6"/>
          <p:cNvSpPr/>
          <p:nvPr/>
        </p:nvSpPr>
        <p:spPr bwMode="auto">
          <a:xfrm>
            <a:off x="3978254" y="1709419"/>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ID</a:t>
            </a:r>
            <a:endParaRPr kumimoji="1" lang="en-US" sz="1600" b="1" dirty="0">
              <a:latin typeface="+mj-ea"/>
              <a:ea typeface="+mj-ea"/>
            </a:endParaRPr>
          </a:p>
        </p:txBody>
      </p:sp>
      <p:sp>
        <p:nvSpPr>
          <p:cNvPr id="8" name="Oval 7"/>
          <p:cNvSpPr/>
          <p:nvPr/>
        </p:nvSpPr>
        <p:spPr bwMode="auto">
          <a:xfrm>
            <a:off x="2457206" y="2735131"/>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smtClean="0">
                <a:latin typeface="+mj-ea"/>
                <a:ea typeface="+mj-ea"/>
              </a:rPr>
              <a:t>Link</a:t>
            </a:r>
            <a:endParaRPr kumimoji="1" lang="en-US" sz="1600" b="1" dirty="0">
              <a:latin typeface="+mj-ea"/>
              <a:ea typeface="+mj-ea"/>
            </a:endParaRPr>
          </a:p>
        </p:txBody>
      </p:sp>
      <p:sp>
        <p:nvSpPr>
          <p:cNvPr id="9" name="Oval 8"/>
          <p:cNvSpPr/>
          <p:nvPr/>
        </p:nvSpPr>
        <p:spPr bwMode="auto">
          <a:xfrm>
            <a:off x="2772881" y="4291783"/>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CSS</a:t>
            </a:r>
            <a:endParaRPr kumimoji="1" lang="en-US" sz="1600" b="1" dirty="0">
              <a:latin typeface="+mj-ea"/>
              <a:ea typeface="+mj-ea"/>
            </a:endParaRPr>
          </a:p>
        </p:txBody>
      </p:sp>
      <p:sp>
        <p:nvSpPr>
          <p:cNvPr id="10" name="Oval 9"/>
          <p:cNvSpPr/>
          <p:nvPr/>
        </p:nvSpPr>
        <p:spPr bwMode="auto">
          <a:xfrm>
            <a:off x="4337833" y="5147189"/>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smtClean="0">
                <a:latin typeface="+mj-ea"/>
                <a:ea typeface="+mj-ea"/>
              </a:rPr>
              <a:t>DOM</a:t>
            </a:r>
            <a:endParaRPr kumimoji="1" lang="en-US" sz="1600" b="1" dirty="0">
              <a:latin typeface="+mj-ea"/>
              <a:ea typeface="+mj-ea"/>
            </a:endParaRPr>
          </a:p>
        </p:txBody>
      </p:sp>
      <p:sp>
        <p:nvSpPr>
          <p:cNvPr id="11" name="Oval 10"/>
          <p:cNvSpPr/>
          <p:nvPr/>
        </p:nvSpPr>
        <p:spPr bwMode="auto">
          <a:xfrm>
            <a:off x="6120578" y="5004620"/>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smtClean="0">
                <a:latin typeface="+mj-ea"/>
                <a:ea typeface="+mj-ea"/>
              </a:rPr>
              <a:t>Xpath</a:t>
            </a:r>
            <a:endParaRPr kumimoji="1" lang="en-US" sz="1600" b="1" dirty="0">
              <a:latin typeface="+mj-ea"/>
              <a:ea typeface="+mj-ea"/>
            </a:endParaRPr>
          </a:p>
        </p:txBody>
      </p:sp>
      <p:sp>
        <p:nvSpPr>
          <p:cNvPr id="12" name="Oval 11"/>
          <p:cNvSpPr/>
          <p:nvPr/>
        </p:nvSpPr>
        <p:spPr bwMode="auto">
          <a:xfrm>
            <a:off x="7388380" y="2513847"/>
            <a:ext cx="1612492" cy="1209368"/>
          </a:xfrm>
          <a:prstGeom prst="ellipse">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UI-element</a:t>
            </a:r>
            <a:endParaRPr kumimoji="1" lang="en-US" sz="1600" b="1" dirty="0">
              <a:latin typeface="+mj-ea"/>
              <a:ea typeface="+mj-ea"/>
            </a:endParaRPr>
          </a:p>
        </p:txBody>
      </p:sp>
      <p:cxnSp>
        <p:nvCxnSpPr>
          <p:cNvPr id="14" name="Straight Arrow Connector 13"/>
          <p:cNvCxnSpPr/>
          <p:nvPr/>
        </p:nvCxnSpPr>
        <p:spPr bwMode="auto">
          <a:xfrm flipV="1">
            <a:off x="6095351" y="2918787"/>
            <a:ext cx="418453" cy="366948"/>
          </a:xfrm>
          <a:prstGeom prst="straightConnector1">
            <a:avLst/>
          </a:prstGeom>
          <a:solidFill>
            <a:schemeClr val="bg1"/>
          </a:solidFill>
          <a:ln>
            <a:noFill/>
            <a:tailEnd type="triangle"/>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00637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 Locator</a:t>
            </a:r>
            <a:endParaRPr lang="en-US" dirty="0"/>
          </a:p>
        </p:txBody>
      </p:sp>
      <p:sp>
        <p:nvSpPr>
          <p:cNvPr id="3" name="Content Placeholder 2"/>
          <p:cNvSpPr>
            <a:spLocks noGrp="1"/>
          </p:cNvSpPr>
          <p:nvPr>
            <p:ph sz="quarter" idx="10"/>
          </p:nvPr>
        </p:nvSpPr>
        <p:spPr>
          <a:xfrm>
            <a:off x="239349" y="836712"/>
            <a:ext cx="11712001" cy="848397"/>
          </a:xfrm>
        </p:spPr>
        <p:txBody>
          <a:bodyPr>
            <a:normAutofit/>
          </a:bodyPr>
          <a:lstStyle/>
          <a:p>
            <a:r>
              <a:rPr lang="en-US" altLang="en-US" dirty="0"/>
              <a:t>I</a:t>
            </a:r>
            <a:r>
              <a:rPr lang="en-US" altLang="en-US" dirty="0">
                <a:latin typeface="Calibri" panose="020F0502020204030204" pitchFamily="34" charset="0"/>
                <a:cs typeface="Calibri" panose="020F0502020204030204" pitchFamily="34" charset="0"/>
              </a:rPr>
              <a:t>D’s are unique for each element so it is common way to locate elements using ID Locator.</a:t>
            </a:r>
          </a:p>
          <a:p>
            <a:r>
              <a:rPr lang="en-US" altLang="en-US" dirty="0" smtClean="0">
                <a:latin typeface="Calibri" panose="020F0502020204030204" pitchFamily="34" charset="0"/>
                <a:cs typeface="Calibri" panose="020F0502020204030204" pitchFamily="34" charset="0"/>
              </a:rPr>
              <a:t>They are </a:t>
            </a:r>
            <a:r>
              <a:rPr lang="en-US" altLang="en-US" dirty="0">
                <a:latin typeface="Calibri" panose="020F0502020204030204" pitchFamily="34" charset="0"/>
                <a:cs typeface="Calibri" panose="020F0502020204030204" pitchFamily="34" charset="0"/>
              </a:rPr>
              <a:t>the fastest and safest locators out of all locators</a:t>
            </a:r>
            <a:endParaRPr lang="en-US" dirty="0">
              <a:latin typeface="Calibri" panose="020F0502020204030204" pitchFamily="34" charset="0"/>
              <a:cs typeface="Calibri" panose="020F0502020204030204" pitchFamily="34" charset="0"/>
            </a:endParaRPr>
          </a:p>
          <a:p>
            <a:pPr marL="0" indent="0">
              <a:buNone/>
            </a:pPr>
            <a:endParaRPr lang="en-US" sz="1700" dirty="0" smtClean="0"/>
          </a:p>
        </p:txBody>
      </p:sp>
      <p:sp>
        <p:nvSpPr>
          <p:cNvPr id="4" name="Rectangle 3"/>
          <p:cNvSpPr/>
          <p:nvPr/>
        </p:nvSpPr>
        <p:spPr>
          <a:xfrm>
            <a:off x="3048000" y="3105835"/>
            <a:ext cx="6096000" cy="369332"/>
          </a:xfrm>
          <a:prstGeom prst="rect">
            <a:avLst/>
          </a:prstGeom>
        </p:spPr>
        <p:txBody>
          <a:bodyPr>
            <a:spAutoFit/>
          </a:bodyPr>
          <a:lstStyle/>
          <a:p>
            <a:endParaRPr lang="en-US" dirty="0"/>
          </a:p>
        </p:txBody>
      </p:sp>
      <p:sp>
        <p:nvSpPr>
          <p:cNvPr id="5" name="TextBox 4"/>
          <p:cNvSpPr txBox="1"/>
          <p:nvPr/>
        </p:nvSpPr>
        <p:spPr>
          <a:xfrm>
            <a:off x="391464" y="1940056"/>
            <a:ext cx="10358846" cy="4401205"/>
          </a:xfrm>
          <a:prstGeom prst="rect">
            <a:avLst/>
          </a:prstGeom>
          <a:noFill/>
          <a:ln>
            <a:solidFill>
              <a:schemeClr val="accent6">
                <a:lumMod val="25000"/>
                <a:lumOff val="75000"/>
              </a:schemeClr>
            </a:solidFill>
          </a:ln>
        </p:spPr>
        <p:txBody>
          <a:bodyPr wrap="square" rtlCol="0">
            <a:spAutoFit/>
          </a:bodyPr>
          <a:lstStyle/>
          <a:p>
            <a:r>
              <a:rPr lang="en-US" sz="2000" b="1" i="1" dirty="0" smtClean="0">
                <a:latin typeface="Calibri" panose="020F0502020204030204" pitchFamily="34" charset="0"/>
                <a:cs typeface="Calibri" panose="020F0502020204030204" pitchFamily="34" charset="0"/>
              </a:rPr>
              <a:t>Code :</a:t>
            </a:r>
          </a:p>
          <a:p>
            <a:endParaRPr lang="en-US" sz="2000" b="1" i="1"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class ID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static void main (String arg</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WebDriver</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driver=new ChromeDriver();</a:t>
            </a:r>
          </a:p>
          <a:p>
            <a:r>
              <a:rPr lang="en-US" sz="2000" dirty="0" smtClean="0">
                <a:latin typeface="Calibri" panose="020F0502020204030204" pitchFamily="34" charset="0"/>
                <a:cs typeface="Calibri" panose="020F0502020204030204" pitchFamily="34" charset="0"/>
              </a:rPr>
              <a:t>		System.</a:t>
            </a:r>
            <a:r>
              <a:rPr lang="en-US" sz="2000" i="1" dirty="0" smtClean="0">
                <a:latin typeface="Calibri" panose="020F0502020204030204" pitchFamily="34" charset="0"/>
                <a:cs typeface="Calibri" panose="020F0502020204030204" pitchFamily="34" charset="0"/>
              </a:rPr>
              <a:t>setProperty</a:t>
            </a:r>
            <a:r>
              <a:rPr lang="en-US" sz="2000" i="1" dirty="0">
                <a:latin typeface="Calibri" panose="020F0502020204030204" pitchFamily="34" charset="0"/>
                <a:cs typeface="Calibri" panose="020F0502020204030204" pitchFamily="34" charset="0"/>
              </a:rPr>
              <a:t>("webdriver.chrome.driver","D://chromedriver.exe");</a:t>
            </a:r>
          </a:p>
          <a:p>
            <a:r>
              <a:rPr lang="en-US" sz="2000" dirty="0" smtClean="0">
                <a:latin typeface="Calibri" panose="020F0502020204030204" pitchFamily="34" charset="0"/>
                <a:cs typeface="Calibri" panose="020F0502020204030204" pitchFamily="34" charset="0"/>
              </a:rPr>
              <a:t>		driver.get</a:t>
            </a:r>
            <a:r>
              <a:rPr lang="en-US" sz="2000" dirty="0">
                <a:latin typeface="Calibri" panose="020F0502020204030204" pitchFamily="34" charset="0"/>
                <a:cs typeface="Calibri" panose="020F0502020204030204" pitchFamily="34" charset="0"/>
              </a:rPr>
              <a:t>("https://www.toolsqa.com/automation-practice-form/");</a:t>
            </a:r>
          </a:p>
          <a:p>
            <a:r>
              <a:rPr lang="en-US" sz="2000" dirty="0" smtClean="0">
                <a:latin typeface="Calibri" panose="020F0502020204030204" pitchFamily="34" charset="0"/>
                <a:cs typeface="Calibri" panose="020F0502020204030204" pitchFamily="34" charset="0"/>
              </a:rPr>
              <a:t>		driver.manage</a:t>
            </a:r>
            <a:r>
              <a:rPr lang="en-US" sz="2000" dirty="0">
                <a:latin typeface="Calibri" panose="020F0502020204030204" pitchFamily="34" charset="0"/>
                <a:cs typeface="Calibri" panose="020F0502020204030204" pitchFamily="34" charset="0"/>
              </a:rPr>
              <a:t>().window().maximize</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b="1" dirty="0" smtClean="0">
                <a:latin typeface="Calibri" panose="020F0502020204030204" pitchFamily="34" charset="0"/>
                <a:cs typeface="Calibri" panose="020F0502020204030204" pitchFamily="34" charset="0"/>
              </a:rPr>
              <a:t>		driver.findElement(By.</a:t>
            </a:r>
            <a:r>
              <a:rPr lang="en-US" sz="2000" b="1" i="1" dirty="0" smtClean="0">
                <a:latin typeface="Calibri" panose="020F0502020204030204" pitchFamily="34" charset="0"/>
                <a:cs typeface="Calibri" panose="020F0502020204030204" pitchFamily="34" charset="0"/>
              </a:rPr>
              <a:t>id</a:t>
            </a:r>
            <a:r>
              <a:rPr lang="en-US" sz="2000" b="1" i="1" dirty="0">
                <a:latin typeface="Calibri" panose="020F0502020204030204" pitchFamily="34" charset="0"/>
                <a:cs typeface="Calibri" panose="020F0502020204030204" pitchFamily="34" charset="0"/>
              </a:rPr>
              <a:t>("datepicker")).sendKeys("13-08-2019</a:t>
            </a:r>
            <a:r>
              <a:rPr lang="en-US" sz="2000" b="1" i="1" dirty="0" smtClean="0">
                <a:latin typeface="Calibri" panose="020F0502020204030204" pitchFamily="34" charset="0"/>
                <a:cs typeface="Calibri" panose="020F0502020204030204" pitchFamily="34" charset="0"/>
              </a:rPr>
              <a:t>");</a:t>
            </a:r>
          </a:p>
          <a:p>
            <a:endParaRPr lang="en-US" sz="2000" i="1" dirty="0">
              <a:latin typeface="Calibri" panose="020F0502020204030204" pitchFamily="34" charset="0"/>
              <a:cs typeface="Calibri" panose="020F0502020204030204" pitchFamily="34" charset="0"/>
            </a:endParaRPr>
          </a:p>
          <a:p>
            <a:r>
              <a:rPr lang="en-US" sz="2000" i="1" dirty="0" smtClean="0">
                <a:latin typeface="Calibri" panose="020F0502020204030204" pitchFamily="34" charset="0"/>
                <a:cs typeface="Calibri" panose="020F0502020204030204" pitchFamily="34" charset="0"/>
              </a:rPr>
              <a:t>                }</a:t>
            </a:r>
          </a:p>
          <a:p>
            <a:r>
              <a:rPr lang="en-US" sz="2000" i="1"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16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CSS </a:t>
            </a:r>
            <a:r>
              <a:rPr lang="en-US" dirty="0" smtClean="0"/>
              <a:t>Selector </a:t>
            </a:r>
            <a:r>
              <a:rPr lang="en-US" dirty="0" smtClean="0"/>
              <a:t>Locator</a:t>
            </a:r>
            <a:endParaRPr lang="en-US" dirty="0"/>
          </a:p>
        </p:txBody>
      </p:sp>
      <p:sp>
        <p:nvSpPr>
          <p:cNvPr id="3" name="Content Placeholder 2"/>
          <p:cNvSpPr>
            <a:spLocks noGrp="1"/>
          </p:cNvSpPr>
          <p:nvPr>
            <p:ph sz="quarter" idx="10"/>
          </p:nvPr>
        </p:nvSpPr>
        <p:spPr>
          <a:xfrm>
            <a:off x="239351" y="906508"/>
            <a:ext cx="11255964" cy="878047"/>
          </a:xfrm>
        </p:spPr>
        <p:txBody>
          <a:bodyPr>
            <a:normAutofit fontScale="25000" lnSpcReduction="20000"/>
          </a:bodyPr>
          <a:lstStyle/>
          <a:p>
            <a:r>
              <a:rPr lang="en-US" altLang="en-US" sz="8000" dirty="0">
                <a:latin typeface="Calibri" panose="020F0502020204030204" pitchFamily="34" charset="0"/>
                <a:cs typeface="Calibri" panose="020F0502020204030204" pitchFamily="34" charset="0"/>
              </a:rPr>
              <a:t>CSS Selectors are no different than the XPaths. But they are resilient and robust. </a:t>
            </a:r>
            <a:endParaRPr lang="en-US" altLang="en-US" sz="8000" dirty="0" smtClean="0">
              <a:latin typeface="Calibri" panose="020F0502020204030204" pitchFamily="34" charset="0"/>
              <a:cs typeface="Calibri" panose="020F0502020204030204" pitchFamily="34" charset="0"/>
            </a:endParaRPr>
          </a:p>
          <a:p>
            <a:pPr marL="0" indent="0">
              <a:buNone/>
            </a:pPr>
            <a:endParaRPr lang="en-US" altLang="en-US" sz="2900" dirty="0" smtClean="0">
              <a:latin typeface="Calibri" panose="020F0502020204030204" pitchFamily="34" charset="0"/>
              <a:cs typeface="Calibri" panose="020F0502020204030204" pitchFamily="34" charset="0"/>
            </a:endParaRPr>
          </a:p>
          <a:p>
            <a:r>
              <a:rPr lang="en-US" altLang="en-US" sz="8000" dirty="0" smtClean="0">
                <a:latin typeface="Calibri" panose="020F0502020204030204" pitchFamily="34" charset="0"/>
                <a:cs typeface="Calibri" panose="020F0502020204030204" pitchFamily="34" charset="0"/>
              </a:rPr>
              <a:t>Unlike </a:t>
            </a:r>
            <a:r>
              <a:rPr lang="en-US" altLang="en-US" sz="8000" dirty="0">
                <a:latin typeface="Calibri" panose="020F0502020204030204" pitchFamily="34" charset="0"/>
                <a:cs typeface="Calibri" panose="020F0502020204030204" pitchFamily="34" charset="0"/>
              </a:rPr>
              <a:t>the XPath, they aren’t dependent on the DOM structure. They can help you perform actions that are difficult to do with </a:t>
            </a:r>
            <a:r>
              <a:rPr lang="en-US" altLang="en-US" sz="8000" dirty="0" smtClean="0">
                <a:latin typeface="Calibri" panose="020F0502020204030204" pitchFamily="34" charset="0"/>
                <a:cs typeface="Calibri" panose="020F0502020204030204" pitchFamily="34" charset="0"/>
              </a:rPr>
              <a:t>Xpath</a:t>
            </a:r>
          </a:p>
          <a:p>
            <a:endParaRPr lang="en-US" sz="1700" dirty="0">
              <a:latin typeface="Calibri" panose="020F0502020204030204" pitchFamily="34" charset="0"/>
              <a:cs typeface="Calibri" panose="020F0502020204030204" pitchFamily="34" charset="0"/>
            </a:endParaRPr>
          </a:p>
          <a:p>
            <a:pPr marL="0" indent="0">
              <a:buNone/>
            </a:pPr>
            <a:r>
              <a:rPr lang="en-US" sz="1700" dirty="0" smtClean="0">
                <a:latin typeface="Calibri" panose="020F0502020204030204" pitchFamily="34" charset="0"/>
                <a:cs typeface="Calibri" panose="020F0502020204030204" pitchFamily="34" charset="0"/>
              </a:rPr>
              <a:t> </a:t>
            </a:r>
          </a:p>
        </p:txBody>
      </p:sp>
      <p:sp>
        <p:nvSpPr>
          <p:cNvPr id="4" name="TextBox 3"/>
          <p:cNvSpPr txBox="1"/>
          <p:nvPr/>
        </p:nvSpPr>
        <p:spPr>
          <a:xfrm>
            <a:off x="391464" y="1940056"/>
            <a:ext cx="10358846" cy="4647426"/>
          </a:xfrm>
          <a:prstGeom prst="rect">
            <a:avLst/>
          </a:prstGeom>
          <a:noFill/>
          <a:ln>
            <a:solidFill>
              <a:schemeClr val="accent6">
                <a:lumMod val="25000"/>
                <a:lumOff val="75000"/>
              </a:schemeClr>
            </a:solidFill>
          </a:ln>
        </p:spPr>
        <p:txBody>
          <a:bodyPr wrap="square" rtlCol="0">
            <a:spAutoFit/>
          </a:bodyPr>
          <a:lstStyle/>
          <a:p>
            <a:r>
              <a:rPr lang="en-US" b="1" i="1" dirty="0" smtClean="0">
                <a:latin typeface="Calibri" panose="020F0502020204030204" pitchFamily="34" charset="0"/>
                <a:cs typeface="Calibri" panose="020F0502020204030204" pitchFamily="34" charset="0"/>
              </a:rPr>
              <a:t>Code :</a:t>
            </a:r>
          </a:p>
          <a:p>
            <a:endParaRPr lang="en-US" b="1" i="1"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class ID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static void main (String arg</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WebDriver</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driver=new ChromeDriver();</a:t>
            </a:r>
          </a:p>
          <a:p>
            <a:r>
              <a:rPr lang="en-US" sz="2000" dirty="0" smtClean="0">
                <a:latin typeface="Calibri" panose="020F0502020204030204" pitchFamily="34" charset="0"/>
                <a:cs typeface="Calibri" panose="020F0502020204030204" pitchFamily="34" charset="0"/>
              </a:rPr>
              <a:t>		System.</a:t>
            </a:r>
            <a:r>
              <a:rPr lang="en-US" sz="2000" i="1" dirty="0" smtClean="0">
                <a:latin typeface="Calibri" panose="020F0502020204030204" pitchFamily="34" charset="0"/>
                <a:cs typeface="Calibri" panose="020F0502020204030204" pitchFamily="34" charset="0"/>
              </a:rPr>
              <a:t>setProperty</a:t>
            </a:r>
            <a:r>
              <a:rPr lang="en-US" sz="2000" i="1" dirty="0">
                <a:latin typeface="Calibri" panose="020F0502020204030204" pitchFamily="34" charset="0"/>
                <a:cs typeface="Calibri" panose="020F0502020204030204" pitchFamily="34" charset="0"/>
              </a:rPr>
              <a:t>("webdriver.chrome.driver","D://chromedriver.exe</a:t>
            </a:r>
            <a:r>
              <a:rPr lang="en-US" sz="2000" i="1" dirty="0" smtClean="0">
                <a:latin typeface="Calibri" panose="020F0502020204030204" pitchFamily="34" charset="0"/>
                <a:cs typeface="Calibri" panose="020F0502020204030204" pitchFamily="34" charset="0"/>
              </a:rPr>
              <a:t>");</a:t>
            </a:r>
          </a:p>
          <a:p>
            <a:endParaRPr lang="en-US" sz="2000" i="1"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driver.get</a:t>
            </a:r>
            <a:r>
              <a:rPr lang="en-US" sz="2000" dirty="0">
                <a:latin typeface="Calibri" panose="020F0502020204030204" pitchFamily="34" charset="0"/>
                <a:cs typeface="Calibri" panose="020F0502020204030204" pitchFamily="34" charset="0"/>
              </a:rPr>
              <a:t>("https://www.toolsqa.com/automation-practice-form/");</a:t>
            </a:r>
          </a:p>
          <a:p>
            <a:r>
              <a:rPr lang="en-US" sz="2000" dirty="0" smtClean="0">
                <a:latin typeface="Calibri" panose="020F0502020204030204" pitchFamily="34" charset="0"/>
                <a:cs typeface="Calibri" panose="020F0502020204030204" pitchFamily="34" charset="0"/>
              </a:rPr>
              <a:t>		driver.manage</a:t>
            </a:r>
            <a:r>
              <a:rPr lang="en-US" sz="2000" dirty="0">
                <a:latin typeface="Calibri" panose="020F0502020204030204" pitchFamily="34" charset="0"/>
                <a:cs typeface="Calibri" panose="020F0502020204030204" pitchFamily="34" charset="0"/>
              </a:rPr>
              <a:t>().window().maximize</a:t>
            </a:r>
            <a:r>
              <a:rPr lang="en-US" sz="2000" dirty="0" smtClean="0">
                <a:latin typeface="Calibri" panose="020F0502020204030204" pitchFamily="34" charset="0"/>
                <a:cs typeface="Calibri" panose="020F0502020204030204" pitchFamily="34" charset="0"/>
              </a:rPr>
              <a:t>();</a:t>
            </a:r>
          </a:p>
          <a:p>
            <a:r>
              <a:rPr lang="en-US" sz="2000" b="1"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			driver.findElement(By.cssSelector(“</a:t>
            </a:r>
            <a:r>
              <a:rPr lang="en-US" b="1" dirty="0"/>
              <a:t>#datepicker</a:t>
            </a:r>
            <a:r>
              <a:rPr lang="en-US" sz="2000" b="1" dirty="0" smtClean="0">
                <a:latin typeface="Calibri" panose="020F0502020204030204" pitchFamily="34" charset="0"/>
                <a:cs typeface="Calibri" panose="020F0502020204030204" pitchFamily="34" charset="0"/>
              </a:rPr>
              <a:t>"))</a:t>
            </a:r>
            <a:r>
              <a:rPr lang="en-US" b="1" dirty="0"/>
              <a:t> .sendKeys("14-08-2019");</a:t>
            </a:r>
            <a:endParaRPr lang="en-US" sz="2000" b="1" dirty="0">
              <a:latin typeface="Calibri" panose="020F0502020204030204" pitchFamily="34" charset="0"/>
              <a:cs typeface="Calibri" panose="020F0502020204030204" pitchFamily="34" charset="0"/>
            </a:endParaRPr>
          </a:p>
          <a:p>
            <a:endParaRPr lang="en-US" sz="2000" i="1" dirty="0">
              <a:latin typeface="Calibri" panose="020F0502020204030204" pitchFamily="34" charset="0"/>
              <a:cs typeface="Calibri" panose="020F0502020204030204" pitchFamily="34" charset="0"/>
            </a:endParaRPr>
          </a:p>
          <a:p>
            <a:r>
              <a:rPr lang="en-US" sz="2000" i="1" dirty="0" smtClean="0">
                <a:latin typeface="Calibri" panose="020F0502020204030204" pitchFamily="34" charset="0"/>
                <a:cs typeface="Calibri" panose="020F0502020204030204" pitchFamily="34" charset="0"/>
              </a:rPr>
              <a:t>                }</a:t>
            </a:r>
          </a:p>
          <a:p>
            <a:r>
              <a:rPr lang="en-US" sz="2000" i="1"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40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smtClean="0"/>
              <a:t>Xpath Locator</a:t>
            </a:r>
            <a:endParaRPr lang="en-US" dirty="0"/>
          </a:p>
        </p:txBody>
      </p:sp>
      <p:sp>
        <p:nvSpPr>
          <p:cNvPr id="5" name="Content Placeholder 4"/>
          <p:cNvSpPr>
            <a:spLocks noGrp="1"/>
          </p:cNvSpPr>
          <p:nvPr>
            <p:ph sz="quarter" idx="10"/>
          </p:nvPr>
        </p:nvSpPr>
        <p:spPr/>
        <p:txBody>
          <a:bodyPr/>
          <a:lstStyle/>
          <a:p>
            <a:r>
              <a:rPr lang="en-US" altLang="en-US" b="1" dirty="0">
                <a:latin typeface="Calibri" panose="020F0502020204030204" pitchFamily="34" charset="0"/>
                <a:cs typeface="Calibri" panose="020F0502020204030204" pitchFamily="34" charset="0"/>
              </a:rPr>
              <a:t>XPath</a:t>
            </a:r>
            <a:r>
              <a:rPr lang="en-US" altLang="en-US" dirty="0">
                <a:latin typeface="Calibri" panose="020F0502020204030204" pitchFamily="34" charset="0"/>
                <a:cs typeface="Calibri" panose="020F0502020204030204" pitchFamily="34" charset="0"/>
              </a:rPr>
              <a:t> is a syntax for defining parts of an XML document</a:t>
            </a:r>
          </a:p>
          <a:p>
            <a:r>
              <a:rPr lang="en-US" altLang="en-US" b="1" dirty="0">
                <a:latin typeface="Calibri" panose="020F0502020204030204" pitchFamily="34" charset="0"/>
                <a:cs typeface="Calibri" panose="020F0502020204030204" pitchFamily="34" charset="0"/>
              </a:rPr>
              <a:t>XPath</a:t>
            </a:r>
            <a:r>
              <a:rPr lang="en-US" altLang="en-US" dirty="0">
                <a:latin typeface="Calibri" panose="020F0502020204030204" pitchFamily="34" charset="0"/>
                <a:cs typeface="Calibri" panose="020F0502020204030204" pitchFamily="34" charset="0"/>
              </a:rPr>
              <a:t> can be used to navigate through elements and attributes in an XML document</a:t>
            </a:r>
            <a:endParaRPr lang="en-US" sz="1800" dirty="0">
              <a:latin typeface="Calibri" panose="020F0502020204030204" pitchFamily="34" charset="0"/>
              <a:cs typeface="Calibri" panose="020F0502020204030204" pitchFamily="34" charset="0"/>
            </a:endParaRPr>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3"/>
          <a:stretch>
            <a:fillRect/>
          </a:stretch>
        </p:blipFill>
        <p:spPr>
          <a:xfrm>
            <a:off x="464820" y="1949500"/>
            <a:ext cx="11346180" cy="3390900"/>
          </a:xfrm>
          <a:prstGeom prst="rect">
            <a:avLst/>
          </a:prstGeom>
        </p:spPr>
      </p:pic>
    </p:spTree>
    <p:extLst>
      <p:ext uri="{BB962C8B-B14F-4D97-AF65-F5344CB8AC3E}">
        <p14:creationId xmlns:p14="http://schemas.microsoft.com/office/powerpoint/2010/main" val="3716280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Xpath</a:t>
            </a:r>
            <a:endParaRPr lang="en-US" dirty="0"/>
          </a:p>
        </p:txBody>
      </p:sp>
      <p:sp>
        <p:nvSpPr>
          <p:cNvPr id="5" name="Content Placeholder 4"/>
          <p:cNvSpPr>
            <a:spLocks noGrp="1"/>
          </p:cNvSpPr>
          <p:nvPr>
            <p:ph sz="quarter" idx="10"/>
          </p:nvPr>
        </p:nvSpPr>
        <p:spPr/>
        <p:txBody>
          <a:bodyPr/>
          <a:lstStyle/>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a:stretch>
            <a:fillRect/>
          </a:stretch>
        </p:blipFill>
        <p:spPr>
          <a:xfrm>
            <a:off x="787991" y="1065312"/>
            <a:ext cx="10996980" cy="4908768"/>
          </a:xfrm>
          <a:prstGeom prst="rect">
            <a:avLst/>
          </a:prstGeom>
        </p:spPr>
      </p:pic>
    </p:spTree>
    <p:extLst>
      <p:ext uri="{BB962C8B-B14F-4D97-AF65-F5344CB8AC3E}">
        <p14:creationId xmlns:p14="http://schemas.microsoft.com/office/powerpoint/2010/main" val="2492739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Xpath</a:t>
            </a:r>
            <a:endParaRPr lang="en-US" dirty="0"/>
          </a:p>
        </p:txBody>
      </p:sp>
      <p:sp>
        <p:nvSpPr>
          <p:cNvPr id="5" name="Content Placeholder 4"/>
          <p:cNvSpPr>
            <a:spLocks noGrp="1"/>
          </p:cNvSpPr>
          <p:nvPr>
            <p:ph sz="quarter" idx="10"/>
          </p:nvPr>
        </p:nvSpPr>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796290" y="836712"/>
            <a:ext cx="10648950" cy="5488076"/>
          </a:xfrm>
          <a:prstGeom prst="rect">
            <a:avLst/>
          </a:prstGeom>
        </p:spPr>
      </p:pic>
    </p:spTree>
    <p:extLst>
      <p:ext uri="{BB962C8B-B14F-4D97-AF65-F5344CB8AC3E}">
        <p14:creationId xmlns:p14="http://schemas.microsoft.com/office/powerpoint/2010/main" val="969246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Xpath </a:t>
            </a:r>
            <a:r>
              <a:rPr lang="en-US" dirty="0" smtClean="0"/>
              <a:t>Locator</a:t>
            </a:r>
            <a:endParaRPr lang="en-US" dirty="0"/>
          </a:p>
        </p:txBody>
      </p:sp>
      <p:sp>
        <p:nvSpPr>
          <p:cNvPr id="3" name="Content Placeholder 2"/>
          <p:cNvSpPr>
            <a:spLocks noGrp="1"/>
          </p:cNvSpPr>
          <p:nvPr>
            <p:ph sz="quarter" idx="10"/>
          </p:nvPr>
        </p:nvSpPr>
        <p:spPr>
          <a:xfrm>
            <a:off x="239350" y="836712"/>
            <a:ext cx="11255964" cy="5616476"/>
          </a:xfrm>
        </p:spPr>
        <p:txBody>
          <a:bodyPr>
            <a:normAutofit/>
          </a:bodyPr>
          <a:lstStyle/>
          <a:p>
            <a:pPr marL="0" indent="0">
              <a:buNone/>
            </a:pPr>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
        <p:nvSpPr>
          <p:cNvPr id="5" name="TextBox 4"/>
          <p:cNvSpPr txBox="1"/>
          <p:nvPr/>
        </p:nvSpPr>
        <p:spPr>
          <a:xfrm>
            <a:off x="391464" y="862243"/>
            <a:ext cx="11103850" cy="4647426"/>
          </a:xfrm>
          <a:prstGeom prst="rect">
            <a:avLst/>
          </a:prstGeom>
          <a:noFill/>
          <a:ln>
            <a:solidFill>
              <a:schemeClr val="accent6">
                <a:lumMod val="25000"/>
                <a:lumOff val="75000"/>
              </a:schemeClr>
            </a:solidFill>
          </a:ln>
        </p:spPr>
        <p:txBody>
          <a:bodyPr wrap="square" rtlCol="0">
            <a:spAutoFit/>
          </a:bodyPr>
          <a:lstStyle/>
          <a:p>
            <a:r>
              <a:rPr lang="en-US" b="1" i="1" dirty="0" smtClean="0">
                <a:latin typeface="Calibri" panose="020F0502020204030204" pitchFamily="34" charset="0"/>
                <a:cs typeface="Calibri" panose="020F0502020204030204" pitchFamily="34" charset="0"/>
              </a:rPr>
              <a:t>Code :</a:t>
            </a:r>
          </a:p>
          <a:p>
            <a:endParaRPr lang="en-US" b="1" i="1"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class ID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static void main (String arg</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WebDriver</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driver=new ChromeDriver();</a:t>
            </a:r>
          </a:p>
          <a:p>
            <a:r>
              <a:rPr lang="en-US" sz="2000" dirty="0" smtClean="0">
                <a:latin typeface="Calibri" panose="020F0502020204030204" pitchFamily="34" charset="0"/>
                <a:cs typeface="Calibri" panose="020F0502020204030204" pitchFamily="34" charset="0"/>
              </a:rPr>
              <a:t>		System.</a:t>
            </a:r>
            <a:r>
              <a:rPr lang="en-US" sz="2000" i="1" dirty="0" smtClean="0">
                <a:latin typeface="Calibri" panose="020F0502020204030204" pitchFamily="34" charset="0"/>
                <a:cs typeface="Calibri" panose="020F0502020204030204" pitchFamily="34" charset="0"/>
              </a:rPr>
              <a:t>setProperty</a:t>
            </a:r>
            <a:r>
              <a:rPr lang="en-US" sz="2000" i="1" dirty="0">
                <a:latin typeface="Calibri" panose="020F0502020204030204" pitchFamily="34" charset="0"/>
                <a:cs typeface="Calibri" panose="020F0502020204030204" pitchFamily="34" charset="0"/>
              </a:rPr>
              <a:t>("webdriver.chrome.driver","D://chromedriver.exe</a:t>
            </a:r>
            <a:r>
              <a:rPr lang="en-US" sz="2000" i="1" dirty="0" smtClean="0">
                <a:latin typeface="Calibri" panose="020F0502020204030204" pitchFamily="34" charset="0"/>
                <a:cs typeface="Calibri" panose="020F0502020204030204" pitchFamily="34" charset="0"/>
              </a:rPr>
              <a:t>");</a:t>
            </a:r>
          </a:p>
          <a:p>
            <a:endParaRPr lang="en-US" sz="2000" i="1"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driver.get</a:t>
            </a:r>
            <a:r>
              <a:rPr lang="en-US" sz="2000" dirty="0">
                <a:latin typeface="Calibri" panose="020F0502020204030204" pitchFamily="34" charset="0"/>
                <a:cs typeface="Calibri" panose="020F0502020204030204" pitchFamily="34" charset="0"/>
              </a:rPr>
              <a:t>("https://www.toolsqa.com/automation-practice-form/");</a:t>
            </a:r>
          </a:p>
          <a:p>
            <a:r>
              <a:rPr lang="en-US" sz="2000" dirty="0" smtClean="0">
                <a:latin typeface="Calibri" panose="020F0502020204030204" pitchFamily="34" charset="0"/>
                <a:cs typeface="Calibri" panose="020F0502020204030204" pitchFamily="34" charset="0"/>
              </a:rPr>
              <a:t>		driver.manage</a:t>
            </a:r>
            <a:r>
              <a:rPr lang="en-US" sz="2000" dirty="0">
                <a:latin typeface="Calibri" panose="020F0502020204030204" pitchFamily="34" charset="0"/>
                <a:cs typeface="Calibri" panose="020F0502020204030204" pitchFamily="34" charset="0"/>
              </a:rPr>
              <a:t>().window().maximize</a:t>
            </a:r>
            <a:r>
              <a:rPr lang="en-US" sz="2000" dirty="0" smtClean="0">
                <a:latin typeface="Calibri" panose="020F0502020204030204" pitchFamily="34" charset="0"/>
                <a:cs typeface="Calibri" panose="020F0502020204030204" pitchFamily="34" charset="0"/>
              </a:rPr>
              <a:t>();</a:t>
            </a:r>
          </a:p>
          <a:p>
            <a:r>
              <a:rPr lang="en-US" sz="2000" b="1"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	driver.findElement(By.</a:t>
            </a:r>
            <a:r>
              <a:rPr lang="en-US" sz="2000" b="1" i="1" dirty="0" smtClean="0">
                <a:latin typeface="Calibri" panose="020F0502020204030204" pitchFamily="34" charset="0"/>
                <a:cs typeface="Calibri" panose="020F0502020204030204" pitchFamily="34" charset="0"/>
              </a:rPr>
              <a:t>xpath</a:t>
            </a:r>
            <a:r>
              <a:rPr lang="en-US" sz="2000" b="1" i="1"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//input[@name='firstname']</a:t>
            </a:r>
            <a:r>
              <a:rPr lang="en-US" sz="2000" b="1" i="1" dirty="0">
                <a:latin typeface="Calibri" panose="020F0502020204030204" pitchFamily="34" charset="0"/>
                <a:cs typeface="Calibri" panose="020F0502020204030204" pitchFamily="34" charset="0"/>
              </a:rPr>
              <a:t>")).sendKeys</a:t>
            </a:r>
            <a:r>
              <a:rPr lang="en-US" sz="2000" b="1" i="1" dirty="0" smtClean="0">
                <a:latin typeface="Calibri" panose="020F0502020204030204" pitchFamily="34" charset="0"/>
                <a:cs typeface="Calibri" panose="020F0502020204030204" pitchFamily="34" charset="0"/>
              </a:rPr>
              <a:t>(“Suman”);</a:t>
            </a:r>
            <a:endParaRPr lang="en-US" sz="2000" b="1" dirty="0">
              <a:latin typeface="Calibri" panose="020F0502020204030204" pitchFamily="34" charset="0"/>
              <a:cs typeface="Calibri" panose="020F0502020204030204" pitchFamily="34" charset="0"/>
            </a:endParaRPr>
          </a:p>
          <a:p>
            <a:endParaRPr lang="en-US" sz="2000" i="1" dirty="0">
              <a:latin typeface="Calibri" panose="020F0502020204030204" pitchFamily="34" charset="0"/>
              <a:cs typeface="Calibri" panose="020F0502020204030204" pitchFamily="34" charset="0"/>
            </a:endParaRPr>
          </a:p>
          <a:p>
            <a:r>
              <a:rPr lang="en-US" sz="2000" i="1" dirty="0" smtClean="0">
                <a:latin typeface="Calibri" panose="020F0502020204030204" pitchFamily="34" charset="0"/>
                <a:cs typeface="Calibri" panose="020F0502020204030204" pitchFamily="34" charset="0"/>
              </a:rPr>
              <a:t>                }</a:t>
            </a:r>
          </a:p>
          <a:p>
            <a:r>
              <a:rPr lang="en-US" sz="2000" i="1"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91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Name Locator</a:t>
            </a:r>
            <a:endParaRPr lang="en-US" dirty="0"/>
          </a:p>
        </p:txBody>
      </p:sp>
      <p:sp>
        <p:nvSpPr>
          <p:cNvPr id="3" name="Content Placeholder 2"/>
          <p:cNvSpPr>
            <a:spLocks noGrp="1"/>
          </p:cNvSpPr>
          <p:nvPr>
            <p:ph sz="quarter" idx="10"/>
          </p:nvPr>
        </p:nvSpPr>
        <p:spPr>
          <a:xfrm>
            <a:off x="239351" y="836712"/>
            <a:ext cx="11255964" cy="726617"/>
          </a:xfrm>
        </p:spPr>
        <p:txBody>
          <a:bodyPr>
            <a:normAutofit/>
          </a:bodyPr>
          <a:lstStyle/>
          <a:p>
            <a:r>
              <a:rPr lang="en-US" dirty="0" smtClean="0">
                <a:latin typeface="Calibri" panose="020F0502020204030204" pitchFamily="34" charset="0"/>
                <a:cs typeface="Calibri" panose="020F0502020204030204" pitchFamily="34" charset="0"/>
              </a:rPr>
              <a:t>To identify element with name, use below code</a:t>
            </a:r>
          </a:p>
          <a:p>
            <a:pPr marL="0" indent="0">
              <a:buNone/>
            </a:pPr>
            <a:endParaRPr lang="en-US" sz="1700" dirty="0"/>
          </a:p>
          <a:p>
            <a:endParaRPr lang="en-US" sz="1700" dirty="0" smtClean="0"/>
          </a:p>
          <a:p>
            <a:pPr marL="0" indent="0">
              <a:buNone/>
            </a:pPr>
            <a:endParaRPr lang="en-US" sz="1700" dirty="0"/>
          </a:p>
        </p:txBody>
      </p:sp>
      <p:sp>
        <p:nvSpPr>
          <p:cNvPr id="4" name="TextBox 3"/>
          <p:cNvSpPr txBox="1"/>
          <p:nvPr/>
        </p:nvSpPr>
        <p:spPr>
          <a:xfrm>
            <a:off x="391464" y="1563329"/>
            <a:ext cx="10358846" cy="4339650"/>
          </a:xfrm>
          <a:prstGeom prst="rect">
            <a:avLst/>
          </a:prstGeom>
          <a:noFill/>
          <a:ln>
            <a:solidFill>
              <a:schemeClr val="accent6">
                <a:lumMod val="25000"/>
                <a:lumOff val="75000"/>
              </a:schemeClr>
            </a:solidFill>
          </a:ln>
        </p:spPr>
        <p:txBody>
          <a:bodyPr wrap="square" rtlCol="0">
            <a:spAutoFit/>
          </a:bodyPr>
          <a:lstStyle/>
          <a:p>
            <a:r>
              <a:rPr lang="en-US" b="1" i="1" dirty="0" smtClean="0">
                <a:latin typeface="Calibri" panose="020F0502020204030204" pitchFamily="34" charset="0"/>
                <a:cs typeface="Calibri" panose="020F0502020204030204" pitchFamily="34" charset="0"/>
              </a:rPr>
              <a:t>Code :</a:t>
            </a:r>
          </a:p>
          <a:p>
            <a:endParaRPr lang="en-US" b="1" i="1"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class ID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static void main (String arg</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WebDriver</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driver=new ChromeDriver();</a:t>
            </a:r>
          </a:p>
          <a:p>
            <a:r>
              <a:rPr lang="en-US" sz="2000" dirty="0" smtClean="0">
                <a:latin typeface="Calibri" panose="020F0502020204030204" pitchFamily="34" charset="0"/>
                <a:cs typeface="Calibri" panose="020F0502020204030204" pitchFamily="34" charset="0"/>
              </a:rPr>
              <a:t>		System.</a:t>
            </a:r>
            <a:r>
              <a:rPr lang="en-US" sz="2000" i="1" dirty="0" smtClean="0">
                <a:latin typeface="Calibri" panose="020F0502020204030204" pitchFamily="34" charset="0"/>
                <a:cs typeface="Calibri" panose="020F0502020204030204" pitchFamily="34" charset="0"/>
              </a:rPr>
              <a:t>setProperty</a:t>
            </a:r>
            <a:r>
              <a:rPr lang="en-US" sz="2000" i="1" dirty="0">
                <a:latin typeface="Calibri" panose="020F0502020204030204" pitchFamily="34" charset="0"/>
                <a:cs typeface="Calibri" panose="020F0502020204030204" pitchFamily="34" charset="0"/>
              </a:rPr>
              <a:t>("webdriver.chrome.driver","D://chromedriver.exe</a:t>
            </a:r>
            <a:r>
              <a:rPr lang="en-US" sz="2000" i="1" dirty="0" smtClean="0">
                <a:latin typeface="Calibri" panose="020F0502020204030204" pitchFamily="34" charset="0"/>
                <a:cs typeface="Calibri" panose="020F0502020204030204" pitchFamily="34" charset="0"/>
              </a:rPr>
              <a:t>");</a:t>
            </a:r>
          </a:p>
          <a:p>
            <a:endParaRPr lang="en-US" sz="2000" i="1"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driver.get</a:t>
            </a:r>
            <a:r>
              <a:rPr lang="en-US" sz="2000" dirty="0">
                <a:latin typeface="Calibri" panose="020F0502020204030204" pitchFamily="34" charset="0"/>
                <a:cs typeface="Calibri" panose="020F0502020204030204" pitchFamily="34" charset="0"/>
              </a:rPr>
              <a:t>("https://www.toolsqa.com/automation-practice-form/");</a:t>
            </a:r>
          </a:p>
          <a:p>
            <a:r>
              <a:rPr lang="en-US" sz="2000" dirty="0" smtClean="0">
                <a:latin typeface="Calibri" panose="020F0502020204030204" pitchFamily="34" charset="0"/>
                <a:cs typeface="Calibri" panose="020F0502020204030204" pitchFamily="34" charset="0"/>
              </a:rPr>
              <a:t>		driver.manage</a:t>
            </a:r>
            <a:r>
              <a:rPr lang="en-US" sz="2000" dirty="0">
                <a:latin typeface="Calibri" panose="020F0502020204030204" pitchFamily="34" charset="0"/>
                <a:cs typeface="Calibri" panose="020F0502020204030204" pitchFamily="34" charset="0"/>
              </a:rPr>
              <a:t>().window().maximize</a:t>
            </a:r>
            <a:r>
              <a:rPr lang="en-US" sz="2000" dirty="0" smtClean="0">
                <a:latin typeface="Calibri" panose="020F0502020204030204" pitchFamily="34" charset="0"/>
                <a:cs typeface="Calibri" panose="020F0502020204030204" pitchFamily="34" charset="0"/>
              </a:rPr>
              <a:t>();</a:t>
            </a:r>
          </a:p>
          <a:p>
            <a:r>
              <a:rPr lang="en-US" sz="2000" b="1"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			driver.findElement(By.name(“firstname")).sendKeys(“Vohra”);</a:t>
            </a:r>
            <a:endParaRPr lang="en-US" sz="2000" i="1" dirty="0" smtClean="0">
              <a:latin typeface="Calibri" panose="020F0502020204030204" pitchFamily="34" charset="0"/>
              <a:cs typeface="Calibri" panose="020F0502020204030204" pitchFamily="34" charset="0"/>
            </a:endParaRPr>
          </a:p>
          <a:p>
            <a:r>
              <a:rPr lang="en-US" sz="2000" i="1" dirty="0" smtClean="0">
                <a:latin typeface="Calibri" panose="020F0502020204030204" pitchFamily="34" charset="0"/>
                <a:cs typeface="Calibri" panose="020F0502020204030204" pitchFamily="34" charset="0"/>
              </a:rPr>
              <a:t>                }</a:t>
            </a:r>
          </a:p>
          <a:p>
            <a:r>
              <a:rPr lang="en-US" sz="2000" i="1"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2418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0"/>
          </p:nvPr>
        </p:nvSpPr>
        <p:spPr/>
        <p:txBody>
          <a:bodyPr/>
          <a:lstStyle/>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r>
              <a:rPr lang="en-US" sz="4000" b="1" i="1" dirty="0" smtClean="0"/>
              <a:t> Session 3 </a:t>
            </a:r>
            <a:r>
              <a:rPr lang="en-US" sz="4000" b="1" i="1" dirty="0" smtClean="0"/>
              <a:t>: </a:t>
            </a:r>
            <a:r>
              <a:rPr lang="en-US" sz="4000" b="1" i="1" dirty="0" smtClean="0"/>
              <a:t>20 </a:t>
            </a:r>
            <a:r>
              <a:rPr lang="en-US" sz="4000" b="1" i="1" baseline="30000" dirty="0" smtClean="0"/>
              <a:t>th</a:t>
            </a:r>
            <a:r>
              <a:rPr lang="en-US" sz="4000" b="1" i="1" dirty="0" smtClean="0"/>
              <a:t> </a:t>
            </a:r>
            <a:r>
              <a:rPr lang="en-US" sz="4000" b="1" i="1" dirty="0" smtClean="0"/>
              <a:t>Aug</a:t>
            </a:r>
            <a:endParaRPr lang="en-US" sz="4000" b="1" i="1" dirty="0"/>
          </a:p>
        </p:txBody>
      </p:sp>
    </p:spTree>
    <p:extLst>
      <p:ext uri="{BB962C8B-B14F-4D97-AF65-F5344CB8AC3E}">
        <p14:creationId xmlns:p14="http://schemas.microsoft.com/office/powerpoint/2010/main" val="1307057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smtClean="0"/>
              <a:t>Webdriver</a:t>
            </a:r>
            <a:r>
              <a:rPr lang="en-US" dirty="0" smtClean="0"/>
              <a:t> Commands</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sp>
        <p:nvSpPr>
          <p:cNvPr id="4" name="Rounded Rectangle 3"/>
          <p:cNvSpPr/>
          <p:nvPr/>
        </p:nvSpPr>
        <p:spPr bwMode="auto">
          <a:xfrm>
            <a:off x="4171950" y="844682"/>
            <a:ext cx="3228975" cy="684315"/>
          </a:xfrm>
          <a:prstGeom prst="roundRect">
            <a:avLst/>
          </a:prstGeom>
          <a:solidFill>
            <a:schemeClr val="accent6">
              <a:lumMod val="25000"/>
              <a:lumOff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a:t>
            </a:r>
            <a:r>
              <a:rPr kumimoji="1" lang="en-US" b="1" smtClean="0">
                <a:latin typeface="+mj-ea"/>
                <a:ea typeface="+mj-ea"/>
              </a:rPr>
              <a:t>WebDriver</a:t>
            </a:r>
            <a:endParaRPr kumimoji="1" lang="en-US" b="1" dirty="0">
              <a:latin typeface="+mj-ea"/>
              <a:ea typeface="+mj-ea"/>
            </a:endParaRPr>
          </a:p>
        </p:txBody>
      </p:sp>
      <p:sp>
        <p:nvSpPr>
          <p:cNvPr id="5" name="Rounded Rectangle 4"/>
          <p:cNvSpPr/>
          <p:nvPr/>
        </p:nvSpPr>
        <p:spPr bwMode="auto">
          <a:xfrm>
            <a:off x="572126" y="2490707"/>
            <a:ext cx="1901252" cy="837109"/>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Browser Commands</a:t>
            </a:r>
            <a:endParaRPr kumimoji="1" lang="en-US" b="1" dirty="0">
              <a:latin typeface="+mj-ea"/>
              <a:ea typeface="+mj-ea"/>
            </a:endParaRPr>
          </a:p>
        </p:txBody>
      </p:sp>
      <p:sp>
        <p:nvSpPr>
          <p:cNvPr id="6" name="Rounded Rectangle 5"/>
          <p:cNvSpPr/>
          <p:nvPr/>
        </p:nvSpPr>
        <p:spPr bwMode="auto">
          <a:xfrm>
            <a:off x="3568283" y="2490705"/>
            <a:ext cx="1948097" cy="837111"/>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Get Commands</a:t>
            </a:r>
            <a:endParaRPr kumimoji="1" lang="en-US" b="1" dirty="0">
              <a:latin typeface="+mj-ea"/>
              <a:ea typeface="+mj-ea"/>
            </a:endParaRPr>
          </a:p>
        </p:txBody>
      </p:sp>
      <p:sp>
        <p:nvSpPr>
          <p:cNvPr id="7" name="Rounded Rectangle 6"/>
          <p:cNvSpPr/>
          <p:nvPr/>
        </p:nvSpPr>
        <p:spPr bwMode="auto">
          <a:xfrm>
            <a:off x="6564443" y="2490707"/>
            <a:ext cx="2039912" cy="837109"/>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Navigation Commands</a:t>
            </a:r>
            <a:endParaRPr kumimoji="1" lang="en-US" b="1" dirty="0">
              <a:latin typeface="+mj-ea"/>
              <a:ea typeface="+mj-ea"/>
            </a:endParaRPr>
          </a:p>
        </p:txBody>
      </p:sp>
      <p:sp>
        <p:nvSpPr>
          <p:cNvPr id="8" name="Rounded Rectangle 7"/>
          <p:cNvSpPr/>
          <p:nvPr/>
        </p:nvSpPr>
        <p:spPr bwMode="auto">
          <a:xfrm>
            <a:off x="9408827" y="2490707"/>
            <a:ext cx="1938727" cy="837110"/>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WebElement Commands</a:t>
            </a:r>
            <a:endParaRPr kumimoji="1" lang="en-US" b="1" dirty="0">
              <a:latin typeface="+mj-ea"/>
              <a:ea typeface="+mj-ea"/>
            </a:endParaRPr>
          </a:p>
        </p:txBody>
      </p:sp>
      <p:grpSp>
        <p:nvGrpSpPr>
          <p:cNvPr id="9" name="Group 8"/>
          <p:cNvGrpSpPr/>
          <p:nvPr/>
        </p:nvGrpSpPr>
        <p:grpSpPr>
          <a:xfrm>
            <a:off x="1319134" y="1528997"/>
            <a:ext cx="9233941" cy="961710"/>
            <a:chOff x="1319134" y="1528997"/>
            <a:chExt cx="9233941" cy="961710"/>
          </a:xfrm>
        </p:grpSpPr>
        <p:cxnSp>
          <p:nvCxnSpPr>
            <p:cNvPr id="10" name="Straight Connector 9"/>
            <p:cNvCxnSpPr>
              <a:stCxn id="4" idx="2"/>
            </p:cNvCxnSpPr>
            <p:nvPr/>
          </p:nvCxnSpPr>
          <p:spPr bwMode="auto">
            <a:xfrm>
              <a:off x="5786438" y="1528997"/>
              <a:ext cx="12246" cy="539646"/>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a:off x="1319134" y="2068643"/>
              <a:ext cx="9233941" cy="1"/>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a:off x="1319134" y="2068643"/>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4544517"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a:off x="7739920"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bwMode="auto">
            <a:xfrm>
              <a:off x="10553075"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grpSp>
      <p:sp>
        <p:nvSpPr>
          <p:cNvPr id="18" name="TextBox 17"/>
          <p:cNvSpPr txBox="1"/>
          <p:nvPr/>
        </p:nvSpPr>
        <p:spPr>
          <a:xfrm>
            <a:off x="321508" y="3813284"/>
            <a:ext cx="2599699" cy="2062103"/>
          </a:xfrm>
          <a:prstGeom prst="rect">
            <a:avLst/>
          </a:prstGeom>
          <a:noFill/>
        </p:spPr>
        <p:txBody>
          <a:bodyPr wrap="square" rtlCol="0">
            <a:spAutoFit/>
          </a:bodyPr>
          <a:lstStyle>
            <a:defPPr>
              <a:defRPr lang="ja-JP"/>
            </a:defPPr>
            <a:lvl1pPr marL="285750" indent="-285750">
              <a:buFont typeface="Arial" panose="020B0604020202020204" pitchFamily="34" charset="0"/>
              <a:buChar char="•"/>
              <a:defRPr sz="1600">
                <a:latin typeface="Calibri" panose="020F0502020204030204" pitchFamily="34" charset="0"/>
                <a:cs typeface="Calibri" panose="020F0502020204030204" pitchFamily="34" charset="0"/>
              </a:defRPr>
            </a:lvl1pPr>
          </a:lstStyle>
          <a:p>
            <a:r>
              <a:rPr lang="en-US" dirty="0"/>
              <a:t>Creating </a:t>
            </a:r>
            <a:r>
              <a:rPr lang="en-US"/>
              <a:t>WebDriver</a:t>
            </a:r>
            <a:r>
              <a:rPr lang="en-US" dirty="0"/>
              <a:t> </a:t>
            </a:r>
            <a:r>
              <a:rPr lang="en-US" dirty="0" smtClean="0"/>
              <a:t>Object</a:t>
            </a:r>
          </a:p>
          <a:p>
            <a:pPr marL="0" indent="0">
              <a:buNone/>
            </a:pPr>
            <a:endParaRPr lang="en-US" dirty="0"/>
          </a:p>
          <a:p>
            <a:r>
              <a:rPr lang="en-US" dirty="0"/>
              <a:t>Close( </a:t>
            </a:r>
            <a:r>
              <a:rPr lang="en-US" dirty="0" smtClean="0"/>
              <a:t>)</a:t>
            </a:r>
          </a:p>
          <a:p>
            <a:pPr marL="0" indent="0">
              <a:buNone/>
            </a:pPr>
            <a:endParaRPr lang="en-US" dirty="0"/>
          </a:p>
          <a:p>
            <a:r>
              <a:rPr lang="en-US" dirty="0"/>
              <a:t>Quit( </a:t>
            </a:r>
            <a:r>
              <a:rPr lang="en-US" dirty="0" smtClean="0"/>
              <a:t>)</a:t>
            </a:r>
          </a:p>
          <a:p>
            <a:pPr marL="0" indent="0">
              <a:buNone/>
            </a:pPr>
            <a:endParaRPr lang="en-US" dirty="0" smtClean="0"/>
          </a:p>
          <a:p>
            <a:r>
              <a:rPr lang="en-US" altLang="en-US"/>
              <a:t>implicitlywait</a:t>
            </a:r>
            <a:r>
              <a:rPr lang="en-US" altLang="en-US" dirty="0"/>
              <a:t>( ) :</a:t>
            </a:r>
            <a:endParaRPr lang="en-US" dirty="0"/>
          </a:p>
        </p:txBody>
      </p:sp>
      <p:sp>
        <p:nvSpPr>
          <p:cNvPr id="19" name="TextBox 18"/>
          <p:cNvSpPr txBox="1"/>
          <p:nvPr/>
        </p:nvSpPr>
        <p:spPr>
          <a:xfrm>
            <a:off x="3339438" y="3813284"/>
            <a:ext cx="2599699" cy="2739211"/>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driver.get( “ “);</a:t>
            </a:r>
          </a:p>
          <a:p>
            <a:endParaRPr lang="en-US"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a:t>
            </a:r>
            <a:r>
              <a:rPr lang="en-US" sz="1600" dirty="0" smtClean="0">
                <a:latin typeface="Calibri" panose="020F0502020204030204" pitchFamily="34" charset="0"/>
                <a:cs typeface="Calibri" panose="020F0502020204030204" pitchFamily="34" charset="0"/>
              </a:rPr>
              <a:t>river.getTitle( );</a:t>
            </a:r>
          </a:p>
          <a:p>
            <a:endParaRPr lang="en-US"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altLang="en-US" sz="1600" dirty="0">
                <a:latin typeface="Calibri" panose="020F0502020204030204" pitchFamily="34" charset="0"/>
                <a:cs typeface="Calibri" panose="020F0502020204030204" pitchFamily="34" charset="0"/>
              </a:rPr>
              <a:t>driver.getCurrentUrl</a:t>
            </a:r>
            <a:r>
              <a:rPr kumimoji="0" lang="en-US" altLang="en-US" sz="1600" dirty="0" smtClean="0">
                <a:latin typeface="Calibri" panose="020F0502020204030204" pitchFamily="34" charset="0"/>
                <a:cs typeface="Calibri" panose="020F0502020204030204" pitchFamily="34" charset="0"/>
              </a:rPr>
              <a:t>( ); </a:t>
            </a:r>
          </a:p>
          <a:p>
            <a:endParaRPr kumimoji="0" lang="en-US" altLang="en-US"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altLang="en-US" sz="1600" dirty="0" smtClean="0">
                <a:latin typeface="Calibri" panose="020F0502020204030204" pitchFamily="34" charset="0"/>
                <a:cs typeface="Calibri" panose="020F0502020204030204" pitchFamily="34" charset="0"/>
              </a:rPr>
              <a:t>driver.getPageSource( );</a:t>
            </a:r>
          </a:p>
          <a:p>
            <a:pPr marL="285750" indent="-285750">
              <a:buFont typeface="Arial" panose="020B0604020202020204" pitchFamily="34" charset="0"/>
              <a:buChar char="•"/>
            </a:pPr>
            <a:endParaRPr kumimoji="0" lang="en-US" altLang="en-US" sz="1200" dirty="0" smtClean="0"/>
          </a:p>
          <a:p>
            <a:pPr marL="285750" indent="-285750">
              <a:buFont typeface="Arial" panose="020B0604020202020204" pitchFamily="34" charset="0"/>
              <a:buChar char="•"/>
            </a:pPr>
            <a:endParaRPr kumimoji="0" lang="en-US" altLang="en-US" sz="2000" dirty="0">
              <a:latin typeface="Arial" panose="020B0604020202020204" pitchFamily="34" charset="0"/>
            </a:endParaRP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
        <p:nvSpPr>
          <p:cNvPr id="20" name="Rectangle 1"/>
          <p:cNvSpPr>
            <a:spLocks noChangeArrowheads="1"/>
          </p:cNvSpPr>
          <p:nvPr/>
        </p:nvSpPr>
        <p:spPr bwMode="auto">
          <a:xfrm>
            <a:off x="0" y="-44509"/>
            <a:ext cx="65" cy="5462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TextBox 22"/>
          <p:cNvSpPr txBox="1"/>
          <p:nvPr/>
        </p:nvSpPr>
        <p:spPr>
          <a:xfrm>
            <a:off x="6236923" y="3773753"/>
            <a:ext cx="2873739" cy="2800767"/>
          </a:xfrm>
          <a:prstGeom prst="rect">
            <a:avLst/>
          </a:prstGeom>
          <a:noFill/>
        </p:spPr>
        <p:txBody>
          <a:bodyPr wrap="square" rtlCol="0">
            <a:spAutoFit/>
          </a:bodyPr>
          <a:lstStyle>
            <a:defPPr>
              <a:defRPr lang="ja-JP"/>
            </a:defPPr>
            <a:lvl1pPr marL="285750" indent="-285750">
              <a:buFont typeface="Arial" panose="020B0604020202020204" pitchFamily="34" charset="0"/>
              <a:buChar char="•"/>
              <a:defRPr sz="1600">
                <a:latin typeface="Calibri" panose="020F0502020204030204" pitchFamily="34" charset="0"/>
                <a:cs typeface="Calibri" panose="020F0502020204030204" pitchFamily="34" charset="0"/>
              </a:defRPr>
            </a:lvl1pPr>
          </a:lstStyle>
          <a:p>
            <a:r>
              <a:rPr lang="en-US" altLang="en-US" dirty="0"/>
              <a:t>driver.navigate( ).to(“ </a:t>
            </a:r>
            <a:r>
              <a:rPr lang="en-US" altLang="en-US" dirty="0" smtClean="0"/>
              <a:t>“);</a:t>
            </a:r>
          </a:p>
          <a:p>
            <a:pPr marL="0" indent="0">
              <a:buNone/>
            </a:pPr>
            <a:endParaRPr lang="en-US" altLang="en-US" dirty="0" smtClean="0"/>
          </a:p>
          <a:p>
            <a:r>
              <a:rPr lang="en-US" altLang="en-US" dirty="0" smtClean="0"/>
              <a:t>driver.navigate.( ). forward( );</a:t>
            </a:r>
          </a:p>
          <a:p>
            <a:pPr marL="0" indent="0">
              <a:buNone/>
            </a:pPr>
            <a:endParaRPr lang="en-US" altLang="en-US" dirty="0" smtClean="0"/>
          </a:p>
          <a:p>
            <a:r>
              <a:rPr lang="en-US" altLang="en-US" dirty="0"/>
              <a:t>driver.navigate.( ). </a:t>
            </a:r>
            <a:r>
              <a:rPr lang="en-US" altLang="en-US" dirty="0" smtClean="0"/>
              <a:t>back( );</a:t>
            </a:r>
          </a:p>
          <a:p>
            <a:pPr marL="0" indent="0">
              <a:buNone/>
            </a:pPr>
            <a:endParaRPr lang="en-US" altLang="en-US" dirty="0" smtClean="0"/>
          </a:p>
          <a:p>
            <a:r>
              <a:rPr lang="en-US" altLang="en-US" dirty="0"/>
              <a:t>driver.navigate.( ). </a:t>
            </a:r>
            <a:r>
              <a:rPr lang="en-US" altLang="en-US" dirty="0" smtClean="0"/>
              <a:t>Refresh( );</a:t>
            </a:r>
            <a:endParaRPr lang="en-US" altLang="en-US" dirty="0"/>
          </a:p>
          <a:p>
            <a:endParaRPr lang="en-US" altLang="en-US" dirty="0"/>
          </a:p>
          <a:p>
            <a:endParaRPr lang="en-US" altLang="en-US" dirty="0"/>
          </a:p>
          <a:p>
            <a:endParaRPr lang="en-US" dirty="0"/>
          </a:p>
          <a:p>
            <a:endParaRPr lang="en-US" dirty="0"/>
          </a:p>
        </p:txBody>
      </p:sp>
      <p:sp>
        <p:nvSpPr>
          <p:cNvPr id="25" name="TextBox 24"/>
          <p:cNvSpPr txBox="1"/>
          <p:nvPr/>
        </p:nvSpPr>
        <p:spPr>
          <a:xfrm>
            <a:off x="9288027" y="3773753"/>
            <a:ext cx="2873739" cy="3293209"/>
          </a:xfrm>
          <a:prstGeom prst="rect">
            <a:avLst/>
          </a:prstGeom>
          <a:noFill/>
        </p:spPr>
        <p:txBody>
          <a:bodyPr wrap="square" rtlCol="0">
            <a:spAutoFit/>
          </a:bodyPr>
          <a:lstStyle>
            <a:defPPr>
              <a:defRPr lang="ja-JP"/>
            </a:defPPr>
            <a:lvl1pPr marL="285750" indent="-285750">
              <a:buFont typeface="Arial" panose="020B0604020202020204" pitchFamily="34" charset="0"/>
              <a:buChar char="•"/>
              <a:defRPr sz="1600">
                <a:latin typeface="Calibri" panose="020F0502020204030204" pitchFamily="34" charset="0"/>
                <a:cs typeface="Calibri" panose="020F0502020204030204" pitchFamily="34" charset="0"/>
              </a:defRPr>
            </a:lvl1pPr>
          </a:lstStyle>
          <a:p>
            <a:r>
              <a:rPr lang="en-US" altLang="en-US" dirty="0" smtClean="0"/>
              <a:t>element.clear( );</a:t>
            </a:r>
          </a:p>
          <a:p>
            <a:pPr marL="0" indent="0">
              <a:buNone/>
            </a:pPr>
            <a:endParaRPr lang="en-US" altLang="en-US" dirty="0" smtClean="0"/>
          </a:p>
          <a:p>
            <a:r>
              <a:rPr lang="en-US" altLang="en-US" dirty="0" smtClean="0"/>
              <a:t>.sendKeys( );</a:t>
            </a:r>
          </a:p>
          <a:p>
            <a:pPr marL="0" indent="0">
              <a:buNone/>
            </a:pPr>
            <a:endParaRPr lang="en-US" altLang="en-US" dirty="0" smtClean="0"/>
          </a:p>
          <a:p>
            <a:r>
              <a:rPr lang="en-US" altLang="en-US" dirty="0" smtClean="0"/>
              <a:t>click( );</a:t>
            </a:r>
          </a:p>
          <a:p>
            <a:pPr marL="0" indent="0">
              <a:buNone/>
            </a:pPr>
            <a:endParaRPr lang="en-US" altLang="en-US" dirty="0" smtClean="0"/>
          </a:p>
          <a:p>
            <a:r>
              <a:rPr lang="en-US" altLang="en-US" dirty="0" smtClean="0"/>
              <a:t>element.isDisplayed( );</a:t>
            </a:r>
          </a:p>
          <a:p>
            <a:pPr marL="0" indent="0">
              <a:buNone/>
            </a:pPr>
            <a:endParaRPr lang="en-US" altLang="en-US" dirty="0" smtClean="0"/>
          </a:p>
          <a:p>
            <a:r>
              <a:rPr lang="en-US" altLang="en-US" dirty="0" smtClean="0"/>
              <a:t>element.isEnabled( </a:t>
            </a:r>
            <a:r>
              <a:rPr lang="en-US" altLang="en-US" dirty="0"/>
              <a:t>);</a:t>
            </a:r>
          </a:p>
          <a:p>
            <a:endParaRPr lang="en-US" altLang="en-US" dirty="0"/>
          </a:p>
          <a:p>
            <a:endParaRPr lang="en-US" altLang="en-US" dirty="0"/>
          </a:p>
          <a:p>
            <a:endParaRPr lang="en-US" dirty="0"/>
          </a:p>
          <a:p>
            <a:endParaRPr lang="en-US" dirty="0"/>
          </a:p>
        </p:txBody>
      </p:sp>
    </p:spTree>
    <p:extLst>
      <p:ext uri="{BB962C8B-B14F-4D97-AF65-F5344CB8AC3E}">
        <p14:creationId xmlns:p14="http://schemas.microsoft.com/office/powerpoint/2010/main" val="4157119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0"/>
          </p:nvPr>
        </p:nvSpPr>
        <p:spPr/>
        <p:txBody>
          <a:bodyPr/>
          <a:lstStyle/>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r>
              <a:rPr lang="en-US" sz="4000" b="1" i="1" dirty="0" smtClean="0"/>
              <a:t> Session </a:t>
            </a:r>
            <a:r>
              <a:rPr lang="en-US" sz="4000" b="1" i="1" dirty="0" smtClean="0"/>
              <a:t>1: 6 </a:t>
            </a:r>
            <a:r>
              <a:rPr lang="en-US" sz="4000" b="1" i="1" baseline="30000" dirty="0" smtClean="0"/>
              <a:t>th</a:t>
            </a:r>
            <a:r>
              <a:rPr lang="en-US" sz="4000" b="1" i="1" dirty="0" smtClean="0"/>
              <a:t> </a:t>
            </a:r>
            <a:r>
              <a:rPr lang="en-US" sz="4000" b="1" i="1" dirty="0" smtClean="0"/>
              <a:t>Aug</a:t>
            </a:r>
            <a:endParaRPr lang="en-US" sz="4000" b="1" i="1" dirty="0"/>
          </a:p>
        </p:txBody>
      </p:sp>
    </p:spTree>
    <p:extLst>
      <p:ext uri="{BB962C8B-B14F-4D97-AF65-F5344CB8AC3E}">
        <p14:creationId xmlns:p14="http://schemas.microsoft.com/office/powerpoint/2010/main" val="411411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Screenshot</a:t>
            </a:r>
            <a:endParaRPr lang="en-US" dirty="0"/>
          </a:p>
        </p:txBody>
      </p:sp>
      <p:sp>
        <p:nvSpPr>
          <p:cNvPr id="4" name="TextBox 3"/>
          <p:cNvSpPr txBox="1"/>
          <p:nvPr/>
        </p:nvSpPr>
        <p:spPr>
          <a:xfrm>
            <a:off x="239351" y="943896"/>
            <a:ext cx="10358846" cy="4401205"/>
          </a:xfrm>
          <a:prstGeom prst="rect">
            <a:avLst/>
          </a:prstGeom>
          <a:noFill/>
        </p:spPr>
        <p:txBody>
          <a:bodyPr wrap="square" rtlCol="0">
            <a:spAutoFit/>
          </a:bodyPr>
          <a:lstStyle/>
          <a:p>
            <a:r>
              <a:rPr lang="en-US" sz="2000" b="1" i="1" dirty="0" smtClean="0">
                <a:latin typeface="Calibri" panose="020F0502020204030204" pitchFamily="34" charset="0"/>
                <a:cs typeface="Calibri" panose="020F0502020204030204" pitchFamily="34" charset="0"/>
              </a:rPr>
              <a:t>Code :</a:t>
            </a:r>
          </a:p>
          <a:p>
            <a:endParaRPr lang="en-US" sz="2000" i="1" dirty="0" smtClean="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File src= ((TakesScreenshot)driver).getScreenshotAs(OutputType.</a:t>
            </a:r>
            <a:r>
              <a:rPr lang="en-US" sz="2000" i="1" dirty="0">
                <a:latin typeface="Calibri" panose="020F0502020204030204" pitchFamily="34" charset="0"/>
                <a:cs typeface="Calibri" panose="020F0502020204030204" pitchFamily="34" charset="0"/>
              </a:rPr>
              <a:t>FILE);</a:t>
            </a:r>
          </a:p>
          <a:p>
            <a:r>
              <a:rPr lang="en-US" sz="2000" dirty="0">
                <a:latin typeface="Calibri" panose="020F0502020204030204" pitchFamily="34" charset="0"/>
                <a:cs typeface="Calibri" panose="020F0502020204030204" pitchFamily="34" charset="0"/>
              </a:rPr>
              <a:t>try </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 now copy the  screenshot to desired location using copyFile //method</a:t>
            </a:r>
          </a:p>
          <a:p>
            <a:r>
              <a:rPr lang="en-US" sz="2000" dirty="0" smtClean="0">
                <a:latin typeface="Calibri" panose="020F0502020204030204" pitchFamily="34" charset="0"/>
                <a:cs typeface="Calibri" panose="020F0502020204030204" pitchFamily="34" charset="0"/>
              </a:rPr>
              <a:t>	FileUtils.</a:t>
            </a:r>
            <a:r>
              <a:rPr lang="en-US" sz="2000" i="1" dirty="0" smtClean="0">
                <a:latin typeface="Calibri" panose="020F0502020204030204" pitchFamily="34" charset="0"/>
                <a:cs typeface="Calibri" panose="020F0502020204030204" pitchFamily="34" charset="0"/>
              </a:rPr>
              <a:t>copyFile(src</a:t>
            </a:r>
            <a:r>
              <a:rPr lang="en-US" sz="2000" i="1" dirty="0">
                <a:latin typeface="Calibri" panose="020F0502020204030204" pitchFamily="34" charset="0"/>
                <a:cs typeface="Calibri" panose="020F0502020204030204" pitchFamily="34" charset="0"/>
              </a:rPr>
              <a:t>, new File("C:/selenium/snapshot.png"));</a:t>
            </a:r>
          </a:p>
          <a:p>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catch (IOException e)</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System.</a:t>
            </a:r>
            <a:r>
              <a:rPr lang="en-US" sz="2000" i="1" dirty="0">
                <a:latin typeface="Calibri" panose="020F0502020204030204" pitchFamily="34" charset="0"/>
                <a:cs typeface="Calibri" panose="020F0502020204030204" pitchFamily="34" charset="0"/>
              </a:rPr>
              <a:t>out.println(e.getMessage());</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7298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0"/>
          </p:nvPr>
        </p:nvSpPr>
        <p:spPr/>
        <p:txBody>
          <a:bodyPr/>
          <a:lstStyle/>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r>
              <a:rPr lang="en-US" sz="4000" b="1" i="1" dirty="0" smtClean="0"/>
              <a:t> Session 4 </a:t>
            </a:r>
            <a:r>
              <a:rPr lang="en-US" sz="4000" b="1" i="1" dirty="0"/>
              <a:t>:</a:t>
            </a:r>
            <a:r>
              <a:rPr lang="en-US" sz="4000" b="1" i="1" dirty="0" smtClean="0"/>
              <a:t>10 </a:t>
            </a:r>
            <a:r>
              <a:rPr lang="en-US" sz="4000" b="1" i="1" baseline="30000" dirty="0" smtClean="0"/>
              <a:t>th</a:t>
            </a:r>
            <a:r>
              <a:rPr lang="en-US" sz="4000" b="1" i="1" dirty="0" smtClean="0"/>
              <a:t>  </a:t>
            </a:r>
            <a:r>
              <a:rPr lang="en-US" sz="4000" b="1" i="1" dirty="0" smtClean="0"/>
              <a:t>Sep</a:t>
            </a:r>
            <a:endParaRPr lang="en-US" sz="4000" b="1" i="1" dirty="0"/>
          </a:p>
        </p:txBody>
      </p:sp>
    </p:spTree>
    <p:extLst>
      <p:ext uri="{BB962C8B-B14F-4D97-AF65-F5344CB8AC3E}">
        <p14:creationId xmlns:p14="http://schemas.microsoft.com/office/powerpoint/2010/main" val="182933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It </a:t>
            </a:r>
            <a:endParaRPr lang="en-US" dirty="0"/>
          </a:p>
        </p:txBody>
      </p:sp>
      <p:sp>
        <p:nvSpPr>
          <p:cNvPr id="3" name="Content Placeholder 2"/>
          <p:cNvSpPr>
            <a:spLocks noGrp="1"/>
          </p:cNvSpPr>
          <p:nvPr>
            <p:ph sz="quarter" idx="10"/>
          </p:nvPr>
        </p:nvSpPr>
        <p:spPr/>
        <p:txBody>
          <a:bodyPr/>
          <a:lstStyle/>
          <a:p>
            <a:r>
              <a:rPr lang="en-US" sz="2400" dirty="0" smtClean="0"/>
              <a:t>What is Auto It &amp; How to use it?</a:t>
            </a:r>
          </a:p>
          <a:p>
            <a:pPr marL="0" indent="0">
              <a:buNone/>
            </a:pPr>
            <a:endParaRPr lang="en-US" sz="2400" dirty="0" smtClean="0"/>
          </a:p>
          <a:p>
            <a:pPr>
              <a:buFont typeface="Wingdings" panose="05000000000000000000" pitchFamily="2" charset="2"/>
              <a:buChar char="Ø"/>
            </a:pPr>
            <a:r>
              <a:rPr lang="en-US" altLang="en-US" sz="1700" dirty="0"/>
              <a:t>Selenium is an open source tool that is designed to automate web-based applications on different browsers but to handle window GUI and non HTML popups in application</a:t>
            </a:r>
            <a:r>
              <a:rPr lang="en-US" altLang="en-US" sz="1700" dirty="0" smtClean="0"/>
              <a:t>.</a:t>
            </a:r>
          </a:p>
          <a:p>
            <a:pPr marL="0" indent="0">
              <a:buNone/>
            </a:pPr>
            <a:endParaRPr lang="en-US" altLang="en-US" sz="1700" dirty="0" smtClean="0"/>
          </a:p>
          <a:p>
            <a:pPr>
              <a:buFont typeface="Wingdings" panose="05000000000000000000" pitchFamily="2" charset="2"/>
              <a:buChar char="Ø"/>
            </a:pPr>
            <a:r>
              <a:rPr lang="en-US" altLang="en-US" sz="1700"/>
              <a:t>AutoIT</a:t>
            </a:r>
            <a:r>
              <a:rPr lang="en-US" altLang="en-US" sz="1700" dirty="0"/>
              <a:t> is required as these window based activity are not handled by Selenium</a:t>
            </a:r>
            <a:r>
              <a:rPr lang="en-US" altLang="en-US" sz="1700" dirty="0" smtClean="0"/>
              <a:t>.</a:t>
            </a:r>
          </a:p>
          <a:p>
            <a:pPr marL="0" indent="0">
              <a:buNone/>
            </a:pPr>
            <a:endParaRPr lang="en-US" altLang="en-US" sz="1700" dirty="0"/>
          </a:p>
          <a:p>
            <a:pPr>
              <a:buFont typeface="Wingdings" panose="05000000000000000000" pitchFamily="2" charset="2"/>
              <a:buChar char="Ø"/>
            </a:pPr>
            <a:r>
              <a:rPr lang="en-US" altLang="en-US" sz="1700"/>
              <a:t>AutoIt</a:t>
            </a:r>
            <a:r>
              <a:rPr lang="en-US" altLang="en-US" sz="1700" dirty="0"/>
              <a:t> v3 is also freeware</a:t>
            </a:r>
            <a:r>
              <a:rPr lang="en-US" altLang="en-US" sz="1700" dirty="0" smtClean="0"/>
              <a:t>.</a:t>
            </a:r>
          </a:p>
          <a:p>
            <a:pPr marL="0" indent="0">
              <a:buNone/>
            </a:pPr>
            <a:endParaRPr lang="en-US" altLang="en-US" sz="1700" dirty="0"/>
          </a:p>
          <a:p>
            <a:pPr>
              <a:buFont typeface="Wingdings" panose="05000000000000000000" pitchFamily="2" charset="2"/>
              <a:buChar char="Ø"/>
            </a:pPr>
            <a:r>
              <a:rPr lang="en-US" altLang="en-US" sz="1700" dirty="0"/>
              <a:t>It uses a combination of mouse movement, keystrokes and window control manipulation to automate a task which is not possible by selenium webdriver.</a:t>
            </a:r>
          </a:p>
        </p:txBody>
      </p:sp>
    </p:spTree>
    <p:extLst>
      <p:ext uri="{BB962C8B-B14F-4D97-AF65-F5344CB8AC3E}">
        <p14:creationId xmlns:p14="http://schemas.microsoft.com/office/powerpoint/2010/main" val="2623213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It : Installation</a:t>
            </a:r>
            <a:endParaRPr lang="en-US" dirty="0"/>
          </a:p>
        </p:txBody>
      </p:sp>
      <p:sp>
        <p:nvSpPr>
          <p:cNvPr id="3" name="Content Placeholder 2"/>
          <p:cNvSpPr>
            <a:spLocks noGrp="1"/>
          </p:cNvSpPr>
          <p:nvPr>
            <p:ph sz="quarter" idx="10"/>
          </p:nvPr>
        </p:nvSpPr>
        <p:spPr/>
        <p:txBody>
          <a:bodyPr>
            <a:normAutofit/>
          </a:bodyPr>
          <a:lstStyle/>
          <a:p>
            <a:r>
              <a:rPr lang="en-US" altLang="en-US" dirty="0" smtClean="0">
                <a:latin typeface="Calibri" panose="020F0502020204030204" pitchFamily="34" charset="0"/>
                <a:cs typeface="Calibri" panose="020F0502020204030204" pitchFamily="34" charset="0"/>
              </a:rPr>
              <a:t>Step 1: Go to Link </a:t>
            </a:r>
            <a:r>
              <a:rPr lang="en-US" dirty="0">
                <a:latin typeface="Calibri" panose="020F0502020204030204" pitchFamily="34" charset="0"/>
                <a:cs typeface="Calibri" panose="020F0502020204030204" pitchFamily="34" charset="0"/>
                <a:hlinkClick r:id="rId2"/>
              </a:rPr>
              <a:t>https://www.autoitscript.com/site/autoit/downloads</a:t>
            </a:r>
            <a:r>
              <a:rPr lang="en-US" dirty="0" smtClean="0">
                <a:latin typeface="Calibri" panose="020F0502020204030204" pitchFamily="34" charset="0"/>
                <a:cs typeface="Calibri" panose="020F0502020204030204" pitchFamily="34" charset="0"/>
                <a:hlinkClick r:id="rId2"/>
              </a:rPr>
              <a:t>/</a:t>
            </a:r>
            <a:endParaRPr lang="en-US" dirty="0" smtClean="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Step 2: Hover </a:t>
            </a:r>
            <a:r>
              <a:rPr lang="en-US" altLang="en-US" dirty="0">
                <a:latin typeface="Calibri" panose="020F0502020204030204" pitchFamily="34" charset="0"/>
                <a:cs typeface="Calibri" panose="020F0502020204030204" pitchFamily="34" charset="0"/>
              </a:rPr>
              <a:t>on 'Autoit' and 'Autoit Editor' dropdown</a:t>
            </a:r>
            <a:r>
              <a:rPr lang="en-US" altLang="en-US" dirty="0" smtClean="0">
                <a:latin typeface="Calibri" panose="020F0502020204030204" pitchFamily="34" charset="0"/>
                <a:cs typeface="Calibri" panose="020F0502020204030204" pitchFamily="34" charset="0"/>
              </a:rPr>
              <a:t>.</a:t>
            </a:r>
          </a:p>
          <a:p>
            <a:pPr marL="0" indent="0">
              <a:buNone/>
            </a:pPr>
            <a:endParaRPr lang="en-US" alt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Step 3: Click </a:t>
            </a:r>
            <a:r>
              <a:rPr lang="en-US" altLang="en-US" dirty="0">
                <a:latin typeface="Calibri" panose="020F0502020204030204" pitchFamily="34" charset="0"/>
                <a:cs typeface="Calibri" panose="020F0502020204030204" pitchFamily="34" charset="0"/>
              </a:rPr>
              <a:t>on 'AutoIT' Downloads option</a:t>
            </a:r>
            <a:r>
              <a:rPr lang="en-US" altLang="en-US" dirty="0" smtClean="0">
                <a:latin typeface="Calibri" panose="020F0502020204030204" pitchFamily="34" charset="0"/>
                <a:cs typeface="Calibri" panose="020F0502020204030204" pitchFamily="34" charset="0"/>
              </a:rPr>
              <a:t>.</a:t>
            </a:r>
          </a:p>
          <a:p>
            <a:pPr marL="0" indent="0">
              <a:buNone/>
            </a:pPr>
            <a:endParaRPr lang="en-US" alt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Step 4: Download </a:t>
            </a:r>
            <a:r>
              <a:rPr lang="en-US" altLang="en-US" dirty="0">
                <a:latin typeface="Calibri" panose="020F0502020204030204" pitchFamily="34" charset="0"/>
                <a:cs typeface="Calibri" panose="020F0502020204030204" pitchFamily="34" charset="0"/>
              </a:rPr>
              <a:t>"Autoit" by clicking on 'Download Autoit' button </a:t>
            </a:r>
            <a:r>
              <a:rPr lang="en-US" altLang="en-US" dirty="0" smtClean="0">
                <a:latin typeface="Calibri" panose="020F0502020204030204" pitchFamily="34" charset="0"/>
                <a:cs typeface="Calibri" panose="020F0502020204030204" pitchFamily="34" charset="0"/>
              </a:rPr>
              <a:t>.</a:t>
            </a:r>
          </a:p>
          <a:p>
            <a:pPr marL="0" indent="0">
              <a:buNone/>
            </a:pPr>
            <a:endParaRPr lang="en-US" alt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Step 5: Now </a:t>
            </a:r>
            <a:r>
              <a:rPr lang="en-US" altLang="en-US" dirty="0">
                <a:latin typeface="Calibri" panose="020F0502020204030204" pitchFamily="34" charset="0"/>
                <a:cs typeface="Calibri" panose="020F0502020204030204" pitchFamily="34" charset="0"/>
              </a:rPr>
              <a:t>download "Autoit editor" by clicking on 'Downloads' button </a:t>
            </a:r>
            <a:r>
              <a:rPr lang="en-US" altLang="en-US" dirty="0" smtClean="0">
                <a:latin typeface="Calibri" panose="020F0502020204030204" pitchFamily="34" charset="0"/>
                <a:cs typeface="Calibri" panose="020F0502020204030204" pitchFamily="34" charset="0"/>
              </a:rPr>
              <a:t>.</a:t>
            </a:r>
          </a:p>
          <a:p>
            <a:pPr marL="0" indent="0">
              <a:buNone/>
            </a:pPr>
            <a:endParaRPr lang="en-US" altLang="en-US" dirty="0" smtClean="0">
              <a:latin typeface="Calibri" panose="020F0502020204030204" pitchFamily="34" charset="0"/>
              <a:cs typeface="Calibri" panose="020F0502020204030204" pitchFamily="34" charset="0"/>
            </a:endParaRPr>
          </a:p>
          <a:p>
            <a:r>
              <a:rPr lang="en-US" altLang="en-US" dirty="0" smtClean="0">
                <a:latin typeface="Calibri" panose="020F0502020204030204" pitchFamily="34" charset="0"/>
                <a:cs typeface="Calibri" panose="020F0502020204030204" pitchFamily="34" charset="0"/>
              </a:rPr>
              <a:t>Step 6:  Click on the file link.</a:t>
            </a:r>
            <a:endParaRPr lang="en-US" alt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880" y="2235250"/>
            <a:ext cx="3657600" cy="2819400"/>
          </a:xfrm>
          <a:prstGeom prst="rect">
            <a:avLst/>
          </a:prstGeom>
        </p:spPr>
      </p:pic>
    </p:spTree>
    <p:extLst>
      <p:ext uri="{BB962C8B-B14F-4D97-AF65-F5344CB8AC3E}">
        <p14:creationId xmlns:p14="http://schemas.microsoft.com/office/powerpoint/2010/main" val="13901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AutoIt Script - 1</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490536" y="946249"/>
            <a:ext cx="3652839" cy="2152814"/>
          </a:xfrm>
          <a:prstGeom prst="rect">
            <a:avLst/>
          </a:prstGeom>
        </p:spPr>
      </p:pic>
      <p:sp>
        <p:nvSpPr>
          <p:cNvPr id="6" name="Rounded Rectangular Callout 5"/>
          <p:cNvSpPr/>
          <p:nvPr/>
        </p:nvSpPr>
        <p:spPr bwMode="auto">
          <a:xfrm>
            <a:off x="2782454" y="1207011"/>
            <a:ext cx="3224213" cy="772345"/>
          </a:xfrm>
          <a:prstGeom prst="wedgeRoundRectCallout">
            <a:avLst>
              <a:gd name="adj1" fmla="val -70518"/>
              <a:gd name="adj2" fmla="val 34809"/>
              <a:gd name="adj3" fmla="val 16667"/>
            </a:avLst>
          </a:prstGeom>
          <a:solidFill>
            <a:schemeClr val="accent4">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smtClean="0">
                <a:latin typeface="+mj-ea"/>
                <a:ea typeface="+mj-ea"/>
              </a:rPr>
              <a:t>Click Here to open Element Identifier Window</a:t>
            </a:r>
            <a:endParaRPr kumimoji="1" lang="en-US" sz="1600" b="1" dirty="0">
              <a:latin typeface="+mj-ea"/>
              <a:ea typeface="+mj-ea"/>
            </a:endParaRPr>
          </a:p>
        </p:txBody>
      </p:sp>
      <p:pic>
        <p:nvPicPr>
          <p:cNvPr id="7" name="Picture 6"/>
          <p:cNvPicPr>
            <a:picLocks noChangeAspect="1"/>
          </p:cNvPicPr>
          <p:nvPr/>
        </p:nvPicPr>
        <p:blipFill>
          <a:blip r:embed="rId3"/>
          <a:stretch>
            <a:fillRect/>
          </a:stretch>
        </p:blipFill>
        <p:spPr>
          <a:xfrm>
            <a:off x="6441209" y="836712"/>
            <a:ext cx="5203104" cy="5516807"/>
          </a:xfrm>
          <a:prstGeom prst="rect">
            <a:avLst/>
          </a:prstGeom>
        </p:spPr>
      </p:pic>
    </p:spTree>
    <p:extLst>
      <p:ext uri="{BB962C8B-B14F-4D97-AF65-F5344CB8AC3E}">
        <p14:creationId xmlns:p14="http://schemas.microsoft.com/office/powerpoint/2010/main" val="191283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AutoIt Script - 2</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pic>
        <p:nvPicPr>
          <p:cNvPr id="4" name="Picture 3"/>
          <p:cNvPicPr>
            <a:picLocks noChangeAspect="1"/>
          </p:cNvPicPr>
          <p:nvPr/>
        </p:nvPicPr>
        <p:blipFill rotWithShape="1">
          <a:blip r:embed="rId2"/>
          <a:srcRect t="2024"/>
          <a:stretch/>
        </p:blipFill>
        <p:spPr>
          <a:xfrm>
            <a:off x="1296624" y="1143000"/>
            <a:ext cx="10047767" cy="4929188"/>
          </a:xfrm>
          <a:prstGeom prst="rect">
            <a:avLst/>
          </a:prstGeom>
        </p:spPr>
      </p:pic>
    </p:spTree>
    <p:extLst>
      <p:ext uri="{BB962C8B-B14F-4D97-AF65-F5344CB8AC3E}">
        <p14:creationId xmlns:p14="http://schemas.microsoft.com/office/powerpoint/2010/main" val="228064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AutoIt Script -3</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239350" y="836712"/>
            <a:ext cx="3789725" cy="5690490"/>
          </a:xfrm>
          <a:prstGeom prst="rect">
            <a:avLst/>
          </a:prstGeom>
        </p:spPr>
      </p:pic>
      <p:pic>
        <p:nvPicPr>
          <p:cNvPr id="6" name="Picture 5"/>
          <p:cNvPicPr>
            <a:picLocks noChangeAspect="1"/>
          </p:cNvPicPr>
          <p:nvPr/>
        </p:nvPicPr>
        <p:blipFill rotWithShape="1">
          <a:blip r:embed="rId3"/>
          <a:srcRect r="17632"/>
          <a:stretch/>
        </p:blipFill>
        <p:spPr>
          <a:xfrm>
            <a:off x="4325576" y="836711"/>
            <a:ext cx="7704499" cy="5249763"/>
          </a:xfrm>
          <a:prstGeom prst="rect">
            <a:avLst/>
          </a:prstGeom>
        </p:spPr>
      </p:pic>
    </p:spTree>
    <p:extLst>
      <p:ext uri="{BB962C8B-B14F-4D97-AF65-F5344CB8AC3E}">
        <p14:creationId xmlns:p14="http://schemas.microsoft.com/office/powerpoint/2010/main" val="2205847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AutoIT Script in Eclipse</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sp>
        <p:nvSpPr>
          <p:cNvPr id="4" name="TextBox 3"/>
          <p:cNvSpPr txBox="1"/>
          <p:nvPr/>
        </p:nvSpPr>
        <p:spPr>
          <a:xfrm>
            <a:off x="239350" y="674906"/>
            <a:ext cx="11582536" cy="594008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public </a:t>
            </a:r>
            <a:r>
              <a:rPr lang="en-US" sz="2000" dirty="0">
                <a:latin typeface="Calibri" panose="020F0502020204030204" pitchFamily="34" charset="0"/>
                <a:cs typeface="Calibri" panose="020F0502020204030204" pitchFamily="34" charset="0"/>
              </a:rPr>
              <a:t>class AutoIT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public static void main(String[] args)throws IOException, InterruptedException </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WebDriver </a:t>
            </a:r>
            <a:r>
              <a:rPr lang="en-US" sz="2000" dirty="0">
                <a:latin typeface="Calibri" panose="020F0502020204030204" pitchFamily="34" charset="0"/>
                <a:cs typeface="Calibri" panose="020F0502020204030204" pitchFamily="34" charset="0"/>
              </a:rPr>
              <a:t>driver=new ChromeDriver();</a:t>
            </a:r>
          </a:p>
          <a:p>
            <a:r>
              <a:rPr lang="en-US" sz="2000" dirty="0">
                <a:latin typeface="Calibri" panose="020F0502020204030204" pitchFamily="34" charset="0"/>
                <a:cs typeface="Calibri" panose="020F0502020204030204" pitchFamily="34" charset="0"/>
              </a:rPr>
              <a:t>System.</a:t>
            </a:r>
            <a:r>
              <a:rPr lang="en-US" sz="2000" i="1" dirty="0">
                <a:latin typeface="Calibri" panose="020F0502020204030204" pitchFamily="34" charset="0"/>
                <a:cs typeface="Calibri" panose="020F0502020204030204" pitchFamily="34" charset="0"/>
              </a:rPr>
              <a:t>setProperty("webdriver.chrome.driver","D://chromedriver.exe</a:t>
            </a:r>
            <a:r>
              <a:rPr lang="en-US" sz="2000" i="1" dirty="0" smtClean="0">
                <a:latin typeface="Calibri" panose="020F0502020204030204" pitchFamily="34" charset="0"/>
                <a:cs typeface="Calibri" panose="020F0502020204030204" pitchFamily="34" charset="0"/>
              </a:rPr>
              <a:t>");</a:t>
            </a:r>
          </a:p>
          <a:p>
            <a:endParaRPr lang="en-US" sz="2000" i="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driver.get</a:t>
            </a:r>
            <a:r>
              <a:rPr lang="en-US" sz="2000" dirty="0">
                <a:latin typeface="Calibri" panose="020F0502020204030204" pitchFamily="34" charset="0"/>
                <a:cs typeface="Calibri" panose="020F0502020204030204" pitchFamily="34" charset="0"/>
              </a:rPr>
              <a:t>("https://www.freepdfconvert.com</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driver.manage().window().maximize();</a:t>
            </a:r>
          </a:p>
          <a:p>
            <a:r>
              <a:rPr lang="en-US" sz="2000" dirty="0">
                <a:latin typeface="Calibri" panose="020F0502020204030204" pitchFamily="34" charset="0"/>
                <a:cs typeface="Calibri" panose="020F0502020204030204" pitchFamily="34" charset="0"/>
              </a:rPr>
              <a:t>    driver.manage().timeouts().implicitlyWait(10,TimeUnit.</a:t>
            </a:r>
            <a:r>
              <a:rPr lang="en-US" sz="2000" i="1" dirty="0">
                <a:latin typeface="Calibri" panose="020F0502020204030204" pitchFamily="34" charset="0"/>
                <a:cs typeface="Calibri" panose="020F0502020204030204" pitchFamily="34" charset="0"/>
              </a:rPr>
              <a:t>SECONDS);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//clicking on select files button</a:t>
            </a:r>
          </a:p>
          <a:p>
            <a:r>
              <a:rPr lang="en-US" sz="2000" dirty="0">
                <a:latin typeface="Calibri" panose="020F0502020204030204" pitchFamily="34" charset="0"/>
                <a:cs typeface="Calibri" panose="020F0502020204030204" pitchFamily="34" charset="0"/>
              </a:rPr>
              <a:t>    driver.findElement(By.</a:t>
            </a:r>
            <a:r>
              <a:rPr lang="en-US" sz="2000" i="1" dirty="0">
                <a:latin typeface="Calibri" panose="020F0502020204030204" pitchFamily="34" charset="0"/>
                <a:cs typeface="Calibri" panose="020F0502020204030204" pitchFamily="34" charset="0"/>
              </a:rPr>
              <a:t>xpath("//span[@class='file-select-icon img-file']")).click();</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 below line execute the AutoIT script .</a:t>
            </a: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Runtime.</a:t>
            </a:r>
            <a:r>
              <a:rPr lang="en-US" sz="2000" b="1" i="1" dirty="0">
                <a:latin typeface="Calibri" panose="020F0502020204030204" pitchFamily="34" charset="0"/>
                <a:cs typeface="Calibri" panose="020F0502020204030204" pitchFamily="34" charset="0"/>
              </a:rPr>
              <a:t>getRuntime().exec("D:\\AutoIT Workspace\\upload.exe");</a:t>
            </a:r>
          </a:p>
          <a:p>
            <a:r>
              <a:rPr lang="en-US" sz="2000" dirty="0">
                <a:latin typeface="Calibri" panose="020F0502020204030204" pitchFamily="34" charset="0"/>
                <a:cs typeface="Calibri" panose="020F0502020204030204" pitchFamily="34" charset="0"/>
              </a:rPr>
              <a:t>        }</a:t>
            </a:r>
          </a:p>
          <a:p>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3278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0"/>
          </p:nvPr>
        </p:nvSpPr>
        <p:spPr/>
        <p:txBody>
          <a:bodyPr/>
          <a:lstStyle/>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endParaRPr lang="en-US" b="1" i="1" dirty="0" smtClean="0"/>
          </a:p>
          <a:p>
            <a:pPr marL="0" indent="0" algn="ctr">
              <a:buNone/>
            </a:pPr>
            <a:endParaRPr lang="en-US" b="1" i="1" dirty="0"/>
          </a:p>
          <a:p>
            <a:pPr marL="0" indent="0" algn="ctr">
              <a:buNone/>
            </a:pPr>
            <a:r>
              <a:rPr lang="en-US" sz="4000" b="1" i="1" dirty="0" smtClean="0"/>
              <a:t> Session 5 </a:t>
            </a:r>
            <a:r>
              <a:rPr lang="en-US" sz="4000" b="1" i="1" dirty="0" smtClean="0"/>
              <a:t>: </a:t>
            </a:r>
            <a:r>
              <a:rPr lang="en-US" sz="4000" b="1" i="1" dirty="0" smtClean="0"/>
              <a:t>24 </a:t>
            </a:r>
            <a:r>
              <a:rPr lang="en-US" sz="4000" b="1" i="1" baseline="30000" dirty="0" smtClean="0"/>
              <a:t>th</a:t>
            </a:r>
            <a:r>
              <a:rPr lang="en-US" sz="4000" b="1" i="1" dirty="0" smtClean="0"/>
              <a:t> </a:t>
            </a:r>
            <a:r>
              <a:rPr lang="en-US" sz="4000" b="1" i="1" dirty="0" smtClean="0"/>
              <a:t>Sep</a:t>
            </a:r>
            <a:endParaRPr lang="en-US" sz="4000" b="1" i="1" dirty="0"/>
          </a:p>
        </p:txBody>
      </p:sp>
    </p:spTree>
    <p:extLst>
      <p:ext uri="{BB962C8B-B14F-4D97-AF65-F5344CB8AC3E}">
        <p14:creationId xmlns:p14="http://schemas.microsoft.com/office/powerpoint/2010/main" val="2827546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Excel using JXL API</a:t>
            </a:r>
            <a:endParaRPr lang="en-US" dirty="0"/>
          </a:p>
        </p:txBody>
      </p:sp>
      <p:sp>
        <p:nvSpPr>
          <p:cNvPr id="3" name="Content Placeholder 2"/>
          <p:cNvSpPr>
            <a:spLocks noGrp="1"/>
          </p:cNvSpPr>
          <p:nvPr>
            <p:ph sz="quarter" idx="10"/>
          </p:nvPr>
        </p:nvSpPr>
        <p:spPr>
          <a:xfrm>
            <a:off x="239350" y="836713"/>
            <a:ext cx="11713301" cy="720626"/>
          </a:xfrm>
        </p:spPr>
        <p:txBody>
          <a:bodyPr>
            <a:normAutofit/>
          </a:bodyPr>
          <a:lstStyle/>
          <a:p>
            <a:pPr marL="0" indent="0">
              <a:buNone/>
            </a:pPr>
            <a:r>
              <a:rPr lang="en-US" altLang="en-US" b="1" dirty="0" smtClean="0">
                <a:latin typeface="Calibri" panose="020F0502020204030204" pitchFamily="34" charset="0"/>
                <a:cs typeface="Calibri" panose="020F0502020204030204" pitchFamily="34" charset="0"/>
              </a:rPr>
              <a:t>JXL</a:t>
            </a:r>
            <a:r>
              <a:rPr lang="en-US" altLang="en-US" dirty="0">
                <a:latin typeface="Calibri" panose="020F0502020204030204" pitchFamily="34" charset="0"/>
                <a:cs typeface="Calibri" panose="020F0502020204030204" pitchFamily="34" charset="0"/>
              </a:rPr>
              <a:t> API (a.k.a. </a:t>
            </a:r>
            <a:r>
              <a:rPr lang="en-US" altLang="en-US" b="1" dirty="0">
                <a:latin typeface="Calibri" panose="020F0502020204030204" pitchFamily="34" charset="0"/>
                <a:cs typeface="Calibri" panose="020F0502020204030204" pitchFamily="34" charset="0"/>
              </a:rPr>
              <a:t>Java</a:t>
            </a:r>
            <a:r>
              <a:rPr lang="en-US" altLang="en-US" dirty="0">
                <a:latin typeface="Calibri" panose="020F0502020204030204" pitchFamily="34" charset="0"/>
                <a:cs typeface="Calibri" panose="020F0502020204030204" pitchFamily="34" charset="0"/>
              </a:rPr>
              <a:t> Excel API) allows users to read, write, create, and modify sheets in an Excel(.xls</a:t>
            </a:r>
            <a:r>
              <a:rPr lang="en-US" altLang="en-US" dirty="0">
                <a:latin typeface="Calibri" panose="020F0502020204030204" pitchFamily="34" charset="0"/>
                <a:cs typeface="Calibri" panose="020F0502020204030204" pitchFamily="34" charset="0"/>
              </a:rPr>
              <a:t>) workbook at runtime</a:t>
            </a:r>
            <a:r>
              <a:rPr lang="en-US" altLang="en-US" dirty="0" smtClean="0">
                <a:latin typeface="Calibri" panose="020F0502020204030204" pitchFamily="34" charset="0"/>
                <a:cs typeface="Calibri" panose="020F0502020204030204" pitchFamily="34" charset="0"/>
              </a:rPr>
              <a:t>.</a:t>
            </a:r>
            <a:endParaRPr lang="en-US" sz="4000" b="1" i="1" dirty="0"/>
          </a:p>
        </p:txBody>
      </p:sp>
      <p:pic>
        <p:nvPicPr>
          <p:cNvPr id="6" name="Picture 5"/>
          <p:cNvPicPr>
            <a:picLocks noChangeAspect="1"/>
          </p:cNvPicPr>
          <p:nvPr/>
        </p:nvPicPr>
        <p:blipFill rotWithShape="1">
          <a:blip r:embed="rId3"/>
          <a:srcRect t="1109" b="5718"/>
          <a:stretch/>
        </p:blipFill>
        <p:spPr>
          <a:xfrm>
            <a:off x="380999" y="1500188"/>
            <a:ext cx="11334751" cy="4943475"/>
          </a:xfrm>
          <a:prstGeom prst="rect">
            <a:avLst/>
          </a:prstGeom>
        </p:spPr>
      </p:pic>
    </p:spTree>
    <p:extLst>
      <p:ext uri="{BB962C8B-B14F-4D97-AF65-F5344CB8AC3E}">
        <p14:creationId xmlns:p14="http://schemas.microsoft.com/office/powerpoint/2010/main" val="1971592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Selenium?</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p>
          <a:p>
            <a:pPr marL="0" indent="0">
              <a:buNone/>
            </a:pPr>
            <a:endParaRPr lang="en-US" dirty="0" smtClean="0"/>
          </a:p>
          <a:p>
            <a:pPr marL="0" indent="0">
              <a:buNone/>
            </a:pPr>
            <a:endParaRPr lang="en-US" dirty="0"/>
          </a:p>
          <a:p>
            <a:pPr marL="0" indent="0">
              <a:buNone/>
            </a:pPr>
            <a:endParaRPr lang="en-US" dirty="0"/>
          </a:p>
        </p:txBody>
      </p:sp>
      <p:sp>
        <p:nvSpPr>
          <p:cNvPr id="4" name="Content Placeholder 2"/>
          <p:cNvSpPr txBox="1">
            <a:spLocks/>
          </p:cNvSpPr>
          <p:nvPr/>
        </p:nvSpPr>
        <p:spPr bwMode="gray">
          <a:xfrm>
            <a:off x="239351" y="844682"/>
            <a:ext cx="11713301"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Selenium is a </a:t>
            </a:r>
            <a:r>
              <a:rPr lang="en-US" altLang="en-US" sz="2400" b="1" kern="0" dirty="0">
                <a:latin typeface="Calibri" panose="020F0502020204030204" pitchFamily="34" charset="0"/>
                <a:cs typeface="Calibri" panose="020F0502020204030204" pitchFamily="34" charset="0"/>
              </a:rPr>
              <a:t>functional automation tool </a:t>
            </a:r>
            <a:r>
              <a:rPr lang="en-US" altLang="en-US" sz="2400" kern="0" dirty="0">
                <a:latin typeface="Calibri" panose="020F0502020204030204" pitchFamily="34" charset="0"/>
                <a:cs typeface="Calibri" panose="020F0502020204030204" pitchFamily="34" charset="0"/>
              </a:rPr>
              <a:t>for web applications</a:t>
            </a:r>
          </a:p>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It is an </a:t>
            </a:r>
            <a:r>
              <a:rPr lang="en-US" altLang="en-US" sz="2400" b="1" kern="0" dirty="0">
                <a:latin typeface="Calibri" panose="020F0502020204030204" pitchFamily="34" charset="0"/>
                <a:cs typeface="Calibri" panose="020F0502020204030204" pitchFamily="34" charset="0"/>
              </a:rPr>
              <a:t>open source</a:t>
            </a:r>
            <a:r>
              <a:rPr lang="en-US" altLang="en-US" sz="2400" kern="0" dirty="0">
                <a:latin typeface="Calibri" panose="020F0502020204030204" pitchFamily="34" charset="0"/>
                <a:cs typeface="Calibri" panose="020F0502020204030204" pitchFamily="34" charset="0"/>
              </a:rPr>
              <a:t> tool (free of cost)</a:t>
            </a:r>
          </a:p>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It </a:t>
            </a:r>
            <a:r>
              <a:rPr lang="en-US" altLang="en-US" sz="2400" b="1" kern="0" dirty="0">
                <a:latin typeface="Calibri" panose="020F0502020204030204" pitchFamily="34" charset="0"/>
                <a:cs typeface="Calibri" panose="020F0502020204030204" pitchFamily="34" charset="0"/>
              </a:rPr>
              <a:t>supports different  browsers  </a:t>
            </a:r>
            <a:r>
              <a:rPr lang="en-US" altLang="en-US" sz="2400" kern="0" dirty="0">
                <a:latin typeface="Calibri" panose="020F0502020204030204" pitchFamily="34" charset="0"/>
                <a:cs typeface="Calibri" panose="020F0502020204030204" pitchFamily="34" charset="0"/>
              </a:rPr>
              <a:t>(IE, Firefox, Chrome, Opera, Safari) and </a:t>
            </a:r>
            <a:r>
              <a:rPr lang="en-US" altLang="en-US" sz="2400" b="1" kern="0" dirty="0">
                <a:latin typeface="Calibri" panose="020F0502020204030204" pitchFamily="34" charset="0"/>
                <a:cs typeface="Calibri" panose="020F0502020204030204" pitchFamily="34" charset="0"/>
              </a:rPr>
              <a:t>platforms </a:t>
            </a:r>
            <a:r>
              <a:rPr lang="en-US" altLang="en-US" sz="2400" kern="0" dirty="0">
                <a:latin typeface="Calibri" panose="020F0502020204030204" pitchFamily="34" charset="0"/>
                <a:cs typeface="Calibri" panose="020F0502020204030204" pitchFamily="34" charset="0"/>
              </a:rPr>
              <a:t>(Windows, Linux, Mac</a:t>
            </a:r>
            <a:r>
              <a:rPr lang="en-US" altLang="en-US" sz="2400" kern="0" dirty="0" smtClean="0">
                <a:latin typeface="Calibri" panose="020F0502020204030204" pitchFamily="34" charset="0"/>
                <a:cs typeface="Calibri" panose="020F0502020204030204" pitchFamily="34" charset="0"/>
              </a:rPr>
              <a:t>)</a:t>
            </a:r>
            <a:endParaRPr lang="en-US" altLang="en-US" sz="2400" kern="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Embeds test automation engine in your browser</a:t>
            </a:r>
          </a:p>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Used for functional regression testing</a:t>
            </a:r>
          </a:p>
          <a:p>
            <a:pPr>
              <a:lnSpc>
                <a:spcPct val="150000"/>
              </a:lnSpc>
              <a:buFont typeface="Arial" panose="020B0604020202020204" pitchFamily="34" charset="0"/>
              <a:buChar char="•"/>
            </a:pPr>
            <a:r>
              <a:rPr lang="en-US" altLang="en-US" sz="2400" kern="0" dirty="0">
                <a:latin typeface="Calibri" panose="020F0502020204030204" pitchFamily="34" charset="0"/>
                <a:cs typeface="Calibri" panose="020F0502020204030204" pitchFamily="34" charset="0"/>
              </a:rPr>
              <a:t>Uses </a:t>
            </a:r>
            <a:r>
              <a:rPr lang="en-US" altLang="en-US" sz="2400" kern="0">
                <a:latin typeface="Calibri" panose="020F0502020204030204" pitchFamily="34" charset="0"/>
                <a:cs typeface="Calibri" panose="020F0502020204030204" pitchFamily="34" charset="0"/>
              </a:rPr>
              <a:t>JavaScript</a:t>
            </a:r>
            <a:endParaRPr lang="en-US" altLang="en-US" sz="2400" kern="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US" sz="1700" b="1" kern="0" dirty="0" smtClean="0">
              <a:cs typeface="+mn-cs"/>
            </a:endParaRPr>
          </a:p>
          <a:p>
            <a:pPr marL="0" indent="0">
              <a:lnSpc>
                <a:spcPct val="150000"/>
              </a:lnSpc>
              <a:buNone/>
            </a:pPr>
            <a:endParaRPr lang="en-US" sz="1700" b="1" kern="0" dirty="0"/>
          </a:p>
          <a:p>
            <a:pPr marL="180000" lvl="1" indent="0">
              <a:lnSpc>
                <a:spcPct val="150000"/>
              </a:lnSpc>
              <a:buNone/>
            </a:pPr>
            <a:endParaRPr lang="en-US" sz="1300" kern="0" dirty="0">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464" y="2744595"/>
            <a:ext cx="3590143" cy="3249080"/>
          </a:xfrm>
          <a:prstGeom prst="rect">
            <a:avLst/>
          </a:prstGeom>
        </p:spPr>
      </p:pic>
    </p:spTree>
    <p:extLst>
      <p:ext uri="{BB962C8B-B14F-4D97-AF65-F5344CB8AC3E}">
        <p14:creationId xmlns:p14="http://schemas.microsoft.com/office/powerpoint/2010/main" val="121137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Testing using Selenium</a:t>
            </a:r>
            <a:endParaRPr lang="en-US" dirty="0"/>
          </a:p>
        </p:txBody>
      </p:sp>
      <p:sp>
        <p:nvSpPr>
          <p:cNvPr id="3" name="Content Placeholder 2"/>
          <p:cNvSpPr>
            <a:spLocks noGrp="1"/>
          </p:cNvSpPr>
          <p:nvPr>
            <p:ph sz="quarter" idx="10"/>
          </p:nvPr>
        </p:nvSpPr>
        <p:spPr>
          <a:xfrm>
            <a:off x="128180" y="812952"/>
            <a:ext cx="11713301" cy="4673448"/>
          </a:xfrm>
        </p:spPr>
        <p:txBody>
          <a:bodyPr>
            <a:normAutofit/>
          </a:bodyPr>
          <a:lstStyle/>
          <a:p>
            <a:r>
              <a:rPr lang="en-US" altLang="en-US" b="1" dirty="0"/>
              <a:t>Make a connection to the </a:t>
            </a:r>
            <a:r>
              <a:rPr lang="en-US" altLang="en-US" b="1" dirty="0" smtClean="0"/>
              <a:t>Database</a:t>
            </a:r>
          </a:p>
          <a:p>
            <a:r>
              <a:rPr lang="en-US" altLang="en-US" b="1" dirty="0"/>
              <a:t>Send Queries to the Database</a:t>
            </a:r>
          </a:p>
          <a:p>
            <a:r>
              <a:rPr lang="en-US" altLang="en-US" b="1" dirty="0"/>
              <a:t>Process the results</a:t>
            </a:r>
          </a:p>
          <a:p>
            <a:endParaRPr lang="en-US" altLang="en-US" b="1" dirty="0" smtClean="0"/>
          </a:p>
          <a:p>
            <a:pPr marL="0" indent="0">
              <a:buNone/>
            </a:pPr>
            <a:r>
              <a:rPr lang="en-US" altLang="en-US" sz="1600" dirty="0" smtClean="0"/>
              <a:t>   </a:t>
            </a:r>
            <a:endParaRPr lang="en-US" altLang="en-US" sz="1600" dirty="0"/>
          </a:p>
          <a:p>
            <a:pPr marL="0" indent="0">
              <a:buNone/>
            </a:pPr>
            <a:endParaRPr lang="en-US" altLang="en-US" dirty="0" smtClean="0"/>
          </a:p>
          <a:p>
            <a:pPr marL="0" indent="0">
              <a:buNone/>
            </a:pPr>
            <a:endParaRPr lang="en-US" altLang="en-US" sz="1700" dirty="0"/>
          </a:p>
        </p:txBody>
      </p:sp>
      <p:pic>
        <p:nvPicPr>
          <p:cNvPr id="9" name="Picture 8"/>
          <p:cNvPicPr>
            <a:picLocks noChangeAspect="1"/>
          </p:cNvPicPr>
          <p:nvPr/>
        </p:nvPicPr>
        <p:blipFill>
          <a:blip r:embed="rId3"/>
          <a:stretch>
            <a:fillRect/>
          </a:stretch>
        </p:blipFill>
        <p:spPr>
          <a:xfrm>
            <a:off x="239351" y="1912819"/>
            <a:ext cx="11822822" cy="1556386"/>
          </a:xfrm>
          <a:prstGeom prst="rect">
            <a:avLst/>
          </a:prstGeom>
        </p:spPr>
      </p:pic>
      <p:pic>
        <p:nvPicPr>
          <p:cNvPr id="10" name="Picture 9"/>
          <p:cNvPicPr>
            <a:picLocks noChangeAspect="1"/>
          </p:cNvPicPr>
          <p:nvPr/>
        </p:nvPicPr>
        <p:blipFill>
          <a:blip r:embed="rId4"/>
          <a:stretch>
            <a:fillRect/>
          </a:stretch>
        </p:blipFill>
        <p:spPr>
          <a:xfrm>
            <a:off x="239351" y="3551481"/>
            <a:ext cx="11822822" cy="1391764"/>
          </a:xfrm>
          <a:prstGeom prst="rect">
            <a:avLst/>
          </a:prstGeom>
        </p:spPr>
      </p:pic>
      <p:pic>
        <p:nvPicPr>
          <p:cNvPr id="11" name="Picture 10"/>
          <p:cNvPicPr>
            <a:picLocks noChangeAspect="1"/>
          </p:cNvPicPr>
          <p:nvPr/>
        </p:nvPicPr>
        <p:blipFill>
          <a:blip r:embed="rId5"/>
          <a:stretch>
            <a:fillRect/>
          </a:stretch>
        </p:blipFill>
        <p:spPr>
          <a:xfrm>
            <a:off x="239351" y="4973202"/>
            <a:ext cx="11822822" cy="1485900"/>
          </a:xfrm>
          <a:prstGeom prst="rect">
            <a:avLst/>
          </a:prstGeom>
        </p:spPr>
      </p:pic>
    </p:spTree>
    <p:extLst>
      <p:ext uri="{BB962C8B-B14F-4D97-AF65-F5344CB8AC3E}">
        <p14:creationId xmlns:p14="http://schemas.microsoft.com/office/powerpoint/2010/main" val="98441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lstStyle/>
          <a:p>
            <a:r>
              <a:rPr lang="en-US" dirty="0">
                <a:hlinkClick r:id="rId3"/>
              </a:rPr>
              <a:t>https://www.seleniumhq.org</a:t>
            </a:r>
            <a:r>
              <a:rPr lang="en-US" dirty="0" smtClean="0">
                <a:hlinkClick r:id="rId3"/>
              </a:rPr>
              <a:t>/</a:t>
            </a:r>
            <a:endParaRPr lang="en-US" dirty="0" smtClean="0"/>
          </a:p>
          <a:p>
            <a:r>
              <a:rPr lang="en-US" dirty="0">
                <a:hlinkClick r:id="rId4"/>
              </a:rPr>
              <a:t>https://www.softwaretestinghelp.com/selenium-webdriver-commands-selenium-tutorial-17</a:t>
            </a:r>
            <a:r>
              <a:rPr lang="en-US" dirty="0" smtClean="0">
                <a:hlinkClick r:id="rId4"/>
              </a:rPr>
              <a:t>/</a:t>
            </a:r>
            <a:endParaRPr lang="en-US" dirty="0" smtClean="0"/>
          </a:p>
          <a:p>
            <a:r>
              <a:rPr lang="en-US" dirty="0">
                <a:hlinkClick r:id="rId5"/>
              </a:rPr>
              <a:t>https://</a:t>
            </a:r>
            <a:r>
              <a:rPr lang="en-US" dirty="0" smtClean="0">
                <a:hlinkClick r:id="rId5"/>
              </a:rPr>
              <a:t>github.com/SeleniumHQ/selenium/wiki/JsonWireProtocol</a:t>
            </a:r>
            <a:endParaRPr lang="en-US" dirty="0" smtClean="0"/>
          </a:p>
          <a:p>
            <a:r>
              <a:rPr lang="en-US" dirty="0">
                <a:hlinkClick r:id="rId6"/>
              </a:rPr>
              <a:t>https://www.techbeamers.com/important-selenium-webdriver-commands/</a:t>
            </a:r>
            <a:endParaRPr lang="en-US" dirty="0"/>
          </a:p>
          <a:p>
            <a:endParaRPr lang="en-US" dirty="0" smtClean="0"/>
          </a:p>
          <a:p>
            <a:endParaRPr lang="en-US" dirty="0" smtClean="0"/>
          </a:p>
          <a:p>
            <a:pPr marL="0" indent="0">
              <a:buNone/>
            </a:pPr>
            <a:r>
              <a:rPr lang="en-US" dirty="0" smtClean="0"/>
              <a:t>For Practice:</a:t>
            </a:r>
            <a:endParaRPr lang="en-US" dirty="0"/>
          </a:p>
          <a:p>
            <a:r>
              <a:rPr lang="en-US" altLang="en-US" dirty="0">
                <a:hlinkClick r:id="rId7"/>
              </a:rPr>
              <a:t>https://</a:t>
            </a:r>
            <a:r>
              <a:rPr lang="en-US" altLang="en-US" dirty="0" smtClean="0">
                <a:hlinkClick r:id="rId7"/>
              </a:rPr>
              <a:t>www.toolsqa.com/automation-practice-form/</a:t>
            </a:r>
            <a:endParaRPr lang="en-US" altLang="en-US" dirty="0" smtClean="0"/>
          </a:p>
          <a:p>
            <a:r>
              <a:rPr lang="en-US" altLang="en-US" dirty="0" smtClean="0">
                <a:hlinkClick r:id="rId8"/>
              </a:rPr>
              <a:t>https</a:t>
            </a:r>
            <a:r>
              <a:rPr lang="en-US" altLang="en-US" dirty="0">
                <a:hlinkClick r:id="rId8"/>
              </a:rPr>
              <a:t>://www.toolsqa.com/automation-practice-table</a:t>
            </a:r>
            <a:r>
              <a:rPr lang="en-US" altLang="en-US" dirty="0">
                <a:hlinkClick r:id="rId8"/>
              </a:rPr>
              <a:t>/</a:t>
            </a:r>
            <a:endParaRPr lang="en-US" altLang="en-US" dirty="0"/>
          </a:p>
          <a:p>
            <a:endParaRPr lang="en-US" dirty="0" smtClean="0"/>
          </a:p>
          <a:p>
            <a:endParaRPr lang="en-US" dirty="0"/>
          </a:p>
          <a:p>
            <a:endParaRPr lang="en-US" dirty="0"/>
          </a:p>
        </p:txBody>
      </p:sp>
    </p:spTree>
    <p:extLst>
      <p:ext uri="{BB962C8B-B14F-4D97-AF65-F5344CB8AC3E}">
        <p14:creationId xmlns:p14="http://schemas.microsoft.com/office/powerpoint/2010/main" val="299276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0"/>
          </p:nvPr>
        </p:nvSpPr>
        <p:spPr/>
        <p:txBody>
          <a:bodyPr>
            <a:normAutofit/>
          </a:bodyPr>
          <a:lstStyle/>
          <a:p>
            <a:pPr marL="0" indent="0" algn="ctr">
              <a:buNone/>
            </a:pPr>
            <a:endParaRPr lang="en-US" altLang="en-US" sz="8000" i="1" dirty="0" smtClean="0"/>
          </a:p>
          <a:p>
            <a:pPr marL="0" indent="0" algn="ctr">
              <a:buNone/>
            </a:pPr>
            <a:r>
              <a:rPr lang="en-US" altLang="en-US" sz="8000" i="1" dirty="0" smtClean="0"/>
              <a:t>Questions</a:t>
            </a:r>
            <a:r>
              <a:rPr lang="en-US" altLang="en-US" sz="8000" i="1" dirty="0"/>
              <a:t>?</a:t>
            </a:r>
          </a:p>
        </p:txBody>
      </p:sp>
    </p:spTree>
    <p:extLst>
      <p:ext uri="{BB962C8B-B14F-4D97-AF65-F5344CB8AC3E}">
        <p14:creationId xmlns:p14="http://schemas.microsoft.com/office/powerpoint/2010/main" val="206116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0"/>
          </p:nvPr>
        </p:nvSpPr>
        <p:spPr/>
        <p:txBody>
          <a:bodyPr>
            <a:normAutofit/>
          </a:bodyPr>
          <a:lstStyle/>
          <a:p>
            <a:pPr marL="0" indent="0" algn="ctr">
              <a:buNone/>
            </a:pPr>
            <a:r>
              <a:rPr lang="en-US" sz="8000" i="1" dirty="0" smtClean="0"/>
              <a:t> </a:t>
            </a:r>
          </a:p>
          <a:p>
            <a:pPr marL="0" indent="0" algn="ctr">
              <a:buNone/>
            </a:pPr>
            <a:r>
              <a:rPr lang="en-US" sz="8000" i="1" dirty="0" smtClean="0"/>
              <a:t>Thank You!</a:t>
            </a:r>
            <a:endParaRPr lang="en-US" sz="8000" i="1" dirty="0"/>
          </a:p>
        </p:txBody>
      </p:sp>
    </p:spTree>
    <p:extLst>
      <p:ext uri="{BB962C8B-B14F-4D97-AF65-F5344CB8AC3E}">
        <p14:creationId xmlns:p14="http://schemas.microsoft.com/office/powerpoint/2010/main" val="953322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Components</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p>
          <a:p>
            <a:pPr marL="0" indent="0">
              <a:buNone/>
            </a:pPr>
            <a:endParaRPr lang="en-US" dirty="0"/>
          </a:p>
        </p:txBody>
      </p:sp>
      <p:sp>
        <p:nvSpPr>
          <p:cNvPr id="4" name="Content Placeholder 2"/>
          <p:cNvSpPr txBox="1">
            <a:spLocks/>
          </p:cNvSpPr>
          <p:nvPr/>
        </p:nvSpPr>
        <p:spPr bwMode="gray">
          <a:xfrm>
            <a:off x="239351" y="844682"/>
            <a:ext cx="11713301"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0" indent="0">
              <a:lnSpc>
                <a:spcPct val="150000"/>
              </a:lnSpc>
              <a:buNone/>
            </a:pPr>
            <a:r>
              <a:rPr lang="en-US" sz="1700" kern="0" dirty="0"/>
              <a:t> </a:t>
            </a:r>
            <a:endParaRPr lang="en-US" sz="1700" kern="0" dirty="0" smtClean="0">
              <a:cs typeface="+mn-cs"/>
            </a:endParaRPr>
          </a:p>
          <a:p>
            <a:pPr marL="180000" lvl="1" indent="0">
              <a:lnSpc>
                <a:spcPct val="150000"/>
              </a:lnSpc>
              <a:buNone/>
            </a:pPr>
            <a:endParaRPr lang="en-US" sz="1300" kern="0" dirty="0">
              <a:cs typeface="+mn-cs"/>
            </a:endParaRPr>
          </a:p>
        </p:txBody>
      </p:sp>
      <p:sp>
        <p:nvSpPr>
          <p:cNvPr id="5" name="Rounded Rectangle 4"/>
          <p:cNvSpPr/>
          <p:nvPr/>
        </p:nvSpPr>
        <p:spPr bwMode="auto">
          <a:xfrm>
            <a:off x="4761850" y="844682"/>
            <a:ext cx="2073665" cy="684315"/>
          </a:xfrm>
          <a:prstGeom prst="roundRect">
            <a:avLst/>
          </a:prstGeom>
          <a:solidFill>
            <a:schemeClr val="accent6">
              <a:lumMod val="25000"/>
              <a:lumOff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Suite</a:t>
            </a:r>
            <a:endParaRPr kumimoji="1" lang="en-US" b="1" dirty="0">
              <a:latin typeface="+mj-ea"/>
              <a:ea typeface="+mj-ea"/>
            </a:endParaRPr>
          </a:p>
        </p:txBody>
      </p:sp>
      <p:sp>
        <p:nvSpPr>
          <p:cNvPr id="6" name="Rounded Rectangle 5"/>
          <p:cNvSpPr/>
          <p:nvPr/>
        </p:nvSpPr>
        <p:spPr bwMode="auto">
          <a:xfrm>
            <a:off x="572126" y="2490707"/>
            <a:ext cx="1901252" cy="837109"/>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IDE</a:t>
            </a:r>
            <a:endParaRPr kumimoji="1" lang="en-US" b="1" dirty="0">
              <a:latin typeface="+mj-ea"/>
              <a:ea typeface="+mj-ea"/>
            </a:endParaRPr>
          </a:p>
        </p:txBody>
      </p:sp>
      <p:sp>
        <p:nvSpPr>
          <p:cNvPr id="7" name="Rounded Rectangle 6"/>
          <p:cNvSpPr/>
          <p:nvPr/>
        </p:nvSpPr>
        <p:spPr bwMode="auto">
          <a:xfrm>
            <a:off x="3568283" y="2490705"/>
            <a:ext cx="1948097" cy="837111"/>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RC</a:t>
            </a:r>
            <a:endParaRPr kumimoji="1" lang="en-US" b="1" dirty="0">
              <a:latin typeface="+mj-ea"/>
              <a:ea typeface="+mj-ea"/>
            </a:endParaRPr>
          </a:p>
        </p:txBody>
      </p:sp>
      <p:sp>
        <p:nvSpPr>
          <p:cNvPr id="8" name="Rounded Rectangle 7"/>
          <p:cNvSpPr/>
          <p:nvPr/>
        </p:nvSpPr>
        <p:spPr bwMode="auto">
          <a:xfrm>
            <a:off x="6564443" y="2490707"/>
            <a:ext cx="2039912" cy="837109"/>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WebDriver</a:t>
            </a:r>
            <a:endParaRPr kumimoji="1" lang="en-US" b="1" dirty="0">
              <a:latin typeface="+mj-ea"/>
              <a:ea typeface="+mj-ea"/>
            </a:endParaRPr>
          </a:p>
        </p:txBody>
      </p:sp>
      <p:sp>
        <p:nvSpPr>
          <p:cNvPr id="9" name="Rounded Rectangle 8"/>
          <p:cNvSpPr/>
          <p:nvPr/>
        </p:nvSpPr>
        <p:spPr bwMode="auto">
          <a:xfrm>
            <a:off x="9408827" y="2490707"/>
            <a:ext cx="1938727" cy="837110"/>
          </a:xfrm>
          <a:prstGeom prst="roundRect">
            <a:avLst/>
          </a:prstGeom>
          <a:solidFill>
            <a:schemeClr val="accent3">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Grid</a:t>
            </a:r>
            <a:endParaRPr kumimoji="1" lang="en-US" b="1" dirty="0">
              <a:latin typeface="+mj-ea"/>
              <a:ea typeface="+mj-ea"/>
            </a:endParaRPr>
          </a:p>
        </p:txBody>
      </p:sp>
      <p:grpSp>
        <p:nvGrpSpPr>
          <p:cNvPr id="33" name="Group 32"/>
          <p:cNvGrpSpPr/>
          <p:nvPr/>
        </p:nvGrpSpPr>
        <p:grpSpPr>
          <a:xfrm>
            <a:off x="1319134" y="1528997"/>
            <a:ext cx="9233941" cy="961710"/>
            <a:chOff x="1319134" y="1528997"/>
            <a:chExt cx="9233941" cy="961710"/>
          </a:xfrm>
        </p:grpSpPr>
        <p:cxnSp>
          <p:nvCxnSpPr>
            <p:cNvPr id="11" name="Straight Connector 10"/>
            <p:cNvCxnSpPr>
              <a:stCxn id="5" idx="2"/>
            </p:cNvCxnSpPr>
            <p:nvPr/>
          </p:nvCxnSpPr>
          <p:spPr bwMode="auto">
            <a:xfrm>
              <a:off x="5798683" y="1528997"/>
              <a:ext cx="0" cy="539646"/>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a:off x="1319134" y="2068643"/>
              <a:ext cx="9233941" cy="1"/>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bwMode="auto">
            <a:xfrm>
              <a:off x="1319134" y="2068643"/>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bwMode="auto">
            <a:xfrm>
              <a:off x="4544517"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bwMode="auto">
            <a:xfrm>
              <a:off x="7739920"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bwMode="auto">
            <a:xfrm>
              <a:off x="10553075" y="2068645"/>
              <a:ext cx="0" cy="422062"/>
            </a:xfrm>
            <a:prstGeom prst="line">
              <a:avLst/>
            </a:prstGeom>
            <a:ln>
              <a:solidFill>
                <a:schemeClr val="accent3">
                  <a:lumMod val="90000"/>
                  <a:lumOff val="10000"/>
                </a:schemeClr>
              </a:solidFill>
            </a:ln>
            <a:extLst/>
          </p:spPr>
          <p:style>
            <a:lnRef idx="2">
              <a:schemeClr val="dk1"/>
            </a:lnRef>
            <a:fillRef idx="0">
              <a:schemeClr val="dk1"/>
            </a:fillRef>
            <a:effectRef idx="1">
              <a:schemeClr val="dk1"/>
            </a:effectRef>
            <a:fontRef idx="minor">
              <a:schemeClr val="tx1"/>
            </a:fontRef>
          </p:style>
        </p:cxnSp>
      </p:grpSp>
      <p:sp>
        <p:nvSpPr>
          <p:cNvPr id="23" name="Rounded Rectangle 22"/>
          <p:cNvSpPr/>
          <p:nvPr/>
        </p:nvSpPr>
        <p:spPr bwMode="auto">
          <a:xfrm>
            <a:off x="6564443" y="4053392"/>
            <a:ext cx="2039912" cy="837109"/>
          </a:xfrm>
          <a:prstGeom prst="roundRect">
            <a:avLst/>
          </a:prstGeom>
          <a:solidFill>
            <a:schemeClr val="accent5">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2</a:t>
            </a:r>
            <a:endParaRPr kumimoji="1" lang="en-US" b="1" dirty="0">
              <a:latin typeface="+mj-ea"/>
              <a:ea typeface="+mj-ea"/>
            </a:endParaRPr>
          </a:p>
        </p:txBody>
      </p:sp>
      <p:sp>
        <p:nvSpPr>
          <p:cNvPr id="24" name="Rounded Rectangle 23"/>
          <p:cNvSpPr/>
          <p:nvPr/>
        </p:nvSpPr>
        <p:spPr bwMode="auto">
          <a:xfrm>
            <a:off x="6597234" y="5587027"/>
            <a:ext cx="2039912" cy="837109"/>
          </a:xfrm>
          <a:prstGeom prst="roundRect">
            <a:avLst/>
          </a:prstGeom>
          <a:solidFill>
            <a:schemeClr val="accent5">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Selenium 3</a:t>
            </a:r>
            <a:endParaRPr kumimoji="1" lang="en-US" b="1" dirty="0">
              <a:latin typeface="+mj-ea"/>
              <a:ea typeface="+mj-ea"/>
            </a:endParaRPr>
          </a:p>
        </p:txBody>
      </p:sp>
      <p:cxnSp>
        <p:nvCxnSpPr>
          <p:cNvPr id="26" name="Straight Arrow Connector 25"/>
          <p:cNvCxnSpPr>
            <a:stCxn id="7" idx="2"/>
          </p:cNvCxnSpPr>
          <p:nvPr/>
        </p:nvCxnSpPr>
        <p:spPr bwMode="auto">
          <a:xfrm>
            <a:off x="4542332" y="3327816"/>
            <a:ext cx="2022111" cy="1144130"/>
          </a:xfrm>
          <a:prstGeom prst="straightConnector1">
            <a:avLst/>
          </a:prstGeom>
          <a:ln>
            <a:solidFill>
              <a:srgbClr val="C00000"/>
            </a:solidFill>
            <a:tailEnd type="triangle"/>
          </a:ln>
          <a:extLst/>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bwMode="auto">
          <a:xfrm>
            <a:off x="7617190" y="3327816"/>
            <a:ext cx="0" cy="783681"/>
          </a:xfrm>
          <a:prstGeom prst="straightConnector1">
            <a:avLst/>
          </a:prstGeom>
          <a:ln>
            <a:solidFill>
              <a:srgbClr val="C00000"/>
            </a:solidFill>
            <a:tailEnd type="triangle"/>
          </a:ln>
          <a:extLst/>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905013" y="3690004"/>
            <a:ext cx="1036832" cy="369332"/>
          </a:xfrm>
          <a:prstGeom prst="rect">
            <a:avLst/>
          </a:prstGeom>
          <a:noFill/>
        </p:spPr>
        <p:txBody>
          <a:bodyPr wrap="square" rtlCol="0">
            <a:spAutoFit/>
          </a:bodyPr>
          <a:lstStyle/>
          <a:p>
            <a:r>
              <a:rPr lang="en-US" b="1" dirty="0" smtClean="0"/>
              <a:t>Merged</a:t>
            </a:r>
            <a:endParaRPr lang="en-US" b="1" dirty="0"/>
          </a:p>
        </p:txBody>
      </p:sp>
      <p:cxnSp>
        <p:nvCxnSpPr>
          <p:cNvPr id="31" name="Straight Arrow Connector 30"/>
          <p:cNvCxnSpPr/>
          <p:nvPr/>
        </p:nvCxnSpPr>
        <p:spPr bwMode="auto">
          <a:xfrm>
            <a:off x="7621875" y="4890501"/>
            <a:ext cx="0" cy="783681"/>
          </a:xfrm>
          <a:prstGeom prst="straightConnector1">
            <a:avLst/>
          </a:prstGeom>
          <a:ln>
            <a:solidFill>
              <a:srgbClr val="C00000"/>
            </a:solidFill>
            <a:tailEnd type="triangle"/>
          </a:ln>
          <a:extLst/>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8232015" y="5069223"/>
            <a:ext cx="2321060" cy="369332"/>
          </a:xfrm>
          <a:prstGeom prst="rect">
            <a:avLst/>
          </a:prstGeom>
          <a:noFill/>
        </p:spPr>
        <p:txBody>
          <a:bodyPr wrap="square" rtlCol="0">
            <a:spAutoFit/>
          </a:bodyPr>
          <a:lstStyle/>
          <a:p>
            <a:r>
              <a:rPr lang="en-US" b="1" dirty="0" smtClean="0"/>
              <a:t>New &amp; Improved</a:t>
            </a:r>
            <a:endParaRPr lang="en-US" b="1" dirty="0"/>
          </a:p>
        </p:txBody>
      </p:sp>
    </p:spTree>
    <p:extLst>
      <p:ext uri="{BB962C8B-B14F-4D97-AF65-F5344CB8AC3E}">
        <p14:creationId xmlns:p14="http://schemas.microsoft.com/office/powerpoint/2010/main" val="121353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3" grpId="0" animBg="1"/>
      <p:bldP spid="24" grpId="0" animBg="1"/>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(Integrated Development Environment)</a:t>
            </a:r>
            <a:endParaRPr lang="en-US" dirty="0"/>
          </a:p>
        </p:txBody>
      </p:sp>
      <p:sp>
        <p:nvSpPr>
          <p:cNvPr id="3" name="Content Placeholder 2"/>
          <p:cNvSpPr>
            <a:spLocks noGrp="1"/>
          </p:cNvSpPr>
          <p:nvPr>
            <p:ph sz="quarter" idx="10"/>
          </p:nvPr>
        </p:nvSpPr>
        <p:spPr/>
        <p:txBody>
          <a:bodyPr>
            <a:normAutofit/>
          </a:bodyPr>
          <a:lstStyle/>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Selenium IDE is the simplest framework in the selenium suite, used for </a:t>
            </a:r>
            <a:r>
              <a:rPr lang="en-US" sz="2400" b="1" dirty="0" smtClean="0">
                <a:latin typeface="Calibri" panose="020F0502020204030204" pitchFamily="34" charset="0"/>
                <a:cs typeface="Calibri" panose="020F0502020204030204" pitchFamily="34" charset="0"/>
              </a:rPr>
              <a:t>record and playback </a:t>
            </a:r>
            <a:r>
              <a:rPr lang="en-US" sz="2400" dirty="0" smtClean="0">
                <a:latin typeface="Calibri" panose="020F0502020204030204" pitchFamily="34" charset="0"/>
                <a:cs typeface="Calibri" panose="020F0502020204030204" pitchFamily="34" charset="0"/>
              </a:rPr>
              <a:t>the scripts</a:t>
            </a:r>
          </a:p>
          <a:p>
            <a:pPr marL="0" indent="0">
              <a:buNone/>
            </a:pPr>
            <a:endParaRPr lang="en-US" sz="2400"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Can be </a:t>
            </a:r>
            <a:r>
              <a:rPr lang="en-US" sz="2400" b="1" dirty="0" smtClean="0">
                <a:latin typeface="Calibri" panose="020F0502020204030204" pitchFamily="34" charset="0"/>
                <a:cs typeface="Calibri" panose="020F0502020204030204" pitchFamily="34" charset="0"/>
              </a:rPr>
              <a:t>installed as a plugin </a:t>
            </a:r>
            <a:r>
              <a:rPr lang="en-US" sz="2400" dirty="0" smtClean="0">
                <a:latin typeface="Calibri" panose="020F0502020204030204" pitchFamily="34" charset="0"/>
                <a:cs typeface="Calibri" panose="020F0502020204030204" pitchFamily="34" charset="0"/>
              </a:rPr>
              <a:t>in Firefox or Chrome</a:t>
            </a:r>
          </a:p>
          <a:p>
            <a:pPr marL="0" indent="0">
              <a:buNone/>
            </a:pP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Scripts recorded through this, can be run in another browsers by using selenium RC</a:t>
            </a:r>
          </a:p>
          <a:p>
            <a:pPr marL="0" indent="0">
              <a:buNone/>
            </a:pP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However, is not a overall solution for developing and maintaining complex test suites</a:t>
            </a:r>
          </a:p>
        </p:txBody>
      </p:sp>
    </p:spTree>
    <p:extLst>
      <p:ext uri="{BB962C8B-B14F-4D97-AF65-F5344CB8AC3E}">
        <p14:creationId xmlns:p14="http://schemas.microsoft.com/office/powerpoint/2010/main" val="2721314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in Firefox</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864" y="836712"/>
            <a:ext cx="9588974" cy="5482201"/>
          </a:xfrm>
          <a:prstGeom prst="rect">
            <a:avLst/>
          </a:prstGeom>
        </p:spPr>
      </p:pic>
    </p:spTree>
    <p:extLst>
      <p:ext uri="{BB962C8B-B14F-4D97-AF65-F5344CB8AC3E}">
        <p14:creationId xmlns:p14="http://schemas.microsoft.com/office/powerpoint/2010/main" val="3778076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Practical in Chrome</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sz="3600" dirty="0" smtClean="0">
                <a:latin typeface="Calibri" panose="020F0502020204030204" pitchFamily="34" charset="0"/>
                <a:cs typeface="Calibri" panose="020F0502020204030204" pitchFamily="34" charset="0"/>
              </a:rPr>
              <a:t>Test Scenario 1 :</a:t>
            </a:r>
          </a:p>
          <a:p>
            <a:pPr marL="0" indent="0">
              <a:buNone/>
            </a:pPr>
            <a:endParaRPr lang="en-US" sz="3600" dirty="0" smtClean="0">
              <a:latin typeface="Calibri" panose="020F0502020204030204" pitchFamily="34" charset="0"/>
              <a:cs typeface="Calibri" panose="020F0502020204030204" pitchFamily="34" charset="0"/>
            </a:endParaRPr>
          </a:p>
          <a:p>
            <a:pPr lvl="1"/>
            <a:r>
              <a:rPr lang="en-US" sz="2900" dirty="0" smtClean="0">
                <a:latin typeface="Calibri" panose="020F0502020204030204" pitchFamily="34" charset="0"/>
                <a:cs typeface="Calibri" panose="020F0502020204030204" pitchFamily="34" charset="0"/>
              </a:rPr>
              <a:t>Launch Browser</a:t>
            </a:r>
          </a:p>
          <a:p>
            <a:pPr marL="180000" lvl="1" indent="0">
              <a:buNone/>
            </a:pPr>
            <a:endParaRPr lang="en-US" sz="2900" dirty="0" smtClean="0">
              <a:latin typeface="Calibri" panose="020F0502020204030204" pitchFamily="34" charset="0"/>
              <a:cs typeface="Calibri" panose="020F0502020204030204" pitchFamily="34" charset="0"/>
            </a:endParaRPr>
          </a:p>
          <a:p>
            <a:pPr lvl="1"/>
            <a:r>
              <a:rPr lang="en-US" sz="2900" dirty="0" smtClean="0">
                <a:latin typeface="Calibri" panose="020F0502020204030204" pitchFamily="34" charset="0"/>
                <a:cs typeface="Calibri" panose="020F0502020204030204" pitchFamily="34" charset="0"/>
              </a:rPr>
              <a:t>Open  </a:t>
            </a:r>
            <a:r>
              <a:rPr lang="en-US" sz="2900" dirty="0" smtClean="0">
                <a:latin typeface="Calibri" panose="020F0502020204030204" pitchFamily="34" charset="0"/>
                <a:cs typeface="Calibri" panose="020F0502020204030204" pitchFamily="34" charset="0"/>
                <a:hlinkClick r:id="rId2"/>
              </a:rPr>
              <a:t>https</a:t>
            </a:r>
            <a:r>
              <a:rPr lang="en-US" sz="2900" dirty="0">
                <a:latin typeface="Calibri" panose="020F0502020204030204" pitchFamily="34" charset="0"/>
                <a:cs typeface="Calibri" panose="020F0502020204030204" pitchFamily="34" charset="0"/>
                <a:hlinkClick r:id="rId2"/>
              </a:rPr>
              <a:t>://www.toolsqa.com/automation-practice-form</a:t>
            </a:r>
            <a:r>
              <a:rPr lang="en-US" sz="2900" dirty="0" smtClean="0">
                <a:latin typeface="Calibri" panose="020F0502020204030204" pitchFamily="34" charset="0"/>
                <a:cs typeface="Calibri" panose="020F0502020204030204" pitchFamily="34" charset="0"/>
                <a:hlinkClick r:id="rId2"/>
              </a:rPr>
              <a:t>/</a:t>
            </a:r>
            <a:endParaRPr lang="en-US" sz="2900" dirty="0" smtClean="0">
              <a:latin typeface="Calibri" panose="020F0502020204030204" pitchFamily="34" charset="0"/>
              <a:cs typeface="Calibri" panose="020F0502020204030204" pitchFamily="34" charset="0"/>
            </a:endParaRPr>
          </a:p>
          <a:p>
            <a:pPr marL="180000" lvl="1" indent="0">
              <a:buNone/>
            </a:pPr>
            <a:endParaRPr lang="en-US" sz="2900" dirty="0" smtClean="0">
              <a:latin typeface="Calibri" panose="020F0502020204030204" pitchFamily="34" charset="0"/>
              <a:cs typeface="Calibri" panose="020F0502020204030204" pitchFamily="34" charset="0"/>
            </a:endParaRPr>
          </a:p>
          <a:p>
            <a:pPr lvl="1"/>
            <a:r>
              <a:rPr lang="en-US" sz="2900" dirty="0" smtClean="0">
                <a:latin typeface="Calibri" panose="020F0502020204030204" pitchFamily="34" charset="0"/>
                <a:cs typeface="Calibri" panose="020F0502020204030204" pitchFamily="34" charset="0"/>
              </a:rPr>
              <a:t>Fill Fields (First name, Last Name, Sex, Years of Experience)</a:t>
            </a:r>
          </a:p>
          <a:p>
            <a:pPr marL="180000" lvl="1" indent="0">
              <a:buNone/>
            </a:pPr>
            <a:endParaRPr lang="en-US" sz="2600" dirty="0" smtClean="0">
              <a:latin typeface="Calibri" panose="020F0502020204030204" pitchFamily="34" charset="0"/>
              <a:cs typeface="Calibri" panose="020F0502020204030204" pitchFamily="34" charset="0"/>
            </a:endParaRPr>
          </a:p>
          <a:p>
            <a:pPr marL="180000" lvl="1">
              <a:buFont typeface="Arial" panose="020B0604020202020204" pitchFamily="34" charset="0"/>
              <a:buChar char="▌"/>
            </a:pPr>
            <a:r>
              <a:rPr lang="en-US" altLang="en-US" sz="3600" dirty="0">
                <a:latin typeface="Calibri" panose="020F0502020204030204" pitchFamily="34" charset="0"/>
                <a:cs typeface="Calibri" panose="020F0502020204030204" pitchFamily="34" charset="0"/>
              </a:rPr>
              <a:t>Test Scenario 2 </a:t>
            </a:r>
            <a:r>
              <a:rPr lang="en-US" altLang="en-US" sz="3600" dirty="0" smtClean="0">
                <a:latin typeface="Calibri" panose="020F0502020204030204" pitchFamily="34" charset="0"/>
                <a:cs typeface="Calibri" panose="020F0502020204030204" pitchFamily="34" charset="0"/>
              </a:rPr>
              <a:t>:</a:t>
            </a:r>
          </a:p>
          <a:p>
            <a:pPr marL="180000" lvl="1">
              <a:buFont typeface="Arial" panose="020B0604020202020204" pitchFamily="34" charset="0"/>
              <a:buChar char="▌"/>
            </a:pPr>
            <a:endParaRPr lang="en-US" altLang="en-US" sz="3600" dirty="0">
              <a:latin typeface="Calibri" panose="020F0502020204030204" pitchFamily="34" charset="0"/>
              <a:cs typeface="Calibri" panose="020F0502020204030204" pitchFamily="34" charset="0"/>
            </a:endParaRPr>
          </a:p>
          <a:p>
            <a:pPr lvl="1"/>
            <a:r>
              <a:rPr lang="en-US" altLang="en-US" sz="2900" dirty="0">
                <a:latin typeface="Calibri" panose="020F0502020204030204" pitchFamily="34" charset="0"/>
                <a:cs typeface="Calibri" panose="020F0502020204030204" pitchFamily="34" charset="0"/>
              </a:rPr>
              <a:t>Launch Browser</a:t>
            </a:r>
          </a:p>
          <a:p>
            <a:pPr marL="180000" lvl="1" indent="0">
              <a:buNone/>
            </a:pPr>
            <a:endParaRPr lang="en-US" altLang="en-US" sz="2900" dirty="0">
              <a:latin typeface="Calibri" panose="020F0502020204030204" pitchFamily="34" charset="0"/>
              <a:cs typeface="Calibri" panose="020F0502020204030204" pitchFamily="34" charset="0"/>
            </a:endParaRPr>
          </a:p>
          <a:p>
            <a:pPr lvl="1"/>
            <a:r>
              <a:rPr lang="en-US" altLang="en-US" sz="2900" dirty="0">
                <a:latin typeface="Calibri" panose="020F0502020204030204" pitchFamily="34" charset="0"/>
                <a:cs typeface="Calibri" panose="020F0502020204030204" pitchFamily="34" charset="0"/>
              </a:rPr>
              <a:t>Open  </a:t>
            </a:r>
            <a:r>
              <a:rPr lang="en-US" altLang="en-US" sz="2900" dirty="0">
                <a:latin typeface="Calibri" panose="020F0502020204030204" pitchFamily="34" charset="0"/>
                <a:cs typeface="Calibri" panose="020F0502020204030204" pitchFamily="34" charset="0"/>
                <a:hlinkClick r:id="rId2"/>
              </a:rPr>
              <a:t>https://www.toolsqa.com/automation-practice-form/</a:t>
            </a:r>
            <a:endParaRPr lang="en-US" altLang="en-US" sz="2900" dirty="0">
              <a:latin typeface="Calibri" panose="020F0502020204030204" pitchFamily="34" charset="0"/>
              <a:cs typeface="Calibri" panose="020F0502020204030204" pitchFamily="34" charset="0"/>
            </a:endParaRPr>
          </a:p>
          <a:p>
            <a:pPr lvl="1"/>
            <a:endParaRPr lang="en-US" altLang="en-US" sz="2900" dirty="0">
              <a:latin typeface="Calibri" panose="020F0502020204030204" pitchFamily="34" charset="0"/>
              <a:cs typeface="Calibri" panose="020F0502020204030204" pitchFamily="34" charset="0"/>
            </a:endParaRPr>
          </a:p>
          <a:p>
            <a:pPr lvl="1"/>
            <a:r>
              <a:rPr lang="en-US" altLang="en-US" sz="2900" dirty="0">
                <a:latin typeface="Calibri" panose="020F0502020204030204" pitchFamily="34" charset="0"/>
                <a:cs typeface="Calibri" panose="020F0502020204030204" pitchFamily="34" charset="0"/>
              </a:rPr>
              <a:t>Fill Fields </a:t>
            </a:r>
            <a:r>
              <a:rPr lang="en-US" altLang="en-US" sz="2900" dirty="0" smtClean="0">
                <a:latin typeface="Calibri" panose="020F0502020204030204" pitchFamily="34" charset="0"/>
                <a:cs typeface="Calibri" panose="020F0502020204030204" pitchFamily="34" charset="0"/>
              </a:rPr>
              <a:t>(Profession, Automation Tool, Continents)</a:t>
            </a:r>
          </a:p>
          <a:p>
            <a:pPr lvl="1"/>
            <a:endParaRPr lang="en-US" altLang="en-US" sz="2900" dirty="0">
              <a:latin typeface="Calibri" panose="020F0502020204030204" pitchFamily="34" charset="0"/>
              <a:cs typeface="Calibri" panose="020F0502020204030204" pitchFamily="34" charset="0"/>
            </a:endParaRPr>
          </a:p>
          <a:p>
            <a:pPr lvl="1"/>
            <a:r>
              <a:rPr lang="en-US" altLang="en-US" sz="2900" dirty="0" smtClean="0">
                <a:latin typeface="Calibri" panose="020F0502020204030204" pitchFamily="34" charset="0"/>
                <a:cs typeface="Calibri" panose="020F0502020204030204" pitchFamily="34" charset="0"/>
              </a:rPr>
              <a:t>Upload Profile Picture</a:t>
            </a:r>
            <a:endParaRPr lang="en-US" altLang="en-US" sz="2900" dirty="0">
              <a:latin typeface="Calibri" panose="020F0502020204030204" pitchFamily="34" charset="0"/>
              <a:cs typeface="Calibri" panose="020F0502020204030204" pitchFamily="34" charset="0"/>
            </a:endParaRPr>
          </a:p>
          <a:p>
            <a:pPr marL="180000" lvl="1">
              <a:buFont typeface="Arial" panose="020B0604020202020204" pitchFamily="34" charset="0"/>
              <a:buChar char="▌"/>
            </a:pPr>
            <a:endParaRPr lang="en-US" altLang="en-US" sz="2000" dirty="0" smtClean="0">
              <a:cs typeface="+mn-cs"/>
            </a:endParaRPr>
          </a:p>
          <a:p>
            <a:pPr marL="180000" lvl="1">
              <a:buFont typeface="Arial" panose="020B0604020202020204" pitchFamily="34" charset="0"/>
              <a:buChar char="▌"/>
            </a:pPr>
            <a:endParaRPr lang="en-US" altLang="en-US" sz="2000" dirty="0">
              <a:cs typeface="+mn-cs"/>
            </a:endParaRPr>
          </a:p>
          <a:p>
            <a:pPr marL="180000" lvl="1" indent="0">
              <a:buNone/>
            </a:pPr>
            <a:endParaRPr lang="en-US" dirty="0"/>
          </a:p>
        </p:txBody>
      </p:sp>
    </p:spTree>
    <p:extLst>
      <p:ext uri="{BB962C8B-B14F-4D97-AF65-F5344CB8AC3E}">
        <p14:creationId xmlns:p14="http://schemas.microsoft.com/office/powerpoint/2010/main" val="62621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Cons of Selenium IDE</a:t>
            </a:r>
            <a:endParaRPr lang="en-US" dirty="0"/>
          </a:p>
        </p:txBody>
      </p:sp>
      <p:sp>
        <p:nvSpPr>
          <p:cNvPr id="3" name="Content Placeholder 2"/>
          <p:cNvSpPr>
            <a:spLocks noGrp="1"/>
          </p:cNvSpPr>
          <p:nvPr>
            <p:ph sz="quarter" idx="10"/>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7823064"/>
              </p:ext>
            </p:extLst>
          </p:nvPr>
        </p:nvGraphicFramePr>
        <p:xfrm>
          <a:off x="423080" y="836712"/>
          <a:ext cx="11300346" cy="3104796"/>
        </p:xfrm>
        <a:graphic>
          <a:graphicData uri="http://schemas.openxmlformats.org/drawingml/2006/table">
            <a:tbl>
              <a:tblPr firstRow="1" bandRow="1">
                <a:tableStyleId>{93296810-A885-4BE3-A3E7-6D5BEEA58F35}</a:tableStyleId>
              </a:tblPr>
              <a:tblGrid>
                <a:gridCol w="5650173">
                  <a:extLst>
                    <a:ext uri="{9D8B030D-6E8A-4147-A177-3AD203B41FA5}">
                      <a16:colId xmlns:a16="http://schemas.microsoft.com/office/drawing/2014/main" val="1032887159"/>
                    </a:ext>
                  </a:extLst>
                </a:gridCol>
                <a:gridCol w="5650173">
                  <a:extLst>
                    <a:ext uri="{9D8B030D-6E8A-4147-A177-3AD203B41FA5}">
                      <a16:colId xmlns:a16="http://schemas.microsoft.com/office/drawing/2014/main" val="3028777974"/>
                    </a:ext>
                  </a:extLst>
                </a:gridCol>
              </a:tblGrid>
              <a:tr h="528675">
                <a:tc>
                  <a:txBody>
                    <a:bodyPr/>
                    <a:lstStyle/>
                    <a:p>
                      <a:pPr algn="ctr"/>
                      <a:r>
                        <a:rPr lang="en-US" sz="1600" dirty="0" smtClean="0"/>
                        <a:t>PROS</a:t>
                      </a:r>
                      <a:endParaRPr lang="en-US" sz="1600" dirty="0"/>
                    </a:p>
                  </a:txBody>
                  <a:tcPr/>
                </a:tc>
                <a:tc>
                  <a:txBody>
                    <a:bodyPr/>
                    <a:lstStyle/>
                    <a:p>
                      <a:pPr algn="ctr"/>
                      <a:r>
                        <a:rPr lang="en-US" sz="1600" dirty="0" smtClean="0"/>
                        <a:t>CONS</a:t>
                      </a:r>
                      <a:endParaRPr lang="en-US" sz="1600" dirty="0"/>
                    </a:p>
                  </a:txBody>
                  <a:tcPr/>
                </a:tc>
                <a:extLst>
                  <a:ext uri="{0D108BD9-81ED-4DB2-BD59-A6C34878D82A}">
                    <a16:rowId xmlns:a16="http://schemas.microsoft.com/office/drawing/2014/main" val="2560427412"/>
                  </a:ext>
                </a:extLst>
              </a:tr>
              <a:tr h="528675">
                <a:tc>
                  <a:txBody>
                    <a:bodyPr/>
                    <a:lstStyle/>
                    <a:p>
                      <a:r>
                        <a:rPr lang="en-US" sz="2000" dirty="0" smtClean="0">
                          <a:latin typeface="Calibri" panose="020F0502020204030204" pitchFamily="34" charset="0"/>
                          <a:cs typeface="Calibri" panose="020F0502020204030204" pitchFamily="34" charset="0"/>
                        </a:rPr>
                        <a:t>Very easy to use</a:t>
                      </a:r>
                      <a:r>
                        <a:rPr lang="en-US" sz="2000" baseline="0" dirty="0" smtClean="0">
                          <a:latin typeface="Calibri" panose="020F0502020204030204" pitchFamily="34" charset="0"/>
                          <a:cs typeface="Calibri" panose="020F0502020204030204" pitchFamily="34" charset="0"/>
                        </a:rPr>
                        <a:t> and install</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Designed</a:t>
                      </a:r>
                      <a:r>
                        <a:rPr lang="en-US" sz="2000" baseline="0" dirty="0" smtClean="0">
                          <a:latin typeface="Calibri" panose="020F0502020204030204" pitchFamily="34" charset="0"/>
                          <a:cs typeface="Calibri" panose="020F0502020204030204" pitchFamily="34" charset="0"/>
                        </a:rPr>
                        <a:t> only to create prototypes of tests</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72770124"/>
                  </a:ext>
                </a:extLst>
              </a:tr>
              <a:tr h="825603">
                <a:tc>
                  <a:txBody>
                    <a:bodyPr/>
                    <a:lstStyle/>
                    <a:p>
                      <a:r>
                        <a:rPr lang="en-US" sz="2000" dirty="0" smtClean="0">
                          <a:latin typeface="Calibri" panose="020F0502020204030204" pitchFamily="34" charset="0"/>
                          <a:cs typeface="Calibri" panose="020F0502020204030204" pitchFamily="34" charset="0"/>
                        </a:rPr>
                        <a:t>No programming experience is required, though</a:t>
                      </a:r>
                      <a:r>
                        <a:rPr lang="en-US" sz="2000" baseline="0" dirty="0" smtClean="0">
                          <a:latin typeface="Calibri" panose="020F0502020204030204" pitchFamily="34" charset="0"/>
                          <a:cs typeface="Calibri" panose="020F0502020204030204" pitchFamily="34" charset="0"/>
                        </a:rPr>
                        <a:t> knowledge of HTML and DOM are needed</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No support for</a:t>
                      </a:r>
                      <a:r>
                        <a:rPr lang="en-US" sz="2000" baseline="0" dirty="0" smtClean="0">
                          <a:latin typeface="Calibri" panose="020F0502020204030204" pitchFamily="34" charset="0"/>
                          <a:cs typeface="Calibri" panose="020F0502020204030204" pitchFamily="34" charset="0"/>
                        </a:rPr>
                        <a:t>  iteration and conditional operations</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0462560"/>
                  </a:ext>
                </a:extLst>
              </a:tr>
              <a:tr h="825603">
                <a:tc>
                  <a:txBody>
                    <a:bodyPr/>
                    <a:lstStyle/>
                    <a:p>
                      <a:r>
                        <a:rPr lang="en-US" sz="2000" dirty="0" smtClean="0">
                          <a:latin typeface="Calibri" panose="020F0502020204030204" pitchFamily="34" charset="0"/>
                          <a:cs typeface="Calibri" panose="020F0502020204030204" pitchFamily="34" charset="0"/>
                        </a:rPr>
                        <a:t>Can export tests to format usable</a:t>
                      </a:r>
                      <a:r>
                        <a:rPr lang="en-US" sz="2000" baseline="0" dirty="0" smtClean="0">
                          <a:latin typeface="Calibri" panose="020F0502020204030204" pitchFamily="34" charset="0"/>
                          <a:cs typeface="Calibri" panose="020F0502020204030204" pitchFamily="34" charset="0"/>
                        </a:rPr>
                        <a:t> in Selenium RC and WebDriver</a:t>
                      </a:r>
                      <a:endParaRPr lang="en-US" sz="2000" dirty="0">
                        <a:latin typeface="Calibri" panose="020F0502020204030204" pitchFamily="34" charset="0"/>
                        <a:cs typeface="Calibri" panose="020F0502020204030204" pitchFamily="34" charset="0"/>
                      </a:endParaRPr>
                    </a:p>
                  </a:txBody>
                  <a:tcPr/>
                </a:tc>
                <a:tc>
                  <a:txBody>
                    <a:bodyPr/>
                    <a:lstStyle/>
                    <a:p>
                      <a:r>
                        <a:rPr lang="en-US" sz="2000" dirty="0" smtClean="0">
                          <a:latin typeface="Calibri" panose="020F0502020204030204" pitchFamily="34" charset="0"/>
                          <a:cs typeface="Calibri" panose="020F0502020204030204" pitchFamily="34" charset="0"/>
                        </a:rPr>
                        <a:t>Test execution is slow compared</a:t>
                      </a:r>
                      <a:r>
                        <a:rPr lang="en-US" sz="2000" baseline="0" dirty="0" smtClean="0">
                          <a:latin typeface="Calibri" panose="020F0502020204030204" pitchFamily="34" charset="0"/>
                          <a:cs typeface="Calibri" panose="020F0502020204030204" pitchFamily="34" charset="0"/>
                        </a:rPr>
                        <a:t> to that of Selenium RC and Web Driver</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31833953"/>
                  </a:ext>
                </a:extLst>
              </a:tr>
              <a:tr h="0">
                <a:tc>
                  <a:txBody>
                    <a:bodyPr/>
                    <a:lstStyle/>
                    <a:p>
                      <a:r>
                        <a:rPr lang="en-US" sz="2000" dirty="0" smtClean="0">
                          <a:latin typeface="Calibri" panose="020F0502020204030204" pitchFamily="34" charset="0"/>
                          <a:cs typeface="Calibri" panose="020F0502020204030204" pitchFamily="34" charset="0"/>
                        </a:rPr>
                        <a:t>Has built-in</a:t>
                      </a:r>
                      <a:r>
                        <a:rPr lang="en-US" sz="2000" baseline="0" dirty="0" smtClean="0">
                          <a:latin typeface="Calibri" panose="020F0502020204030204" pitchFamily="34" charset="0"/>
                          <a:cs typeface="Calibri" panose="020F0502020204030204" pitchFamily="34" charset="0"/>
                        </a:rPr>
                        <a:t> help and test results reporting module</a:t>
                      </a:r>
                      <a:endParaRPr lang="en-US" sz="2000" dirty="0">
                        <a:latin typeface="Calibri" panose="020F0502020204030204" pitchFamily="34" charset="0"/>
                        <a:cs typeface="Calibri" panose="020F0502020204030204" pitchFamily="34" charset="0"/>
                      </a:endParaRPr>
                    </a:p>
                  </a:txBody>
                  <a:tcPr/>
                </a:tc>
                <a:tc>
                  <a:txBody>
                    <a:bodyPr/>
                    <a:lstStyle/>
                    <a:p>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5231165"/>
                  </a:ext>
                </a:extLst>
              </a:tr>
            </a:tbl>
          </a:graphicData>
        </a:graphic>
      </p:graphicFrame>
    </p:spTree>
    <p:extLst>
      <p:ext uri="{BB962C8B-B14F-4D97-AF65-F5344CB8AC3E}">
        <p14:creationId xmlns:p14="http://schemas.microsoft.com/office/powerpoint/2010/main" val="1531545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標準デザイン">
  <a:themeElements>
    <a:clrScheme name="1_標準デザイン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fontScheme name="1_標準デザイン">
      <a:majorFont>
        <a:latin typeface="Arial"/>
        <a:ea typeface="HGP創英角ｺﾞｼｯｸUB"/>
        <a:cs typeface=""/>
      </a:majorFont>
      <a:minorFont>
        <a:latin typeface="Arial"/>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00B4A0"/>
          </a:solidFill>
          <a:prstDash val="solid"/>
          <a:round/>
          <a:headEnd type="none" w="med" len="med"/>
          <a:tailEnd type="none" w="med" len="med"/>
        </a:ln>
        <a:effectLst/>
      </a:spPr>
      <a:bodyPr vert="horz" wrap="none" lIns="288000" tIns="90000" rIns="288000" bIns="90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200" b="0" i="0" u="none" strike="noStrike" cap="none" normalizeH="0" baseline="0" smtClean="0">
            <a:ln>
              <a:noFill/>
            </a:ln>
            <a:solidFill>
              <a:schemeClr val="tx1"/>
            </a:solidFill>
            <a:effectLst/>
            <a:latin typeface="Arial" charset="0"/>
            <a:ea typeface="HGP創英角ｺﾞｼｯｸUB" pitchFamily="50" charset="-128"/>
            <a:cs typeface="Osaka" charset="-128"/>
          </a:defRPr>
        </a:defPPr>
      </a:lstStyle>
    </a:spDef>
    <a:lnDef>
      <a:spPr bwMode="auto">
        <a:xfrm>
          <a:off x="0" y="0"/>
          <a:ext cx="1" cy="1"/>
        </a:xfrm>
        <a:custGeom>
          <a:avLst/>
          <a:gdLst/>
          <a:ahLst/>
          <a:cxnLst/>
          <a:rect l="0" t="0" r="0" b="0"/>
          <a:pathLst/>
        </a:custGeom>
        <a:solidFill>
          <a:schemeClr val="bg1"/>
        </a:solidFill>
        <a:ln w="38100" cap="flat" cmpd="sng" algn="ctr">
          <a:solidFill>
            <a:srgbClr val="00B4A0"/>
          </a:solidFill>
          <a:prstDash val="solid"/>
          <a:round/>
          <a:headEnd type="none" w="med" len="med"/>
          <a:tailEnd type="none" w="med" len="med"/>
        </a:ln>
        <a:effectLst/>
      </a:spPr>
      <a:bodyPr vert="horz" wrap="none" lIns="288000" tIns="90000" rIns="288000" bIns="90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200" b="0" i="0" u="none" strike="noStrike" cap="none" normalizeH="0" baseline="0" smtClean="0">
            <a:ln>
              <a:noFill/>
            </a:ln>
            <a:solidFill>
              <a:schemeClr val="tx1"/>
            </a:solidFill>
            <a:effectLst/>
            <a:latin typeface="Arial" charset="0"/>
            <a:ea typeface="HGP創英角ｺﾞｼｯｸUB" pitchFamily="50" charset="-128"/>
            <a:cs typeface="Osaka"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標準デザイン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標準デザイン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35741</TotalTime>
  <Words>1654</Words>
  <Application>Microsoft Office PowerPoint</Application>
  <PresentationFormat>Widescreen</PresentationFormat>
  <Paragraphs>514</Paragraphs>
  <Slides>44</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 Unicode MS</vt:lpstr>
      <vt:lpstr>MS PGothic</vt:lpstr>
      <vt:lpstr>Arial</vt:lpstr>
      <vt:lpstr>Calibri</vt:lpstr>
      <vt:lpstr>HGP創英角ｺﾞｼｯｸUB</vt:lpstr>
      <vt:lpstr>メイリオ</vt:lpstr>
      <vt:lpstr>Tahoma</vt:lpstr>
      <vt:lpstr>Verdana</vt:lpstr>
      <vt:lpstr>Wingdings</vt:lpstr>
      <vt:lpstr>NEC_standard4_3</vt:lpstr>
      <vt:lpstr>2_標準デザイン</vt:lpstr>
      <vt:lpstr>Introduction to Selenium: A Functional Automation Tool  6th - Aug-2019 to 1st - Oct -2019</vt:lpstr>
      <vt:lpstr>Table of Contents</vt:lpstr>
      <vt:lpstr> </vt:lpstr>
      <vt:lpstr>What is Selenium?</vt:lpstr>
      <vt:lpstr>Selenium Components</vt:lpstr>
      <vt:lpstr>Selenium IDE (Integrated Development Environment)</vt:lpstr>
      <vt:lpstr>Selenium IDE in Firefox</vt:lpstr>
      <vt:lpstr>Selenium IDE: Practical in Chrome</vt:lpstr>
      <vt:lpstr>Pros &amp; Cons of Selenium IDE</vt:lpstr>
      <vt:lpstr>Selenium Remote Control (RC)</vt:lpstr>
      <vt:lpstr>How Selenium RC works?</vt:lpstr>
      <vt:lpstr>Pros &amp; Cons of Selenium RC</vt:lpstr>
      <vt:lpstr>What is Selenium WebDriver?</vt:lpstr>
      <vt:lpstr>Selenium WebDriver: Architecture</vt:lpstr>
      <vt:lpstr>Selenium WebDriver: Architecture Continued..</vt:lpstr>
      <vt:lpstr>Difference between Selenium RC and Selenium Web driver</vt:lpstr>
      <vt:lpstr>Selenium WebDriver: Installation</vt:lpstr>
      <vt:lpstr> </vt:lpstr>
      <vt:lpstr>Selenium Web Driver  First Test Script</vt:lpstr>
      <vt:lpstr>Test Script Creation Using Web driver</vt:lpstr>
      <vt:lpstr>1) ID Locator</vt:lpstr>
      <vt:lpstr>2) CSS Selector Locator</vt:lpstr>
      <vt:lpstr>3) Xpath Locator</vt:lpstr>
      <vt:lpstr>Absolute Xpath</vt:lpstr>
      <vt:lpstr>Relative Xpath</vt:lpstr>
      <vt:lpstr>Xpath Locator</vt:lpstr>
      <vt:lpstr>4) Name Locator</vt:lpstr>
      <vt:lpstr> </vt:lpstr>
      <vt:lpstr>Selenium Webdriver Commands</vt:lpstr>
      <vt:lpstr>Capturing Screenshot</vt:lpstr>
      <vt:lpstr> </vt:lpstr>
      <vt:lpstr>Auto It </vt:lpstr>
      <vt:lpstr>Auto It : Installation</vt:lpstr>
      <vt:lpstr>Creation of AutoIt Script - 1</vt:lpstr>
      <vt:lpstr>Creation of AutoIt Script - 2</vt:lpstr>
      <vt:lpstr>Creation of AutoIt Script -3</vt:lpstr>
      <vt:lpstr>Use of AutoIT Script in Eclipse</vt:lpstr>
      <vt:lpstr> </vt:lpstr>
      <vt:lpstr>Reading from Excel using JXL API</vt:lpstr>
      <vt:lpstr>Database Testing using Selenium</vt:lpstr>
      <vt:lpstr>References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Vikas.kohli</dc:creator>
  <cp:lastModifiedBy>Suman Vohra</cp:lastModifiedBy>
  <cp:revision>1988</cp:revision>
  <cp:lastPrinted>2015-07-30T20:21:36Z</cp:lastPrinted>
  <dcterms:created xsi:type="dcterms:W3CDTF">2015-04-16T03:28:40Z</dcterms:created>
  <dcterms:modified xsi:type="dcterms:W3CDTF">2019-08-04T18:37:39Z</dcterms:modified>
</cp:coreProperties>
</file>