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7"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12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BB83D5-8264-4AAC-A57A-FD6F2AB4D968}"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2952841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B83D5-8264-4AAC-A57A-FD6F2AB4D968}"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205692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B83D5-8264-4AAC-A57A-FD6F2AB4D968}"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334292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B83D5-8264-4AAC-A57A-FD6F2AB4D968}"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112762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B83D5-8264-4AAC-A57A-FD6F2AB4D968}"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3307316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BB83D5-8264-4AAC-A57A-FD6F2AB4D968}"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191779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B83D5-8264-4AAC-A57A-FD6F2AB4D968}" type="datetimeFigureOut">
              <a:rPr lang="en-US" smtClean="0"/>
              <a:t>9/13/2025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276637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B83D5-8264-4AAC-A57A-FD6F2AB4D968}" type="datetimeFigureOut">
              <a:rPr lang="en-US" smtClean="0"/>
              <a:t>9/13/2025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1877512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B83D5-8264-4AAC-A57A-FD6F2AB4D968}" type="datetimeFigureOut">
              <a:rPr lang="en-US" smtClean="0"/>
              <a:t>9/13/2025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55710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B83D5-8264-4AAC-A57A-FD6F2AB4D968}"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205637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B83D5-8264-4AAC-A57A-FD6F2AB4D968}"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F35151-65C6-4D5E-B1E1-6158A95F1755}" type="slidenum">
              <a:rPr lang="en-US" smtClean="0"/>
              <a:t>‹#›</a:t>
            </a:fld>
            <a:endParaRPr lang="en-US"/>
          </a:p>
        </p:txBody>
      </p:sp>
    </p:spTree>
    <p:extLst>
      <p:ext uri="{BB962C8B-B14F-4D97-AF65-F5344CB8AC3E}">
        <p14:creationId xmlns:p14="http://schemas.microsoft.com/office/powerpoint/2010/main" val="120413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B83D5-8264-4AAC-A57A-FD6F2AB4D968}" type="datetimeFigureOut">
              <a:rPr lang="en-US" smtClean="0"/>
              <a:t>9/13/2025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35151-65C6-4D5E-B1E1-6158A95F1755}" type="slidenum">
              <a:rPr lang="en-US" smtClean="0"/>
              <a:t>‹#›</a:t>
            </a:fld>
            <a:endParaRPr lang="en-US"/>
          </a:p>
        </p:txBody>
      </p:sp>
    </p:spTree>
    <p:extLst>
      <p:ext uri="{BB962C8B-B14F-4D97-AF65-F5344CB8AC3E}">
        <p14:creationId xmlns:p14="http://schemas.microsoft.com/office/powerpoint/2010/main" val="365935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848600" cy="2441575"/>
          </a:xfrm>
        </p:spPr>
        <p:txBody>
          <a:bodyPr>
            <a:normAutofit/>
          </a:bodyPr>
          <a:lstStyle/>
          <a:p>
            <a:r>
              <a:rPr lang="en-US" dirty="0" smtClean="0"/>
              <a:t>Efficient </a:t>
            </a:r>
            <a:r>
              <a:rPr lang="en-US" dirty="0" smtClean="0"/>
              <a:t>AI on </a:t>
            </a:r>
            <a:r>
              <a:rPr lang="en-US" dirty="0" smtClean="0"/>
              <a:t>RISC-V </a:t>
            </a:r>
            <a:r>
              <a:rPr lang="en-US" dirty="0" smtClean="0"/>
              <a:t>Matrix</a:t>
            </a:r>
            <a:br>
              <a:rPr lang="en-US" dirty="0" smtClean="0"/>
            </a:br>
            <a:r>
              <a:rPr lang="en-US" dirty="0" smtClean="0"/>
              <a:t/>
            </a:r>
            <a:br>
              <a:rPr lang="en-US" dirty="0" smtClean="0"/>
            </a:br>
            <a:r>
              <a:rPr lang="en-US" sz="2200" dirty="0" smtClean="0"/>
              <a:t>How to accelerate </a:t>
            </a:r>
            <a:r>
              <a:rPr lang="en-US" sz="2200" dirty="0" err="1" smtClean="0"/>
              <a:t>GeMM</a:t>
            </a:r>
            <a:r>
              <a:rPr lang="en-US" sz="2200" dirty="0" smtClean="0"/>
              <a:t> and Convolutions on a RISC-V Matrix (IME, AME, VME) with efficient memory access</a:t>
            </a:r>
            <a:endParaRPr lang="en-US" sz="2200" dirty="0"/>
          </a:p>
        </p:txBody>
      </p:sp>
    </p:spTree>
    <p:extLst>
      <p:ext uri="{BB962C8B-B14F-4D97-AF65-F5344CB8AC3E}">
        <p14:creationId xmlns:p14="http://schemas.microsoft.com/office/powerpoint/2010/main" val="168670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The case for Lo memory</a:t>
            </a:r>
            <a:endParaRPr lang="en-US" sz="3200" dirty="0"/>
          </a:p>
        </p:txBody>
      </p:sp>
      <p:grpSp>
        <p:nvGrpSpPr>
          <p:cNvPr id="3" name="Group 2"/>
          <p:cNvGrpSpPr/>
          <p:nvPr/>
        </p:nvGrpSpPr>
        <p:grpSpPr>
          <a:xfrm>
            <a:off x="6272357" y="1449432"/>
            <a:ext cx="2440406" cy="1788704"/>
            <a:chOff x="4114800" y="2087702"/>
            <a:chExt cx="2440406" cy="1788704"/>
          </a:xfrm>
          <a:solidFill>
            <a:schemeClr val="accent4">
              <a:lumMod val="20000"/>
              <a:lumOff val="80000"/>
            </a:schemeClr>
          </a:solidFill>
        </p:grpSpPr>
        <p:sp>
          <p:nvSpPr>
            <p:cNvPr id="4" name="Subtitle 2"/>
            <p:cNvSpPr txBox="1">
              <a:spLocks/>
            </p:cNvSpPr>
            <p:nvPr/>
          </p:nvSpPr>
          <p:spPr>
            <a:xfrm>
              <a:off x="4114800" y="2087702"/>
              <a:ext cx="609599" cy="1788704"/>
            </a:xfrm>
            <a:prstGeom prst="rect">
              <a:avLst/>
            </a:prstGeom>
            <a:grp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err="1" smtClean="0">
                  <a:solidFill>
                    <a:schemeClr val="tx1"/>
                  </a:solidFill>
                </a:rPr>
                <a:t>Lv</a:t>
              </a:r>
              <a:r>
                <a:rPr lang="en-US" sz="800" b="1" dirty="0" smtClean="0">
                  <a:solidFill>
                    <a:schemeClr val="tx1"/>
                  </a:solidFill>
                </a:rPr>
                <a:t> Memory</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0498" y="2087702"/>
              <a:ext cx="1194708" cy="129540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8098" y="2267436"/>
              <a:ext cx="1194708" cy="129540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070" y="2401272"/>
              <a:ext cx="1194708" cy="129540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1670" y="2581006"/>
              <a:ext cx="1194708" cy="129540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 name="TextBox 9"/>
          <p:cNvSpPr txBox="1"/>
          <p:nvPr/>
        </p:nvSpPr>
        <p:spPr>
          <a:xfrm>
            <a:off x="457200" y="1194137"/>
            <a:ext cx="5638800" cy="1938992"/>
          </a:xfrm>
          <a:prstGeom prst="rect">
            <a:avLst/>
          </a:prstGeom>
          <a:noFill/>
        </p:spPr>
        <p:txBody>
          <a:bodyPr wrap="square" rtlCol="0">
            <a:spAutoFit/>
          </a:bodyPr>
          <a:lstStyle/>
          <a:p>
            <a:r>
              <a:rPr lang="en-US" sz="1200" dirty="0" smtClean="0"/>
              <a:t>Following the convention of Lo in the document “DesignConsiderationsForVME.pdf”, Lo is one level higher than Lv. In these slides, </a:t>
            </a:r>
            <a:r>
              <a:rPr lang="en-US" sz="1200" dirty="0" err="1" smtClean="0"/>
              <a:t>Lv</a:t>
            </a:r>
            <a:r>
              <a:rPr lang="en-US" sz="1200" dirty="0" smtClean="0"/>
              <a:t> is the L2 TCM inside NPU core.</a:t>
            </a:r>
          </a:p>
          <a:p>
            <a:endParaRPr lang="en-US" sz="1200" dirty="0"/>
          </a:p>
          <a:p>
            <a:r>
              <a:rPr lang="en-US" sz="1200" dirty="0" err="1" smtClean="0"/>
              <a:t>Lv</a:t>
            </a:r>
            <a:r>
              <a:rPr lang="en-US" sz="1200" dirty="0" smtClean="0"/>
              <a:t> memory could be</a:t>
            </a:r>
          </a:p>
          <a:p>
            <a:pPr marL="228600" indent="-228600">
              <a:buFont typeface="Arial" panose="020B0604020202020204" pitchFamily="34" charset="0"/>
              <a:buChar char="•"/>
            </a:pPr>
            <a:r>
              <a:rPr lang="en-US" sz="1200" dirty="0" smtClean="0"/>
              <a:t>Shared SRAM inside a cluster of NPUs</a:t>
            </a:r>
          </a:p>
          <a:p>
            <a:r>
              <a:rPr lang="en-US" sz="1200" dirty="0" smtClean="0"/>
              <a:t>	OR</a:t>
            </a:r>
          </a:p>
          <a:p>
            <a:pPr marL="228600" indent="-228600">
              <a:buFont typeface="Arial" panose="020B0604020202020204" pitchFamily="34" charset="0"/>
              <a:buChar char="•"/>
            </a:pPr>
            <a:r>
              <a:rPr lang="en-US" sz="1200" dirty="0" err="1" smtClean="0"/>
              <a:t>SoC</a:t>
            </a:r>
            <a:r>
              <a:rPr lang="en-US" sz="1200" dirty="0" smtClean="0"/>
              <a:t> wide SRAM outside the NPU cluster</a:t>
            </a:r>
          </a:p>
          <a:p>
            <a:pPr marL="228600" indent="-228600">
              <a:buFont typeface="Arial" panose="020B0604020202020204" pitchFamily="34" charset="0"/>
              <a:buChar char="•"/>
            </a:pPr>
            <a:endParaRPr lang="en-US" sz="1200" dirty="0"/>
          </a:p>
          <a:p>
            <a:r>
              <a:rPr lang="en-US" sz="1200" dirty="0" smtClean="0"/>
              <a:t>In any case, Lo would serve the purpose of acting as a scratch pad buffer between successive layers of an AI network. Take Resnet50 as an example.</a:t>
            </a:r>
          </a:p>
        </p:txBody>
      </p:sp>
      <p:pic>
        <p:nvPicPr>
          <p:cNvPr id="2050" name="Picture 2" descr="What is ResNet (Residual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221" y="3232969"/>
            <a:ext cx="3942693" cy="12715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06100" y="4634805"/>
            <a:ext cx="7926807" cy="1200329"/>
          </a:xfrm>
          <a:prstGeom prst="rect">
            <a:avLst/>
          </a:prstGeom>
          <a:noFill/>
        </p:spPr>
        <p:txBody>
          <a:bodyPr wrap="square" rtlCol="0">
            <a:spAutoFit/>
          </a:bodyPr>
          <a:lstStyle/>
          <a:p>
            <a:pPr algn="just"/>
            <a:r>
              <a:rPr lang="en-US" sz="1200" dirty="0" smtClean="0"/>
              <a:t>With the exception of Residual layers, output of layer #N is the sole input to Layer (N+1). Therefore, layer #N output can be discarded after layer #N+1 is processed. If the intermediate outputs can be kept in Lo memory, that saves 1 DDR roundtrip. For e.g. a Conv2d layer generates the output tensor of size </a:t>
            </a:r>
            <a:r>
              <a:rPr lang="en-US" sz="1200" i="1" dirty="0" smtClean="0"/>
              <a:t>n*H*W*C</a:t>
            </a:r>
            <a:r>
              <a:rPr lang="en-US" sz="1200" dirty="0" smtClean="0"/>
              <a:t>. </a:t>
            </a:r>
            <a:r>
              <a:rPr lang="en-US" sz="1200" dirty="0" err="1" smtClean="0"/>
              <a:t>Maxpool</a:t>
            </a:r>
            <a:r>
              <a:rPr lang="en-US" sz="1200" dirty="0" smtClean="0"/>
              <a:t> layer reduces it to </a:t>
            </a:r>
            <a:r>
              <a:rPr lang="en-US" sz="1200" i="1" dirty="0" smtClean="0"/>
              <a:t>n*(H/2)*(W/2)*C</a:t>
            </a:r>
            <a:r>
              <a:rPr lang="en-US" sz="1200" dirty="0" smtClean="0"/>
              <a:t> which is 1/4</a:t>
            </a:r>
            <a:r>
              <a:rPr lang="en-US" sz="1200" baseline="30000" dirty="0" smtClean="0"/>
              <a:t>th</a:t>
            </a:r>
            <a:r>
              <a:rPr lang="en-US" sz="1200" dirty="0" smtClean="0"/>
              <a:t> the size. We can avoid one write and one read of Conv2d layer output if it can be held in on-chip memory. This can be continued across several layers. In practice, this technique has been proven to reduce DDR traffic by up to 80%. Since DDR b/w is the most precious resource, this optimization results in direct performance gain.</a:t>
            </a:r>
            <a:endParaRPr lang="en-US" sz="1200" dirty="0"/>
          </a:p>
        </p:txBody>
      </p:sp>
      <p:sp>
        <p:nvSpPr>
          <p:cNvPr id="13" name="TextBox 12"/>
          <p:cNvSpPr txBox="1"/>
          <p:nvPr/>
        </p:nvSpPr>
        <p:spPr>
          <a:xfrm>
            <a:off x="688221" y="5879068"/>
            <a:ext cx="7926807" cy="646331"/>
          </a:xfrm>
          <a:prstGeom prst="rect">
            <a:avLst/>
          </a:prstGeom>
          <a:solidFill>
            <a:srgbClr val="FFFF00"/>
          </a:solidFill>
        </p:spPr>
        <p:txBody>
          <a:bodyPr wrap="square" rtlCol="0">
            <a:spAutoFit/>
          </a:bodyPr>
          <a:lstStyle/>
          <a:p>
            <a:pPr algn="just"/>
            <a:r>
              <a:rPr lang="en-US" sz="1200" dirty="0" smtClean="0"/>
              <a:t>This is one of the many reasons why Lo memory should not be a cache. The author assumes here that all writes to a cache will be posted-writes i.e. always go to the DDR. By choosing SRAM instead of cache, we can avoid all the unnecessary traffic, resulting in higher performance and lower power.</a:t>
            </a:r>
            <a:endParaRPr lang="en-US" sz="1200" dirty="0"/>
          </a:p>
        </p:txBody>
      </p:sp>
    </p:spTree>
    <p:extLst>
      <p:ext uri="{BB962C8B-B14F-4D97-AF65-F5344CB8AC3E}">
        <p14:creationId xmlns:p14="http://schemas.microsoft.com/office/powerpoint/2010/main" val="44912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57200" y="274638"/>
            <a:ext cx="8229600" cy="487362"/>
          </a:xfrm>
        </p:spPr>
        <p:txBody>
          <a:bodyPr>
            <a:normAutofit fontScale="90000"/>
          </a:bodyPr>
          <a:lstStyle/>
          <a:p>
            <a:r>
              <a:rPr lang="en-US" sz="3200" dirty="0" smtClean="0"/>
              <a:t>2D Convolution</a:t>
            </a:r>
            <a:endParaRPr lang="en-US" sz="3200" dirty="0"/>
          </a:p>
        </p:txBody>
      </p:sp>
      <p:pic>
        <p:nvPicPr>
          <p:cNvPr id="7170" name="Picture 2" descr="C:\Users\a0875454\Downloads\conv2d_nhw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114539" cy="534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70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457200" y="274638"/>
            <a:ext cx="8229600" cy="487362"/>
          </a:xfrm>
        </p:spPr>
        <p:txBody>
          <a:bodyPr>
            <a:normAutofit fontScale="90000"/>
          </a:bodyPr>
          <a:lstStyle/>
          <a:p>
            <a:r>
              <a:rPr lang="en-US" sz="3200" dirty="0" smtClean="0"/>
              <a:t>2D Convolution using </a:t>
            </a:r>
            <a:r>
              <a:rPr lang="en-US" sz="3200" dirty="0" err="1" smtClean="0"/>
              <a:t>Matmul</a:t>
            </a:r>
            <a:r>
              <a:rPr lang="en-US" sz="3200" dirty="0" smtClean="0"/>
              <a:t> Engine</a:t>
            </a:r>
            <a:endParaRPr lang="en-US" sz="3200" dirty="0"/>
          </a:p>
        </p:txBody>
      </p:sp>
      <p:sp>
        <p:nvSpPr>
          <p:cNvPr id="6" name="TextBox 5"/>
          <p:cNvSpPr txBox="1"/>
          <p:nvPr/>
        </p:nvSpPr>
        <p:spPr>
          <a:xfrm>
            <a:off x="4572000" y="1143000"/>
            <a:ext cx="4419600" cy="3000821"/>
          </a:xfrm>
          <a:prstGeom prst="rect">
            <a:avLst/>
          </a:prstGeom>
          <a:solidFill>
            <a:schemeClr val="bg2">
              <a:lumMod val="90000"/>
            </a:schemeClr>
          </a:solidFill>
        </p:spPr>
        <p:txBody>
          <a:bodyPr wrap="square" rtlCol="0">
            <a:spAutoFit/>
          </a:bodyPr>
          <a:lstStyle/>
          <a:p>
            <a:r>
              <a:rPr lang="en-US" sz="900" i="1" noProof="1" smtClean="0"/>
              <a:t>def conv_nhwc(in_tensor, wt_tensor):</a:t>
            </a:r>
          </a:p>
          <a:p>
            <a:r>
              <a:rPr lang="en-US" sz="900" i="1" noProof="1" smtClean="0"/>
              <a:t>    N,H_in,W_in,C_in = in_tensor.shape</a:t>
            </a:r>
          </a:p>
          <a:p>
            <a:r>
              <a:rPr lang="en-US" sz="900" i="1" noProof="1" smtClean="0"/>
              <a:t>    k,_,_,C_out = wt_tensor.shape</a:t>
            </a:r>
          </a:p>
          <a:p>
            <a:endParaRPr lang="en-US" sz="900" i="1" noProof="1" smtClean="0"/>
          </a:p>
          <a:p>
            <a:r>
              <a:rPr lang="en-US" sz="900" i="1" noProof="1" smtClean="0"/>
              <a:t>    num_cycles = 0</a:t>
            </a:r>
          </a:p>
          <a:p>
            <a:endParaRPr lang="en-US" sz="900" i="1" noProof="1" smtClean="0"/>
          </a:p>
          <a:p>
            <a:r>
              <a:rPr lang="en-US" sz="900" i="1" noProof="1" smtClean="0"/>
              <a:t>    H_out = H_in-k+1                      #Height of output channel</a:t>
            </a:r>
          </a:p>
          <a:p>
            <a:r>
              <a:rPr lang="en-US" sz="900" i="1" noProof="1" smtClean="0"/>
              <a:t>    W_out = W_in-k+1                      #Width of output channel</a:t>
            </a:r>
          </a:p>
          <a:p>
            <a:endParaRPr lang="en-US" sz="900" i="1" noProof="1" smtClean="0"/>
          </a:p>
          <a:p>
            <a:r>
              <a:rPr lang="en-US" sz="900" i="1" noProof="1" smtClean="0"/>
              <a:t>    for n in range(N):</a:t>
            </a:r>
          </a:p>
          <a:p>
            <a:r>
              <a:rPr lang="en-US" sz="900" i="1" noProof="1" smtClean="0"/>
              <a:t>      for y in range(H_out):</a:t>
            </a:r>
          </a:p>
          <a:p>
            <a:r>
              <a:rPr lang="en-US" sz="900" i="1" noProof="1" smtClean="0"/>
              <a:t>        for i in range(k):</a:t>
            </a:r>
          </a:p>
          <a:p>
            <a:r>
              <a:rPr lang="en-US" sz="900" i="1" noProof="1" smtClean="0"/>
              <a:t>          for j in range(k):</a:t>
            </a:r>
          </a:p>
          <a:p>
            <a:r>
              <a:rPr lang="en-US" sz="900" i="1" noProof="1" smtClean="0"/>
              <a:t>            for c_out in range(0,C_out,T):                                    #parallelization dimension2</a:t>
            </a:r>
          </a:p>
          <a:p>
            <a:r>
              <a:rPr lang="en-US" sz="900" i="1" noProof="1" smtClean="0"/>
              <a:t>              for x in range(0,W_out,T):                                         #parallelization dimension1</a:t>
            </a:r>
          </a:p>
          <a:p>
            <a:r>
              <a:rPr lang="en-US" sz="900" i="1" noProof="1" smtClean="0"/>
              <a:t>                 for c_in in range(0,C_in,T):</a:t>
            </a:r>
          </a:p>
          <a:p>
            <a:r>
              <a:rPr lang="en-US" sz="900" b="1" i="1" noProof="1" smtClean="0"/>
              <a:t>                     in_tile = in_tensor[n,y+i,</a:t>
            </a:r>
            <a:r>
              <a:rPr lang="en-US" sz="900" b="1" i="1" noProof="1" smtClean="0">
                <a:solidFill>
                  <a:srgbClr val="FF0000"/>
                </a:solidFill>
              </a:rPr>
              <a:t>x+j:x+j+T,c_in:c_in+T</a:t>
            </a:r>
            <a:r>
              <a:rPr lang="en-US" sz="900" b="1" i="1" noProof="1" smtClean="0"/>
              <a:t>]              #input tile of size TxT</a:t>
            </a:r>
          </a:p>
          <a:p>
            <a:r>
              <a:rPr lang="en-US" sz="900" b="1" i="1" noProof="1" smtClean="0"/>
              <a:t>                     wt_tile = wt_tensor[i,j,</a:t>
            </a:r>
            <a:r>
              <a:rPr lang="en-US" sz="900" b="1" i="1" noProof="1" smtClean="0">
                <a:solidFill>
                  <a:srgbClr val="FF0000"/>
                </a:solidFill>
              </a:rPr>
              <a:t>c_in:c_in+T,c_out:c_out+T</a:t>
            </a:r>
            <a:r>
              <a:rPr lang="en-US" sz="900" b="1" i="1" noProof="1" smtClean="0"/>
              <a:t>]       #weight tile of size TxT</a:t>
            </a:r>
          </a:p>
          <a:p>
            <a:r>
              <a:rPr lang="en-US" sz="900" i="1" noProof="1" smtClean="0"/>
              <a:t>                    </a:t>
            </a:r>
            <a:r>
              <a:rPr lang="en-US" sz="900" b="1" i="1" noProof="1" smtClean="0"/>
              <a:t>out_tile += tiled_dot_product(in_tile, wt_tile)               #output tile of size TxT</a:t>
            </a:r>
          </a:p>
          <a:p>
            <a:endParaRPr lang="en-US" sz="900" i="1" noProof="1" smtClean="0"/>
          </a:p>
          <a:p>
            <a:r>
              <a:rPr lang="en-US" sz="900" i="1" noProof="1" smtClean="0"/>
              <a:t>              out[n,y,</a:t>
            </a:r>
            <a:r>
              <a:rPr lang="en-US" sz="900" b="1" i="1" noProof="1" smtClean="0">
                <a:solidFill>
                  <a:srgbClr val="0070C0"/>
                </a:solidFill>
              </a:rPr>
              <a:t>x:x+T,c_out:c_out+T</a:t>
            </a:r>
            <a:r>
              <a:rPr lang="en-US" sz="900" i="1" noProof="1" smtClean="0"/>
              <a:t>] = out_tile</a:t>
            </a:r>
            <a:endParaRPr lang="en-US" sz="900" i="1" noProof="1"/>
          </a:p>
        </p:txBody>
      </p:sp>
      <p:sp>
        <p:nvSpPr>
          <p:cNvPr id="9" name="TextBox 8"/>
          <p:cNvSpPr txBox="1"/>
          <p:nvPr/>
        </p:nvSpPr>
        <p:spPr>
          <a:xfrm>
            <a:off x="457200" y="1167014"/>
            <a:ext cx="3886200" cy="3600986"/>
          </a:xfrm>
          <a:prstGeom prst="rect">
            <a:avLst/>
          </a:prstGeom>
          <a:noFill/>
        </p:spPr>
        <p:txBody>
          <a:bodyPr wrap="square" rtlCol="0">
            <a:spAutoFit/>
          </a:bodyPr>
          <a:lstStyle/>
          <a:p>
            <a:r>
              <a:rPr lang="en-US" sz="1200" dirty="0" smtClean="0"/>
              <a:t>We use the following dimensions to parallelize</a:t>
            </a:r>
          </a:p>
          <a:p>
            <a:pPr marL="228600" indent="-228600">
              <a:buAutoNum type="arabicPeriod"/>
            </a:pPr>
            <a:r>
              <a:rPr lang="en-US" sz="1200" dirty="0" smtClean="0"/>
              <a:t>Width of the input tensor</a:t>
            </a:r>
          </a:p>
          <a:p>
            <a:pPr marL="228600" indent="-228600">
              <a:buAutoNum type="arabicPeriod"/>
            </a:pPr>
            <a:r>
              <a:rPr lang="en-US" sz="1200" dirty="0" smtClean="0"/>
              <a:t>Depth of the weight tensor</a:t>
            </a:r>
          </a:p>
          <a:p>
            <a:pPr marL="228600" indent="-228600">
              <a:buAutoNum type="arabicPeriod"/>
            </a:pPr>
            <a:endParaRPr lang="en-US" sz="1200" dirty="0"/>
          </a:p>
          <a:p>
            <a:r>
              <a:rPr lang="en-US" sz="1200" dirty="0" smtClean="0"/>
              <a:t>The inner most loop, fetches a 2D tile from input tensor and a 2D tile from the weight tensor. The text in red color shows memory access pattern. Since this is the innermost dimension of the tensors in NHWC layout, this memory access is very efficient.</a:t>
            </a:r>
          </a:p>
          <a:p>
            <a:endParaRPr lang="en-US" sz="1200" dirty="0"/>
          </a:p>
          <a:p>
            <a:r>
              <a:rPr lang="en-US" sz="1200" dirty="0" smtClean="0"/>
              <a:t>Output is also generated in NHWC layout, as shown in blue color. This is important since this tensor will be the input to another layer in the network.</a:t>
            </a:r>
            <a:endParaRPr lang="en-US" sz="1200" dirty="0"/>
          </a:p>
          <a:p>
            <a:endParaRPr lang="en-US" sz="1200" dirty="0"/>
          </a:p>
          <a:p>
            <a:r>
              <a:rPr lang="en-US" sz="1200" dirty="0" smtClean="0"/>
              <a:t>If </a:t>
            </a:r>
            <a:r>
              <a:rPr lang="en-US" sz="1200" dirty="0" err="1" smtClean="0"/>
              <a:t>W_out</a:t>
            </a:r>
            <a:r>
              <a:rPr lang="en-US" sz="1200" dirty="0" smtClean="0"/>
              <a:t> and </a:t>
            </a:r>
            <a:r>
              <a:rPr lang="en-US" sz="1200" dirty="0" err="1" smtClean="0"/>
              <a:t>C_out</a:t>
            </a:r>
            <a:r>
              <a:rPr lang="en-US" sz="1200" dirty="0" smtClean="0"/>
              <a:t> are multiples of m</a:t>
            </a:r>
            <a:r>
              <a:rPr lang="en-US" sz="1200" baseline="-25000" dirty="0" smtClean="0"/>
              <a:t>r</a:t>
            </a:r>
            <a:r>
              <a:rPr lang="en-US" sz="1200" dirty="0" smtClean="0"/>
              <a:t> and </a:t>
            </a:r>
            <a:r>
              <a:rPr lang="en-US" sz="1200" dirty="0" err="1" smtClean="0"/>
              <a:t>n</a:t>
            </a:r>
            <a:r>
              <a:rPr lang="en-US" sz="1200" baseline="-25000" dirty="0" err="1" smtClean="0"/>
              <a:t>r</a:t>
            </a:r>
            <a:r>
              <a:rPr lang="en-US" sz="1200" baseline="-25000" dirty="0" smtClean="0"/>
              <a:t> </a:t>
            </a:r>
            <a:r>
              <a:rPr lang="en-US" sz="1200" dirty="0" smtClean="0"/>
              <a:t>respectively, then this operation gets done at 100% efficiency without the need for any BLIS packing.</a:t>
            </a:r>
            <a:endParaRPr lang="en-US" sz="1200" dirty="0"/>
          </a:p>
          <a:p>
            <a:r>
              <a:rPr lang="en-US" sz="1200" dirty="0" smtClean="0"/>
              <a:t> </a:t>
            </a:r>
          </a:p>
          <a:p>
            <a:endParaRPr lang="en-US" sz="1200" dirty="0"/>
          </a:p>
        </p:txBody>
      </p:sp>
      <p:sp>
        <p:nvSpPr>
          <p:cNvPr id="7" name="Rectangle 6"/>
          <p:cNvSpPr/>
          <p:nvPr/>
        </p:nvSpPr>
        <p:spPr>
          <a:xfrm>
            <a:off x="5257800" y="4267200"/>
            <a:ext cx="3048000" cy="400110"/>
          </a:xfrm>
          <a:prstGeom prst="rect">
            <a:avLst/>
          </a:prstGeom>
        </p:spPr>
        <p:txBody>
          <a:bodyPr wrap="square">
            <a:spAutoFit/>
          </a:bodyPr>
          <a:lstStyle/>
          <a:p>
            <a:r>
              <a:rPr lang="en-US" sz="1000" dirty="0" smtClean="0"/>
              <a:t>T = tile size</a:t>
            </a:r>
          </a:p>
          <a:p>
            <a:r>
              <a:rPr lang="en-US" sz="1000" dirty="0" smtClean="0"/>
              <a:t>This example assumes square tiles i.e. T = m</a:t>
            </a:r>
            <a:r>
              <a:rPr lang="en-US" sz="1000" baseline="-25000" dirty="0" smtClean="0"/>
              <a:t>r</a:t>
            </a:r>
            <a:r>
              <a:rPr lang="en-US" sz="1000" dirty="0" smtClean="0"/>
              <a:t> = </a:t>
            </a:r>
            <a:r>
              <a:rPr lang="en-US" sz="1000" dirty="0" err="1" smtClean="0"/>
              <a:t>n</a:t>
            </a:r>
            <a:r>
              <a:rPr lang="en-US" sz="1000" baseline="-25000" dirty="0" err="1" smtClean="0"/>
              <a:t>r</a:t>
            </a:r>
            <a:endParaRPr lang="en-US" sz="1000" dirty="0"/>
          </a:p>
        </p:txBody>
      </p:sp>
    </p:spTree>
    <p:extLst>
      <p:ext uri="{BB962C8B-B14F-4D97-AF65-F5344CB8AC3E}">
        <p14:creationId xmlns:p14="http://schemas.microsoft.com/office/powerpoint/2010/main" val="1669033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NPU (Neural Processing Unit) </a:t>
            </a:r>
            <a:r>
              <a:rPr lang="en-US" sz="3200" dirty="0" smtClean="0"/>
              <a:t>Block Diagram</a:t>
            </a:r>
            <a:endParaRPr lang="en-US" sz="3200" dirty="0"/>
          </a:p>
        </p:txBody>
      </p:sp>
      <p:sp>
        <p:nvSpPr>
          <p:cNvPr id="4" name="Subtitle 2"/>
          <p:cNvSpPr txBox="1">
            <a:spLocks/>
          </p:cNvSpPr>
          <p:nvPr/>
        </p:nvSpPr>
        <p:spPr>
          <a:xfrm>
            <a:off x="4682810" y="1259254"/>
            <a:ext cx="3733800" cy="4038600"/>
          </a:xfrm>
          <a:prstGeom prst="rect">
            <a:avLst/>
          </a:prstGeom>
          <a:solidFill>
            <a:schemeClr val="accent6">
              <a:lumMod val="20000"/>
              <a:lumOff val="80000"/>
            </a:schemeClr>
          </a:solidFill>
          <a:ln w="28575">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dirty="0" smtClean="0"/>
              <a:t>NPU</a:t>
            </a:r>
            <a:endParaRPr lang="en-US" sz="1800" b="1" dirty="0"/>
          </a:p>
        </p:txBody>
      </p:sp>
      <p:sp>
        <p:nvSpPr>
          <p:cNvPr id="5" name="Subtitle 2"/>
          <p:cNvSpPr txBox="1">
            <a:spLocks/>
          </p:cNvSpPr>
          <p:nvPr/>
        </p:nvSpPr>
        <p:spPr>
          <a:xfrm>
            <a:off x="6664010" y="1640254"/>
            <a:ext cx="1467340" cy="457200"/>
          </a:xfrm>
          <a:prstGeom prst="rect">
            <a:avLst/>
          </a:prstGeom>
          <a:pattFill prst="pct5">
            <a:fgClr>
              <a:schemeClr val="accent1"/>
            </a:fgClr>
            <a:bgClr>
              <a:schemeClr val="bg1"/>
            </a:bgClr>
          </a:pattFill>
          <a:ln>
            <a:solidFill>
              <a:schemeClr val="tx1">
                <a:lumMod val="50000"/>
                <a:lumOff val="50000"/>
              </a:schemeClr>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200" dirty="0">
              <a:solidFill>
                <a:srgbClr val="FF0000"/>
              </a:solidFill>
            </a:endParaRPr>
          </a:p>
        </p:txBody>
      </p:sp>
      <p:sp>
        <p:nvSpPr>
          <p:cNvPr id="6" name="Subtitle 2"/>
          <p:cNvSpPr txBox="1">
            <a:spLocks/>
          </p:cNvSpPr>
          <p:nvPr/>
        </p:nvSpPr>
        <p:spPr>
          <a:xfrm>
            <a:off x="6749251" y="1945054"/>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I$</a:t>
            </a:r>
            <a:endParaRPr lang="en-US" sz="800" dirty="0">
              <a:solidFill>
                <a:schemeClr val="tx1"/>
              </a:solidFill>
            </a:endParaRPr>
          </a:p>
        </p:txBody>
      </p:sp>
      <p:sp>
        <p:nvSpPr>
          <p:cNvPr id="7" name="Subtitle 2"/>
          <p:cNvSpPr txBox="1">
            <a:spLocks/>
          </p:cNvSpPr>
          <p:nvPr/>
        </p:nvSpPr>
        <p:spPr>
          <a:xfrm>
            <a:off x="7079451" y="1945054"/>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D$</a:t>
            </a:r>
            <a:endParaRPr lang="en-US" sz="800" dirty="0">
              <a:solidFill>
                <a:schemeClr val="tx1"/>
              </a:solidFill>
            </a:endParaRPr>
          </a:p>
        </p:txBody>
      </p:sp>
      <p:sp>
        <p:nvSpPr>
          <p:cNvPr id="8" name="Subtitle 2"/>
          <p:cNvSpPr txBox="1">
            <a:spLocks/>
          </p:cNvSpPr>
          <p:nvPr/>
        </p:nvSpPr>
        <p:spPr>
          <a:xfrm>
            <a:off x="7739851" y="1945054"/>
            <a:ext cx="371959"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LSU</a:t>
            </a:r>
            <a:endParaRPr lang="en-US" sz="800" dirty="0">
              <a:solidFill>
                <a:schemeClr val="tx1"/>
              </a:solidFill>
            </a:endParaRPr>
          </a:p>
        </p:txBody>
      </p:sp>
      <p:sp>
        <p:nvSpPr>
          <p:cNvPr id="9" name="Subtitle 2"/>
          <p:cNvSpPr txBox="1">
            <a:spLocks/>
          </p:cNvSpPr>
          <p:nvPr/>
        </p:nvSpPr>
        <p:spPr>
          <a:xfrm>
            <a:off x="6054410" y="2332894"/>
            <a:ext cx="2125785" cy="616439"/>
          </a:xfrm>
          <a:prstGeom prst="rect">
            <a:avLst/>
          </a:prstGeom>
          <a:pattFill prst="ltHorz">
            <a:fgClr>
              <a:schemeClr val="accent1"/>
            </a:fgClr>
            <a:bgClr>
              <a:schemeClr val="bg1"/>
            </a:bgClr>
          </a:pattFill>
          <a:ln>
            <a:solidFill>
              <a:schemeClr val="tx1">
                <a:lumMod val="50000"/>
                <a:lumOff val="50000"/>
              </a:schemeClr>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200" dirty="0">
              <a:solidFill>
                <a:srgbClr val="FF0000"/>
              </a:solidFill>
            </a:endParaRPr>
          </a:p>
        </p:txBody>
      </p:sp>
      <p:sp>
        <p:nvSpPr>
          <p:cNvPr id="10" name="Subtitle 2"/>
          <p:cNvSpPr txBox="1">
            <a:spLocks/>
          </p:cNvSpPr>
          <p:nvPr/>
        </p:nvSpPr>
        <p:spPr>
          <a:xfrm>
            <a:off x="6208020" y="2637694"/>
            <a:ext cx="784702"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EXU</a:t>
            </a:r>
            <a:endParaRPr lang="en-US" sz="800" dirty="0">
              <a:solidFill>
                <a:schemeClr val="tx1"/>
              </a:solidFill>
            </a:endParaRPr>
          </a:p>
        </p:txBody>
      </p:sp>
      <p:sp>
        <p:nvSpPr>
          <p:cNvPr id="11" name="Subtitle 2"/>
          <p:cNvSpPr txBox="1">
            <a:spLocks/>
          </p:cNvSpPr>
          <p:nvPr/>
        </p:nvSpPr>
        <p:spPr>
          <a:xfrm>
            <a:off x="7045010" y="2637694"/>
            <a:ext cx="404911"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VRF</a:t>
            </a:r>
            <a:endParaRPr lang="en-US" sz="800" dirty="0">
              <a:solidFill>
                <a:schemeClr val="tx1"/>
              </a:solidFill>
            </a:endParaRPr>
          </a:p>
        </p:txBody>
      </p:sp>
      <p:sp>
        <p:nvSpPr>
          <p:cNvPr id="12" name="Subtitle 2"/>
          <p:cNvSpPr txBox="1">
            <a:spLocks/>
          </p:cNvSpPr>
          <p:nvPr/>
        </p:nvSpPr>
        <p:spPr>
          <a:xfrm>
            <a:off x="7507010" y="2637694"/>
            <a:ext cx="596985"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VLSU</a:t>
            </a:r>
            <a:endParaRPr lang="en-US" sz="800" dirty="0">
              <a:solidFill>
                <a:schemeClr val="tx1"/>
              </a:solidFill>
            </a:endParaRPr>
          </a:p>
        </p:txBody>
      </p:sp>
      <p:sp>
        <p:nvSpPr>
          <p:cNvPr id="13" name="Subtitle 2"/>
          <p:cNvSpPr txBox="1">
            <a:spLocks/>
          </p:cNvSpPr>
          <p:nvPr/>
        </p:nvSpPr>
        <p:spPr>
          <a:xfrm>
            <a:off x="7409651" y="1945054"/>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RF</a:t>
            </a:r>
            <a:endParaRPr lang="en-US" sz="800" dirty="0">
              <a:solidFill>
                <a:schemeClr val="tx1"/>
              </a:solidFill>
            </a:endParaRPr>
          </a:p>
        </p:txBody>
      </p:sp>
      <p:sp>
        <p:nvSpPr>
          <p:cNvPr id="14" name="Subtitle 2"/>
          <p:cNvSpPr txBox="1">
            <a:spLocks/>
          </p:cNvSpPr>
          <p:nvPr/>
        </p:nvSpPr>
        <p:spPr>
          <a:xfrm>
            <a:off x="6054410" y="3086100"/>
            <a:ext cx="2125785" cy="1262617"/>
          </a:xfrm>
          <a:prstGeom prst="rect">
            <a:avLst/>
          </a:prstGeom>
          <a:pattFill prst="smGrid">
            <a:fgClr>
              <a:schemeClr val="accent1"/>
            </a:fgClr>
            <a:bgClr>
              <a:schemeClr val="bg1"/>
            </a:bgClr>
          </a:patt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400" dirty="0"/>
          </a:p>
        </p:txBody>
      </p:sp>
      <p:sp>
        <p:nvSpPr>
          <p:cNvPr id="15" name="Subtitle 2"/>
          <p:cNvSpPr txBox="1">
            <a:spLocks/>
          </p:cNvSpPr>
          <p:nvPr/>
        </p:nvSpPr>
        <p:spPr>
          <a:xfrm>
            <a:off x="7091570" y="3390900"/>
            <a:ext cx="462085"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MRF</a:t>
            </a:r>
            <a:endParaRPr lang="en-US" sz="800" dirty="0">
              <a:solidFill>
                <a:schemeClr val="tx1"/>
              </a:solidFill>
            </a:endParaRPr>
          </a:p>
        </p:txBody>
      </p:sp>
      <p:sp>
        <p:nvSpPr>
          <p:cNvPr id="16" name="Subtitle 2"/>
          <p:cNvSpPr txBox="1">
            <a:spLocks/>
          </p:cNvSpPr>
          <p:nvPr/>
        </p:nvSpPr>
        <p:spPr>
          <a:xfrm>
            <a:off x="7654610" y="3390900"/>
            <a:ext cx="449385"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MLSU</a:t>
            </a:r>
            <a:endParaRPr lang="en-US" sz="800" dirty="0">
              <a:solidFill>
                <a:schemeClr val="tx1"/>
              </a:solidFill>
            </a:endParaRPr>
          </a:p>
        </p:txBody>
      </p:sp>
      <p:sp>
        <p:nvSpPr>
          <p:cNvPr id="17" name="Subtitle 2"/>
          <p:cNvSpPr txBox="1">
            <a:spLocks/>
          </p:cNvSpPr>
          <p:nvPr/>
        </p:nvSpPr>
        <p:spPr>
          <a:xfrm>
            <a:off x="6664010" y="1640254"/>
            <a:ext cx="1447801" cy="23055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Scalar CPU</a:t>
            </a:r>
            <a:endParaRPr lang="en-US" sz="800" b="1" dirty="0">
              <a:solidFill>
                <a:schemeClr val="tx1"/>
              </a:solidFill>
            </a:endParaRPr>
          </a:p>
        </p:txBody>
      </p:sp>
      <p:sp>
        <p:nvSpPr>
          <p:cNvPr id="18" name="Subtitle 2"/>
          <p:cNvSpPr txBox="1">
            <a:spLocks/>
          </p:cNvSpPr>
          <p:nvPr/>
        </p:nvSpPr>
        <p:spPr>
          <a:xfrm>
            <a:off x="6208019" y="2332893"/>
            <a:ext cx="1923331" cy="244963"/>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Vector (VPU)</a:t>
            </a:r>
            <a:endParaRPr lang="en-US" sz="800" b="1" dirty="0">
              <a:solidFill>
                <a:schemeClr val="tx1"/>
              </a:solidFill>
            </a:endParaRPr>
          </a:p>
        </p:txBody>
      </p:sp>
      <p:sp>
        <p:nvSpPr>
          <p:cNvPr id="19" name="Subtitle 2"/>
          <p:cNvSpPr txBox="1">
            <a:spLocks/>
          </p:cNvSpPr>
          <p:nvPr/>
        </p:nvSpPr>
        <p:spPr>
          <a:xfrm>
            <a:off x="6660350" y="3088054"/>
            <a:ext cx="1447801" cy="23055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Matrix (MXU)</a:t>
            </a:r>
            <a:endParaRPr lang="en-US" sz="800" b="1" dirty="0">
              <a:solidFill>
                <a:schemeClr val="tx1"/>
              </a:solidFill>
            </a:endParaRPr>
          </a:p>
        </p:txBody>
      </p:sp>
      <p:sp>
        <p:nvSpPr>
          <p:cNvPr id="20" name="Subtitle 2"/>
          <p:cNvSpPr txBox="1">
            <a:spLocks/>
          </p:cNvSpPr>
          <p:nvPr/>
        </p:nvSpPr>
        <p:spPr>
          <a:xfrm>
            <a:off x="4798018" y="1641231"/>
            <a:ext cx="1199696" cy="3124200"/>
          </a:xfrm>
          <a:prstGeom prst="rect">
            <a:avLst/>
          </a:prstGeom>
          <a:solidFill>
            <a:schemeClr val="bg1">
              <a:lumMod val="75000"/>
            </a:schemeClr>
          </a:solid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L2 Cache</a:t>
            </a:r>
          </a:p>
          <a:p>
            <a:endParaRPr lang="en-US" sz="800" b="1" dirty="0" smtClean="0">
              <a:solidFill>
                <a:schemeClr val="tx1"/>
              </a:solidFill>
            </a:endParaRPr>
          </a:p>
          <a:p>
            <a:r>
              <a:rPr lang="en-US" sz="800" dirty="0" smtClean="0">
                <a:solidFill>
                  <a:schemeClr val="tx1"/>
                </a:solidFill>
              </a:rPr>
              <a:t>OR </a:t>
            </a:r>
          </a:p>
          <a:p>
            <a:endParaRPr lang="en-US" sz="800" b="1" dirty="0" smtClean="0">
              <a:solidFill>
                <a:schemeClr val="tx1"/>
              </a:solidFill>
            </a:endParaRPr>
          </a:p>
          <a:p>
            <a:r>
              <a:rPr lang="en-US" sz="800" b="1" dirty="0" smtClean="0">
                <a:solidFill>
                  <a:schemeClr val="tx1"/>
                </a:solidFill>
              </a:rPr>
              <a:t>Tightly Coupled Memory</a:t>
            </a:r>
            <a:endParaRPr lang="en-US" sz="800" b="1" dirty="0">
              <a:solidFill>
                <a:schemeClr val="tx1"/>
              </a:solidFill>
            </a:endParaRPr>
          </a:p>
        </p:txBody>
      </p:sp>
      <p:sp>
        <p:nvSpPr>
          <p:cNvPr id="21" name="Subtitle 2"/>
          <p:cNvSpPr txBox="1">
            <a:spLocks/>
          </p:cNvSpPr>
          <p:nvPr/>
        </p:nvSpPr>
        <p:spPr>
          <a:xfrm>
            <a:off x="4798018" y="4916854"/>
            <a:ext cx="3382177" cy="316523"/>
          </a:xfrm>
          <a:prstGeom prst="rect">
            <a:avLst/>
          </a:prstGeom>
          <a:solidFill>
            <a:schemeClr val="accent3">
              <a:lumMod val="40000"/>
              <a:lumOff val="60000"/>
            </a:schemeClr>
          </a:solid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DMA Engine</a:t>
            </a:r>
            <a:endParaRPr lang="en-US" sz="800" b="1" dirty="0">
              <a:solidFill>
                <a:schemeClr val="tx1"/>
              </a:solidFill>
            </a:endParaRPr>
          </a:p>
        </p:txBody>
      </p:sp>
      <p:sp>
        <p:nvSpPr>
          <p:cNvPr id="22" name="Subtitle 2"/>
          <p:cNvSpPr txBox="1">
            <a:spLocks/>
          </p:cNvSpPr>
          <p:nvPr/>
        </p:nvSpPr>
        <p:spPr>
          <a:xfrm>
            <a:off x="6164058" y="3379356"/>
            <a:ext cx="855786" cy="957817"/>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MAC Array</a:t>
            </a:r>
            <a:endParaRPr lang="en-US" sz="800" dirty="0">
              <a:solidFill>
                <a:schemeClr val="tx1"/>
              </a:solidFill>
            </a:endParaRPr>
          </a:p>
        </p:txBody>
      </p:sp>
      <p:sp>
        <p:nvSpPr>
          <p:cNvPr id="23" name="TextBox 22"/>
          <p:cNvSpPr txBox="1"/>
          <p:nvPr/>
        </p:nvSpPr>
        <p:spPr>
          <a:xfrm>
            <a:off x="286913" y="1235996"/>
            <a:ext cx="4208887" cy="3970318"/>
          </a:xfrm>
          <a:prstGeom prst="rect">
            <a:avLst/>
          </a:prstGeom>
          <a:noFill/>
        </p:spPr>
        <p:txBody>
          <a:bodyPr wrap="square" rtlCol="0">
            <a:spAutoFit/>
          </a:bodyPr>
          <a:lstStyle/>
          <a:p>
            <a:r>
              <a:rPr lang="en-US" sz="1200" dirty="0" smtClean="0"/>
              <a:t>Author’s view of the NPU includes</a:t>
            </a:r>
          </a:p>
          <a:p>
            <a:endParaRPr lang="en-US" sz="1200" dirty="0" smtClean="0"/>
          </a:p>
          <a:p>
            <a:pPr marL="171450" indent="-171450">
              <a:buFont typeface="Arial" panose="020B0604020202020204" pitchFamily="34" charset="0"/>
              <a:buChar char="•"/>
            </a:pPr>
            <a:r>
              <a:rPr lang="en-US" sz="1200" b="1" dirty="0" smtClean="0"/>
              <a:t>Scalar (CPU) </a:t>
            </a:r>
          </a:p>
          <a:p>
            <a:pPr marL="628650" lvl="1" indent="-171450">
              <a:buFont typeface="Arial" panose="020B0604020202020204" pitchFamily="34" charset="0"/>
              <a:buChar char="•"/>
            </a:pPr>
            <a:r>
              <a:rPr lang="en-US" sz="1200" dirty="0" smtClean="0"/>
              <a:t>No data parallelis</a:t>
            </a:r>
            <a:r>
              <a:rPr lang="en-US" sz="1200" dirty="0"/>
              <a:t>m</a:t>
            </a:r>
            <a:endParaRPr lang="en-US" sz="1200" dirty="0" smtClean="0"/>
          </a:p>
          <a:p>
            <a:pPr marL="171450" indent="-171450">
              <a:buFont typeface="Arial" panose="020B0604020202020204" pitchFamily="34" charset="0"/>
              <a:buChar char="•"/>
            </a:pPr>
            <a:r>
              <a:rPr lang="en-US" sz="1200" b="1" dirty="0" smtClean="0"/>
              <a:t>Vector Processing Unit (VPU)</a:t>
            </a:r>
          </a:p>
          <a:p>
            <a:pPr marL="628650" lvl="1" indent="-171450">
              <a:buFont typeface="Arial" panose="020B0604020202020204" pitchFamily="34" charset="0"/>
              <a:buChar char="•"/>
            </a:pPr>
            <a:r>
              <a:rPr lang="en-US" sz="1200" dirty="0" smtClean="0"/>
              <a:t>1D data parallelism</a:t>
            </a:r>
          </a:p>
          <a:p>
            <a:pPr marL="628650" lvl="1" indent="-171450">
              <a:buFont typeface="Arial" panose="020B0604020202020204" pitchFamily="34" charset="0"/>
              <a:buChar char="•"/>
            </a:pPr>
            <a:r>
              <a:rPr lang="en-US" sz="1200" dirty="0" smtClean="0"/>
              <a:t>Execution units, VRF and Vector load/store unit</a:t>
            </a:r>
            <a:endParaRPr lang="en-US" sz="1200" dirty="0" smtClean="0"/>
          </a:p>
          <a:p>
            <a:pPr marL="171450" indent="-171450">
              <a:buFont typeface="Arial" panose="020B0604020202020204" pitchFamily="34" charset="0"/>
              <a:buChar char="•"/>
            </a:pPr>
            <a:r>
              <a:rPr lang="en-US" sz="1200" b="1" dirty="0" smtClean="0"/>
              <a:t>Matrix Execution </a:t>
            </a:r>
            <a:r>
              <a:rPr lang="en-US" sz="1200" b="1" dirty="0"/>
              <a:t>Unit </a:t>
            </a:r>
            <a:r>
              <a:rPr lang="en-US" sz="1200" b="1" dirty="0" smtClean="0"/>
              <a:t>(MXU)</a:t>
            </a:r>
          </a:p>
          <a:p>
            <a:pPr marL="628650" lvl="1" indent="-171450">
              <a:buFont typeface="Arial" panose="020B0604020202020204" pitchFamily="34" charset="0"/>
              <a:buChar char="•"/>
            </a:pPr>
            <a:r>
              <a:rPr lang="en-US" sz="1200" dirty="0" smtClean="0"/>
              <a:t>2D </a:t>
            </a:r>
            <a:r>
              <a:rPr lang="en-US" sz="1200" dirty="0"/>
              <a:t>data </a:t>
            </a:r>
            <a:r>
              <a:rPr lang="en-US" sz="1200" dirty="0" smtClean="0"/>
              <a:t>parallelism with an array of MACs</a:t>
            </a:r>
          </a:p>
          <a:p>
            <a:pPr marL="628650" lvl="1" indent="-171450">
              <a:buFont typeface="Arial" panose="020B0604020202020204" pitchFamily="34" charset="0"/>
              <a:buChar char="•"/>
            </a:pPr>
            <a:r>
              <a:rPr lang="en-US" sz="1200" dirty="0" smtClean="0"/>
              <a:t>May have it’s own register files and matrix load store unit.</a:t>
            </a:r>
            <a:endParaRPr lang="en-US" sz="1200" dirty="0"/>
          </a:p>
          <a:p>
            <a:pPr marL="171450" indent="-171450">
              <a:buFont typeface="Arial" panose="020B0604020202020204" pitchFamily="34" charset="0"/>
              <a:buChar char="•"/>
            </a:pPr>
            <a:r>
              <a:rPr lang="en-US" sz="1200" b="1" dirty="0" smtClean="0"/>
              <a:t>Memory</a:t>
            </a:r>
          </a:p>
          <a:p>
            <a:pPr marL="628650" lvl="1" indent="-171450">
              <a:buFont typeface="Arial" panose="020B0604020202020204" pitchFamily="34" charset="0"/>
              <a:buChar char="•"/>
            </a:pPr>
            <a:r>
              <a:rPr lang="en-US" sz="1200" dirty="0" smtClean="0"/>
              <a:t>L1D &amp; I Cache. For program, call stack etc. AI weights and activations do not go through L1$</a:t>
            </a:r>
          </a:p>
          <a:p>
            <a:pPr marL="628650" lvl="1" indent="-171450">
              <a:buFont typeface="Arial" panose="020B0604020202020204" pitchFamily="34" charset="0"/>
              <a:buChar char="•"/>
            </a:pPr>
            <a:endParaRPr lang="en-US" sz="1200" dirty="0" smtClean="0"/>
          </a:p>
          <a:p>
            <a:pPr marL="628650" lvl="1" indent="-171450">
              <a:buFont typeface="Arial" panose="020B0604020202020204" pitchFamily="34" charset="0"/>
              <a:buChar char="•"/>
            </a:pPr>
            <a:r>
              <a:rPr lang="en-US" sz="1200" dirty="0" smtClean="0"/>
              <a:t>L2 Cache/TCM – Most of this presentation discusses and debates the pros and cons of cache vs TCM.</a:t>
            </a:r>
          </a:p>
          <a:p>
            <a:pPr marL="628650" lvl="1" indent="-171450">
              <a:buFont typeface="Arial" panose="020B0604020202020204" pitchFamily="34" charset="0"/>
              <a:buChar char="•"/>
            </a:pPr>
            <a:endParaRPr lang="en-US" sz="1200" b="1" dirty="0" smtClean="0"/>
          </a:p>
          <a:p>
            <a:pPr marL="628650" lvl="1" indent="-171450">
              <a:buFont typeface="Arial" panose="020B0604020202020204" pitchFamily="34" charset="0"/>
              <a:buChar char="•"/>
            </a:pPr>
            <a:r>
              <a:rPr lang="en-US" sz="1200" b="1" dirty="0" smtClean="0"/>
              <a:t>DMA</a:t>
            </a:r>
            <a:r>
              <a:rPr lang="en-US" sz="1200" dirty="0" smtClean="0"/>
              <a:t> to read weights and activations from DDR and write the intermediate results and final output to DDR.</a:t>
            </a:r>
            <a:endParaRPr lang="en-US" sz="1200" dirty="0" smtClean="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819422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How an NPU sits inside an </a:t>
            </a:r>
            <a:r>
              <a:rPr lang="en-US" sz="3200" dirty="0" err="1" smtClean="0"/>
              <a:t>SoC</a:t>
            </a:r>
            <a:endParaRPr lang="en-US" sz="3200" dirty="0"/>
          </a:p>
        </p:txBody>
      </p:sp>
      <p:sp>
        <p:nvSpPr>
          <p:cNvPr id="23" name="Subtitle 2"/>
          <p:cNvSpPr txBox="1">
            <a:spLocks/>
          </p:cNvSpPr>
          <p:nvPr/>
        </p:nvSpPr>
        <p:spPr>
          <a:xfrm>
            <a:off x="571498" y="1391136"/>
            <a:ext cx="7658101" cy="4288694"/>
          </a:xfrm>
          <a:prstGeom prst="rect">
            <a:avLst/>
          </a:prstGeom>
          <a:solidFill>
            <a:schemeClr val="bg2"/>
          </a:solidFill>
          <a:ln w="28575">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b="1" dirty="0" err="1" smtClean="0">
                <a:solidFill>
                  <a:schemeClr val="tx1"/>
                </a:solidFill>
              </a:rPr>
              <a:t>SoC</a:t>
            </a:r>
            <a:endParaRPr lang="en-US" sz="1600" b="1" dirty="0">
              <a:solidFill>
                <a:schemeClr val="tx1"/>
              </a:solidFill>
            </a:endParaRPr>
          </a:p>
        </p:txBody>
      </p:sp>
      <p:sp>
        <p:nvSpPr>
          <p:cNvPr id="24" name="Subtitle 2"/>
          <p:cNvSpPr txBox="1">
            <a:spLocks/>
          </p:cNvSpPr>
          <p:nvPr/>
        </p:nvSpPr>
        <p:spPr>
          <a:xfrm>
            <a:off x="838199" y="2374895"/>
            <a:ext cx="1447801" cy="369277"/>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Apps CPU</a:t>
            </a:r>
            <a:endParaRPr lang="en-US" sz="800" b="1" dirty="0">
              <a:solidFill>
                <a:schemeClr val="tx1"/>
              </a:solidFill>
            </a:endParaRPr>
          </a:p>
        </p:txBody>
      </p:sp>
      <p:sp>
        <p:nvSpPr>
          <p:cNvPr id="25" name="Subtitle 2"/>
          <p:cNvSpPr txBox="1">
            <a:spLocks/>
          </p:cNvSpPr>
          <p:nvPr/>
        </p:nvSpPr>
        <p:spPr>
          <a:xfrm>
            <a:off x="990599" y="2527295"/>
            <a:ext cx="1447801" cy="369277"/>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Apps CPU</a:t>
            </a:r>
            <a:endParaRPr lang="en-US" sz="800" b="1" dirty="0">
              <a:solidFill>
                <a:schemeClr val="tx1"/>
              </a:solidFill>
            </a:endParaRPr>
          </a:p>
        </p:txBody>
      </p:sp>
      <p:sp>
        <p:nvSpPr>
          <p:cNvPr id="26" name="Subtitle 2"/>
          <p:cNvSpPr txBox="1">
            <a:spLocks/>
          </p:cNvSpPr>
          <p:nvPr/>
        </p:nvSpPr>
        <p:spPr>
          <a:xfrm>
            <a:off x="1142999" y="2679695"/>
            <a:ext cx="1447801" cy="369277"/>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Apps CPU</a:t>
            </a:r>
            <a:endParaRPr lang="en-US" sz="800" b="1" dirty="0">
              <a:solidFill>
                <a:schemeClr val="tx1"/>
              </a:solidFill>
            </a:endParaRPr>
          </a:p>
        </p:txBody>
      </p:sp>
      <p:sp>
        <p:nvSpPr>
          <p:cNvPr id="27" name="Subtitle 2"/>
          <p:cNvSpPr txBox="1">
            <a:spLocks/>
          </p:cNvSpPr>
          <p:nvPr/>
        </p:nvSpPr>
        <p:spPr>
          <a:xfrm>
            <a:off x="1295399" y="2832095"/>
            <a:ext cx="1447801" cy="369277"/>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Apps CPU</a:t>
            </a:r>
            <a:endParaRPr lang="en-US" sz="800" b="1" dirty="0">
              <a:solidFill>
                <a:schemeClr val="tx1"/>
              </a:solidFill>
            </a:endParaRPr>
          </a:p>
        </p:txBody>
      </p:sp>
      <p:sp>
        <p:nvSpPr>
          <p:cNvPr id="28" name="Subtitle 2"/>
          <p:cNvSpPr txBox="1">
            <a:spLocks/>
          </p:cNvSpPr>
          <p:nvPr/>
        </p:nvSpPr>
        <p:spPr>
          <a:xfrm>
            <a:off x="1262184" y="4419600"/>
            <a:ext cx="6053015" cy="369277"/>
          </a:xfrm>
          <a:prstGeom prst="rect">
            <a:avLst/>
          </a:prstGeom>
          <a:solidFill>
            <a:schemeClr val="accent3"/>
          </a:solid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System Interconnect</a:t>
            </a:r>
            <a:endParaRPr lang="en-US" sz="800" b="1" dirty="0">
              <a:solidFill>
                <a:schemeClr val="tx1"/>
              </a:solidFill>
            </a:endParaRPr>
          </a:p>
        </p:txBody>
      </p:sp>
      <p:sp>
        <p:nvSpPr>
          <p:cNvPr id="29" name="Subtitle 2"/>
          <p:cNvSpPr txBox="1">
            <a:spLocks/>
          </p:cNvSpPr>
          <p:nvPr/>
        </p:nvSpPr>
        <p:spPr>
          <a:xfrm>
            <a:off x="4114800" y="2058372"/>
            <a:ext cx="723901" cy="1818034"/>
          </a:xfrm>
          <a:prstGeom prst="rect">
            <a:avLst/>
          </a:prstGeom>
          <a:solidFill>
            <a:schemeClr val="bg1">
              <a:lumMod val="75000"/>
            </a:schemeClr>
          </a:solid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Shared L3 Cache</a:t>
            </a:r>
          </a:p>
          <a:p>
            <a:endParaRPr lang="en-US" sz="800" b="1" dirty="0" smtClean="0">
              <a:solidFill>
                <a:schemeClr val="tx1"/>
              </a:solidFill>
            </a:endParaRPr>
          </a:p>
          <a:p>
            <a:r>
              <a:rPr lang="en-US" sz="800" b="1" dirty="0" smtClean="0">
                <a:solidFill>
                  <a:schemeClr val="tx1"/>
                </a:solidFill>
              </a:rPr>
              <a:t>OR</a:t>
            </a:r>
          </a:p>
          <a:p>
            <a:endParaRPr lang="en-US" sz="800" b="1" dirty="0" smtClean="0">
              <a:solidFill>
                <a:schemeClr val="tx1"/>
              </a:solidFill>
            </a:endParaRPr>
          </a:p>
          <a:p>
            <a:r>
              <a:rPr lang="en-US" sz="800" b="1" dirty="0" smtClean="0">
                <a:solidFill>
                  <a:schemeClr val="tx1"/>
                </a:solidFill>
              </a:rPr>
              <a:t>SRAM</a:t>
            </a:r>
            <a:endParaRPr lang="en-US" sz="800" b="1" dirty="0">
              <a:solidFill>
                <a:schemeClr val="tx1"/>
              </a:solidFill>
            </a:endParaRPr>
          </a:p>
        </p:txBody>
      </p:sp>
      <p:sp>
        <p:nvSpPr>
          <p:cNvPr id="30" name="Subtitle 2"/>
          <p:cNvSpPr txBox="1">
            <a:spLocks/>
          </p:cNvSpPr>
          <p:nvPr/>
        </p:nvSpPr>
        <p:spPr>
          <a:xfrm>
            <a:off x="1657349" y="6137030"/>
            <a:ext cx="5105400" cy="416170"/>
          </a:xfrm>
          <a:prstGeom prst="rect">
            <a:avLst/>
          </a:prstGeom>
          <a:solidFill>
            <a:schemeClr val="bg1">
              <a:lumMod val="75000"/>
            </a:schemeClr>
          </a:solidFill>
          <a:ln w="19050">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DDR</a:t>
            </a:r>
            <a:endParaRPr lang="en-US" sz="800" b="1" dirty="0">
              <a:solidFill>
                <a:schemeClr val="tx1"/>
              </a:solidFill>
            </a:endParaRPr>
          </a:p>
        </p:txBody>
      </p:sp>
      <p:sp>
        <p:nvSpPr>
          <p:cNvPr id="31" name="Subtitle 2"/>
          <p:cNvSpPr txBox="1">
            <a:spLocks/>
          </p:cNvSpPr>
          <p:nvPr/>
        </p:nvSpPr>
        <p:spPr>
          <a:xfrm>
            <a:off x="3352800" y="5472566"/>
            <a:ext cx="1711270" cy="184638"/>
          </a:xfrm>
          <a:prstGeom prst="rect">
            <a:avLst/>
          </a:prstGeom>
          <a:solidFill>
            <a:schemeClr val="accent3">
              <a:lumMod val="40000"/>
              <a:lumOff val="60000"/>
            </a:schemeClr>
          </a:solidFill>
          <a:ln>
            <a:solidFill>
              <a:schemeClr val="tx1"/>
            </a:solidFill>
          </a:ln>
        </p:spPr>
        <p:txBody>
          <a:bodyPr vert="horz" lIns="91440" tIns="45720" rIns="91440" bIns="45720" rtlCol="0" anchor="ctr" anchorCtr="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External Memory Interface</a:t>
            </a:r>
            <a:endParaRPr lang="en-US" sz="800" b="1" dirty="0">
              <a:solidFill>
                <a:schemeClr val="tx1"/>
              </a:solidFill>
            </a:endParaRPr>
          </a:p>
        </p:txBody>
      </p:sp>
      <p:cxnSp>
        <p:nvCxnSpPr>
          <p:cNvPr id="32" name="Straight Arrow Connector 31"/>
          <p:cNvCxnSpPr>
            <a:endCxn id="30" idx="0"/>
          </p:cNvCxnSpPr>
          <p:nvPr/>
        </p:nvCxnSpPr>
        <p:spPr>
          <a:xfrm>
            <a:off x="4210049" y="5657204"/>
            <a:ext cx="0" cy="479826"/>
          </a:xfrm>
          <a:prstGeom prst="straightConnector1">
            <a:avLst/>
          </a:prstGeom>
          <a:ln w="34925">
            <a:solidFill>
              <a:schemeClr val="bg1"/>
            </a:solidFill>
            <a:headEnd type="arrow"/>
            <a:tailEnd type="arrow"/>
          </a:ln>
          <a:scene3d>
            <a:camera prst="orthographicFront"/>
            <a:lightRig rig="threePt" dir="t"/>
          </a:scene3d>
          <a:sp3d>
            <a:bevelT w="12700" h="88900"/>
            <a:bevelB w="12700"/>
          </a:sp3d>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2"/>
          </p:cNvCxnSpPr>
          <p:nvPr/>
        </p:nvCxnSpPr>
        <p:spPr>
          <a:xfrm>
            <a:off x="2019300" y="3201372"/>
            <a:ext cx="0" cy="1218228"/>
          </a:xfrm>
          <a:prstGeom prst="straightConnector1">
            <a:avLst/>
          </a:prstGeom>
          <a:ln w="34925">
            <a:solidFill>
              <a:schemeClr val="bg1"/>
            </a:solidFill>
            <a:headEnd type="arrow"/>
            <a:tailEnd type="arrow"/>
          </a:ln>
          <a:scene3d>
            <a:camera prst="orthographicFront"/>
            <a:lightRig rig="threePt" dir="t"/>
          </a:scene3d>
          <a:sp3d>
            <a:bevelT w="12700" h="88900"/>
            <a:bevelB w="12700"/>
          </a:sp3d>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454062" y="3876406"/>
            <a:ext cx="0" cy="543194"/>
          </a:xfrm>
          <a:prstGeom prst="straightConnector1">
            <a:avLst/>
          </a:prstGeom>
          <a:ln w="34925">
            <a:solidFill>
              <a:schemeClr val="bg1"/>
            </a:solidFill>
            <a:headEnd type="arrow"/>
            <a:tailEnd type="arrow"/>
          </a:ln>
          <a:scene3d>
            <a:camera prst="orthographicFront"/>
            <a:lightRig rig="threePt" dir="t"/>
          </a:scene3d>
          <a:sp3d>
            <a:bevelT w="12700" h="88900"/>
            <a:bevelB w="12700"/>
          </a:sp3d>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1" idx="0"/>
          </p:cNvCxnSpPr>
          <p:nvPr/>
        </p:nvCxnSpPr>
        <p:spPr>
          <a:xfrm flipH="1">
            <a:off x="4208435" y="4724400"/>
            <a:ext cx="1614" cy="748166"/>
          </a:xfrm>
          <a:prstGeom prst="straightConnector1">
            <a:avLst/>
          </a:prstGeom>
          <a:ln w="34925">
            <a:solidFill>
              <a:schemeClr val="bg1"/>
            </a:solidFill>
            <a:headEnd type="arrow"/>
            <a:tailEnd type="arrow"/>
          </a:ln>
          <a:scene3d>
            <a:camera prst="orthographicFront"/>
            <a:lightRig rig="threePt" dir="t"/>
          </a:scene3d>
          <a:sp3d>
            <a:bevelT w="12700" h="88900"/>
            <a:bevelB w="12700"/>
          </a:sp3d>
        </p:spPr>
        <p:style>
          <a:lnRef idx="1">
            <a:schemeClr val="accent1"/>
          </a:lnRef>
          <a:fillRef idx="0">
            <a:schemeClr val="accent1"/>
          </a:fillRef>
          <a:effectRef idx="0">
            <a:schemeClr val="accent1"/>
          </a:effectRef>
          <a:fontRef idx="minor">
            <a:schemeClr val="tx1"/>
          </a:fontRef>
        </p:style>
      </p:cxnSp>
      <p:pic>
        <p:nvPicPr>
          <p:cNvPr id="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0498" y="2087702"/>
            <a:ext cx="119470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8098" y="2267436"/>
            <a:ext cx="119470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070" y="2401272"/>
            <a:ext cx="119470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1670" y="2581006"/>
            <a:ext cx="119470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Subtitle 2"/>
          <p:cNvSpPr txBox="1">
            <a:spLocks/>
          </p:cNvSpPr>
          <p:nvPr/>
        </p:nvSpPr>
        <p:spPr>
          <a:xfrm>
            <a:off x="4048978" y="1981200"/>
            <a:ext cx="2885222" cy="1974845"/>
          </a:xfrm>
          <a:prstGeom prst="rect">
            <a:avLst/>
          </a:prstGeom>
          <a:solidFill>
            <a:schemeClr val="accent4">
              <a:lumMod val="20000"/>
              <a:lumOff val="80000"/>
              <a:alpha val="20000"/>
            </a:schemeClr>
          </a:solidFill>
          <a:ln>
            <a:solidFill>
              <a:schemeClr val="tx1"/>
            </a:solidFill>
          </a:ln>
        </p:spPr>
        <p:txBody>
          <a:bodyPr vert="horz" lIns="91440" tIns="45720" rIns="91440" bIns="45720" rtlCol="0" anchor="b"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1100" b="1" dirty="0" smtClean="0">
                <a:solidFill>
                  <a:schemeClr val="tx1"/>
                </a:solidFill>
              </a:rPr>
              <a:t>NPU Cluster</a:t>
            </a:r>
            <a:endParaRPr lang="en-US" sz="1100" b="1" dirty="0">
              <a:solidFill>
                <a:schemeClr val="tx1"/>
              </a:solidFill>
            </a:endParaRPr>
          </a:p>
        </p:txBody>
      </p:sp>
    </p:spTree>
    <p:extLst>
      <p:ext uri="{BB962C8B-B14F-4D97-AF65-F5344CB8AC3E}">
        <p14:creationId xmlns:p14="http://schemas.microsoft.com/office/powerpoint/2010/main" val="428566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ultiply 7"/>
          <p:cNvSpPr/>
          <p:nvPr/>
        </p:nvSpPr>
        <p:spPr>
          <a:xfrm>
            <a:off x="2514600" y="2247900"/>
            <a:ext cx="914400" cy="9144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qual 8"/>
          <p:cNvSpPr/>
          <p:nvPr/>
        </p:nvSpPr>
        <p:spPr>
          <a:xfrm>
            <a:off x="5486400" y="2133600"/>
            <a:ext cx="914400" cy="914400"/>
          </a:xfrm>
          <a:prstGeom prst="mathEqua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1581473" y="3733800"/>
            <a:ext cx="317716" cy="369332"/>
          </a:xfrm>
          <a:prstGeom prst="rect">
            <a:avLst/>
          </a:prstGeom>
          <a:noFill/>
        </p:spPr>
        <p:txBody>
          <a:bodyPr wrap="none" rtlCol="0">
            <a:spAutoFit/>
          </a:bodyPr>
          <a:lstStyle/>
          <a:p>
            <a:r>
              <a:rPr lang="en-US" dirty="0" smtClean="0"/>
              <a:t>A</a:t>
            </a:r>
            <a:endParaRPr lang="en-US" dirty="0"/>
          </a:p>
        </p:txBody>
      </p:sp>
      <p:sp>
        <p:nvSpPr>
          <p:cNvPr id="11" name="TextBox 10"/>
          <p:cNvSpPr txBox="1"/>
          <p:nvPr/>
        </p:nvSpPr>
        <p:spPr>
          <a:xfrm>
            <a:off x="4336942" y="3733800"/>
            <a:ext cx="317716" cy="369332"/>
          </a:xfrm>
          <a:prstGeom prst="rect">
            <a:avLst/>
          </a:prstGeom>
          <a:noFill/>
        </p:spPr>
        <p:txBody>
          <a:bodyPr wrap="none" rtlCol="0">
            <a:spAutoFit/>
          </a:bodyPr>
          <a:lstStyle/>
          <a:p>
            <a:r>
              <a:rPr lang="en-US" dirty="0" smtClean="0"/>
              <a:t>B</a:t>
            </a:r>
            <a:endParaRPr lang="en-US" dirty="0"/>
          </a:p>
        </p:txBody>
      </p:sp>
      <p:sp>
        <p:nvSpPr>
          <p:cNvPr id="12" name="TextBox 11"/>
          <p:cNvSpPr txBox="1"/>
          <p:nvPr/>
        </p:nvSpPr>
        <p:spPr>
          <a:xfrm>
            <a:off x="7156342" y="3733800"/>
            <a:ext cx="317716" cy="369332"/>
          </a:xfrm>
          <a:prstGeom prst="rect">
            <a:avLst/>
          </a:prstGeom>
          <a:noFill/>
        </p:spPr>
        <p:txBody>
          <a:bodyPr wrap="none" rtlCol="0">
            <a:spAutoFit/>
          </a:bodyPr>
          <a:lstStyle/>
          <a:p>
            <a:r>
              <a:rPr lang="en-US" dirty="0" smtClean="0"/>
              <a:t>C</a:t>
            </a:r>
            <a:endParaRPr lang="en-US" dirty="0"/>
          </a:p>
        </p:txBody>
      </p:sp>
      <p:cxnSp>
        <p:nvCxnSpPr>
          <p:cNvPr id="14" name="Straight Arrow Connector 13"/>
          <p:cNvCxnSpPr/>
          <p:nvPr/>
        </p:nvCxnSpPr>
        <p:spPr>
          <a:xfrm>
            <a:off x="762000" y="1905000"/>
            <a:ext cx="0" cy="160020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65902" y="1905000"/>
            <a:ext cx="0" cy="160020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229600" y="1905000"/>
            <a:ext cx="0" cy="160020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4284" y="2406134"/>
            <a:ext cx="381836" cy="369332"/>
          </a:xfrm>
          <a:prstGeom prst="rect">
            <a:avLst/>
          </a:prstGeom>
          <a:noFill/>
        </p:spPr>
        <p:txBody>
          <a:bodyPr wrap="none" rtlCol="0">
            <a:spAutoFit/>
          </a:bodyPr>
          <a:lstStyle/>
          <a:p>
            <a:r>
              <a:rPr lang="en-US" dirty="0" smtClean="0"/>
              <a:t>M</a:t>
            </a:r>
            <a:endParaRPr lang="en-US" dirty="0"/>
          </a:p>
        </p:txBody>
      </p:sp>
      <p:sp>
        <p:nvSpPr>
          <p:cNvPr id="18" name="TextBox 17"/>
          <p:cNvSpPr txBox="1"/>
          <p:nvPr/>
        </p:nvSpPr>
        <p:spPr>
          <a:xfrm>
            <a:off x="3288588" y="2520434"/>
            <a:ext cx="306494" cy="369332"/>
          </a:xfrm>
          <a:prstGeom prst="rect">
            <a:avLst/>
          </a:prstGeom>
          <a:noFill/>
        </p:spPr>
        <p:txBody>
          <a:bodyPr wrap="none" rtlCol="0">
            <a:spAutoFit/>
          </a:bodyPr>
          <a:lstStyle/>
          <a:p>
            <a:r>
              <a:rPr lang="en-US" dirty="0" smtClean="0"/>
              <a:t>K</a:t>
            </a:r>
            <a:endParaRPr lang="en-US" dirty="0"/>
          </a:p>
        </p:txBody>
      </p:sp>
      <p:sp>
        <p:nvSpPr>
          <p:cNvPr id="19" name="TextBox 18"/>
          <p:cNvSpPr txBox="1"/>
          <p:nvPr/>
        </p:nvSpPr>
        <p:spPr>
          <a:xfrm>
            <a:off x="8229600" y="2406134"/>
            <a:ext cx="381836" cy="369332"/>
          </a:xfrm>
          <a:prstGeom prst="rect">
            <a:avLst/>
          </a:prstGeom>
          <a:noFill/>
        </p:spPr>
        <p:txBody>
          <a:bodyPr wrap="none" rtlCol="0">
            <a:spAutoFit/>
          </a:bodyPr>
          <a:lstStyle/>
          <a:p>
            <a:r>
              <a:rPr lang="en-US" dirty="0" smtClean="0"/>
              <a:t>M</a:t>
            </a:r>
            <a:endParaRPr lang="en-US" dirty="0"/>
          </a:p>
        </p:txBody>
      </p:sp>
      <p:cxnSp>
        <p:nvCxnSpPr>
          <p:cNvPr id="20" name="Straight Arrow Connector 19"/>
          <p:cNvCxnSpPr/>
          <p:nvPr/>
        </p:nvCxnSpPr>
        <p:spPr>
          <a:xfrm flipH="1">
            <a:off x="889862" y="1828800"/>
            <a:ext cx="1700938"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96967" y="1453033"/>
            <a:ext cx="306494" cy="369332"/>
          </a:xfrm>
          <a:prstGeom prst="rect">
            <a:avLst/>
          </a:prstGeom>
          <a:noFill/>
        </p:spPr>
        <p:txBody>
          <a:bodyPr wrap="none" rtlCol="0">
            <a:spAutoFit/>
          </a:bodyPr>
          <a:lstStyle/>
          <a:p>
            <a:r>
              <a:rPr lang="en-US" dirty="0" smtClean="0"/>
              <a:t>K</a:t>
            </a:r>
            <a:endParaRPr lang="en-US" dirty="0"/>
          </a:p>
        </p:txBody>
      </p:sp>
      <p:cxnSp>
        <p:nvCxnSpPr>
          <p:cNvPr id="24" name="Straight Arrow Connector 23"/>
          <p:cNvCxnSpPr/>
          <p:nvPr/>
        </p:nvCxnSpPr>
        <p:spPr>
          <a:xfrm flipH="1">
            <a:off x="3633062" y="1832652"/>
            <a:ext cx="1700938"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40167" y="1456885"/>
            <a:ext cx="333746" cy="369332"/>
          </a:xfrm>
          <a:prstGeom prst="rect">
            <a:avLst/>
          </a:prstGeom>
          <a:noFill/>
        </p:spPr>
        <p:txBody>
          <a:bodyPr wrap="none" rtlCol="0">
            <a:spAutoFit/>
          </a:bodyPr>
          <a:lstStyle/>
          <a:p>
            <a:r>
              <a:rPr lang="en-US" dirty="0" smtClean="0"/>
              <a:t>N</a:t>
            </a:r>
            <a:endParaRPr lang="en-US" dirty="0"/>
          </a:p>
        </p:txBody>
      </p:sp>
      <p:cxnSp>
        <p:nvCxnSpPr>
          <p:cNvPr id="26" name="Straight Arrow Connector 25"/>
          <p:cNvCxnSpPr/>
          <p:nvPr/>
        </p:nvCxnSpPr>
        <p:spPr>
          <a:xfrm flipH="1">
            <a:off x="6477000" y="1832652"/>
            <a:ext cx="1700938"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984105" y="1456885"/>
            <a:ext cx="333746" cy="369332"/>
          </a:xfrm>
          <a:prstGeom prst="rect">
            <a:avLst/>
          </a:prstGeom>
          <a:noFill/>
        </p:spPr>
        <p:txBody>
          <a:bodyPr wrap="none" rtlCol="0">
            <a:spAutoFit/>
          </a:bodyPr>
          <a:lstStyle/>
          <a:p>
            <a:r>
              <a:rPr lang="en-US" dirty="0" smtClean="0"/>
              <a:t>N</a:t>
            </a:r>
            <a:endParaRPr lang="en-US" dirty="0"/>
          </a:p>
        </p:txBody>
      </p:sp>
      <p:sp>
        <p:nvSpPr>
          <p:cNvPr id="22" name="Title 1"/>
          <p:cNvSpPr>
            <a:spLocks noGrp="1"/>
          </p:cNvSpPr>
          <p:nvPr>
            <p:ph type="title"/>
          </p:nvPr>
        </p:nvSpPr>
        <p:spPr>
          <a:xfrm>
            <a:off x="457200" y="274638"/>
            <a:ext cx="8229600" cy="487362"/>
          </a:xfrm>
        </p:spPr>
        <p:txBody>
          <a:bodyPr>
            <a:normAutofit fontScale="90000"/>
          </a:bodyPr>
          <a:lstStyle/>
          <a:p>
            <a:r>
              <a:rPr lang="en-US" sz="3200" dirty="0" err="1" smtClean="0"/>
              <a:t>GeMM</a:t>
            </a:r>
            <a:r>
              <a:rPr lang="en-US" sz="3200" dirty="0" smtClean="0"/>
              <a:t> Operation using </a:t>
            </a:r>
            <a:r>
              <a:rPr lang="en-US" sz="3200" dirty="0" err="1" smtClean="0"/>
              <a:t>MatMul</a:t>
            </a:r>
            <a:r>
              <a:rPr lang="en-US" sz="3200" dirty="0" smtClean="0"/>
              <a:t> engine</a:t>
            </a:r>
            <a:endParaRPr lang="en-US" sz="3200" dirty="0"/>
          </a:p>
        </p:txBody>
      </p:sp>
      <p:graphicFrame>
        <p:nvGraphicFramePr>
          <p:cNvPr id="3" name="Table 2"/>
          <p:cNvGraphicFramePr>
            <a:graphicFrameLocks noGrp="1" noChangeAspect="1"/>
          </p:cNvGraphicFramePr>
          <p:nvPr>
            <p:extLst>
              <p:ext uri="{D42A27DB-BD31-4B8C-83A1-F6EECF244321}">
                <p14:modId xmlns:p14="http://schemas.microsoft.com/office/powerpoint/2010/main" val="3412607030"/>
              </p:ext>
            </p:extLst>
          </p:nvPr>
        </p:nvGraphicFramePr>
        <p:xfrm>
          <a:off x="914400" y="1914709"/>
          <a:ext cx="1645398" cy="1514295"/>
        </p:xfrm>
        <a:graphic>
          <a:graphicData uri="http://schemas.openxmlformats.org/drawingml/2006/table">
            <a:tbl>
              <a:tblPr/>
              <a:tblGrid>
                <a:gridCol w="182822"/>
                <a:gridCol w="182822"/>
                <a:gridCol w="182822"/>
                <a:gridCol w="182822"/>
                <a:gridCol w="182822"/>
                <a:gridCol w="182822"/>
                <a:gridCol w="182822"/>
                <a:gridCol w="182822"/>
                <a:gridCol w="182822"/>
              </a:tblGrid>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168">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noChangeAspect="1"/>
          </p:cNvGraphicFramePr>
          <p:nvPr>
            <p:extLst>
              <p:ext uri="{D42A27DB-BD31-4B8C-83A1-F6EECF244321}">
                <p14:modId xmlns:p14="http://schemas.microsoft.com/office/powerpoint/2010/main" val="1653566633"/>
              </p:ext>
            </p:extLst>
          </p:nvPr>
        </p:nvGraphicFramePr>
        <p:xfrm>
          <a:off x="3657600" y="1905001"/>
          <a:ext cx="1676403" cy="1524004"/>
        </p:xfrm>
        <a:graphic>
          <a:graphicData uri="http://schemas.openxmlformats.org/drawingml/2006/table">
            <a:tbl>
              <a:tblPr/>
              <a:tblGrid>
                <a:gridCol w="186267"/>
                <a:gridCol w="186267"/>
                <a:gridCol w="186267"/>
                <a:gridCol w="186267"/>
                <a:gridCol w="186267"/>
                <a:gridCol w="186267"/>
                <a:gridCol w="177798"/>
                <a:gridCol w="194736"/>
                <a:gridCol w="186267"/>
              </a:tblGrid>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894">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8" name="Table 27"/>
          <p:cNvGraphicFramePr>
            <a:graphicFrameLocks noGrp="1" noChangeAspect="1"/>
          </p:cNvGraphicFramePr>
          <p:nvPr>
            <p:extLst>
              <p:ext uri="{D42A27DB-BD31-4B8C-83A1-F6EECF244321}">
                <p14:modId xmlns:p14="http://schemas.microsoft.com/office/powerpoint/2010/main" val="354925306"/>
              </p:ext>
            </p:extLst>
          </p:nvPr>
        </p:nvGraphicFramePr>
        <p:xfrm>
          <a:off x="6541572" y="1916579"/>
          <a:ext cx="1611828" cy="1588619"/>
        </p:xfrm>
        <a:graphic>
          <a:graphicData uri="http://schemas.openxmlformats.org/drawingml/2006/table">
            <a:tbl>
              <a:tblPr/>
              <a:tblGrid>
                <a:gridCol w="179092"/>
                <a:gridCol w="179092"/>
                <a:gridCol w="179092"/>
                <a:gridCol w="179092"/>
                <a:gridCol w="179092"/>
                <a:gridCol w="179092"/>
                <a:gridCol w="179092"/>
                <a:gridCol w="179092"/>
                <a:gridCol w="179092"/>
              </a:tblGrid>
              <a:tr h="113069">
                <a:tc>
                  <a:txBody>
                    <a:bodyPr/>
                    <a:lstStyle/>
                    <a:p>
                      <a:pPr algn="l" fontAlgn="b"/>
                      <a:r>
                        <a:rPr lang="en-US" sz="3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722">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9" name="TextBox 28"/>
          <p:cNvSpPr txBox="1"/>
          <p:nvPr/>
        </p:nvSpPr>
        <p:spPr>
          <a:xfrm>
            <a:off x="635202" y="4103132"/>
            <a:ext cx="7849436" cy="2492990"/>
          </a:xfrm>
          <a:prstGeom prst="rect">
            <a:avLst/>
          </a:prstGeom>
          <a:noFill/>
        </p:spPr>
        <p:txBody>
          <a:bodyPr wrap="square" rtlCol="0">
            <a:spAutoFit/>
          </a:bodyPr>
          <a:lstStyle/>
          <a:p>
            <a:r>
              <a:rPr lang="en-US" sz="1200" dirty="0" smtClean="0"/>
              <a:t>Each grid square is a tile of the size m</a:t>
            </a:r>
            <a:r>
              <a:rPr lang="en-US" sz="1200" baseline="-25000" dirty="0" smtClean="0"/>
              <a:t>r</a:t>
            </a:r>
            <a:r>
              <a:rPr lang="en-US" sz="1200" dirty="0" smtClean="0"/>
              <a:t>xn</a:t>
            </a:r>
            <a:r>
              <a:rPr lang="en-US" sz="1200" baseline="-25000" dirty="0" smtClean="0"/>
              <a:t>r</a:t>
            </a:r>
            <a:r>
              <a:rPr lang="en-US" sz="1200" dirty="0" smtClean="0"/>
              <a:t>, which is the logical MAC Array size on the matrix HW</a:t>
            </a:r>
          </a:p>
          <a:p>
            <a:endParaRPr lang="en-US" sz="1200" dirty="0" smtClean="0"/>
          </a:p>
          <a:p>
            <a:r>
              <a:rPr lang="en-US" sz="1200" dirty="0" smtClean="0"/>
              <a:t>a = element width of A, in bits</a:t>
            </a:r>
          </a:p>
          <a:p>
            <a:r>
              <a:rPr lang="en-US" sz="1200" dirty="0" smtClean="0"/>
              <a:t>b = element width of B, in bits</a:t>
            </a:r>
          </a:p>
          <a:p>
            <a:r>
              <a:rPr lang="en-US" sz="1200" dirty="0" smtClean="0"/>
              <a:t>c = element width of C, in bits</a:t>
            </a:r>
          </a:p>
          <a:p>
            <a:r>
              <a:rPr lang="en-US" sz="1200" dirty="0" smtClean="0"/>
              <a:t>C here is the output matrix in memory, and is different from the accumulator tile inside matrix HW.</a:t>
            </a:r>
          </a:p>
          <a:p>
            <a:endParaRPr lang="en-US" sz="1200" dirty="0"/>
          </a:p>
          <a:p>
            <a:r>
              <a:rPr lang="en-US" sz="1200" dirty="0" smtClean="0"/>
              <a:t>Input and output matrices are expected to be large, i.e. M, K, N &gt;&gt; m</a:t>
            </a:r>
            <a:r>
              <a:rPr lang="en-US" sz="1200" baseline="-25000" dirty="0" smtClean="0"/>
              <a:t>r</a:t>
            </a:r>
            <a:r>
              <a:rPr lang="en-US" sz="1200" dirty="0" smtClean="0"/>
              <a:t>, </a:t>
            </a:r>
            <a:r>
              <a:rPr lang="en-US" sz="1200" dirty="0" err="1" smtClean="0"/>
              <a:t>n</a:t>
            </a:r>
            <a:r>
              <a:rPr lang="en-US" sz="1200" baseline="-25000" dirty="0" err="1" smtClean="0"/>
              <a:t>r</a:t>
            </a:r>
            <a:endParaRPr lang="en-US" sz="1200" dirty="0" smtClean="0"/>
          </a:p>
          <a:p>
            <a:r>
              <a:rPr lang="en-US" sz="1200" dirty="0" smtClean="0"/>
              <a:t>Therefore, they are assumed to reside in DDR memory. </a:t>
            </a:r>
          </a:p>
          <a:p>
            <a:pPr marL="171450" indent="-171450">
              <a:buFont typeface="Arial" panose="020B0604020202020204" pitchFamily="34" charset="0"/>
              <a:buChar char="•"/>
            </a:pPr>
            <a:r>
              <a:rPr lang="en-US" sz="1200" dirty="0" smtClean="0"/>
              <a:t>Small sections of A and B will be moved closer to NPU as needed. </a:t>
            </a:r>
          </a:p>
          <a:p>
            <a:pPr marL="171450" indent="-171450">
              <a:buFont typeface="Arial" panose="020B0604020202020204" pitchFamily="34" charset="0"/>
              <a:buChar char="•"/>
            </a:pPr>
            <a:r>
              <a:rPr lang="en-US" sz="1200" dirty="0" smtClean="0"/>
              <a:t>Computation will happen on small tiles.</a:t>
            </a:r>
          </a:p>
          <a:p>
            <a:pPr marL="171450" indent="-171450">
              <a:buFont typeface="Arial" panose="020B0604020202020204" pitchFamily="34" charset="0"/>
              <a:buChar char="•"/>
            </a:pPr>
            <a:r>
              <a:rPr lang="en-US" sz="1200" dirty="0" smtClean="0"/>
              <a:t>Computed result will be moved back to DDR when ready.</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78584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Memory Access without BLIS packing</a:t>
            </a:r>
            <a:endParaRPr lang="en-US" sz="3200" dirty="0"/>
          </a:p>
        </p:txBody>
      </p:sp>
      <p:sp>
        <p:nvSpPr>
          <p:cNvPr id="4" name="Subtitle 2"/>
          <p:cNvSpPr txBox="1">
            <a:spLocks/>
          </p:cNvSpPr>
          <p:nvPr/>
        </p:nvSpPr>
        <p:spPr>
          <a:xfrm>
            <a:off x="4982498" y="1219200"/>
            <a:ext cx="4009102" cy="4038600"/>
          </a:xfrm>
          <a:prstGeom prst="rect">
            <a:avLst/>
          </a:prstGeom>
          <a:solidFill>
            <a:schemeClr val="accent6">
              <a:lumMod val="20000"/>
              <a:lumOff val="80000"/>
            </a:schemeClr>
          </a:solidFill>
          <a:ln w="28575">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dirty="0" smtClean="0"/>
              <a:t>NPU</a:t>
            </a:r>
            <a:endParaRPr lang="en-US" sz="1800" b="1" dirty="0"/>
          </a:p>
        </p:txBody>
      </p:sp>
      <p:sp>
        <p:nvSpPr>
          <p:cNvPr id="5" name="Subtitle 2"/>
          <p:cNvSpPr txBox="1">
            <a:spLocks/>
          </p:cNvSpPr>
          <p:nvPr/>
        </p:nvSpPr>
        <p:spPr>
          <a:xfrm>
            <a:off x="7391400" y="1600200"/>
            <a:ext cx="1467340" cy="457200"/>
          </a:xfrm>
          <a:prstGeom prst="rect">
            <a:avLst/>
          </a:prstGeom>
          <a:pattFill prst="pct5">
            <a:fgClr>
              <a:schemeClr val="accent1"/>
            </a:fgClr>
            <a:bgClr>
              <a:schemeClr val="bg1"/>
            </a:bgClr>
          </a:pattFill>
          <a:ln>
            <a:solidFill>
              <a:schemeClr val="tx1">
                <a:lumMod val="50000"/>
                <a:lumOff val="50000"/>
              </a:schemeClr>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200" dirty="0">
              <a:solidFill>
                <a:srgbClr val="FF0000"/>
              </a:solidFill>
            </a:endParaRPr>
          </a:p>
        </p:txBody>
      </p:sp>
      <p:sp>
        <p:nvSpPr>
          <p:cNvPr id="6" name="Subtitle 2"/>
          <p:cNvSpPr txBox="1">
            <a:spLocks/>
          </p:cNvSpPr>
          <p:nvPr/>
        </p:nvSpPr>
        <p:spPr>
          <a:xfrm>
            <a:off x="7476641" y="1905000"/>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I$</a:t>
            </a:r>
            <a:endParaRPr lang="en-US" sz="800" dirty="0">
              <a:solidFill>
                <a:schemeClr val="tx1"/>
              </a:solidFill>
            </a:endParaRPr>
          </a:p>
        </p:txBody>
      </p:sp>
      <p:sp>
        <p:nvSpPr>
          <p:cNvPr id="7" name="Subtitle 2"/>
          <p:cNvSpPr txBox="1">
            <a:spLocks/>
          </p:cNvSpPr>
          <p:nvPr/>
        </p:nvSpPr>
        <p:spPr>
          <a:xfrm>
            <a:off x="7806841" y="1905000"/>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D$</a:t>
            </a:r>
            <a:endParaRPr lang="en-US" sz="800" dirty="0">
              <a:solidFill>
                <a:schemeClr val="tx1"/>
              </a:solidFill>
            </a:endParaRPr>
          </a:p>
        </p:txBody>
      </p:sp>
      <p:sp>
        <p:nvSpPr>
          <p:cNvPr id="8" name="Subtitle 2"/>
          <p:cNvSpPr txBox="1">
            <a:spLocks/>
          </p:cNvSpPr>
          <p:nvPr/>
        </p:nvSpPr>
        <p:spPr>
          <a:xfrm>
            <a:off x="8467241" y="1905000"/>
            <a:ext cx="371959"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LSU</a:t>
            </a:r>
            <a:endParaRPr lang="en-US" sz="800" dirty="0">
              <a:solidFill>
                <a:schemeClr val="tx1"/>
              </a:solidFill>
            </a:endParaRPr>
          </a:p>
        </p:txBody>
      </p:sp>
      <p:sp>
        <p:nvSpPr>
          <p:cNvPr id="9" name="Subtitle 2"/>
          <p:cNvSpPr txBox="1">
            <a:spLocks/>
          </p:cNvSpPr>
          <p:nvPr/>
        </p:nvSpPr>
        <p:spPr>
          <a:xfrm>
            <a:off x="6781800" y="2292840"/>
            <a:ext cx="2125785" cy="616439"/>
          </a:xfrm>
          <a:prstGeom prst="rect">
            <a:avLst/>
          </a:prstGeom>
          <a:pattFill prst="ltHorz">
            <a:fgClr>
              <a:schemeClr val="accent1"/>
            </a:fgClr>
            <a:bgClr>
              <a:schemeClr val="bg1"/>
            </a:bgClr>
          </a:pattFill>
          <a:ln>
            <a:solidFill>
              <a:schemeClr val="tx1">
                <a:lumMod val="50000"/>
                <a:lumOff val="50000"/>
              </a:schemeClr>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200" dirty="0">
              <a:solidFill>
                <a:srgbClr val="FF0000"/>
              </a:solidFill>
            </a:endParaRPr>
          </a:p>
        </p:txBody>
      </p:sp>
      <p:sp>
        <p:nvSpPr>
          <p:cNvPr id="10" name="Subtitle 2"/>
          <p:cNvSpPr txBox="1">
            <a:spLocks/>
          </p:cNvSpPr>
          <p:nvPr/>
        </p:nvSpPr>
        <p:spPr>
          <a:xfrm>
            <a:off x="6935410" y="2597640"/>
            <a:ext cx="784702"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EXU</a:t>
            </a:r>
            <a:endParaRPr lang="en-US" sz="800" dirty="0">
              <a:solidFill>
                <a:schemeClr val="tx1"/>
              </a:solidFill>
            </a:endParaRPr>
          </a:p>
        </p:txBody>
      </p:sp>
      <p:sp>
        <p:nvSpPr>
          <p:cNvPr id="11" name="Subtitle 2"/>
          <p:cNvSpPr txBox="1">
            <a:spLocks/>
          </p:cNvSpPr>
          <p:nvPr/>
        </p:nvSpPr>
        <p:spPr>
          <a:xfrm>
            <a:off x="7772400" y="2597640"/>
            <a:ext cx="404911"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VRF</a:t>
            </a:r>
            <a:endParaRPr lang="en-US" sz="800" dirty="0">
              <a:solidFill>
                <a:schemeClr val="tx1"/>
              </a:solidFill>
            </a:endParaRPr>
          </a:p>
        </p:txBody>
      </p:sp>
      <p:sp>
        <p:nvSpPr>
          <p:cNvPr id="12" name="Subtitle 2"/>
          <p:cNvSpPr txBox="1">
            <a:spLocks/>
          </p:cNvSpPr>
          <p:nvPr/>
        </p:nvSpPr>
        <p:spPr>
          <a:xfrm>
            <a:off x="8234400" y="2597640"/>
            <a:ext cx="596985"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VLSU</a:t>
            </a:r>
            <a:endParaRPr lang="en-US" sz="800" dirty="0">
              <a:solidFill>
                <a:schemeClr val="tx1"/>
              </a:solidFill>
            </a:endParaRPr>
          </a:p>
        </p:txBody>
      </p:sp>
      <p:sp>
        <p:nvSpPr>
          <p:cNvPr id="13" name="Subtitle 2"/>
          <p:cNvSpPr txBox="1">
            <a:spLocks/>
          </p:cNvSpPr>
          <p:nvPr/>
        </p:nvSpPr>
        <p:spPr>
          <a:xfrm>
            <a:off x="8137041" y="1905000"/>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RF</a:t>
            </a:r>
            <a:endParaRPr lang="en-US" sz="800" dirty="0">
              <a:solidFill>
                <a:schemeClr val="tx1"/>
              </a:solidFill>
            </a:endParaRPr>
          </a:p>
        </p:txBody>
      </p:sp>
      <p:sp>
        <p:nvSpPr>
          <p:cNvPr id="14" name="Subtitle 2"/>
          <p:cNvSpPr txBox="1">
            <a:spLocks/>
          </p:cNvSpPr>
          <p:nvPr/>
        </p:nvSpPr>
        <p:spPr>
          <a:xfrm>
            <a:off x="6781800" y="3046046"/>
            <a:ext cx="2125785" cy="1262617"/>
          </a:xfrm>
          <a:prstGeom prst="rect">
            <a:avLst/>
          </a:prstGeom>
          <a:pattFill prst="smGrid">
            <a:fgClr>
              <a:schemeClr val="accent1"/>
            </a:fgClr>
            <a:bgClr>
              <a:schemeClr val="bg1"/>
            </a:bgClr>
          </a:patt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400" dirty="0"/>
          </a:p>
        </p:txBody>
      </p:sp>
      <p:sp>
        <p:nvSpPr>
          <p:cNvPr id="15" name="Subtitle 2"/>
          <p:cNvSpPr txBox="1">
            <a:spLocks/>
          </p:cNvSpPr>
          <p:nvPr/>
        </p:nvSpPr>
        <p:spPr>
          <a:xfrm>
            <a:off x="7818960" y="3350846"/>
            <a:ext cx="462085"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MRF</a:t>
            </a:r>
            <a:endParaRPr lang="en-US" sz="800" dirty="0">
              <a:solidFill>
                <a:schemeClr val="tx1"/>
              </a:solidFill>
            </a:endParaRPr>
          </a:p>
        </p:txBody>
      </p:sp>
      <p:sp>
        <p:nvSpPr>
          <p:cNvPr id="16" name="Subtitle 2"/>
          <p:cNvSpPr txBox="1">
            <a:spLocks/>
          </p:cNvSpPr>
          <p:nvPr/>
        </p:nvSpPr>
        <p:spPr>
          <a:xfrm>
            <a:off x="8382000" y="3350846"/>
            <a:ext cx="449385"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MLSU</a:t>
            </a:r>
            <a:endParaRPr lang="en-US" sz="800" dirty="0">
              <a:solidFill>
                <a:schemeClr val="tx1"/>
              </a:solidFill>
            </a:endParaRPr>
          </a:p>
        </p:txBody>
      </p:sp>
      <p:sp>
        <p:nvSpPr>
          <p:cNvPr id="17" name="Subtitle 2"/>
          <p:cNvSpPr txBox="1">
            <a:spLocks/>
          </p:cNvSpPr>
          <p:nvPr/>
        </p:nvSpPr>
        <p:spPr>
          <a:xfrm>
            <a:off x="7391400" y="1600200"/>
            <a:ext cx="1447801" cy="23055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Scalar CPU</a:t>
            </a:r>
            <a:endParaRPr lang="en-US" sz="800" b="1" dirty="0">
              <a:solidFill>
                <a:schemeClr val="tx1"/>
              </a:solidFill>
            </a:endParaRPr>
          </a:p>
        </p:txBody>
      </p:sp>
      <p:sp>
        <p:nvSpPr>
          <p:cNvPr id="18" name="Subtitle 2"/>
          <p:cNvSpPr txBox="1">
            <a:spLocks/>
          </p:cNvSpPr>
          <p:nvPr/>
        </p:nvSpPr>
        <p:spPr>
          <a:xfrm>
            <a:off x="6935409" y="2292839"/>
            <a:ext cx="1923331" cy="244963"/>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Vector (VPU)</a:t>
            </a:r>
            <a:endParaRPr lang="en-US" sz="800" b="1" dirty="0">
              <a:solidFill>
                <a:schemeClr val="tx1"/>
              </a:solidFill>
            </a:endParaRPr>
          </a:p>
        </p:txBody>
      </p:sp>
      <p:sp>
        <p:nvSpPr>
          <p:cNvPr id="19" name="Subtitle 2"/>
          <p:cNvSpPr txBox="1">
            <a:spLocks/>
          </p:cNvSpPr>
          <p:nvPr/>
        </p:nvSpPr>
        <p:spPr>
          <a:xfrm>
            <a:off x="7387740" y="3048000"/>
            <a:ext cx="1447801" cy="23055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Matrix (MXU)</a:t>
            </a:r>
            <a:endParaRPr lang="en-US" sz="800" b="1" dirty="0">
              <a:solidFill>
                <a:schemeClr val="tx1"/>
              </a:solidFill>
            </a:endParaRPr>
          </a:p>
        </p:txBody>
      </p:sp>
      <p:sp>
        <p:nvSpPr>
          <p:cNvPr id="20" name="Subtitle 2"/>
          <p:cNvSpPr txBox="1">
            <a:spLocks/>
          </p:cNvSpPr>
          <p:nvPr/>
        </p:nvSpPr>
        <p:spPr>
          <a:xfrm>
            <a:off x="5029200" y="1601177"/>
            <a:ext cx="1676400" cy="3124200"/>
          </a:xfrm>
          <a:prstGeom prst="rect">
            <a:avLst/>
          </a:prstGeom>
          <a:solidFill>
            <a:schemeClr val="bg1">
              <a:lumMod val="75000"/>
            </a:schemeClr>
          </a:solidFill>
          <a:ln>
            <a:solidFill>
              <a:schemeClr val="tx1"/>
            </a:solidFill>
          </a:ln>
        </p:spPr>
        <p:txBody>
          <a:bodyPr vert="horz" lIns="91440" tIns="45720" rIns="91440" bIns="45720" rtlCol="0" anchor="b"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L2$/TCM</a:t>
            </a:r>
            <a:endParaRPr lang="en-US" sz="800" b="1" dirty="0">
              <a:solidFill>
                <a:schemeClr val="tx1"/>
              </a:solidFill>
            </a:endParaRPr>
          </a:p>
        </p:txBody>
      </p:sp>
      <p:sp>
        <p:nvSpPr>
          <p:cNvPr id="21" name="Subtitle 2"/>
          <p:cNvSpPr txBox="1">
            <a:spLocks/>
          </p:cNvSpPr>
          <p:nvPr/>
        </p:nvSpPr>
        <p:spPr>
          <a:xfrm>
            <a:off x="5053715" y="4876800"/>
            <a:ext cx="3853870" cy="316523"/>
          </a:xfrm>
          <a:prstGeom prst="rect">
            <a:avLst/>
          </a:prstGeom>
          <a:solidFill>
            <a:schemeClr val="accent3">
              <a:lumMod val="40000"/>
              <a:lumOff val="60000"/>
            </a:schemeClr>
          </a:solid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DMA Engine</a:t>
            </a:r>
            <a:endParaRPr lang="en-US" sz="800" b="1" dirty="0">
              <a:solidFill>
                <a:schemeClr val="tx1"/>
              </a:solidFill>
            </a:endParaRPr>
          </a:p>
        </p:txBody>
      </p:sp>
      <p:sp>
        <p:nvSpPr>
          <p:cNvPr id="22" name="Subtitle 2"/>
          <p:cNvSpPr txBox="1">
            <a:spLocks/>
          </p:cNvSpPr>
          <p:nvPr/>
        </p:nvSpPr>
        <p:spPr>
          <a:xfrm>
            <a:off x="6891448" y="3339302"/>
            <a:ext cx="855786" cy="957817"/>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MAC Array</a:t>
            </a:r>
            <a:endParaRPr lang="en-US" sz="800" dirty="0">
              <a:solidFill>
                <a:schemeClr val="tx1"/>
              </a:solidFill>
            </a:endParaRPr>
          </a:p>
        </p:txBody>
      </p:sp>
      <p:graphicFrame>
        <p:nvGraphicFramePr>
          <p:cNvPr id="23" name="Table 22"/>
          <p:cNvGraphicFramePr>
            <a:graphicFrameLocks noGrp="1" noChangeAspect="1"/>
          </p:cNvGraphicFramePr>
          <p:nvPr>
            <p:extLst>
              <p:ext uri="{D42A27DB-BD31-4B8C-83A1-F6EECF244321}">
                <p14:modId xmlns:p14="http://schemas.microsoft.com/office/powerpoint/2010/main" val="3587750147"/>
              </p:ext>
            </p:extLst>
          </p:nvPr>
        </p:nvGraphicFramePr>
        <p:xfrm>
          <a:off x="321068" y="958329"/>
          <a:ext cx="1645398" cy="1514295"/>
        </p:xfrm>
        <a:graphic>
          <a:graphicData uri="http://schemas.openxmlformats.org/drawingml/2006/table">
            <a:tbl>
              <a:tblPr/>
              <a:tblGrid>
                <a:gridCol w="182822"/>
                <a:gridCol w="182822"/>
                <a:gridCol w="182822"/>
                <a:gridCol w="182822"/>
                <a:gridCol w="182822"/>
                <a:gridCol w="182822"/>
                <a:gridCol w="182822"/>
                <a:gridCol w="182822"/>
                <a:gridCol w="182822"/>
              </a:tblGrid>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168">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4" name="Table 23"/>
          <p:cNvGraphicFramePr>
            <a:graphicFrameLocks noGrp="1" noChangeAspect="1"/>
          </p:cNvGraphicFramePr>
          <p:nvPr>
            <p:extLst>
              <p:ext uri="{D42A27DB-BD31-4B8C-83A1-F6EECF244321}">
                <p14:modId xmlns:p14="http://schemas.microsoft.com/office/powerpoint/2010/main" val="1018938960"/>
              </p:ext>
            </p:extLst>
          </p:nvPr>
        </p:nvGraphicFramePr>
        <p:xfrm>
          <a:off x="2667000" y="953475"/>
          <a:ext cx="1676403" cy="1524004"/>
        </p:xfrm>
        <a:graphic>
          <a:graphicData uri="http://schemas.openxmlformats.org/drawingml/2006/table">
            <a:tbl>
              <a:tblPr/>
              <a:tblGrid>
                <a:gridCol w="186267"/>
                <a:gridCol w="186267"/>
                <a:gridCol w="186267"/>
                <a:gridCol w="186267"/>
                <a:gridCol w="186267"/>
                <a:gridCol w="186267"/>
                <a:gridCol w="177798"/>
                <a:gridCol w="194736"/>
                <a:gridCol w="186267"/>
              </a:tblGrid>
              <a:tr h="108470">
                <a:tc>
                  <a:txBody>
                    <a:bodyPr/>
                    <a:lstStyle/>
                    <a:p>
                      <a:pPr algn="l" fontAlgn="b"/>
                      <a:r>
                        <a:rPr lang="en-US" sz="3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894">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5" name="Table 24"/>
          <p:cNvGraphicFramePr>
            <a:graphicFrameLocks noGrp="1" noChangeAspect="1"/>
          </p:cNvGraphicFramePr>
          <p:nvPr>
            <p:extLst>
              <p:ext uri="{D42A27DB-BD31-4B8C-83A1-F6EECF244321}">
                <p14:modId xmlns:p14="http://schemas.microsoft.com/office/powerpoint/2010/main" val="4099597219"/>
              </p:ext>
            </p:extLst>
          </p:nvPr>
        </p:nvGraphicFramePr>
        <p:xfrm>
          <a:off x="1524000" y="2799617"/>
          <a:ext cx="1611828" cy="1588619"/>
        </p:xfrm>
        <a:graphic>
          <a:graphicData uri="http://schemas.openxmlformats.org/drawingml/2006/table">
            <a:tbl>
              <a:tblPr/>
              <a:tblGrid>
                <a:gridCol w="179092"/>
                <a:gridCol w="179092"/>
                <a:gridCol w="179092"/>
                <a:gridCol w="179092"/>
                <a:gridCol w="179092"/>
                <a:gridCol w="179092"/>
                <a:gridCol w="179092"/>
                <a:gridCol w="179092"/>
                <a:gridCol w="179092"/>
              </a:tblGrid>
              <a:tr h="113069">
                <a:tc>
                  <a:txBody>
                    <a:bodyPr/>
                    <a:lstStyle/>
                    <a:p>
                      <a:pPr algn="l" fontAlgn="b"/>
                      <a:r>
                        <a:rPr lang="en-US" sz="3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722">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604852254"/>
              </p:ext>
            </p:extLst>
          </p:nvPr>
        </p:nvGraphicFramePr>
        <p:xfrm>
          <a:off x="5029200" y="1809017"/>
          <a:ext cx="1645398" cy="107779"/>
        </p:xfrm>
        <a:graphic>
          <a:graphicData uri="http://schemas.openxmlformats.org/drawingml/2006/table">
            <a:tbl>
              <a:tblPr/>
              <a:tblGrid>
                <a:gridCol w="182822"/>
                <a:gridCol w="182822"/>
                <a:gridCol w="182822"/>
                <a:gridCol w="182822"/>
                <a:gridCol w="182822"/>
                <a:gridCol w="182822"/>
                <a:gridCol w="182822"/>
                <a:gridCol w="182822"/>
                <a:gridCol w="182822"/>
              </a:tblGrid>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cxnSp>
        <p:nvCxnSpPr>
          <p:cNvPr id="34" name="Curved Connector 33"/>
          <p:cNvCxnSpPr>
            <a:endCxn id="29" idx="1"/>
          </p:cNvCxnSpPr>
          <p:nvPr/>
        </p:nvCxnSpPr>
        <p:spPr>
          <a:xfrm>
            <a:off x="1828800" y="1428017"/>
            <a:ext cx="3200400" cy="434889"/>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a:off x="3396423" y="2292840"/>
            <a:ext cx="2360910" cy="46672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49" idx="1"/>
          </p:cNvCxnSpPr>
          <p:nvPr/>
        </p:nvCxnSpPr>
        <p:spPr>
          <a:xfrm rot="10800000">
            <a:off x="2209800" y="3339303"/>
            <a:ext cx="3390321" cy="1014351"/>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34867" y="5193323"/>
            <a:ext cx="4413333" cy="1569660"/>
          </a:xfrm>
          <a:prstGeom prst="rect">
            <a:avLst/>
          </a:prstGeom>
          <a:noFill/>
        </p:spPr>
        <p:txBody>
          <a:bodyPr wrap="square" rtlCol="0">
            <a:spAutoFit/>
          </a:bodyPr>
          <a:lstStyle/>
          <a:p>
            <a:r>
              <a:rPr lang="en-US" sz="1200" b="1" dirty="0" smtClean="0"/>
              <a:t>To compute output tile {</a:t>
            </a:r>
            <a:r>
              <a:rPr lang="en-US" sz="1200" b="1" dirty="0" err="1" smtClean="0"/>
              <a:t>i,j</a:t>
            </a:r>
            <a:r>
              <a:rPr lang="en-US" sz="1200" b="1" dirty="0" smtClean="0"/>
              <a:t>}</a:t>
            </a:r>
          </a:p>
          <a:p>
            <a:pPr marL="228600" indent="-228600">
              <a:buFont typeface="+mj-lt"/>
              <a:buAutoNum type="arabicPeriod"/>
            </a:pPr>
            <a:r>
              <a:rPr lang="en-US" sz="1200" dirty="0" smtClean="0"/>
              <a:t>DMA-In one tile from row #</a:t>
            </a:r>
            <a:r>
              <a:rPr lang="en-US" sz="1200" dirty="0" err="1" smtClean="0"/>
              <a:t>i</a:t>
            </a:r>
            <a:r>
              <a:rPr lang="en-US" sz="1200" dirty="0" smtClean="0"/>
              <a:t> from matrix A</a:t>
            </a:r>
          </a:p>
          <a:p>
            <a:pPr marL="228600" indent="-228600">
              <a:buFont typeface="+mj-lt"/>
              <a:buAutoNum type="arabicPeriod"/>
            </a:pPr>
            <a:r>
              <a:rPr lang="en-US" sz="1200" dirty="0" smtClean="0"/>
              <a:t>DMA-In one tile from column #j from matrix B</a:t>
            </a:r>
          </a:p>
          <a:p>
            <a:pPr marL="228600" indent="-228600">
              <a:buFont typeface="+mj-lt"/>
              <a:buAutoNum type="arabicPeriod"/>
            </a:pPr>
            <a:r>
              <a:rPr lang="en-US" sz="1200" dirty="0" smtClean="0"/>
              <a:t>Compute dot product on matrix HW and keep accumulating </a:t>
            </a:r>
          </a:p>
          <a:p>
            <a:pPr marL="228600" indent="-228600">
              <a:buFont typeface="+mj-lt"/>
              <a:buAutoNum type="arabicPeriod"/>
            </a:pPr>
            <a:r>
              <a:rPr lang="en-US" sz="1200" dirty="0" smtClean="0"/>
              <a:t>Repeat steps 1 and 2 for the whole row #</a:t>
            </a:r>
            <a:r>
              <a:rPr lang="en-US" sz="1200" dirty="0" err="1" smtClean="0"/>
              <a:t>i</a:t>
            </a:r>
            <a:r>
              <a:rPr lang="en-US" sz="1200" dirty="0" smtClean="0"/>
              <a:t> and column #j</a:t>
            </a:r>
          </a:p>
          <a:p>
            <a:pPr marL="228600" indent="-228600">
              <a:buFont typeface="+mj-lt"/>
              <a:buAutoNum type="arabicPeriod"/>
            </a:pPr>
            <a:r>
              <a:rPr lang="en-US" sz="1200" dirty="0" smtClean="0"/>
              <a:t>DMA-Out the computed </a:t>
            </a:r>
            <a:r>
              <a:rPr lang="en-US" sz="1200" dirty="0" err="1" smtClean="0"/>
              <a:t>C_tile</a:t>
            </a:r>
            <a:r>
              <a:rPr lang="en-US" sz="1200" dirty="0" smtClean="0"/>
              <a:t> to matrix C in DDR</a:t>
            </a:r>
          </a:p>
          <a:p>
            <a:endParaRPr lang="en-US" sz="1200" dirty="0" smtClean="0"/>
          </a:p>
          <a:p>
            <a:r>
              <a:rPr lang="en-US" sz="1200" dirty="0" smtClean="0"/>
              <a:t>Pipeline the DMA with compute for max performance.</a:t>
            </a:r>
          </a:p>
        </p:txBody>
      </p:sp>
      <p:graphicFrame>
        <p:nvGraphicFramePr>
          <p:cNvPr id="49" name="Table 48"/>
          <p:cNvGraphicFramePr>
            <a:graphicFrameLocks noGrp="1"/>
          </p:cNvGraphicFramePr>
          <p:nvPr>
            <p:extLst>
              <p:ext uri="{D42A27DB-BD31-4B8C-83A1-F6EECF244321}">
                <p14:modId xmlns:p14="http://schemas.microsoft.com/office/powerpoint/2010/main" val="260886305"/>
              </p:ext>
            </p:extLst>
          </p:nvPr>
        </p:nvGraphicFramePr>
        <p:xfrm>
          <a:off x="5600120" y="4297119"/>
          <a:ext cx="179092" cy="113069"/>
        </p:xfrm>
        <a:graphic>
          <a:graphicData uri="http://schemas.openxmlformats.org/drawingml/2006/table">
            <a:tbl>
              <a:tblPr/>
              <a:tblGrid>
                <a:gridCol w="179092"/>
              </a:tblGrid>
              <a:tr h="113069">
                <a:tc>
                  <a:txBody>
                    <a:bodyPr/>
                    <a:lstStyle/>
                    <a:p>
                      <a:pPr algn="l" fontAlgn="b"/>
                      <a:endParaRPr lang="en-US" sz="3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r>
            </a:tbl>
          </a:graphicData>
        </a:graphic>
      </p:graphicFrame>
      <p:sp>
        <p:nvSpPr>
          <p:cNvPr id="51" name="Rectangle 50"/>
          <p:cNvSpPr/>
          <p:nvPr/>
        </p:nvSpPr>
        <p:spPr>
          <a:xfrm>
            <a:off x="280608" y="4506822"/>
            <a:ext cx="3661387" cy="646331"/>
          </a:xfrm>
          <a:prstGeom prst="rect">
            <a:avLst/>
          </a:prstGeom>
          <a:solidFill>
            <a:srgbClr val="FFFF00"/>
          </a:solidFill>
        </p:spPr>
        <p:txBody>
          <a:bodyPr wrap="none">
            <a:spAutoFit/>
          </a:bodyPr>
          <a:lstStyle/>
          <a:p>
            <a:r>
              <a:rPr lang="en-US" b="1" dirty="0" smtClean="0"/>
              <a:t>All matrices are in row major layout.</a:t>
            </a:r>
          </a:p>
          <a:p>
            <a:r>
              <a:rPr lang="en-US" b="1" dirty="0" smtClean="0"/>
              <a:t>Each square is a tile of size </a:t>
            </a:r>
            <a:r>
              <a:rPr lang="en-US" dirty="0" smtClean="0"/>
              <a:t>m</a:t>
            </a:r>
            <a:r>
              <a:rPr lang="en-US" baseline="-25000" dirty="0" smtClean="0"/>
              <a:t>r</a:t>
            </a:r>
            <a:r>
              <a:rPr lang="en-US" dirty="0" smtClean="0"/>
              <a:t>xn</a:t>
            </a:r>
            <a:r>
              <a:rPr lang="en-US" baseline="-25000" dirty="0" smtClean="0"/>
              <a:t>r</a:t>
            </a:r>
            <a:r>
              <a:rPr lang="en-US" b="1" dirty="0" smtClean="0"/>
              <a:t> </a:t>
            </a:r>
          </a:p>
        </p:txBody>
      </p:sp>
      <p:graphicFrame>
        <p:nvGraphicFramePr>
          <p:cNvPr id="54" name="Table 53"/>
          <p:cNvGraphicFramePr>
            <a:graphicFrameLocks noGrp="1"/>
          </p:cNvGraphicFramePr>
          <p:nvPr>
            <p:extLst>
              <p:ext uri="{D42A27DB-BD31-4B8C-83A1-F6EECF244321}">
                <p14:modId xmlns:p14="http://schemas.microsoft.com/office/powerpoint/2010/main" val="2473148857"/>
              </p:ext>
            </p:extLst>
          </p:nvPr>
        </p:nvGraphicFramePr>
        <p:xfrm>
          <a:off x="5792204" y="2537802"/>
          <a:ext cx="186267" cy="1524004"/>
        </p:xfrm>
        <a:graphic>
          <a:graphicData uri="http://schemas.openxmlformats.org/drawingml/2006/table">
            <a:tbl>
              <a:tblPr/>
              <a:tblGrid>
                <a:gridCol w="186267"/>
              </a:tblGrid>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3894">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7" name="TextBox 56"/>
          <p:cNvSpPr txBox="1"/>
          <p:nvPr/>
        </p:nvSpPr>
        <p:spPr>
          <a:xfrm>
            <a:off x="5053715" y="5654987"/>
            <a:ext cx="3552977" cy="461665"/>
          </a:xfrm>
          <a:prstGeom prst="rect">
            <a:avLst/>
          </a:prstGeom>
          <a:noFill/>
        </p:spPr>
        <p:txBody>
          <a:bodyPr wrap="square" rtlCol="0">
            <a:spAutoFit/>
          </a:bodyPr>
          <a:lstStyle/>
          <a:p>
            <a:r>
              <a:rPr lang="en-US" sz="1200" b="1" dirty="0" smtClean="0"/>
              <a:t>This works perfectly as long as column B can be loaded with a non-unit stride from L2</a:t>
            </a:r>
            <a:endParaRPr lang="en-US" sz="1200" dirty="0" smtClean="0"/>
          </a:p>
        </p:txBody>
      </p:sp>
    </p:spTree>
    <p:extLst>
      <p:ext uri="{BB962C8B-B14F-4D97-AF65-F5344CB8AC3E}">
        <p14:creationId xmlns:p14="http://schemas.microsoft.com/office/powerpoint/2010/main" val="63700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Cache vs TCM</a:t>
            </a:r>
            <a:endParaRPr lang="en-US" sz="3200" dirty="0"/>
          </a:p>
        </p:txBody>
      </p:sp>
      <p:sp>
        <p:nvSpPr>
          <p:cNvPr id="46" name="TextBox 45"/>
          <p:cNvSpPr txBox="1"/>
          <p:nvPr/>
        </p:nvSpPr>
        <p:spPr>
          <a:xfrm>
            <a:off x="457200" y="1295400"/>
            <a:ext cx="7849436" cy="3231654"/>
          </a:xfrm>
          <a:prstGeom prst="rect">
            <a:avLst/>
          </a:prstGeom>
          <a:noFill/>
        </p:spPr>
        <p:txBody>
          <a:bodyPr wrap="square" rtlCol="0">
            <a:spAutoFit/>
          </a:bodyPr>
          <a:lstStyle/>
          <a:p>
            <a:r>
              <a:rPr lang="en-US" sz="1200" dirty="0" smtClean="0"/>
              <a:t>The author recommends using a TCM for the following reasons</a:t>
            </a:r>
          </a:p>
          <a:p>
            <a:endParaRPr lang="en-US" sz="1200" dirty="0" smtClean="0"/>
          </a:p>
          <a:p>
            <a:pPr marL="228600" indent="-228600">
              <a:buAutoNum type="arabicPeriod"/>
            </a:pPr>
            <a:r>
              <a:rPr lang="en-US" sz="1200" dirty="0" smtClean="0"/>
              <a:t>Data access pattern is very predictable and structured. </a:t>
            </a:r>
          </a:p>
          <a:p>
            <a:pPr marL="228600" indent="-228600">
              <a:buAutoNum type="arabicPeriod"/>
            </a:pPr>
            <a:endParaRPr lang="en-US" sz="1200" dirty="0" smtClean="0"/>
          </a:p>
          <a:p>
            <a:pPr marL="228600" indent="-228600">
              <a:buAutoNum type="arabicPeriod"/>
            </a:pPr>
            <a:r>
              <a:rPr lang="en-US" sz="1200" dirty="0" smtClean="0"/>
              <a:t>Simple rules through which SW can decide when to bring new data, which data to bring and which data can be discarded. </a:t>
            </a:r>
          </a:p>
          <a:p>
            <a:pPr marL="228600" indent="-228600">
              <a:buAutoNum type="arabicPeriod"/>
            </a:pPr>
            <a:endParaRPr lang="en-US" sz="1200" dirty="0"/>
          </a:p>
          <a:p>
            <a:pPr marL="228600" indent="-228600">
              <a:buAutoNum type="arabicPeriod"/>
            </a:pPr>
            <a:r>
              <a:rPr lang="en-US" sz="1200" dirty="0" smtClean="0"/>
              <a:t>Deterministic access time and guaranteed performance.</a:t>
            </a:r>
          </a:p>
          <a:p>
            <a:pPr marL="228600" indent="-228600">
              <a:buAutoNum type="arabicPeriod"/>
            </a:pPr>
            <a:endParaRPr lang="en-US" sz="1200" dirty="0" smtClean="0"/>
          </a:p>
          <a:p>
            <a:pPr marL="228600" indent="-228600">
              <a:buAutoNum type="arabicPeriod"/>
            </a:pPr>
            <a:r>
              <a:rPr lang="en-US" sz="1200" dirty="0" smtClean="0"/>
              <a:t>Simpler hardware – no coherence, cache management.</a:t>
            </a:r>
          </a:p>
          <a:p>
            <a:pPr marL="228600" indent="-228600">
              <a:buAutoNum type="arabicPeriod"/>
            </a:pPr>
            <a:endParaRPr lang="en-US" sz="1200" dirty="0"/>
          </a:p>
          <a:p>
            <a:pPr marL="228600" indent="-228600">
              <a:buAutoNum type="arabicPeriod"/>
            </a:pPr>
            <a:r>
              <a:rPr lang="en-US" sz="1200" dirty="0" smtClean="0"/>
              <a:t>Reduced DDR accesses.</a:t>
            </a:r>
          </a:p>
          <a:p>
            <a:pPr marL="228600" indent="-228600">
              <a:buAutoNum type="arabicPeriod"/>
            </a:pPr>
            <a:endParaRPr lang="en-US" sz="1200" dirty="0"/>
          </a:p>
          <a:p>
            <a:pPr marL="228600" indent="-228600">
              <a:buAutoNum type="arabicPeriod"/>
            </a:pPr>
            <a:r>
              <a:rPr lang="en-US" sz="1200" dirty="0" smtClean="0"/>
              <a:t>No need to design the system around cache line size.</a:t>
            </a:r>
          </a:p>
          <a:p>
            <a:pPr marL="228600" indent="-228600">
              <a:buAutoNum type="arabicPeriod"/>
            </a:pPr>
            <a:endParaRPr lang="en-US" sz="1200" dirty="0" smtClean="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Tree>
    <p:extLst>
      <p:ext uri="{BB962C8B-B14F-4D97-AF65-F5344CB8AC3E}">
        <p14:creationId xmlns:p14="http://schemas.microsoft.com/office/powerpoint/2010/main" val="403611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TCM </a:t>
            </a:r>
            <a:r>
              <a:rPr lang="en-US" sz="3200" dirty="0" smtClean="0"/>
              <a:t>Size Required</a:t>
            </a:r>
            <a:endParaRPr lang="en-US" sz="3200" dirty="0"/>
          </a:p>
        </p:txBody>
      </p:sp>
      <p:sp>
        <p:nvSpPr>
          <p:cNvPr id="46" name="TextBox 45"/>
          <p:cNvSpPr txBox="1"/>
          <p:nvPr/>
        </p:nvSpPr>
        <p:spPr>
          <a:xfrm>
            <a:off x="457200" y="1295400"/>
            <a:ext cx="7849436" cy="2677656"/>
          </a:xfrm>
          <a:prstGeom prst="rect">
            <a:avLst/>
          </a:prstGeom>
          <a:noFill/>
        </p:spPr>
        <p:txBody>
          <a:bodyPr wrap="square" rtlCol="0">
            <a:spAutoFit/>
          </a:bodyPr>
          <a:lstStyle/>
          <a:p>
            <a:r>
              <a:rPr lang="en-US" sz="1200" b="1" dirty="0" smtClean="0"/>
              <a:t>Consider</a:t>
            </a:r>
          </a:p>
          <a:p>
            <a:pPr marL="171450" indent="-171450">
              <a:buFont typeface="Arial" panose="020B0604020202020204" pitchFamily="34" charset="0"/>
              <a:buChar char="•"/>
            </a:pPr>
            <a:r>
              <a:rPr lang="en-US" sz="1200" dirty="0" smtClean="0"/>
              <a:t>a = b = c = 8 (INT8)</a:t>
            </a:r>
          </a:p>
          <a:p>
            <a:pPr marL="171450" indent="-171450">
              <a:buFont typeface="Arial" panose="020B0604020202020204" pitchFamily="34" charset="0"/>
              <a:buChar char="•"/>
            </a:pPr>
            <a:r>
              <a:rPr lang="en-US" sz="1200" dirty="0" smtClean="0"/>
              <a:t>m</a:t>
            </a:r>
            <a:r>
              <a:rPr lang="en-US" sz="1200" baseline="-25000" dirty="0" smtClean="0"/>
              <a:t>r</a:t>
            </a:r>
            <a:r>
              <a:rPr lang="en-US" sz="1200" dirty="0" smtClean="0"/>
              <a:t> = </a:t>
            </a:r>
            <a:r>
              <a:rPr lang="en-US" sz="1200" dirty="0" err="1" smtClean="0"/>
              <a:t>n</a:t>
            </a:r>
            <a:r>
              <a:rPr lang="en-US" sz="1200" baseline="-25000" dirty="0" err="1" smtClean="0"/>
              <a:t>r</a:t>
            </a:r>
            <a:r>
              <a:rPr lang="en-US" sz="1200" baseline="-25000" dirty="0" smtClean="0"/>
              <a:t> </a:t>
            </a:r>
            <a:r>
              <a:rPr lang="en-US" sz="1200" dirty="0" smtClean="0"/>
              <a:t> = 128</a:t>
            </a:r>
          </a:p>
          <a:p>
            <a:pPr marL="171450" indent="-171450">
              <a:buFont typeface="Arial" panose="020B0604020202020204" pitchFamily="34" charset="0"/>
              <a:buChar char="•"/>
            </a:pPr>
            <a:endParaRPr lang="en-US" sz="1200" dirty="0"/>
          </a:p>
          <a:p>
            <a:endParaRPr lang="en-US" sz="1200" dirty="0" smtClean="0"/>
          </a:p>
          <a:p>
            <a:r>
              <a:rPr lang="en-US" sz="1200" dirty="0" smtClean="0"/>
              <a:t>A and B can be </a:t>
            </a:r>
            <a:r>
              <a:rPr lang="en-US" sz="1200" dirty="0" err="1" smtClean="0"/>
              <a:t>DMAed</a:t>
            </a:r>
            <a:r>
              <a:rPr lang="en-US" sz="1200" dirty="0" smtClean="0"/>
              <a:t> tile-by-tile. Each tile size = 128x128x8-bit = 16KiB </a:t>
            </a:r>
          </a:p>
          <a:p>
            <a:r>
              <a:rPr lang="en-US" sz="1200" dirty="0" smtClean="0"/>
              <a:t>Total memory needed = </a:t>
            </a:r>
            <a:r>
              <a:rPr lang="en-US" sz="1200" dirty="0" err="1" smtClean="0"/>
              <a:t>A_tile</a:t>
            </a:r>
            <a:r>
              <a:rPr lang="en-US" sz="1200" dirty="0" smtClean="0"/>
              <a:t> + </a:t>
            </a:r>
            <a:r>
              <a:rPr lang="en-US" sz="1200" dirty="0" err="1" smtClean="0"/>
              <a:t>B_tile</a:t>
            </a:r>
            <a:r>
              <a:rPr lang="en-US" sz="1200" dirty="0" smtClean="0"/>
              <a:t> + </a:t>
            </a:r>
            <a:r>
              <a:rPr lang="en-US" sz="1200" dirty="0" err="1" smtClean="0"/>
              <a:t>C_tile</a:t>
            </a:r>
            <a:r>
              <a:rPr lang="en-US" sz="1200" dirty="0" smtClean="0"/>
              <a:t> = 48 KiB</a:t>
            </a:r>
          </a:p>
          <a:p>
            <a:endParaRPr lang="en-US" sz="1200" dirty="0"/>
          </a:p>
          <a:p>
            <a:r>
              <a:rPr lang="en-US" sz="1200" dirty="0" smtClean="0"/>
              <a:t>All the tiles needed to be double-buffered (ping-pong) to pipeline with DMA. </a:t>
            </a:r>
          </a:p>
          <a:p>
            <a:r>
              <a:rPr lang="en-US" sz="1200" dirty="0" smtClean="0"/>
              <a:t>Hence, total TCM needed = </a:t>
            </a:r>
            <a:r>
              <a:rPr lang="en-US" sz="1200" b="1" dirty="0" smtClean="0"/>
              <a:t>96 KiB</a:t>
            </a:r>
            <a:r>
              <a:rPr lang="en-US" sz="1200" dirty="0" smtClean="0"/>
              <a:t>.</a:t>
            </a:r>
          </a:p>
          <a:p>
            <a:endParaRPr lang="en-US" sz="1200" dirty="0"/>
          </a:p>
          <a:p>
            <a:r>
              <a:rPr lang="en-US" sz="1200" dirty="0" smtClean="0"/>
              <a:t>This is independent of input matrix dimensions (M,K,N)</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
        <p:nvSpPr>
          <p:cNvPr id="33" name="TextBox 32"/>
          <p:cNvSpPr txBox="1"/>
          <p:nvPr/>
        </p:nvSpPr>
        <p:spPr>
          <a:xfrm>
            <a:off x="590227" y="4038600"/>
            <a:ext cx="7849436" cy="1200329"/>
          </a:xfrm>
          <a:prstGeom prst="rect">
            <a:avLst/>
          </a:prstGeom>
          <a:noFill/>
        </p:spPr>
        <p:txBody>
          <a:bodyPr wrap="square" rtlCol="0">
            <a:spAutoFit/>
          </a:bodyPr>
          <a:lstStyle/>
          <a:p>
            <a:r>
              <a:rPr lang="en-US" sz="1200" b="1" dirty="0" smtClean="0"/>
              <a:t>One problem </a:t>
            </a:r>
            <a:r>
              <a:rPr lang="en-US" sz="1200" dirty="0" smtClean="0"/>
              <a:t>with this approach is that the DDR is accessed in small chunks of 128x128. Each row may reside in a different page and that may cause </a:t>
            </a:r>
            <a:r>
              <a:rPr lang="en-US" sz="1200" dirty="0" smtClean="0"/>
              <a:t>high DDR access </a:t>
            </a:r>
            <a:r>
              <a:rPr lang="en-US" sz="1200" dirty="0" smtClean="0"/>
              <a:t>overhead. </a:t>
            </a:r>
          </a:p>
          <a:p>
            <a:endParaRPr lang="en-US" sz="1200" dirty="0"/>
          </a:p>
          <a:p>
            <a:r>
              <a:rPr lang="en-US" sz="1200" dirty="0" smtClean="0"/>
              <a:t>Proposed solution in next slide.</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p:txBody>
      </p:sp>
    </p:spTree>
    <p:extLst>
      <p:ext uri="{BB962C8B-B14F-4D97-AF65-F5344CB8AC3E}">
        <p14:creationId xmlns:p14="http://schemas.microsoft.com/office/powerpoint/2010/main" val="61198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Making DDR Access Efficient </a:t>
            </a:r>
            <a:endParaRPr lang="en-US" sz="3200" dirty="0"/>
          </a:p>
        </p:txBody>
      </p:sp>
      <p:sp>
        <p:nvSpPr>
          <p:cNvPr id="46" name="TextBox 45"/>
          <p:cNvSpPr txBox="1"/>
          <p:nvPr/>
        </p:nvSpPr>
        <p:spPr>
          <a:xfrm>
            <a:off x="380999" y="5151110"/>
            <a:ext cx="4037331" cy="1754326"/>
          </a:xfrm>
          <a:prstGeom prst="rect">
            <a:avLst/>
          </a:prstGeom>
          <a:noFill/>
        </p:spPr>
        <p:txBody>
          <a:bodyPr wrap="square" rtlCol="0">
            <a:spAutoFit/>
          </a:bodyPr>
          <a:lstStyle/>
          <a:p>
            <a:r>
              <a:rPr lang="en-US" sz="1200" b="1" dirty="0" smtClean="0"/>
              <a:t>Instead of fetching one tile at a time</a:t>
            </a:r>
          </a:p>
          <a:p>
            <a:pPr marL="171450" indent="-171450">
              <a:buFont typeface="Arial" panose="020B0604020202020204" pitchFamily="34" charset="0"/>
              <a:buChar char="•"/>
            </a:pPr>
            <a:r>
              <a:rPr lang="en-US" sz="1200" dirty="0" smtClean="0"/>
              <a:t>Fetch x tiles from A as a single bulk transfer </a:t>
            </a:r>
          </a:p>
          <a:p>
            <a:pPr marL="171450" indent="-171450">
              <a:buFont typeface="Arial" panose="020B0604020202020204" pitchFamily="34" charset="0"/>
              <a:buChar char="•"/>
            </a:pPr>
            <a:r>
              <a:rPr lang="en-US" sz="1200" dirty="0" smtClean="0"/>
              <a:t>Fetch y tiles from B as a single bulk transfer</a:t>
            </a:r>
          </a:p>
          <a:p>
            <a:pPr lvl="1"/>
            <a:r>
              <a:rPr lang="en-US" sz="1200" dirty="0" smtClean="0"/>
              <a:t>x = DRAM Page Size / ((a/8)* m</a:t>
            </a:r>
            <a:r>
              <a:rPr lang="en-US" sz="1200" baseline="-25000" dirty="0" smtClean="0"/>
              <a:t>r</a:t>
            </a:r>
            <a:r>
              <a:rPr lang="en-US" sz="1200" dirty="0" smtClean="0"/>
              <a:t>) </a:t>
            </a:r>
          </a:p>
          <a:p>
            <a:pPr lvl="1"/>
            <a:r>
              <a:rPr lang="en-US" sz="1200" dirty="0" smtClean="0"/>
              <a:t>y = DRAM Page Size / ((b/8)* </a:t>
            </a:r>
            <a:r>
              <a:rPr lang="en-US" sz="1200" dirty="0" err="1" smtClean="0"/>
              <a:t>n</a:t>
            </a:r>
            <a:r>
              <a:rPr lang="en-US" sz="1200" baseline="-25000" dirty="0" err="1" smtClean="0"/>
              <a:t>r</a:t>
            </a:r>
            <a:r>
              <a:rPr lang="en-US" sz="1200" dirty="0" smtClean="0"/>
              <a:t>) </a:t>
            </a:r>
          </a:p>
          <a:p>
            <a:endParaRPr lang="en-US" sz="1200" dirty="0" smtClean="0"/>
          </a:p>
          <a:p>
            <a:r>
              <a:rPr lang="en-US" sz="1200" dirty="0" smtClean="0"/>
              <a:t>Do the computations in TCM. </a:t>
            </a:r>
          </a:p>
          <a:p>
            <a:r>
              <a:rPr lang="en-US" sz="1200" dirty="0" smtClean="0"/>
              <a:t>DMA-out y tiles of C in a single bulk write to DDR.</a:t>
            </a:r>
            <a:endParaRPr lang="en-US" sz="1200" dirty="0"/>
          </a:p>
          <a:p>
            <a:endParaRPr lang="en-US" sz="1200" dirty="0" smtClean="0"/>
          </a:p>
        </p:txBody>
      </p:sp>
      <p:sp>
        <p:nvSpPr>
          <p:cNvPr id="5" name="Subtitle 2"/>
          <p:cNvSpPr txBox="1">
            <a:spLocks/>
          </p:cNvSpPr>
          <p:nvPr/>
        </p:nvSpPr>
        <p:spPr>
          <a:xfrm>
            <a:off x="4906298" y="1676400"/>
            <a:ext cx="4009102" cy="4038600"/>
          </a:xfrm>
          <a:prstGeom prst="rect">
            <a:avLst/>
          </a:prstGeom>
          <a:solidFill>
            <a:schemeClr val="accent6">
              <a:lumMod val="20000"/>
              <a:lumOff val="80000"/>
            </a:schemeClr>
          </a:solidFill>
          <a:ln w="28575">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dirty="0" smtClean="0"/>
              <a:t>NPU</a:t>
            </a:r>
            <a:endParaRPr lang="en-US" sz="1800" b="1" dirty="0"/>
          </a:p>
        </p:txBody>
      </p:sp>
      <p:sp>
        <p:nvSpPr>
          <p:cNvPr id="6" name="Subtitle 2"/>
          <p:cNvSpPr txBox="1">
            <a:spLocks/>
          </p:cNvSpPr>
          <p:nvPr/>
        </p:nvSpPr>
        <p:spPr>
          <a:xfrm>
            <a:off x="7315200" y="2057400"/>
            <a:ext cx="1467340" cy="457200"/>
          </a:xfrm>
          <a:prstGeom prst="rect">
            <a:avLst/>
          </a:prstGeom>
          <a:pattFill prst="pct5">
            <a:fgClr>
              <a:schemeClr val="accent1"/>
            </a:fgClr>
            <a:bgClr>
              <a:schemeClr val="bg1"/>
            </a:bgClr>
          </a:pattFill>
          <a:ln>
            <a:solidFill>
              <a:schemeClr val="tx1">
                <a:lumMod val="50000"/>
                <a:lumOff val="50000"/>
              </a:schemeClr>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200" dirty="0">
              <a:solidFill>
                <a:srgbClr val="FF0000"/>
              </a:solidFill>
            </a:endParaRPr>
          </a:p>
        </p:txBody>
      </p:sp>
      <p:sp>
        <p:nvSpPr>
          <p:cNvPr id="7" name="Subtitle 2"/>
          <p:cNvSpPr txBox="1">
            <a:spLocks/>
          </p:cNvSpPr>
          <p:nvPr/>
        </p:nvSpPr>
        <p:spPr>
          <a:xfrm>
            <a:off x="7400441" y="2362200"/>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I$</a:t>
            </a:r>
            <a:endParaRPr lang="en-US" sz="800" dirty="0">
              <a:solidFill>
                <a:schemeClr val="tx1"/>
              </a:solidFill>
            </a:endParaRPr>
          </a:p>
        </p:txBody>
      </p:sp>
      <p:sp>
        <p:nvSpPr>
          <p:cNvPr id="8" name="Subtitle 2"/>
          <p:cNvSpPr txBox="1">
            <a:spLocks/>
          </p:cNvSpPr>
          <p:nvPr/>
        </p:nvSpPr>
        <p:spPr>
          <a:xfrm>
            <a:off x="7730641" y="2362200"/>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D$</a:t>
            </a:r>
            <a:endParaRPr lang="en-US" sz="800" dirty="0">
              <a:solidFill>
                <a:schemeClr val="tx1"/>
              </a:solidFill>
            </a:endParaRPr>
          </a:p>
        </p:txBody>
      </p:sp>
      <p:sp>
        <p:nvSpPr>
          <p:cNvPr id="9" name="Subtitle 2"/>
          <p:cNvSpPr txBox="1">
            <a:spLocks/>
          </p:cNvSpPr>
          <p:nvPr/>
        </p:nvSpPr>
        <p:spPr>
          <a:xfrm>
            <a:off x="8391041" y="2362200"/>
            <a:ext cx="371959"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LSU</a:t>
            </a:r>
            <a:endParaRPr lang="en-US" sz="800" dirty="0">
              <a:solidFill>
                <a:schemeClr val="tx1"/>
              </a:solidFill>
            </a:endParaRPr>
          </a:p>
        </p:txBody>
      </p:sp>
      <p:sp>
        <p:nvSpPr>
          <p:cNvPr id="10" name="Subtitle 2"/>
          <p:cNvSpPr txBox="1">
            <a:spLocks/>
          </p:cNvSpPr>
          <p:nvPr/>
        </p:nvSpPr>
        <p:spPr>
          <a:xfrm>
            <a:off x="6705600" y="2750040"/>
            <a:ext cx="2125785" cy="616439"/>
          </a:xfrm>
          <a:prstGeom prst="rect">
            <a:avLst/>
          </a:prstGeom>
          <a:pattFill prst="ltHorz">
            <a:fgClr>
              <a:schemeClr val="accent1"/>
            </a:fgClr>
            <a:bgClr>
              <a:schemeClr val="bg1"/>
            </a:bgClr>
          </a:pattFill>
          <a:ln>
            <a:solidFill>
              <a:schemeClr val="tx1">
                <a:lumMod val="50000"/>
                <a:lumOff val="50000"/>
              </a:schemeClr>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200" dirty="0">
              <a:solidFill>
                <a:srgbClr val="FF0000"/>
              </a:solidFill>
            </a:endParaRPr>
          </a:p>
        </p:txBody>
      </p:sp>
      <p:sp>
        <p:nvSpPr>
          <p:cNvPr id="11" name="Subtitle 2"/>
          <p:cNvSpPr txBox="1">
            <a:spLocks/>
          </p:cNvSpPr>
          <p:nvPr/>
        </p:nvSpPr>
        <p:spPr>
          <a:xfrm>
            <a:off x="6859210" y="3054840"/>
            <a:ext cx="784702"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EXU</a:t>
            </a:r>
            <a:endParaRPr lang="en-US" sz="800" dirty="0">
              <a:solidFill>
                <a:schemeClr val="tx1"/>
              </a:solidFill>
            </a:endParaRPr>
          </a:p>
        </p:txBody>
      </p:sp>
      <p:sp>
        <p:nvSpPr>
          <p:cNvPr id="12" name="Subtitle 2"/>
          <p:cNvSpPr txBox="1">
            <a:spLocks/>
          </p:cNvSpPr>
          <p:nvPr/>
        </p:nvSpPr>
        <p:spPr>
          <a:xfrm>
            <a:off x="7696200" y="3054840"/>
            <a:ext cx="404911"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VRF</a:t>
            </a:r>
            <a:endParaRPr lang="en-US" sz="800" dirty="0">
              <a:solidFill>
                <a:schemeClr val="tx1"/>
              </a:solidFill>
            </a:endParaRPr>
          </a:p>
        </p:txBody>
      </p:sp>
      <p:sp>
        <p:nvSpPr>
          <p:cNvPr id="13" name="Subtitle 2"/>
          <p:cNvSpPr txBox="1">
            <a:spLocks/>
          </p:cNvSpPr>
          <p:nvPr/>
        </p:nvSpPr>
        <p:spPr>
          <a:xfrm>
            <a:off x="8158200" y="3054840"/>
            <a:ext cx="596985" cy="161925"/>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VLSU</a:t>
            </a:r>
            <a:endParaRPr lang="en-US" sz="800" dirty="0">
              <a:solidFill>
                <a:schemeClr val="tx1"/>
              </a:solidFill>
            </a:endParaRPr>
          </a:p>
        </p:txBody>
      </p:sp>
      <p:sp>
        <p:nvSpPr>
          <p:cNvPr id="14" name="Subtitle 2"/>
          <p:cNvSpPr txBox="1">
            <a:spLocks/>
          </p:cNvSpPr>
          <p:nvPr/>
        </p:nvSpPr>
        <p:spPr>
          <a:xfrm>
            <a:off x="8060841" y="2362200"/>
            <a:ext cx="304800"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RF</a:t>
            </a:r>
            <a:endParaRPr lang="en-US" sz="800" dirty="0">
              <a:solidFill>
                <a:schemeClr val="tx1"/>
              </a:solidFill>
            </a:endParaRPr>
          </a:p>
        </p:txBody>
      </p:sp>
      <p:sp>
        <p:nvSpPr>
          <p:cNvPr id="15" name="Subtitle 2"/>
          <p:cNvSpPr txBox="1">
            <a:spLocks/>
          </p:cNvSpPr>
          <p:nvPr/>
        </p:nvSpPr>
        <p:spPr>
          <a:xfrm>
            <a:off x="6705600" y="3503246"/>
            <a:ext cx="2125785" cy="1262617"/>
          </a:xfrm>
          <a:prstGeom prst="rect">
            <a:avLst/>
          </a:prstGeom>
          <a:pattFill prst="smGrid">
            <a:fgClr>
              <a:schemeClr val="accent1"/>
            </a:fgClr>
            <a:bgClr>
              <a:schemeClr val="bg1"/>
            </a:bgClr>
          </a:patt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400" dirty="0"/>
          </a:p>
        </p:txBody>
      </p:sp>
      <p:sp>
        <p:nvSpPr>
          <p:cNvPr id="16" name="Subtitle 2"/>
          <p:cNvSpPr txBox="1">
            <a:spLocks/>
          </p:cNvSpPr>
          <p:nvPr/>
        </p:nvSpPr>
        <p:spPr>
          <a:xfrm>
            <a:off x="7742760" y="3808046"/>
            <a:ext cx="462085"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MRF</a:t>
            </a:r>
            <a:endParaRPr lang="en-US" sz="800" dirty="0">
              <a:solidFill>
                <a:schemeClr val="tx1"/>
              </a:solidFill>
            </a:endParaRPr>
          </a:p>
        </p:txBody>
      </p:sp>
      <p:sp>
        <p:nvSpPr>
          <p:cNvPr id="17" name="Subtitle 2"/>
          <p:cNvSpPr txBox="1">
            <a:spLocks/>
          </p:cNvSpPr>
          <p:nvPr/>
        </p:nvSpPr>
        <p:spPr>
          <a:xfrm>
            <a:off x="8305800" y="3808046"/>
            <a:ext cx="449385" cy="152400"/>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MLSU</a:t>
            </a:r>
            <a:endParaRPr lang="en-US" sz="800" dirty="0">
              <a:solidFill>
                <a:schemeClr val="tx1"/>
              </a:solidFill>
            </a:endParaRPr>
          </a:p>
        </p:txBody>
      </p:sp>
      <p:sp>
        <p:nvSpPr>
          <p:cNvPr id="18" name="Subtitle 2"/>
          <p:cNvSpPr txBox="1">
            <a:spLocks/>
          </p:cNvSpPr>
          <p:nvPr/>
        </p:nvSpPr>
        <p:spPr>
          <a:xfrm>
            <a:off x="7315200" y="2057400"/>
            <a:ext cx="1447801" cy="23055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Scalar CPU</a:t>
            </a:r>
            <a:endParaRPr lang="en-US" sz="800" b="1" dirty="0">
              <a:solidFill>
                <a:schemeClr val="tx1"/>
              </a:solidFill>
            </a:endParaRPr>
          </a:p>
        </p:txBody>
      </p:sp>
      <p:sp>
        <p:nvSpPr>
          <p:cNvPr id="19" name="Subtitle 2"/>
          <p:cNvSpPr txBox="1">
            <a:spLocks/>
          </p:cNvSpPr>
          <p:nvPr/>
        </p:nvSpPr>
        <p:spPr>
          <a:xfrm>
            <a:off x="6859209" y="2750039"/>
            <a:ext cx="1923331" cy="244963"/>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Vector (VPU)</a:t>
            </a:r>
            <a:endParaRPr lang="en-US" sz="800" b="1" dirty="0">
              <a:solidFill>
                <a:schemeClr val="tx1"/>
              </a:solidFill>
            </a:endParaRPr>
          </a:p>
        </p:txBody>
      </p:sp>
      <p:sp>
        <p:nvSpPr>
          <p:cNvPr id="20" name="Subtitle 2"/>
          <p:cNvSpPr txBox="1">
            <a:spLocks/>
          </p:cNvSpPr>
          <p:nvPr/>
        </p:nvSpPr>
        <p:spPr>
          <a:xfrm>
            <a:off x="7311540" y="3505200"/>
            <a:ext cx="1447801" cy="230554"/>
          </a:xfrm>
          <a:prstGeom prst="rect">
            <a:avLst/>
          </a:prstGeom>
          <a:solidFill>
            <a:schemeClr val="accent1">
              <a:lumMod val="20000"/>
              <a:lumOff val="80000"/>
            </a:schemeClr>
          </a:solidFill>
          <a:ln>
            <a:solidFill>
              <a:schemeClr val="tx1"/>
            </a:solid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RISC-V Matrix (MXU)</a:t>
            </a:r>
            <a:endParaRPr lang="en-US" sz="800" b="1" dirty="0">
              <a:solidFill>
                <a:schemeClr val="tx1"/>
              </a:solidFill>
            </a:endParaRPr>
          </a:p>
        </p:txBody>
      </p:sp>
      <p:sp>
        <p:nvSpPr>
          <p:cNvPr id="21" name="Subtitle 2"/>
          <p:cNvSpPr txBox="1">
            <a:spLocks/>
          </p:cNvSpPr>
          <p:nvPr/>
        </p:nvSpPr>
        <p:spPr>
          <a:xfrm>
            <a:off x="4953000" y="2058377"/>
            <a:ext cx="1676400" cy="3124200"/>
          </a:xfrm>
          <a:prstGeom prst="rect">
            <a:avLst/>
          </a:prstGeom>
          <a:solidFill>
            <a:schemeClr val="bg1">
              <a:lumMod val="75000"/>
            </a:schemeClr>
          </a:solidFill>
          <a:ln>
            <a:solidFill>
              <a:schemeClr val="tx1"/>
            </a:solidFill>
          </a:ln>
        </p:spPr>
        <p:txBody>
          <a:bodyPr vert="horz" lIns="91440" tIns="45720" rIns="91440" bIns="45720" rtlCol="0" anchor="b"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L2$/TCM</a:t>
            </a:r>
            <a:endParaRPr lang="en-US" sz="800" b="1" dirty="0">
              <a:solidFill>
                <a:schemeClr val="tx1"/>
              </a:solidFill>
            </a:endParaRPr>
          </a:p>
        </p:txBody>
      </p:sp>
      <p:sp>
        <p:nvSpPr>
          <p:cNvPr id="22" name="Subtitle 2"/>
          <p:cNvSpPr txBox="1">
            <a:spLocks/>
          </p:cNvSpPr>
          <p:nvPr/>
        </p:nvSpPr>
        <p:spPr>
          <a:xfrm>
            <a:off x="5494215" y="5334000"/>
            <a:ext cx="3192585" cy="316523"/>
          </a:xfrm>
          <a:prstGeom prst="rect">
            <a:avLst/>
          </a:prstGeom>
          <a:solidFill>
            <a:schemeClr val="accent3">
              <a:lumMod val="40000"/>
              <a:lumOff val="60000"/>
            </a:schemeClr>
          </a:solidFill>
          <a:ln>
            <a:solidFill>
              <a:schemeClr val="tx1"/>
            </a:solidFill>
          </a:ln>
        </p:spPr>
        <p:txBody>
          <a:bodyPr vert="horz" lIns="91440" tIns="45720" rIns="91440" bIns="45720" rtlCol="0" anchor="ctr" anchorCtr="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b="1" dirty="0" smtClean="0">
                <a:solidFill>
                  <a:schemeClr val="tx1"/>
                </a:solidFill>
              </a:rPr>
              <a:t>Data Movement Engine (DMA/</a:t>
            </a:r>
            <a:r>
              <a:rPr lang="en-US" sz="800" b="1" dirty="0" err="1" smtClean="0">
                <a:solidFill>
                  <a:schemeClr val="tx1"/>
                </a:solidFill>
              </a:rPr>
              <a:t>Prefetch</a:t>
            </a:r>
            <a:r>
              <a:rPr lang="en-US" sz="800" b="1" dirty="0" smtClean="0">
                <a:solidFill>
                  <a:schemeClr val="tx1"/>
                </a:solidFill>
              </a:rPr>
              <a:t>)</a:t>
            </a:r>
            <a:endParaRPr lang="en-US" sz="800" b="1" dirty="0">
              <a:solidFill>
                <a:schemeClr val="tx1"/>
              </a:solidFill>
            </a:endParaRPr>
          </a:p>
        </p:txBody>
      </p:sp>
      <p:sp>
        <p:nvSpPr>
          <p:cNvPr id="23" name="Subtitle 2"/>
          <p:cNvSpPr txBox="1">
            <a:spLocks/>
          </p:cNvSpPr>
          <p:nvPr/>
        </p:nvSpPr>
        <p:spPr>
          <a:xfrm>
            <a:off x="6815248" y="3796502"/>
            <a:ext cx="855786" cy="957817"/>
          </a:xfrm>
          <a:prstGeom prst="rect">
            <a:avLst/>
          </a:prstGeom>
          <a:solidFill>
            <a:schemeClr val="bg1">
              <a:lumMod val="85000"/>
            </a:schemeClr>
          </a:solidFill>
        </p:spPr>
        <p:txBody>
          <a:bodyPr vert="horz" lIns="91440" tIns="45720" rIns="91440" bIns="45720" rtlCol="0" anchor="ctr" anchorCtr="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800" dirty="0" smtClean="0">
                <a:solidFill>
                  <a:schemeClr val="tx1"/>
                </a:solidFill>
              </a:rPr>
              <a:t>MAC Array</a:t>
            </a:r>
            <a:endParaRPr lang="en-US" sz="800" dirty="0">
              <a:solidFill>
                <a:schemeClr val="tx1"/>
              </a:solidFill>
            </a:endParaRPr>
          </a:p>
        </p:txBody>
      </p:sp>
      <p:graphicFrame>
        <p:nvGraphicFramePr>
          <p:cNvPr id="24" name="Table 23"/>
          <p:cNvGraphicFramePr>
            <a:graphicFrameLocks noGrp="1" noChangeAspect="1"/>
          </p:cNvGraphicFramePr>
          <p:nvPr>
            <p:extLst>
              <p:ext uri="{D42A27DB-BD31-4B8C-83A1-F6EECF244321}">
                <p14:modId xmlns:p14="http://schemas.microsoft.com/office/powerpoint/2010/main" val="1902537801"/>
              </p:ext>
            </p:extLst>
          </p:nvPr>
        </p:nvGraphicFramePr>
        <p:xfrm>
          <a:off x="244868" y="1415529"/>
          <a:ext cx="1645398" cy="1514295"/>
        </p:xfrm>
        <a:graphic>
          <a:graphicData uri="http://schemas.openxmlformats.org/drawingml/2006/table">
            <a:tbl>
              <a:tblPr/>
              <a:tblGrid>
                <a:gridCol w="182822"/>
                <a:gridCol w="182822"/>
                <a:gridCol w="182822"/>
                <a:gridCol w="182822"/>
                <a:gridCol w="182822"/>
                <a:gridCol w="182822"/>
                <a:gridCol w="182822"/>
                <a:gridCol w="182822"/>
                <a:gridCol w="182822"/>
              </a:tblGrid>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7779">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168">
                <a:tc>
                  <a:txBody>
                    <a:bodyPr/>
                    <a:lstStyle/>
                    <a:p>
                      <a:pPr algn="l" fontAlgn="b"/>
                      <a:r>
                        <a:rPr lang="en-US" sz="4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5" name="Table 24"/>
          <p:cNvGraphicFramePr>
            <a:graphicFrameLocks noGrp="1" noChangeAspect="1"/>
          </p:cNvGraphicFramePr>
          <p:nvPr>
            <p:extLst>
              <p:ext uri="{D42A27DB-BD31-4B8C-83A1-F6EECF244321}">
                <p14:modId xmlns:p14="http://schemas.microsoft.com/office/powerpoint/2010/main" val="3452279862"/>
              </p:ext>
            </p:extLst>
          </p:nvPr>
        </p:nvGraphicFramePr>
        <p:xfrm>
          <a:off x="2590800" y="1410675"/>
          <a:ext cx="1676403" cy="1524004"/>
        </p:xfrm>
        <a:graphic>
          <a:graphicData uri="http://schemas.openxmlformats.org/drawingml/2006/table">
            <a:tbl>
              <a:tblPr/>
              <a:tblGrid>
                <a:gridCol w="186267"/>
                <a:gridCol w="186267"/>
                <a:gridCol w="186267"/>
                <a:gridCol w="186267"/>
                <a:gridCol w="186267"/>
                <a:gridCol w="186267"/>
                <a:gridCol w="177798"/>
                <a:gridCol w="194736"/>
                <a:gridCol w="186267"/>
              </a:tblGrid>
              <a:tr h="108470">
                <a:tc>
                  <a:txBody>
                    <a:bodyPr/>
                    <a:lstStyle/>
                    <a:p>
                      <a:pPr algn="l" fontAlgn="b"/>
                      <a:r>
                        <a:rPr lang="en-US" sz="3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8470">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894">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6" name="Table 25"/>
          <p:cNvGraphicFramePr>
            <a:graphicFrameLocks noGrp="1" noChangeAspect="1"/>
          </p:cNvGraphicFramePr>
          <p:nvPr>
            <p:extLst>
              <p:ext uri="{D42A27DB-BD31-4B8C-83A1-F6EECF244321}">
                <p14:modId xmlns:p14="http://schemas.microsoft.com/office/powerpoint/2010/main" val="1643471305"/>
              </p:ext>
            </p:extLst>
          </p:nvPr>
        </p:nvGraphicFramePr>
        <p:xfrm>
          <a:off x="1447800" y="3256817"/>
          <a:ext cx="1611828" cy="1588619"/>
        </p:xfrm>
        <a:graphic>
          <a:graphicData uri="http://schemas.openxmlformats.org/drawingml/2006/table">
            <a:tbl>
              <a:tblPr/>
              <a:tblGrid>
                <a:gridCol w="179092"/>
                <a:gridCol w="179092"/>
                <a:gridCol w="179092"/>
                <a:gridCol w="179092"/>
                <a:gridCol w="179092"/>
                <a:gridCol w="179092"/>
                <a:gridCol w="179092"/>
                <a:gridCol w="179092"/>
                <a:gridCol w="179092"/>
              </a:tblGrid>
              <a:tr h="113069">
                <a:tc>
                  <a:txBody>
                    <a:bodyPr/>
                    <a:lstStyle/>
                    <a:p>
                      <a:pPr algn="l" fontAlgn="b"/>
                      <a:r>
                        <a:rPr lang="en-US" sz="3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3069">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8722">
                <a:tc>
                  <a:txBody>
                    <a:bodyPr/>
                    <a:lstStyle/>
                    <a:p>
                      <a:pPr algn="l" fontAlgn="b"/>
                      <a:r>
                        <a:rPr lang="en-US" sz="300" b="0" i="0" u="none" strike="noStrike">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81089703"/>
              </p:ext>
            </p:extLst>
          </p:nvPr>
        </p:nvGraphicFramePr>
        <p:xfrm>
          <a:off x="4953000" y="2266217"/>
          <a:ext cx="1645398" cy="107779"/>
        </p:xfrm>
        <a:graphic>
          <a:graphicData uri="http://schemas.openxmlformats.org/drawingml/2006/table">
            <a:tbl>
              <a:tblPr/>
              <a:tblGrid>
                <a:gridCol w="182822"/>
                <a:gridCol w="182822"/>
                <a:gridCol w="182822"/>
                <a:gridCol w="182822"/>
                <a:gridCol w="182822"/>
                <a:gridCol w="182822"/>
                <a:gridCol w="182822"/>
                <a:gridCol w="182822"/>
                <a:gridCol w="182822"/>
              </a:tblGrid>
              <a:tr h="107779">
                <a:tc>
                  <a:txBody>
                    <a:bodyPr/>
                    <a:lstStyle/>
                    <a:p>
                      <a:pPr algn="l" fontAlgn="b"/>
                      <a:r>
                        <a:rPr lang="en-US" sz="400" b="0" i="0" u="none" strike="noStrike" dirty="0">
                          <a:solidFill>
                            <a:srgbClr val="000000"/>
                          </a:solidFill>
                          <a:effectLst/>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60000"/>
                        <a:lumOff val="40000"/>
                      </a:schemeClr>
                    </a:solid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cxnSp>
        <p:nvCxnSpPr>
          <p:cNvPr id="28" name="Curved Connector 27"/>
          <p:cNvCxnSpPr>
            <a:endCxn id="27" idx="1"/>
          </p:cNvCxnSpPr>
          <p:nvPr/>
        </p:nvCxnSpPr>
        <p:spPr>
          <a:xfrm>
            <a:off x="609600" y="1913986"/>
            <a:ext cx="4343400" cy="406120"/>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a:off x="3429000" y="1676400"/>
            <a:ext cx="2252133" cy="1540365"/>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4" idx="1"/>
          </p:cNvCxnSpPr>
          <p:nvPr/>
        </p:nvCxnSpPr>
        <p:spPr>
          <a:xfrm rot="10800000">
            <a:off x="2292149" y="3756362"/>
            <a:ext cx="3388985" cy="997956"/>
          </a:xfrm>
          <a:prstGeom prst="curved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ext uri="{D42A27DB-BD31-4B8C-83A1-F6EECF244321}">
                <p14:modId xmlns:p14="http://schemas.microsoft.com/office/powerpoint/2010/main" val="640442325"/>
              </p:ext>
            </p:extLst>
          </p:nvPr>
        </p:nvGraphicFramePr>
        <p:xfrm>
          <a:off x="5681133" y="2858475"/>
          <a:ext cx="372534" cy="1524004"/>
        </p:xfrm>
        <a:graphic>
          <a:graphicData uri="http://schemas.openxmlformats.org/drawingml/2006/table">
            <a:tbl>
              <a:tblPr/>
              <a:tblGrid>
                <a:gridCol w="186267"/>
                <a:gridCol w="186267"/>
              </a:tblGrid>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20000"/>
                        <a:lumOff val="80000"/>
                      </a:schemeClr>
                    </a:solid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08470">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3894">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907099966"/>
              </p:ext>
            </p:extLst>
          </p:nvPr>
        </p:nvGraphicFramePr>
        <p:xfrm>
          <a:off x="5681133" y="4697784"/>
          <a:ext cx="358184" cy="113069"/>
        </p:xfrm>
        <a:graphic>
          <a:graphicData uri="http://schemas.openxmlformats.org/drawingml/2006/table">
            <a:tbl>
              <a:tblPr/>
              <a:tblGrid>
                <a:gridCol w="179092"/>
                <a:gridCol w="179092"/>
              </a:tblGrid>
              <a:tr h="113069">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l" fontAlgn="b"/>
                      <a:r>
                        <a:rPr lang="en-US" sz="3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598553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TCM Size with efficient DDR access</a:t>
            </a:r>
            <a:endParaRPr lang="en-US" sz="3200" dirty="0"/>
          </a:p>
        </p:txBody>
      </p:sp>
      <p:sp>
        <p:nvSpPr>
          <p:cNvPr id="46" name="TextBox 45"/>
          <p:cNvSpPr txBox="1"/>
          <p:nvPr/>
        </p:nvSpPr>
        <p:spPr>
          <a:xfrm>
            <a:off x="457200" y="914400"/>
            <a:ext cx="7849436" cy="5632311"/>
          </a:xfrm>
          <a:prstGeom prst="rect">
            <a:avLst/>
          </a:prstGeom>
          <a:noFill/>
        </p:spPr>
        <p:txBody>
          <a:bodyPr wrap="square" rtlCol="0">
            <a:spAutoFit/>
          </a:bodyPr>
          <a:lstStyle/>
          <a:p>
            <a:r>
              <a:rPr lang="en-US" sz="1200" b="1" dirty="0" smtClean="0"/>
              <a:t>Consider the following configuration</a:t>
            </a:r>
          </a:p>
          <a:p>
            <a:pPr marL="171450" indent="-171450">
              <a:buFont typeface="Arial" panose="020B0604020202020204" pitchFamily="34" charset="0"/>
              <a:buChar char="•"/>
            </a:pPr>
            <a:r>
              <a:rPr lang="en-US" sz="1200" dirty="0" smtClean="0"/>
              <a:t>a = b = c = 8 (INT8)</a:t>
            </a:r>
          </a:p>
          <a:p>
            <a:pPr marL="171450" indent="-171450">
              <a:buFont typeface="Arial" panose="020B0604020202020204" pitchFamily="34" charset="0"/>
              <a:buChar char="•"/>
            </a:pPr>
            <a:r>
              <a:rPr lang="en-US" sz="1200" dirty="0" smtClean="0"/>
              <a:t>m</a:t>
            </a:r>
            <a:r>
              <a:rPr lang="en-US" sz="1200" baseline="-25000" dirty="0" smtClean="0"/>
              <a:t>r</a:t>
            </a:r>
            <a:r>
              <a:rPr lang="en-US" sz="1200" dirty="0" smtClean="0"/>
              <a:t> = </a:t>
            </a:r>
            <a:r>
              <a:rPr lang="en-US" sz="1200" dirty="0" err="1" smtClean="0"/>
              <a:t>n</a:t>
            </a:r>
            <a:r>
              <a:rPr lang="en-US" sz="1200" baseline="-25000" dirty="0" err="1" smtClean="0"/>
              <a:t>r</a:t>
            </a:r>
            <a:r>
              <a:rPr lang="en-US" sz="1200" baseline="-25000" dirty="0" smtClean="0"/>
              <a:t> </a:t>
            </a:r>
            <a:r>
              <a:rPr lang="en-US" sz="1200" dirty="0" smtClean="0"/>
              <a:t> = 128</a:t>
            </a:r>
          </a:p>
          <a:p>
            <a:pPr marL="171450" indent="-171450">
              <a:buFont typeface="Arial" panose="020B0604020202020204" pitchFamily="34" charset="0"/>
              <a:buChar char="•"/>
            </a:pPr>
            <a:r>
              <a:rPr lang="en-US" sz="1200" dirty="0" smtClean="0"/>
              <a:t>DRAM Page Size = 2048</a:t>
            </a:r>
            <a:endParaRPr lang="en-US" sz="1200" dirty="0"/>
          </a:p>
          <a:p>
            <a:pPr marL="171450" indent="-171450">
              <a:buFont typeface="Arial" panose="020B0604020202020204" pitchFamily="34" charset="0"/>
              <a:buChar char="•"/>
            </a:pPr>
            <a:r>
              <a:rPr lang="en-US" sz="1200" dirty="0" smtClean="0"/>
              <a:t>x = 2048/(128*1) = 16</a:t>
            </a:r>
          </a:p>
          <a:p>
            <a:pPr marL="171450" indent="-171450">
              <a:buFont typeface="Arial" panose="020B0604020202020204" pitchFamily="34" charset="0"/>
              <a:buChar char="•"/>
            </a:pPr>
            <a:r>
              <a:rPr lang="en-US" sz="1200" dirty="0" smtClean="0"/>
              <a:t>y = 2048/(128*1) = 16</a:t>
            </a:r>
          </a:p>
          <a:p>
            <a:endParaRPr lang="en-US" sz="1200" dirty="0" smtClean="0"/>
          </a:p>
          <a:p>
            <a:r>
              <a:rPr lang="en-US" sz="1200" dirty="0" smtClean="0"/>
              <a:t>Size of A row = 128*128*16 = 256 KiB </a:t>
            </a:r>
          </a:p>
          <a:p>
            <a:r>
              <a:rPr lang="en-US" sz="1200" dirty="0" smtClean="0"/>
              <a:t>Size of B row = 128*128*16 = 256 KiB </a:t>
            </a:r>
          </a:p>
          <a:p>
            <a:r>
              <a:rPr lang="en-US" sz="1200" dirty="0" smtClean="0"/>
              <a:t>Size of C row = 128*128*16 = 256 KiB </a:t>
            </a:r>
          </a:p>
          <a:p>
            <a:endParaRPr lang="en-US" sz="1200" dirty="0"/>
          </a:p>
          <a:p>
            <a:r>
              <a:rPr lang="en-US" sz="1200" dirty="0" smtClean="0"/>
              <a:t>All the tiles needed to be double-buffered (ping-pong) to pipeline with DMA. </a:t>
            </a:r>
          </a:p>
          <a:p>
            <a:r>
              <a:rPr lang="en-US" sz="1200" dirty="0" smtClean="0"/>
              <a:t>Hence, total TCM needed = </a:t>
            </a:r>
            <a:r>
              <a:rPr lang="en-US" sz="1200" b="1" dirty="0" smtClean="0"/>
              <a:t>1.5 </a:t>
            </a:r>
            <a:r>
              <a:rPr lang="en-US" sz="1200" b="1" dirty="0" err="1" smtClean="0"/>
              <a:t>MiB</a:t>
            </a:r>
            <a:r>
              <a:rPr lang="en-US" sz="1200" dirty="0" smtClean="0"/>
              <a:t>.</a:t>
            </a:r>
          </a:p>
          <a:p>
            <a:endParaRPr lang="en-US" sz="1200" dirty="0"/>
          </a:p>
          <a:p>
            <a:r>
              <a:rPr lang="en-US" sz="1200" dirty="0" smtClean="0"/>
              <a:t>This is again independent of input matrix dimensions. </a:t>
            </a:r>
          </a:p>
          <a:p>
            <a:endParaRPr lang="en-US" sz="1200" dirty="0" smtClean="0"/>
          </a:p>
          <a:p>
            <a:r>
              <a:rPr lang="en-US" sz="1200" b="1" dirty="0" smtClean="0"/>
              <a:t>However, it varies with input and output data types. For example</a:t>
            </a:r>
          </a:p>
          <a:p>
            <a:pPr marL="171450" indent="-171450">
              <a:buFont typeface="Arial" panose="020B0604020202020204" pitchFamily="34" charset="0"/>
              <a:buChar char="•"/>
            </a:pPr>
            <a:r>
              <a:rPr lang="en-US" sz="1200" dirty="0" smtClean="0"/>
              <a:t>a = b = 16 (FP16)</a:t>
            </a:r>
          </a:p>
          <a:p>
            <a:pPr marL="171450" indent="-171450">
              <a:buFont typeface="Arial" panose="020B0604020202020204" pitchFamily="34" charset="0"/>
              <a:buChar char="•"/>
            </a:pPr>
            <a:r>
              <a:rPr lang="en-US" sz="1200" dirty="0" smtClean="0"/>
              <a:t>c = 32 (FP32)</a:t>
            </a:r>
          </a:p>
          <a:p>
            <a:pPr marL="171450" indent="-171450">
              <a:buFont typeface="Arial" panose="020B0604020202020204" pitchFamily="34" charset="0"/>
              <a:buChar char="•"/>
            </a:pPr>
            <a:r>
              <a:rPr lang="en-US" sz="1200" dirty="0" smtClean="0"/>
              <a:t>m</a:t>
            </a:r>
            <a:r>
              <a:rPr lang="en-US" sz="1200" baseline="-25000" dirty="0" smtClean="0"/>
              <a:t>r</a:t>
            </a:r>
            <a:r>
              <a:rPr lang="en-US" sz="1200" dirty="0" smtClean="0"/>
              <a:t> = </a:t>
            </a:r>
            <a:r>
              <a:rPr lang="en-US" sz="1200" dirty="0" err="1" smtClean="0"/>
              <a:t>n</a:t>
            </a:r>
            <a:r>
              <a:rPr lang="en-US" sz="1200" baseline="-25000" dirty="0" err="1" smtClean="0"/>
              <a:t>r</a:t>
            </a:r>
            <a:r>
              <a:rPr lang="en-US" sz="1200" baseline="-25000" dirty="0" smtClean="0"/>
              <a:t> </a:t>
            </a:r>
            <a:r>
              <a:rPr lang="en-US" sz="1200" dirty="0" smtClean="0"/>
              <a:t> = 64</a:t>
            </a:r>
          </a:p>
          <a:p>
            <a:pPr marL="171450" indent="-171450">
              <a:buFont typeface="Arial" panose="020B0604020202020204" pitchFamily="34" charset="0"/>
              <a:buChar char="•"/>
            </a:pPr>
            <a:r>
              <a:rPr lang="en-US" sz="1200" dirty="0" smtClean="0"/>
              <a:t>DRAM Page Size = 2048</a:t>
            </a:r>
          </a:p>
          <a:p>
            <a:pPr marL="228600" indent="-228600">
              <a:buFont typeface="Arial" panose="020B0604020202020204" pitchFamily="34" charset="0"/>
              <a:buChar char="•"/>
            </a:pPr>
            <a:r>
              <a:rPr lang="en-US" sz="1200" dirty="0" smtClean="0"/>
              <a:t>x = 2048/(64*2) = 16</a:t>
            </a:r>
          </a:p>
          <a:p>
            <a:pPr marL="228600" indent="-228600">
              <a:buFont typeface="Arial" panose="020B0604020202020204" pitchFamily="34" charset="0"/>
              <a:buChar char="•"/>
            </a:pPr>
            <a:r>
              <a:rPr lang="en-US" sz="1200" dirty="0" smtClean="0"/>
              <a:t>y = 2048/(64*2) = 16</a:t>
            </a:r>
          </a:p>
          <a:p>
            <a:endParaRPr lang="en-US" sz="1200" dirty="0"/>
          </a:p>
          <a:p>
            <a:r>
              <a:rPr lang="en-US" sz="1200" dirty="0" smtClean="0"/>
              <a:t>Size of A row = 64*64*16*2 = 128 KiB </a:t>
            </a:r>
          </a:p>
          <a:p>
            <a:r>
              <a:rPr lang="en-US" sz="1200" dirty="0" smtClean="0"/>
              <a:t>Size of B row = 64*64*16*2 = 128 KiB </a:t>
            </a:r>
          </a:p>
          <a:p>
            <a:r>
              <a:rPr lang="en-US" sz="1200" dirty="0" smtClean="0"/>
              <a:t>Size of C row = 64*64*16*4 = 256 KiB </a:t>
            </a:r>
          </a:p>
          <a:p>
            <a:r>
              <a:rPr lang="en-US" sz="1200" dirty="0" smtClean="0"/>
              <a:t>With ping-pong buffering, total TCM needed = </a:t>
            </a:r>
            <a:r>
              <a:rPr lang="en-US" sz="1200" b="1" dirty="0" smtClean="0"/>
              <a:t>1.0 </a:t>
            </a:r>
            <a:r>
              <a:rPr lang="en-US" sz="1200" b="1" dirty="0" err="1" smtClean="0"/>
              <a:t>MiB</a:t>
            </a:r>
            <a:r>
              <a:rPr lang="en-US" sz="1200" dirty="0" smtClean="0"/>
              <a:t>.</a:t>
            </a:r>
          </a:p>
          <a:p>
            <a:endParaRPr lang="en-US" sz="1200" dirty="0" smtClean="0"/>
          </a:p>
          <a:p>
            <a:r>
              <a:rPr lang="en-US" sz="1200" dirty="0" smtClean="0"/>
              <a:t>  </a:t>
            </a:r>
          </a:p>
        </p:txBody>
      </p:sp>
    </p:spTree>
    <p:extLst>
      <p:ext uri="{BB962C8B-B14F-4D97-AF65-F5344CB8AC3E}">
        <p14:creationId xmlns:p14="http://schemas.microsoft.com/office/powerpoint/2010/main" val="2545256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1521</Words>
  <Application>Microsoft Office PowerPoint</Application>
  <PresentationFormat>On-screen Show (4:3)</PresentationFormat>
  <Paragraphs>1433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Efficient AI on RISC-V Matrix  How to accelerate GeMM and Convolutions on a RISC-V Matrix (IME, AME, VME) with efficient memory access</vt:lpstr>
      <vt:lpstr>NPU (Neural Processing Unit) Block Diagram</vt:lpstr>
      <vt:lpstr>How an NPU sits inside an SoC</vt:lpstr>
      <vt:lpstr>GeMM Operation using MatMul engine</vt:lpstr>
      <vt:lpstr>Memory Access without BLIS packing</vt:lpstr>
      <vt:lpstr>Cache vs TCM</vt:lpstr>
      <vt:lpstr>TCM Size Required</vt:lpstr>
      <vt:lpstr>Making DDR Access Efficient </vt:lpstr>
      <vt:lpstr>TCM Size with efficient DDR access</vt:lpstr>
      <vt:lpstr>The case for Lo memory</vt:lpstr>
      <vt:lpstr>2D Convolution</vt:lpstr>
      <vt:lpstr>2D Convolution using Matmul Engine</vt:lpstr>
    </vt:vector>
  </TitlesOfParts>
  <Company>Texas Instruments,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GeMM on RISC-V Matrix</dc:title>
  <dc:creator>Mayank Mangla</dc:creator>
  <cp:lastModifiedBy>Mayank Mangla</cp:lastModifiedBy>
  <cp:revision>31</cp:revision>
  <dcterms:created xsi:type="dcterms:W3CDTF">2025-09-13T15:33:43Z</dcterms:created>
  <dcterms:modified xsi:type="dcterms:W3CDTF">2025-09-14T00:22:18Z</dcterms:modified>
</cp:coreProperties>
</file>