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9" r:id="rId4"/>
    <p:sldId id="258" r:id="rId5"/>
    <p:sldId id="262" r:id="rId6"/>
    <p:sldId id="263" r:id="rId7"/>
    <p:sldId id="264" r:id="rId8"/>
    <p:sldId id="268" r:id="rId9"/>
    <p:sldId id="259" r:id="rId10"/>
    <p:sldId id="265" r:id="rId11"/>
    <p:sldId id="267" r:id="rId12"/>
    <p:sldId id="287" r:id="rId13"/>
    <p:sldId id="288" r:id="rId14"/>
    <p:sldId id="270" r:id="rId15"/>
    <p:sldId id="271" r:id="rId16"/>
    <p:sldId id="272" r:id="rId17"/>
    <p:sldId id="275" r:id="rId18"/>
    <p:sldId id="266" r:id="rId19"/>
    <p:sldId id="273" r:id="rId20"/>
    <p:sldId id="274" r:id="rId21"/>
    <p:sldId id="28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Set 1</c:v>
                </c:pt>
              </c:strCache>
            </c:strRef>
          </c:tx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387.83491706199999</c:v>
                </c:pt>
                <c:pt idx="1">
                  <c:v>202.741809362</c:v>
                </c:pt>
                <c:pt idx="2">
                  <c:v>140.14142913699999</c:v>
                </c:pt>
                <c:pt idx="3">
                  <c:v>105.917827301</c:v>
                </c:pt>
                <c:pt idx="4">
                  <c:v>84.403153401200001</c:v>
                </c:pt>
                <c:pt idx="5">
                  <c:v>68.363045482399997</c:v>
                </c:pt>
                <c:pt idx="6">
                  <c:v>56.404483728599999</c:v>
                </c:pt>
                <c:pt idx="7">
                  <c:v>47.836845482299999</c:v>
                </c:pt>
                <c:pt idx="8">
                  <c:v>41.757445451999999</c:v>
                </c:pt>
                <c:pt idx="9">
                  <c:v>37.284037614399999</c:v>
                </c:pt>
                <c:pt idx="10">
                  <c:v>33.762250013900001</c:v>
                </c:pt>
                <c:pt idx="11">
                  <c:v>30.842895913300001</c:v>
                </c:pt>
                <c:pt idx="12">
                  <c:v>28.3126511247</c:v>
                </c:pt>
                <c:pt idx="13">
                  <c:v>26.0258574016</c:v>
                </c:pt>
                <c:pt idx="14">
                  <c:v>23.853041419099998</c:v>
                </c:pt>
                <c:pt idx="15">
                  <c:v>21.825105190399999</c:v>
                </c:pt>
                <c:pt idx="16">
                  <c:v>19.9339211727</c:v>
                </c:pt>
                <c:pt idx="17">
                  <c:v>18.347126859399999</c:v>
                </c:pt>
                <c:pt idx="18">
                  <c:v>17.099708203700001</c:v>
                </c:pt>
                <c:pt idx="19">
                  <c:v>16.049250109300001</c:v>
                </c:pt>
                <c:pt idx="20">
                  <c:v>15.138560095100001</c:v>
                </c:pt>
                <c:pt idx="21">
                  <c:v>14.194840860599999</c:v>
                </c:pt>
                <c:pt idx="22">
                  <c:v>13.193887162799999</c:v>
                </c:pt>
                <c:pt idx="23">
                  <c:v>12.4247161006</c:v>
                </c:pt>
                <c:pt idx="24">
                  <c:v>11.8420959132</c:v>
                </c:pt>
                <c:pt idx="25">
                  <c:v>11.3415537816</c:v>
                </c:pt>
                <c:pt idx="26">
                  <c:v>10.8807815224</c:v>
                </c:pt>
                <c:pt idx="27">
                  <c:v>10.4356394494</c:v>
                </c:pt>
                <c:pt idx="28">
                  <c:v>9.9842436173600007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Set 2</c:v>
                </c:pt>
              </c:strCache>
            </c:strRef>
          </c:tx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396.69304386499999</c:v>
                </c:pt>
                <c:pt idx="1">
                  <c:v>186.26504870799999</c:v>
                </c:pt>
                <c:pt idx="2">
                  <c:v>130.18291093100001</c:v>
                </c:pt>
                <c:pt idx="3">
                  <c:v>97.693485683500001</c:v>
                </c:pt>
                <c:pt idx="4">
                  <c:v>76.963198747199996</c:v>
                </c:pt>
                <c:pt idx="5">
                  <c:v>64.221962127799998</c:v>
                </c:pt>
                <c:pt idx="6">
                  <c:v>54.451035152000003</c:v>
                </c:pt>
                <c:pt idx="7">
                  <c:v>46.049413637599997</c:v>
                </c:pt>
                <c:pt idx="8">
                  <c:v>39.260419378000002</c:v>
                </c:pt>
                <c:pt idx="9">
                  <c:v>34.24543577</c:v>
                </c:pt>
                <c:pt idx="10">
                  <c:v>30.231504955799998</c:v>
                </c:pt>
                <c:pt idx="11">
                  <c:v>27.060711986000001</c:v>
                </c:pt>
                <c:pt idx="12">
                  <c:v>24.342288832099999</c:v>
                </c:pt>
                <c:pt idx="13">
                  <c:v>21.970048329699999</c:v>
                </c:pt>
                <c:pt idx="14">
                  <c:v>20.063361541300001</c:v>
                </c:pt>
                <c:pt idx="15">
                  <c:v>18.494749803000001</c:v>
                </c:pt>
                <c:pt idx="16">
                  <c:v>17.169004279599999</c:v>
                </c:pt>
                <c:pt idx="17">
                  <c:v>16.0333668269</c:v>
                </c:pt>
                <c:pt idx="18">
                  <c:v>15.0492002014</c:v>
                </c:pt>
                <c:pt idx="19">
                  <c:v>14.190386547799999</c:v>
                </c:pt>
                <c:pt idx="20">
                  <c:v>13.438066317800001</c:v>
                </c:pt>
                <c:pt idx="21">
                  <c:v>12.7766750579</c:v>
                </c:pt>
                <c:pt idx="22">
                  <c:v>12.1922932612</c:v>
                </c:pt>
                <c:pt idx="23">
                  <c:v>11.672682140799999</c:v>
                </c:pt>
                <c:pt idx="24">
                  <c:v>11.2076093701</c:v>
                </c:pt>
                <c:pt idx="25">
                  <c:v>10.788782899199999</c:v>
                </c:pt>
                <c:pt idx="26">
                  <c:v>10.4095213653</c:v>
                </c:pt>
                <c:pt idx="27">
                  <c:v>10.064396800800001</c:v>
                </c:pt>
                <c:pt idx="28">
                  <c:v>9.7489434118399991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Set 3</c:v>
                </c:pt>
              </c:strCache>
            </c:strRef>
          </c:tx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408.11624020599999</c:v>
                </c:pt>
                <c:pt idx="1">
                  <c:v>178.823695405</c:v>
                </c:pt>
                <c:pt idx="2">
                  <c:v>126.34597663300001</c:v>
                </c:pt>
                <c:pt idx="3">
                  <c:v>97.395796675300005</c:v>
                </c:pt>
                <c:pt idx="4">
                  <c:v>80.024335390299996</c:v>
                </c:pt>
                <c:pt idx="5">
                  <c:v>68.052286475200006</c:v>
                </c:pt>
                <c:pt idx="6">
                  <c:v>58.146687617200001</c:v>
                </c:pt>
                <c:pt idx="7">
                  <c:v>50.780432745399999</c:v>
                </c:pt>
                <c:pt idx="8">
                  <c:v>44.770651612000002</c:v>
                </c:pt>
                <c:pt idx="9">
                  <c:v>39.571851402299998</c:v>
                </c:pt>
                <c:pt idx="10">
                  <c:v>35.1661618332</c:v>
                </c:pt>
                <c:pt idx="11">
                  <c:v>31.6322420945</c:v>
                </c:pt>
                <c:pt idx="12">
                  <c:v>28.892803923799999</c:v>
                </c:pt>
                <c:pt idx="13">
                  <c:v>26.6132847083</c:v>
                </c:pt>
                <c:pt idx="14">
                  <c:v>24.683893235599999</c:v>
                </c:pt>
                <c:pt idx="15">
                  <c:v>23.0280912831</c:v>
                </c:pt>
                <c:pt idx="16">
                  <c:v>21.596142257</c:v>
                </c:pt>
                <c:pt idx="17">
                  <c:v>20.356863520499999</c:v>
                </c:pt>
                <c:pt idx="18">
                  <c:v>19.289129020400001</c:v>
                </c:pt>
                <c:pt idx="19">
                  <c:v>18.3704386828</c:v>
                </c:pt>
                <c:pt idx="20">
                  <c:v>17.5753374861</c:v>
                </c:pt>
                <c:pt idx="21">
                  <c:v>16.880222104000001</c:v>
                </c:pt>
                <c:pt idx="22">
                  <c:v>16.2656603824</c:v>
                </c:pt>
                <c:pt idx="23">
                  <c:v>15.716024973</c:v>
                </c:pt>
                <c:pt idx="24">
                  <c:v>15.218294458000001</c:v>
                </c:pt>
                <c:pt idx="25">
                  <c:v>14.7607398689</c:v>
                </c:pt>
                <c:pt idx="26">
                  <c:v>14.331540932099999</c:v>
                </c:pt>
                <c:pt idx="27">
                  <c:v>13.917464582799999</c:v>
                </c:pt>
                <c:pt idx="28">
                  <c:v>13.5043068616</c:v>
                </c:pt>
                <c:pt idx="29">
                  <c:v>13.0854624604</c:v>
                </c:pt>
                <c:pt idx="30">
                  <c:v>12.681719835199999</c:v>
                </c:pt>
                <c:pt idx="31">
                  <c:v>12.331444277199999</c:v>
                </c:pt>
                <c:pt idx="32">
                  <c:v>12.0391768919</c:v>
                </c:pt>
                <c:pt idx="33">
                  <c:v>11.7855380359</c:v>
                </c:pt>
                <c:pt idx="34">
                  <c:v>11.557547041299999</c:v>
                </c:pt>
                <c:pt idx="35">
                  <c:v>11.349016583699999</c:v>
                </c:pt>
                <c:pt idx="36">
                  <c:v>11.156496971999999</c:v>
                </c:pt>
                <c:pt idx="37">
                  <c:v>10.977676621000001</c:v>
                </c:pt>
                <c:pt idx="38">
                  <c:v>10.810822822700001</c:v>
                </c:pt>
                <c:pt idx="39">
                  <c:v>10.654550886899999</c:v>
                </c:pt>
                <c:pt idx="40">
                  <c:v>10.5077091457</c:v>
                </c:pt>
                <c:pt idx="41">
                  <c:v>10.3693116741</c:v>
                </c:pt>
                <c:pt idx="42">
                  <c:v>10.2384931059</c:v>
                </c:pt>
                <c:pt idx="43">
                  <c:v>10.114473932599999</c:v>
                </c:pt>
                <c:pt idx="44">
                  <c:v>9.9965294904899995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Set 4</c:v>
                </c:pt>
              </c:strCache>
            </c:strRef>
          </c:tx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Sheet1!$E$2:$E$46</c:f>
              <c:numCache>
                <c:formatCode>General</c:formatCode>
                <c:ptCount val="45"/>
                <c:pt idx="0">
                  <c:v>409.41289285900001</c:v>
                </c:pt>
                <c:pt idx="1">
                  <c:v>187.32611317999999</c:v>
                </c:pt>
                <c:pt idx="2">
                  <c:v>123.713323911</c:v>
                </c:pt>
                <c:pt idx="3">
                  <c:v>93.199336296599995</c:v>
                </c:pt>
                <c:pt idx="4">
                  <c:v>73.582112895099996</c:v>
                </c:pt>
                <c:pt idx="5">
                  <c:v>60.187008911299998</c:v>
                </c:pt>
                <c:pt idx="6">
                  <c:v>50.6893214798</c:v>
                </c:pt>
                <c:pt idx="7">
                  <c:v>43.590871531200001</c:v>
                </c:pt>
                <c:pt idx="8">
                  <c:v>38.034565876400002</c:v>
                </c:pt>
                <c:pt idx="9">
                  <c:v>33.760565039900001</c:v>
                </c:pt>
                <c:pt idx="10">
                  <c:v>30.335811294199999</c:v>
                </c:pt>
                <c:pt idx="11">
                  <c:v>27.479308017000001</c:v>
                </c:pt>
                <c:pt idx="12">
                  <c:v>25.0201615388</c:v>
                </c:pt>
                <c:pt idx="13">
                  <c:v>22.870700379399999</c:v>
                </c:pt>
                <c:pt idx="14">
                  <c:v>21.009431883200001</c:v>
                </c:pt>
                <c:pt idx="15">
                  <c:v>19.418940669200001</c:v>
                </c:pt>
                <c:pt idx="16">
                  <c:v>18.056413472599999</c:v>
                </c:pt>
                <c:pt idx="17">
                  <c:v>16.868448281999999</c:v>
                </c:pt>
                <c:pt idx="18">
                  <c:v>15.8326526461</c:v>
                </c:pt>
                <c:pt idx="19">
                  <c:v>14.9368469814</c:v>
                </c:pt>
                <c:pt idx="20">
                  <c:v>14.159392521099999</c:v>
                </c:pt>
                <c:pt idx="21">
                  <c:v>13.4788023007</c:v>
                </c:pt>
                <c:pt idx="22">
                  <c:v>12.876959529500001</c:v>
                </c:pt>
                <c:pt idx="23">
                  <c:v>12.338796068200001</c:v>
                </c:pt>
                <c:pt idx="24">
                  <c:v>11.851690741600001</c:v>
                </c:pt>
                <c:pt idx="25">
                  <c:v>11.4048854484</c:v>
                </c:pt>
                <c:pt idx="26">
                  <c:v>10.9889970976</c:v>
                </c:pt>
                <c:pt idx="27">
                  <c:v>10.595789588300001</c:v>
                </c:pt>
                <c:pt idx="28">
                  <c:v>10.2184748705</c:v>
                </c:pt>
                <c:pt idx="29">
                  <c:v>9.8527878208599997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Set 5</c:v>
                </c:pt>
              </c:strCache>
            </c:strRef>
          </c:tx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Sheet1!$F$2:$F$46</c:f>
              <c:numCache>
                <c:formatCode>General</c:formatCode>
                <c:ptCount val="45"/>
                <c:pt idx="0">
                  <c:v>389.24772868100001</c:v>
                </c:pt>
                <c:pt idx="1">
                  <c:v>190.10901604700001</c:v>
                </c:pt>
                <c:pt idx="2">
                  <c:v>134.27645326699999</c:v>
                </c:pt>
                <c:pt idx="3">
                  <c:v>101.295287637</c:v>
                </c:pt>
                <c:pt idx="4">
                  <c:v>81.129520792099996</c:v>
                </c:pt>
                <c:pt idx="5">
                  <c:v>68.134951153800003</c:v>
                </c:pt>
                <c:pt idx="6">
                  <c:v>58.170983325900004</c:v>
                </c:pt>
                <c:pt idx="7">
                  <c:v>50.577167352399997</c:v>
                </c:pt>
                <c:pt idx="8">
                  <c:v>44.682634059000002</c:v>
                </c:pt>
                <c:pt idx="9">
                  <c:v>39.438149025000001</c:v>
                </c:pt>
                <c:pt idx="10">
                  <c:v>34.593387106000002</c:v>
                </c:pt>
                <c:pt idx="11">
                  <c:v>30.442581079699998</c:v>
                </c:pt>
                <c:pt idx="12">
                  <c:v>27.3693995685</c:v>
                </c:pt>
                <c:pt idx="13">
                  <c:v>25.004174584899999</c:v>
                </c:pt>
                <c:pt idx="14">
                  <c:v>22.916339799999999</c:v>
                </c:pt>
                <c:pt idx="15">
                  <c:v>20.938349182</c:v>
                </c:pt>
                <c:pt idx="16">
                  <c:v>19.158369894700002</c:v>
                </c:pt>
                <c:pt idx="17">
                  <c:v>17.3980827213</c:v>
                </c:pt>
                <c:pt idx="18">
                  <c:v>15.8853035337</c:v>
                </c:pt>
                <c:pt idx="19">
                  <c:v>14.9255994068</c:v>
                </c:pt>
                <c:pt idx="20">
                  <c:v>14.131612371399999</c:v>
                </c:pt>
                <c:pt idx="21">
                  <c:v>13.442157701499999</c:v>
                </c:pt>
                <c:pt idx="22">
                  <c:v>12.8321109892</c:v>
                </c:pt>
                <c:pt idx="23">
                  <c:v>12.284409696699999</c:v>
                </c:pt>
                <c:pt idx="24">
                  <c:v>11.783784906299999</c:v>
                </c:pt>
                <c:pt idx="25">
                  <c:v>11.314851408099999</c:v>
                </c:pt>
                <c:pt idx="26">
                  <c:v>10.860968828900001</c:v>
                </c:pt>
                <c:pt idx="27">
                  <c:v>10.4069838347</c:v>
                </c:pt>
                <c:pt idx="28">
                  <c:v>9.9544986640499999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044096"/>
        <c:axId val="87045632"/>
      </c:lineChart>
      <c:catAx>
        <c:axId val="87044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Iteration</a:t>
                </a:r>
                <a:r>
                  <a:rPr lang="en-US" baseline="0" dirty="0" smtClean="0"/>
                  <a:t> Number</a:t>
                </a:r>
                <a:endParaRPr lang="en-IN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7045632"/>
        <c:crosses val="autoZero"/>
        <c:auto val="1"/>
        <c:lblAlgn val="ctr"/>
        <c:lblOffset val="100"/>
        <c:noMultiLvlLbl val="0"/>
      </c:catAx>
      <c:valAx>
        <c:axId val="870456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 dirty="0" smtClean="0"/>
                  <a:t>Error</a:t>
                </a:r>
                <a:endParaRPr lang="en-IN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704409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Set 1</c:v>
                </c:pt>
                <c:pt idx="1">
                  <c:v>Set 2</c:v>
                </c:pt>
                <c:pt idx="2">
                  <c:v>Set 3</c:v>
                </c:pt>
                <c:pt idx="3">
                  <c:v>Set 4</c:v>
                </c:pt>
                <c:pt idx="4">
                  <c:v>Set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58.58</c:v>
                </c:pt>
                <c:pt idx="1">
                  <c:v>65</c:v>
                </c:pt>
                <c:pt idx="2">
                  <c:v>68.680000000000007</c:v>
                </c:pt>
                <c:pt idx="3">
                  <c:v>64</c:v>
                </c:pt>
                <c:pt idx="4">
                  <c:v>65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# of Iterations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Set 1</c:v>
                </c:pt>
                <c:pt idx="1">
                  <c:v>Set 2</c:v>
                </c:pt>
                <c:pt idx="2">
                  <c:v>Set 3</c:v>
                </c:pt>
                <c:pt idx="3">
                  <c:v>Set 4</c:v>
                </c:pt>
                <c:pt idx="4">
                  <c:v>Set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29</c:v>
                </c:pt>
                <c:pt idx="1">
                  <c:v>29</c:v>
                </c:pt>
                <c:pt idx="2">
                  <c:v>45</c:v>
                </c:pt>
                <c:pt idx="3">
                  <c:v>30</c:v>
                </c:pt>
                <c:pt idx="4">
                  <c:v>29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87051264"/>
        <c:axId val="91184512"/>
      </c:barChart>
      <c:catAx>
        <c:axId val="87051264"/>
        <c:scaling>
          <c:orientation val="minMax"/>
        </c:scaling>
        <c:delete val="0"/>
        <c:axPos val="b"/>
        <c:majorTickMark val="none"/>
        <c:minorTickMark val="none"/>
        <c:tickLblPos val="nextTo"/>
        <c:crossAx val="91184512"/>
        <c:crosses val="autoZero"/>
        <c:auto val="1"/>
        <c:lblAlgn val="ctr"/>
        <c:lblOffset val="100"/>
        <c:noMultiLvlLbl val="0"/>
      </c:catAx>
      <c:valAx>
        <c:axId val="91184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705126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Set 1</c:v>
                </c:pt>
                <c:pt idx="1">
                  <c:v>Set 2</c:v>
                </c:pt>
                <c:pt idx="2">
                  <c:v>Set 3</c:v>
                </c:pt>
                <c:pt idx="3">
                  <c:v>Set 4</c:v>
                </c:pt>
                <c:pt idx="4">
                  <c:v>Set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90</c:v>
                </c:pt>
                <c:pt idx="1">
                  <c:v>100</c:v>
                </c:pt>
                <c:pt idx="2">
                  <c:v>90</c:v>
                </c:pt>
                <c:pt idx="3">
                  <c:v>86.66</c:v>
                </c:pt>
                <c:pt idx="4">
                  <c:v>93.33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83803136"/>
        <c:axId val="84849408"/>
      </c:barChart>
      <c:catAx>
        <c:axId val="83803136"/>
        <c:scaling>
          <c:orientation val="minMax"/>
        </c:scaling>
        <c:delete val="0"/>
        <c:axPos val="b"/>
        <c:majorTickMark val="none"/>
        <c:minorTickMark val="none"/>
        <c:tickLblPos val="nextTo"/>
        <c:crossAx val="84849408"/>
        <c:crosses val="autoZero"/>
        <c:auto val="1"/>
        <c:lblAlgn val="ctr"/>
        <c:lblOffset val="100"/>
        <c:noMultiLvlLbl val="0"/>
      </c:catAx>
      <c:valAx>
        <c:axId val="84849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380313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Iterations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Set 1</c:v>
                </c:pt>
                <c:pt idx="1">
                  <c:v>Set 2</c:v>
                </c:pt>
                <c:pt idx="2">
                  <c:v>Set 3</c:v>
                </c:pt>
                <c:pt idx="3">
                  <c:v>Set 4</c:v>
                </c:pt>
                <c:pt idx="4">
                  <c:v>Set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22956</c:v>
                </c:pt>
                <c:pt idx="1">
                  <c:v>58796</c:v>
                </c:pt>
                <c:pt idx="2">
                  <c:v>16551</c:v>
                </c:pt>
                <c:pt idx="3">
                  <c:v>69040</c:v>
                </c:pt>
                <c:pt idx="4">
                  <c:v>23832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14988928"/>
        <c:axId val="115165440"/>
      </c:barChart>
      <c:catAx>
        <c:axId val="1149889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15165440"/>
        <c:crosses val="autoZero"/>
        <c:auto val="1"/>
        <c:lblAlgn val="ctr"/>
        <c:lblOffset val="100"/>
        <c:noMultiLvlLbl val="0"/>
      </c:catAx>
      <c:valAx>
        <c:axId val="115165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149889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MONK-1</c:v>
                </c:pt>
                <c:pt idx="1">
                  <c:v>MONK-2</c:v>
                </c:pt>
                <c:pt idx="2">
                  <c:v>MONK-3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80.09</c:v>
                </c:pt>
                <c:pt idx="2">
                  <c:v>87.04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84655488"/>
        <c:axId val="87033344"/>
      </c:barChart>
      <c:catAx>
        <c:axId val="84655488"/>
        <c:scaling>
          <c:orientation val="minMax"/>
        </c:scaling>
        <c:delete val="0"/>
        <c:axPos val="b"/>
        <c:majorTickMark val="none"/>
        <c:minorTickMark val="none"/>
        <c:tickLblPos val="nextTo"/>
        <c:crossAx val="87033344"/>
        <c:crosses val="autoZero"/>
        <c:auto val="1"/>
        <c:lblAlgn val="ctr"/>
        <c:lblOffset val="100"/>
        <c:noMultiLvlLbl val="0"/>
      </c:catAx>
      <c:valAx>
        <c:axId val="87033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465548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Iterations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MONK-1</c:v>
                </c:pt>
                <c:pt idx="1">
                  <c:v>MONK-2</c:v>
                </c:pt>
                <c:pt idx="2">
                  <c:v>MONK-3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274</c:v>
                </c:pt>
                <c:pt idx="1">
                  <c:v>3829</c:v>
                </c:pt>
                <c:pt idx="2">
                  <c:v>499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11291776"/>
        <c:axId val="111331584"/>
      </c:barChart>
      <c:catAx>
        <c:axId val="111291776"/>
        <c:scaling>
          <c:orientation val="minMax"/>
        </c:scaling>
        <c:delete val="0"/>
        <c:axPos val="b"/>
        <c:majorTickMark val="none"/>
        <c:minorTickMark val="none"/>
        <c:tickLblPos val="nextTo"/>
        <c:crossAx val="111331584"/>
        <c:crosses val="autoZero"/>
        <c:auto val="1"/>
        <c:lblAlgn val="ctr"/>
        <c:lblOffset val="100"/>
        <c:noMultiLvlLbl val="0"/>
      </c:catAx>
      <c:valAx>
        <c:axId val="111331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112917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B5E580-610C-478E-87E4-2D004C324BCF}" type="datetimeFigureOut">
              <a:rPr lang="en-IN" smtClean="0"/>
              <a:t>16-04-2014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9632" y="2312873"/>
            <a:ext cx="61206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Feed Forward And Back Propagation</a:t>
            </a:r>
            <a:endParaRPr lang="en-IN" sz="50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5-Input Palindrome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35074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Segment Display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25510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Minima</a:t>
            </a:r>
            <a:r>
              <a:rPr lang="en-US" dirty="0"/>
              <a:t> </a:t>
            </a:r>
            <a:r>
              <a:rPr lang="en-US" dirty="0" smtClean="0"/>
              <a:t>and Saturation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 smtClean="0"/>
              <a:t>The back propagation algorithm can get stuck in the local minimum. This is because back propagation algorithm tries </a:t>
            </a:r>
            <a:r>
              <a:rPr lang="en-US" dirty="0"/>
              <a:t>greedily </a:t>
            </a:r>
            <a:r>
              <a:rPr lang="en-US" dirty="0" smtClean="0"/>
              <a:t>to reduce the error by updating weights.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such case, the error does not reduce below the local minimum value , hence BP goes into a state of saturation, thereby not attaining global minimum.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64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Momentum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avoid saturation, momentum factor is introduced in the algorithm which </a:t>
            </a:r>
            <a:r>
              <a:rPr lang="en-US" dirty="0" smtClean="0"/>
              <a:t>while updating weights also takes </a:t>
            </a:r>
            <a:r>
              <a:rPr lang="en-US" dirty="0"/>
              <a:t>into account </a:t>
            </a:r>
            <a:r>
              <a:rPr lang="en-US" dirty="0" smtClean="0"/>
              <a:t>the weight updates in the previous iteration.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 helps to avoid the local minimum by accelerating the movement out of the trough and dampening the oscillations inside the trough.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93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3648" y="2312873"/>
            <a:ext cx="61206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Plots for Variation of Error with Moment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6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2-Input NAND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2148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2-Input NOR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6876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20588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2-Input XOR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15374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5-Input Majority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16580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5-Input Palindrome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33296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Implemented feed forward neural network with back propagation for the following problems :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-</a:t>
            </a:r>
            <a:r>
              <a:rPr lang="en-US" dirty="0" smtClean="0"/>
              <a:t>input NAND </a:t>
            </a:r>
          </a:p>
          <a:p>
            <a:pPr lvl="1"/>
            <a:r>
              <a:rPr lang="en-US" dirty="0" smtClean="0"/>
              <a:t>2-input XOR</a:t>
            </a:r>
          </a:p>
          <a:p>
            <a:pPr lvl="1"/>
            <a:r>
              <a:rPr lang="en-US" dirty="0" smtClean="0"/>
              <a:t>5-input palindrome</a:t>
            </a:r>
          </a:p>
          <a:p>
            <a:pPr lvl="1"/>
            <a:r>
              <a:rPr lang="en-US" dirty="0" smtClean="0"/>
              <a:t>5-input majority</a:t>
            </a:r>
          </a:p>
          <a:p>
            <a:pPr lvl="1"/>
            <a:r>
              <a:rPr lang="en-US" dirty="0" smtClean="0"/>
              <a:t>5-input parity</a:t>
            </a:r>
          </a:p>
          <a:p>
            <a:pPr lvl="1"/>
            <a:r>
              <a:rPr lang="en-US" dirty="0" smtClean="0"/>
              <a:t>Seven segment display</a:t>
            </a:r>
          </a:p>
          <a:p>
            <a:pPr lvl="1"/>
            <a:r>
              <a:rPr lang="en-US" dirty="0" smtClean="0"/>
              <a:t>Twitter sentiment Analysis</a:t>
            </a:r>
          </a:p>
          <a:p>
            <a:pPr lvl="1"/>
            <a:r>
              <a:rPr lang="en-US" dirty="0" smtClean="0"/>
              <a:t>IRIS and MONK data sets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99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Segment Display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29301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3648" y="2312873"/>
            <a:ext cx="6120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Analysis of Hidden Layers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Number of hidden layers used :</a:t>
            </a:r>
          </a:p>
          <a:p>
            <a:pPr lvl="1"/>
            <a:r>
              <a:rPr lang="en-US" dirty="0" smtClean="0"/>
              <a:t>2-input XOR : 2 hidden layers</a:t>
            </a:r>
          </a:p>
          <a:p>
            <a:pPr lvl="1"/>
            <a:r>
              <a:rPr lang="en-US" dirty="0" smtClean="0"/>
              <a:t>5-input palindrome : 3 hidden layers 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In case of XOR, the hidden layers behaved differently for different ranges of learning rate( </a:t>
            </a:r>
            <a:r>
              <a:rPr lang="el-GR" dirty="0" smtClean="0"/>
              <a:t>η</a:t>
            </a:r>
            <a:r>
              <a:rPr lang="en-US" dirty="0" smtClean="0"/>
              <a:t> ).</a:t>
            </a:r>
          </a:p>
          <a:p>
            <a:pPr lvl="1"/>
            <a:r>
              <a:rPr lang="en-US" dirty="0" smtClean="0"/>
              <a:t>For </a:t>
            </a:r>
            <a:r>
              <a:rPr lang="el-GR" dirty="0"/>
              <a:t>η</a:t>
            </a:r>
            <a:r>
              <a:rPr lang="en-US" dirty="0"/>
              <a:t> </a:t>
            </a:r>
            <a:r>
              <a:rPr lang="en-US" dirty="0" smtClean="0"/>
              <a:t>&lt; 0.7 and </a:t>
            </a:r>
            <a:r>
              <a:rPr lang="el-GR" dirty="0"/>
              <a:t>η</a:t>
            </a:r>
            <a:r>
              <a:rPr lang="en-US" dirty="0"/>
              <a:t> </a:t>
            </a:r>
            <a:r>
              <a:rPr lang="en-US" dirty="0" smtClean="0"/>
              <a:t>&gt;=0.7, the functionality of hidden layers changes.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6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 : XOR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l-GR" dirty="0" smtClean="0"/>
              <a:t>η</a:t>
            </a:r>
            <a:r>
              <a:rPr lang="en-US" dirty="0"/>
              <a:t> </a:t>
            </a:r>
            <a:r>
              <a:rPr lang="en-US" dirty="0" smtClean="0"/>
              <a:t>&lt; 0.7</a:t>
            </a:r>
          </a:p>
          <a:p>
            <a:pPr marL="274320" lvl="1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74496"/>
              </p:ext>
            </p:extLst>
          </p:nvPr>
        </p:nvGraphicFramePr>
        <p:xfrm>
          <a:off x="683568" y="1988840"/>
          <a:ext cx="223224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 flipV="1">
            <a:off x="1115616" y="2204864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600" y="2339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2976" y="21235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60378"/>
              </p:ext>
            </p:extLst>
          </p:nvPr>
        </p:nvGraphicFramePr>
        <p:xfrm>
          <a:off x="5405346" y="1988840"/>
          <a:ext cx="223224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 flipV="1">
            <a:off x="5765387" y="2276872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1371" y="24115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2747" y="21955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62072"/>
              </p:ext>
            </p:extLst>
          </p:nvPr>
        </p:nvGraphicFramePr>
        <p:xfrm>
          <a:off x="3131840" y="3933056"/>
          <a:ext cx="223224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flipH="1" flipV="1">
            <a:off x="3563888" y="4149080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9872" y="42838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1248" y="406778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0890" y="357301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layer1 : </a:t>
            </a:r>
          </a:p>
          <a:p>
            <a:r>
              <a:rPr lang="en-US" dirty="0" smtClean="0"/>
              <a:t>h1 = </a:t>
            </a:r>
            <a:r>
              <a:rPr lang="en-IN" dirty="0" smtClean="0"/>
              <a:t>¬(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 </a:t>
            </a:r>
            <a:r>
              <a:rPr lang="en-IN" dirty="0" smtClean="0"/>
              <a:t>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053418" y="357301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layer2 : </a:t>
            </a:r>
          </a:p>
          <a:p>
            <a:r>
              <a:rPr lang="en-US" dirty="0"/>
              <a:t>h</a:t>
            </a:r>
            <a:r>
              <a:rPr lang="en-US" dirty="0" smtClean="0"/>
              <a:t>2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 </a:t>
            </a:r>
            <a:r>
              <a:rPr lang="en-IN" dirty="0" smtClean="0"/>
              <a:t>∨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749163" y="5445224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layer: </a:t>
            </a:r>
          </a:p>
          <a:p>
            <a:r>
              <a:rPr lang="en-US" dirty="0" smtClean="0"/>
              <a:t>O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en-IN" dirty="0" smtClean="0"/>
              <a:t>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2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 : XOR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l-GR" dirty="0" smtClean="0"/>
              <a:t>η</a:t>
            </a:r>
            <a:r>
              <a:rPr lang="en-US" dirty="0"/>
              <a:t> </a:t>
            </a:r>
            <a:r>
              <a:rPr lang="en-US" dirty="0" smtClean="0"/>
              <a:t>&gt;= 0.7</a:t>
            </a:r>
          </a:p>
          <a:p>
            <a:pPr marL="274320" lvl="1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92172"/>
              </p:ext>
            </p:extLst>
          </p:nvPr>
        </p:nvGraphicFramePr>
        <p:xfrm>
          <a:off x="683568" y="1988840"/>
          <a:ext cx="223224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 flipV="1">
            <a:off x="1115616" y="2204864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600" y="2339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2976" y="21235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02817"/>
              </p:ext>
            </p:extLst>
          </p:nvPr>
        </p:nvGraphicFramePr>
        <p:xfrm>
          <a:off x="5405346" y="1988840"/>
          <a:ext cx="223224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 flipV="1">
            <a:off x="5765387" y="2276872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1371" y="24115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2747" y="21955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85961"/>
              </p:ext>
            </p:extLst>
          </p:nvPr>
        </p:nvGraphicFramePr>
        <p:xfrm>
          <a:off x="3131840" y="3933056"/>
          <a:ext cx="223224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flipH="1" flipV="1">
            <a:off x="3563888" y="4149080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9872" y="42838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1248" y="406778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0890" y="357301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layer1 : </a:t>
            </a:r>
          </a:p>
          <a:p>
            <a:r>
              <a:rPr lang="en-US" dirty="0" smtClean="0"/>
              <a:t>h1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 </a:t>
            </a:r>
            <a:r>
              <a:rPr lang="en-IN" dirty="0" smtClean="0"/>
              <a:t>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053418" y="357301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layer2 : </a:t>
            </a:r>
          </a:p>
          <a:p>
            <a:r>
              <a:rPr lang="en-US" dirty="0"/>
              <a:t>h</a:t>
            </a:r>
            <a:r>
              <a:rPr lang="en-US" dirty="0" smtClean="0"/>
              <a:t>2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 </a:t>
            </a:r>
            <a:r>
              <a:rPr lang="en-IN" dirty="0" smtClean="0"/>
              <a:t>∨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749163" y="5445224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layer: </a:t>
            </a:r>
          </a:p>
          <a:p>
            <a:r>
              <a:rPr lang="en-US" dirty="0" smtClean="0"/>
              <a:t>O = </a:t>
            </a:r>
            <a:r>
              <a:rPr lang="en-IN" dirty="0"/>
              <a:t>¬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h1 </a:t>
            </a:r>
            <a:r>
              <a:rPr lang="en-IN" dirty="0" smtClean="0"/>
              <a:t>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6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 : Palindrome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Hidden Layer 1 (h1)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04994"/>
              </p:ext>
            </p:extLst>
          </p:nvPr>
        </p:nvGraphicFramePr>
        <p:xfrm>
          <a:off x="1186731" y="1988840"/>
          <a:ext cx="2449165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 flipV="1">
            <a:off x="1258742" y="2137667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2034" y="232739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x2x3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8742" y="193831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x4x5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4778" y="46844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= 0</a:t>
            </a:r>
            <a:endParaRPr lang="en-US" dirty="0" smtClean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61743"/>
              </p:ext>
            </p:extLst>
          </p:nvPr>
        </p:nvGraphicFramePr>
        <p:xfrm>
          <a:off x="5016737" y="1967354"/>
          <a:ext cx="2449165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 flipH="1" flipV="1">
            <a:off x="5088748" y="2116181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32040" y="230590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x2x3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8748" y="191683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x4x5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4784" y="466300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= 1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677154" y="5230941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Hidden layer1 : </a:t>
            </a:r>
          </a:p>
          <a:p>
            <a:r>
              <a:rPr lang="en-US" dirty="0" smtClean="0"/>
              <a:t>h1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 </a:t>
            </a:r>
            <a:r>
              <a:rPr lang="en-IN" dirty="0" smtClean="0"/>
              <a:t>∧ ¬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2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 : Palindrome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Hidden Layer 2 (h2)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22764"/>
              </p:ext>
            </p:extLst>
          </p:nvPr>
        </p:nvGraphicFramePr>
        <p:xfrm>
          <a:off x="1186731" y="1988840"/>
          <a:ext cx="2449165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 flipV="1">
            <a:off x="1258742" y="2137667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2034" y="232739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x2x3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8742" y="193831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x4x5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4778" y="46844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= 0</a:t>
            </a:r>
            <a:endParaRPr lang="en-US" dirty="0" smtClean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03505"/>
              </p:ext>
            </p:extLst>
          </p:nvPr>
        </p:nvGraphicFramePr>
        <p:xfrm>
          <a:off x="5016737" y="1967354"/>
          <a:ext cx="2449165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 flipH="1" flipV="1">
            <a:off x="5088748" y="2116181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32040" y="230590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x2x3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8748" y="191683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x4x5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4784" y="466300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= 1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203848" y="5230941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Hidden layer2 : </a:t>
            </a:r>
          </a:p>
          <a:p>
            <a:r>
              <a:rPr lang="en-US" dirty="0" smtClean="0"/>
              <a:t>h2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r>
              <a:rPr lang="en-US" dirty="0" smtClean="0"/>
              <a:t> </a:t>
            </a:r>
            <a:r>
              <a:rPr lang="en-IN" dirty="0" smtClean="0"/>
              <a:t>∨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x5</a:t>
            </a:r>
            <a:r>
              <a:rPr lang="en-IN" dirty="0" smtClean="0"/>
              <a:t> ∨ (¬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 </a:t>
            </a:r>
            <a:r>
              <a:rPr lang="en-IN" dirty="0" smtClean="0"/>
              <a:t>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5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 : Palindrome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Hidden Layer 3 (h3)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665793"/>
              </p:ext>
            </p:extLst>
          </p:nvPr>
        </p:nvGraphicFramePr>
        <p:xfrm>
          <a:off x="1186731" y="1988840"/>
          <a:ext cx="2449165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 flipV="1">
            <a:off x="1258742" y="2137667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2034" y="232739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x2x3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8742" y="193831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x4x5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4778" y="46844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= 0</a:t>
            </a:r>
            <a:endParaRPr lang="en-US" dirty="0" smtClean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95562"/>
              </p:ext>
            </p:extLst>
          </p:nvPr>
        </p:nvGraphicFramePr>
        <p:xfrm>
          <a:off x="5016737" y="1967354"/>
          <a:ext cx="2449165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 flipH="1" flipV="1">
            <a:off x="5088748" y="2116181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32040" y="230590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x2x3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8748" y="191683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x4x5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4784" y="466300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= 1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403648" y="5230941"/>
            <a:ext cx="6282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Hidden layer3: </a:t>
            </a:r>
          </a:p>
          <a:p>
            <a:pPr algn="ctr"/>
            <a:r>
              <a:rPr lang="en-US" dirty="0" smtClean="0"/>
              <a:t>h3 = </a:t>
            </a:r>
            <a:r>
              <a:rPr lang="en-IN" dirty="0" smtClean="0"/>
              <a:t>¬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x4 </a:t>
            </a:r>
            <a:r>
              <a:rPr lang="en-IN" dirty="0" smtClean="0"/>
              <a:t>∧</a:t>
            </a:r>
            <a:r>
              <a:rPr lang="en-US" dirty="0" smtClean="0"/>
              <a:t>((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r>
              <a:rPr lang="en-IN" dirty="0" smtClean="0"/>
              <a:t> 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x5</a:t>
            </a:r>
            <a:r>
              <a:rPr lang="en-IN" dirty="0" smtClean="0"/>
              <a:t>) ∨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r>
              <a:rPr lang="en-IN" dirty="0" smtClean="0"/>
              <a:t> 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x5</a:t>
            </a:r>
            <a:r>
              <a:rPr lang="en-IN" dirty="0" smtClean="0"/>
              <a:t>) ∨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r>
              <a:rPr lang="en-IN" dirty="0" smtClean="0"/>
              <a:t> 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r>
              <a:rPr lang="en-IN" dirty="0" smtClean="0"/>
              <a:t>)</a:t>
            </a:r>
            <a:r>
              <a:rPr lang="en-US" dirty="0" smtClean="0"/>
              <a:t>) </a:t>
            </a:r>
            <a:r>
              <a:rPr lang="en-IN" dirty="0" smtClean="0"/>
              <a:t>∨(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r>
              <a:rPr lang="en-IN" dirty="0" smtClean="0"/>
              <a:t> 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r>
              <a:rPr lang="en-IN" dirty="0" smtClean="0"/>
              <a:t> 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x5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5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 : Palindrome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Final Layer (O)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27310"/>
              </p:ext>
            </p:extLst>
          </p:nvPr>
        </p:nvGraphicFramePr>
        <p:xfrm>
          <a:off x="3131840" y="2420888"/>
          <a:ext cx="2449165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IN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 flipV="1">
            <a:off x="3203851" y="2569715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57297" y="2759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h1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3851" y="237036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h2h3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86563" y="4365104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 Layer (O): </a:t>
            </a:r>
          </a:p>
          <a:p>
            <a:pPr algn="ctr"/>
            <a:r>
              <a:rPr lang="en-US" dirty="0" smtClean="0"/>
              <a:t>O = </a:t>
            </a:r>
            <a:r>
              <a:rPr lang="en-IN" dirty="0" smtClean="0"/>
              <a:t>¬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 </a:t>
            </a:r>
            <a:r>
              <a:rPr lang="en-IN" dirty="0" smtClean="0"/>
              <a:t>∧ </a:t>
            </a:r>
            <a:r>
              <a:rPr lang="en-US" dirty="0" smtClean="0"/>
              <a:t>(</a:t>
            </a:r>
            <a:r>
              <a:rPr lang="en-IN" dirty="0" smtClean="0"/>
              <a:t>¬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r>
              <a:rPr lang="en-IN" dirty="0" smtClean="0"/>
              <a:t> ∨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x3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6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Symmetry Breaking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If all weights are initialized to the same value then back propagation does not converge.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Explanation – On initializing with equal weights, FFNN on each successive iteration modifies weights by equal amount. This symmetric update of weights leads to non convergence of back propagation.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07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3648" y="2312873"/>
            <a:ext cx="61206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Plot for Number of Iterations with Learning </a:t>
            </a: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6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Sentiment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Feature Vector Extraction</a:t>
            </a:r>
          </a:p>
          <a:p>
            <a:pPr lvl="1"/>
            <a:r>
              <a:rPr lang="en-US" dirty="0" smtClean="0"/>
              <a:t>Separate out the words from tweets.</a:t>
            </a:r>
          </a:p>
          <a:p>
            <a:pPr lvl="1"/>
            <a:r>
              <a:rPr lang="en-US" dirty="0" smtClean="0"/>
              <a:t>Remove duplicate and unwanted words from the list using sorting and stemming.</a:t>
            </a:r>
          </a:p>
          <a:p>
            <a:pPr lvl="1"/>
            <a:r>
              <a:rPr lang="en-US" dirty="0" smtClean="0"/>
              <a:t>Length of feature vector = # of words extracted</a:t>
            </a:r>
          </a:p>
          <a:p>
            <a:pPr lvl="1"/>
            <a:r>
              <a:rPr lang="en-US" dirty="0" smtClean="0"/>
              <a:t>If the word is present in the tweet, set the value 1, else 0.</a:t>
            </a:r>
          </a:p>
          <a:p>
            <a:r>
              <a:rPr lang="en-US" dirty="0" smtClean="0"/>
              <a:t>Five Fold Cross Validation</a:t>
            </a:r>
            <a:endParaRPr lang="en-US" dirty="0" smtClean="0"/>
          </a:p>
          <a:p>
            <a:pPr lvl="1"/>
            <a:r>
              <a:rPr lang="en-US" dirty="0" smtClean="0"/>
              <a:t>Shuffle the input data(tweets).</a:t>
            </a:r>
          </a:p>
          <a:p>
            <a:pPr lvl="1"/>
            <a:r>
              <a:rPr lang="en-US" dirty="0" smtClean="0"/>
              <a:t>Separate out the data into five sets.</a:t>
            </a:r>
          </a:p>
          <a:p>
            <a:pPr lvl="1"/>
            <a:r>
              <a:rPr lang="en-US" dirty="0" smtClean="0"/>
              <a:t>At a time, four are used for training and the remaining one is used as validation set.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16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Sentiment Analysis : Error v/s Iteration Number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graph represents the variation of error with the iteration number during the training phase. </a:t>
            </a:r>
          </a:p>
          <a:p>
            <a:r>
              <a:rPr lang="en-US" sz="1800" dirty="0" smtClean="0"/>
              <a:t>The error values are quite close for all the five folds.</a:t>
            </a:r>
            <a:endParaRPr lang="en-IN" sz="1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86008672"/>
              </p:ext>
            </p:extLst>
          </p:nvPr>
        </p:nvGraphicFramePr>
        <p:xfrm>
          <a:off x="304800" y="304800"/>
          <a:ext cx="5715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06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Sentiment Analysis : Accuracy and Iterations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graph represents the accuracy on validation and # of iterations on convergence for five fold data. </a:t>
            </a:r>
          </a:p>
          <a:p>
            <a:r>
              <a:rPr lang="en-US" sz="1800" dirty="0" smtClean="0"/>
              <a:t>Average Accuracy = 64.25%</a:t>
            </a:r>
            <a:endParaRPr lang="en-IN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15825711"/>
              </p:ext>
            </p:extLst>
          </p:nvPr>
        </p:nvGraphicFramePr>
        <p:xfrm>
          <a:off x="304800" y="304800"/>
          <a:ext cx="5715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038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9632" y="1412776"/>
            <a:ext cx="612068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Back Propagation on Benchmark Data Sets : IRIS and MONK</a:t>
            </a:r>
            <a:endParaRPr lang="en-IN" sz="50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9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FFNN Configuration : IRIS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# of inputs = 4</a:t>
            </a:r>
          </a:p>
          <a:p>
            <a:pPr lvl="1"/>
            <a:r>
              <a:rPr lang="en-US" dirty="0" smtClean="0"/>
              <a:t># of hidden layers = 1 (with 10 neurons)</a:t>
            </a:r>
          </a:p>
          <a:p>
            <a:pPr lvl="1"/>
            <a:r>
              <a:rPr lang="en-US" dirty="0" smtClean="0"/>
              <a:t># of outputs = 3</a:t>
            </a:r>
          </a:p>
          <a:p>
            <a:pPr lvl="1"/>
            <a:r>
              <a:rPr lang="en-US" dirty="0" smtClean="0"/>
              <a:t>Learning Rate = 0.01</a:t>
            </a:r>
          </a:p>
          <a:p>
            <a:pPr lvl="1"/>
            <a:r>
              <a:rPr lang="en-US" dirty="0" smtClean="0"/>
              <a:t>Momentum = 0.01</a:t>
            </a:r>
          </a:p>
          <a:p>
            <a:pPr lvl="1"/>
            <a:r>
              <a:rPr lang="en-US" dirty="0" smtClean="0"/>
              <a:t>Size of training data = 150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86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</a:t>
            </a:r>
            <a:r>
              <a:rPr lang="en-US" dirty="0" smtClean="0"/>
              <a:t>: Accuracy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graph represents the accuracy on validation data sets for five fold IRIS data. </a:t>
            </a:r>
          </a:p>
          <a:p>
            <a:r>
              <a:rPr lang="en-US" sz="1800" dirty="0" smtClean="0"/>
              <a:t>Average Accuracy = 92.00%</a:t>
            </a:r>
            <a:endParaRPr lang="en-IN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8110937"/>
              </p:ext>
            </p:extLst>
          </p:nvPr>
        </p:nvGraphicFramePr>
        <p:xfrm>
          <a:off x="304800" y="304800"/>
          <a:ext cx="5715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45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Data</a:t>
            </a:r>
            <a:r>
              <a:rPr lang="en-US" dirty="0" smtClean="0"/>
              <a:t>: # of Iterations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graph represents the # of iterations taken for convergence of five fold IRIS data.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86932278"/>
              </p:ext>
            </p:extLst>
          </p:nvPr>
        </p:nvGraphicFramePr>
        <p:xfrm>
          <a:off x="304800" y="304800"/>
          <a:ext cx="5715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44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FFNN Configuration : MONK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of inputs = 6</a:t>
            </a:r>
          </a:p>
          <a:p>
            <a:r>
              <a:rPr lang="en-US" dirty="0" smtClean="0"/>
              <a:t># of outputs = 1</a:t>
            </a:r>
          </a:p>
          <a:p>
            <a:r>
              <a:rPr lang="en-US" dirty="0" smtClean="0"/>
              <a:t>Learning Rate = 0.9</a:t>
            </a:r>
          </a:p>
          <a:p>
            <a:r>
              <a:rPr lang="en-US" dirty="0" smtClean="0"/>
              <a:t>Momentum = 0.0</a:t>
            </a:r>
          </a:p>
          <a:p>
            <a:r>
              <a:rPr lang="en-US" dirty="0" smtClean="0"/>
              <a:t>MONK-1</a:t>
            </a:r>
          </a:p>
          <a:p>
            <a:pPr lvl="1"/>
            <a:r>
              <a:rPr lang="en-US" dirty="0" smtClean="0"/>
              <a:t># of hidden layers = 1( with 4 neurons)</a:t>
            </a:r>
            <a:endParaRPr lang="en-US" dirty="0" smtClean="0"/>
          </a:p>
          <a:p>
            <a:r>
              <a:rPr lang="en-US" dirty="0" smtClean="0"/>
              <a:t>MONK-2</a:t>
            </a:r>
            <a:endParaRPr lang="en-US" dirty="0"/>
          </a:p>
          <a:p>
            <a:pPr lvl="1"/>
            <a:r>
              <a:rPr lang="en-US" dirty="0"/>
              <a:t># of hidden layers = 1( with </a:t>
            </a:r>
            <a:r>
              <a:rPr lang="en-US" dirty="0" smtClean="0"/>
              <a:t>20 </a:t>
            </a:r>
            <a:r>
              <a:rPr lang="en-US" dirty="0"/>
              <a:t>neurons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MONK-3</a:t>
            </a:r>
            <a:endParaRPr lang="en-US" dirty="0"/>
          </a:p>
          <a:p>
            <a:pPr lvl="1"/>
            <a:r>
              <a:rPr lang="en-US" dirty="0"/>
              <a:t># of hidden layers = 1( with </a:t>
            </a:r>
            <a:r>
              <a:rPr lang="en-US" dirty="0" smtClean="0"/>
              <a:t>7 </a:t>
            </a:r>
            <a:r>
              <a:rPr lang="en-US" dirty="0"/>
              <a:t>neurons)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80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MONK Data</a:t>
            </a:r>
            <a:r>
              <a:rPr lang="en-US" dirty="0" smtClean="0"/>
              <a:t>: Accuracy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graph represents the accuracy on MONK data sets ( MONK-1, MONK-2, MONK-3)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07052775"/>
              </p:ext>
            </p:extLst>
          </p:nvPr>
        </p:nvGraphicFramePr>
        <p:xfrm>
          <a:off x="304800" y="304800"/>
          <a:ext cx="5715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95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MONK Data</a:t>
            </a:r>
            <a:r>
              <a:rPr lang="en-US" dirty="0" smtClean="0"/>
              <a:t>: # of Iterations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graph represents the # of iterations taken for convergence of </a:t>
            </a:r>
            <a:r>
              <a:rPr lang="en-US" sz="1800" dirty="0"/>
              <a:t>MONK data sets ( MONK-1, MONK-2, MONK-3</a:t>
            </a:r>
            <a:r>
              <a:rPr lang="en-US" sz="1800" dirty="0" smtClean="0"/>
              <a:t>).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67482812"/>
              </p:ext>
            </p:extLst>
          </p:nvPr>
        </p:nvGraphicFramePr>
        <p:xfrm>
          <a:off x="304800" y="304800"/>
          <a:ext cx="5715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55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 anchor="t"/>
          <a:lstStyle/>
          <a:p>
            <a:r>
              <a:rPr lang="en-US" sz="2000" b="1" dirty="0" smtClean="0">
                <a:solidFill>
                  <a:srgbClr val="464653"/>
                </a:solidFill>
              </a:rPr>
              <a:t>No</a:t>
            </a:r>
            <a:r>
              <a:rPr lang="en-US" sz="2000" b="1" dirty="0">
                <a:solidFill>
                  <a:srgbClr val="464653"/>
                </a:solidFill>
              </a:rPr>
              <a:t>. of iterations v/s Learning rate</a:t>
            </a:r>
            <a:endParaRPr lang="en-US" dirty="0" smtClean="0"/>
          </a:p>
          <a:p>
            <a:r>
              <a:rPr lang="en-US" dirty="0" smtClean="0"/>
              <a:t>It is observed from the graph that the number of iterations for the convergence of FFNN decreases as the learning rate increases.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19175"/>
            <a:ext cx="5715000" cy="4286249"/>
          </a:xfrm>
        </p:spPr>
      </p:pic>
    </p:spTree>
    <p:extLst>
      <p:ext uri="{BB962C8B-B14F-4D97-AF65-F5344CB8AC3E}">
        <p14:creationId xmlns:p14="http://schemas.microsoft.com/office/powerpoint/2010/main" val="34646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3648" y="2312873"/>
            <a:ext cx="61206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Plots for Variation of Error with Learning </a:t>
            </a: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3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2-input NAND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12293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2-Input NOR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4257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2-Input XOR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12310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5-input Majority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236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Bookman Old Style"/>
        <a:ea typeface=""/>
        <a:cs typeface=""/>
      </a:majorFont>
      <a:minorFont>
        <a:latin typeface="Book Antiqu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222</TotalTime>
  <Words>1153</Words>
  <Application>Microsoft Office PowerPoint</Application>
  <PresentationFormat>On-screen Show (4:3)</PresentationFormat>
  <Paragraphs>370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Origin</vt:lpstr>
      <vt:lpstr>PowerPoint Presentation</vt:lpstr>
      <vt:lpstr>Introduction</vt:lpstr>
      <vt:lpstr>PowerPoint Presentation</vt:lpstr>
      <vt:lpstr>PowerPoint Presentation</vt:lpstr>
      <vt:lpstr>PowerPoint Presentation</vt:lpstr>
      <vt:lpstr>2-input NAND</vt:lpstr>
      <vt:lpstr>2-Input NOR</vt:lpstr>
      <vt:lpstr>2-Input XOR</vt:lpstr>
      <vt:lpstr>5-input Majority</vt:lpstr>
      <vt:lpstr>5-Input Palindrome</vt:lpstr>
      <vt:lpstr>Seven Segment Display</vt:lpstr>
      <vt:lpstr>Local Minima and Saturation</vt:lpstr>
      <vt:lpstr>Momentum</vt:lpstr>
      <vt:lpstr>PowerPoint Presentation</vt:lpstr>
      <vt:lpstr>2-Input NAND</vt:lpstr>
      <vt:lpstr>2-Input NOR</vt:lpstr>
      <vt:lpstr>2-Input XOR</vt:lpstr>
      <vt:lpstr>5-Input Majority</vt:lpstr>
      <vt:lpstr>5-Input Palindrome</vt:lpstr>
      <vt:lpstr>Seven Segment Display</vt:lpstr>
      <vt:lpstr>PowerPoint Presentation</vt:lpstr>
      <vt:lpstr>Analysis of Hidden Layers</vt:lpstr>
      <vt:lpstr>Analysis of Hidden Layers : XOR</vt:lpstr>
      <vt:lpstr>Analysis of Hidden Layers : XOR</vt:lpstr>
      <vt:lpstr>Analysis of Hidden Layers : Palindrome</vt:lpstr>
      <vt:lpstr>Analysis of Hidden Layers : Palindrome</vt:lpstr>
      <vt:lpstr>Analysis of Hidden Layers : Palindrome</vt:lpstr>
      <vt:lpstr>Analysis of Hidden Layers : Palindrome</vt:lpstr>
      <vt:lpstr>Symmetry Breaking</vt:lpstr>
      <vt:lpstr>Twitter Sentiment Analysis</vt:lpstr>
      <vt:lpstr>Twitter Sentiment Analysis : Error v/s Iteration Number</vt:lpstr>
      <vt:lpstr>Twitter Sentiment Analysis : Accuracy and Iterations</vt:lpstr>
      <vt:lpstr>PowerPoint Presentation</vt:lpstr>
      <vt:lpstr>FFNN Configuration : IRIS Data</vt:lpstr>
      <vt:lpstr>IRIS Data: Accuracy</vt:lpstr>
      <vt:lpstr>IRIS Data: # of Iterations</vt:lpstr>
      <vt:lpstr>FFNN Configuration : MONK Data</vt:lpstr>
      <vt:lpstr>MONK Data: Accuracy</vt:lpstr>
      <vt:lpstr>MONK Data: # of Iterations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Forwarding And Back Propagation</dc:title>
  <dc:creator>Vivek</dc:creator>
  <cp:lastModifiedBy>Vivek</cp:lastModifiedBy>
  <cp:revision>31</cp:revision>
  <dcterms:created xsi:type="dcterms:W3CDTF">2014-03-05T16:59:19Z</dcterms:created>
  <dcterms:modified xsi:type="dcterms:W3CDTF">2014-04-15T23:17:51Z</dcterms:modified>
</cp:coreProperties>
</file>