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69" r:id="rId4"/>
    <p:sldId id="258" r:id="rId5"/>
    <p:sldId id="262" r:id="rId6"/>
    <p:sldId id="263" r:id="rId7"/>
    <p:sldId id="264" r:id="rId8"/>
    <p:sldId id="268" r:id="rId9"/>
    <p:sldId id="259" r:id="rId10"/>
    <p:sldId id="265" r:id="rId11"/>
    <p:sldId id="267" r:id="rId12"/>
    <p:sldId id="287" r:id="rId13"/>
    <p:sldId id="288" r:id="rId14"/>
    <p:sldId id="270" r:id="rId15"/>
    <p:sldId id="271" r:id="rId16"/>
    <p:sldId id="272" r:id="rId17"/>
    <p:sldId id="275" r:id="rId18"/>
    <p:sldId id="266" r:id="rId19"/>
    <p:sldId id="273" r:id="rId20"/>
    <p:sldId id="274" r:id="rId21"/>
    <p:sldId id="283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FB5E580-610C-478E-87E4-2D004C324BCF}" type="datetimeFigureOut">
              <a:rPr lang="en-IN" smtClean="0"/>
              <a:t>11-03-2014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D80BB5E-D3B6-444B-B0A5-CDF177081D56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E580-610C-478E-87E4-2D004C324BCF}" type="datetimeFigureOut">
              <a:rPr lang="en-IN" smtClean="0"/>
              <a:t>11-03-2014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BB5E-D3B6-444B-B0A5-CDF177081D5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E580-610C-478E-87E4-2D004C324BCF}" type="datetimeFigureOut">
              <a:rPr lang="en-IN" smtClean="0"/>
              <a:t>11-03-2014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BB5E-D3B6-444B-B0A5-CDF177081D5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E580-610C-478E-87E4-2D004C324BCF}" type="datetimeFigureOut">
              <a:rPr lang="en-IN" smtClean="0"/>
              <a:t>11-03-2014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BB5E-D3B6-444B-B0A5-CDF177081D5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FB5E580-610C-478E-87E4-2D004C324BCF}" type="datetimeFigureOut">
              <a:rPr lang="en-IN" smtClean="0"/>
              <a:t>11-03-2014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D80BB5E-D3B6-444B-B0A5-CDF177081D5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E580-610C-478E-87E4-2D004C324BCF}" type="datetimeFigureOut">
              <a:rPr lang="en-IN" smtClean="0"/>
              <a:t>11-03-2014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BB5E-D3B6-444B-B0A5-CDF177081D5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E580-610C-478E-87E4-2D004C324BCF}" type="datetimeFigureOut">
              <a:rPr lang="en-IN" smtClean="0"/>
              <a:t>11-03-2014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BB5E-D3B6-444B-B0A5-CDF177081D5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E580-610C-478E-87E4-2D004C324BCF}" type="datetimeFigureOut">
              <a:rPr lang="en-IN" smtClean="0"/>
              <a:t>11-03-2014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BB5E-D3B6-444B-B0A5-CDF177081D56}" type="slidenum">
              <a:rPr lang="en-IN" smtClean="0"/>
              <a:t>‹#›</a:t>
            </a:fld>
            <a:endParaRPr lang="en-IN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E580-610C-478E-87E4-2D004C324BCF}" type="datetimeFigureOut">
              <a:rPr lang="en-IN" smtClean="0"/>
              <a:t>11-03-2014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BB5E-D3B6-444B-B0A5-CDF177081D5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E580-610C-478E-87E4-2D004C324BCF}" type="datetimeFigureOut">
              <a:rPr lang="en-IN" smtClean="0"/>
              <a:t>11-03-2014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BB5E-D3B6-444B-B0A5-CDF177081D5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E580-610C-478E-87E4-2D004C324BCF}" type="datetimeFigureOut">
              <a:rPr lang="en-IN" smtClean="0"/>
              <a:t>11-03-2014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BB5E-D3B6-444B-B0A5-CDF177081D5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B5E580-610C-478E-87E4-2D004C324BCF}" type="datetimeFigureOut">
              <a:rPr lang="en-IN" smtClean="0"/>
              <a:t>11-03-2014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D80BB5E-D3B6-444B-B0A5-CDF177081D56}" type="slidenum">
              <a:rPr lang="en-IN" smtClean="0"/>
              <a:t>‹#›</a:t>
            </a:fld>
            <a:endParaRPr lang="en-IN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9632" y="2312873"/>
            <a:ext cx="612068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Feed Forward And Back Propagation</a:t>
            </a:r>
            <a:endParaRPr lang="en-IN" sz="5000" dirty="0" smtClean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11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5-Input Palindrome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83" y="1219200"/>
            <a:ext cx="6582833" cy="4937125"/>
          </a:xfrm>
        </p:spPr>
      </p:pic>
    </p:spTree>
    <p:extLst>
      <p:ext uri="{BB962C8B-B14F-4D97-AF65-F5344CB8AC3E}">
        <p14:creationId xmlns:p14="http://schemas.microsoft.com/office/powerpoint/2010/main" val="350748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Seven Segment Display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83" y="1219200"/>
            <a:ext cx="6582833" cy="4937125"/>
          </a:xfrm>
        </p:spPr>
      </p:pic>
    </p:spTree>
    <p:extLst>
      <p:ext uri="{BB962C8B-B14F-4D97-AF65-F5344CB8AC3E}">
        <p14:creationId xmlns:p14="http://schemas.microsoft.com/office/powerpoint/2010/main" val="255105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Local Minima</a:t>
            </a:r>
            <a:r>
              <a:rPr lang="en-US" dirty="0"/>
              <a:t> </a:t>
            </a:r>
            <a:r>
              <a:rPr lang="en-US" dirty="0" smtClean="0"/>
              <a:t>and Saturation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r>
              <a:rPr lang="en-US" dirty="0" smtClean="0"/>
              <a:t>The back propagation algorithm can get stuck in the local minimum. This is because back propagation algorithm tries </a:t>
            </a:r>
            <a:r>
              <a:rPr lang="en-US" dirty="0"/>
              <a:t>greedily </a:t>
            </a:r>
            <a:r>
              <a:rPr lang="en-US" dirty="0" smtClean="0"/>
              <a:t>to reduce the error by updating weights.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 such case, the error does not reduce below the local minimum value , hence BP goes into a state of saturation, thereby not attaining global minimum.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642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Momentum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To </a:t>
            </a:r>
            <a:r>
              <a:rPr lang="en-US" dirty="0"/>
              <a:t>avoid saturation, momentum factor is introduced in the algorithm which </a:t>
            </a:r>
            <a:r>
              <a:rPr lang="en-US" dirty="0" smtClean="0"/>
              <a:t>while updating weights also takes </a:t>
            </a:r>
            <a:r>
              <a:rPr lang="en-US" dirty="0"/>
              <a:t>into account </a:t>
            </a:r>
            <a:r>
              <a:rPr lang="en-US" dirty="0" smtClean="0"/>
              <a:t>the weight updates in the previous iteration.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It helps to avoid the local minimum by accelerating the movement out of the trough and dampening the oscillations inside the trough.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937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03648" y="2312873"/>
            <a:ext cx="612068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Plots for Variation of Error with Moment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867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2-Input NAND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83" y="1219200"/>
            <a:ext cx="6582833" cy="4937125"/>
          </a:xfrm>
        </p:spPr>
      </p:pic>
    </p:spTree>
    <p:extLst>
      <p:ext uri="{BB962C8B-B14F-4D97-AF65-F5344CB8AC3E}">
        <p14:creationId xmlns:p14="http://schemas.microsoft.com/office/powerpoint/2010/main" val="21480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2-Input NOR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83" y="1268760"/>
            <a:ext cx="6582833" cy="4937125"/>
          </a:xfrm>
        </p:spPr>
      </p:pic>
    </p:spTree>
    <p:extLst>
      <p:ext uri="{BB962C8B-B14F-4D97-AF65-F5344CB8AC3E}">
        <p14:creationId xmlns:p14="http://schemas.microsoft.com/office/powerpoint/2010/main" val="205883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2-Input XOR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83" y="1219200"/>
            <a:ext cx="6582833" cy="4937125"/>
          </a:xfrm>
        </p:spPr>
      </p:pic>
    </p:spTree>
    <p:extLst>
      <p:ext uri="{BB962C8B-B14F-4D97-AF65-F5344CB8AC3E}">
        <p14:creationId xmlns:p14="http://schemas.microsoft.com/office/powerpoint/2010/main" val="153744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5-Input Majority</a:t>
            </a:r>
            <a:endParaRPr lang="en-IN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83" y="1219200"/>
            <a:ext cx="6582833" cy="4937125"/>
          </a:xfrm>
        </p:spPr>
      </p:pic>
    </p:spTree>
    <p:extLst>
      <p:ext uri="{BB962C8B-B14F-4D97-AF65-F5344CB8AC3E}">
        <p14:creationId xmlns:p14="http://schemas.microsoft.com/office/powerpoint/2010/main" val="165806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5-Input Palindrome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83" y="1219200"/>
            <a:ext cx="6582833" cy="4937125"/>
          </a:xfrm>
        </p:spPr>
      </p:pic>
    </p:spTree>
    <p:extLst>
      <p:ext uri="{BB962C8B-B14F-4D97-AF65-F5344CB8AC3E}">
        <p14:creationId xmlns:p14="http://schemas.microsoft.com/office/powerpoint/2010/main" val="332960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Implemented feed forward neural network with back propagation for the following problems :</a:t>
            </a:r>
          </a:p>
          <a:p>
            <a:pPr lvl="1"/>
            <a:r>
              <a:rPr lang="en-US" dirty="0" smtClean="0"/>
              <a:t>2</a:t>
            </a:r>
            <a:r>
              <a:rPr lang="en-US" dirty="0"/>
              <a:t>-</a:t>
            </a:r>
            <a:r>
              <a:rPr lang="en-US" dirty="0" smtClean="0"/>
              <a:t>input NAND </a:t>
            </a:r>
          </a:p>
          <a:p>
            <a:pPr lvl="1"/>
            <a:r>
              <a:rPr lang="en-US" dirty="0" smtClean="0"/>
              <a:t>2-input XOR</a:t>
            </a:r>
          </a:p>
          <a:p>
            <a:pPr lvl="1"/>
            <a:r>
              <a:rPr lang="en-US" dirty="0" smtClean="0"/>
              <a:t>5-input palindrome</a:t>
            </a:r>
          </a:p>
          <a:p>
            <a:pPr lvl="1"/>
            <a:r>
              <a:rPr lang="en-US" dirty="0" smtClean="0"/>
              <a:t>5-input majority</a:t>
            </a:r>
          </a:p>
          <a:p>
            <a:pPr lvl="1"/>
            <a:r>
              <a:rPr lang="en-US" dirty="0" smtClean="0"/>
              <a:t>5-input parity</a:t>
            </a:r>
          </a:p>
          <a:p>
            <a:pPr lvl="1"/>
            <a:r>
              <a:rPr lang="en-US" dirty="0" smtClean="0"/>
              <a:t>Seven segment display</a:t>
            </a:r>
          </a:p>
          <a:p>
            <a:pPr lvl="1"/>
            <a:r>
              <a:rPr lang="en-US" dirty="0" smtClean="0"/>
              <a:t>Twitter sentiment Analysis</a:t>
            </a:r>
          </a:p>
          <a:p>
            <a:pPr lvl="1"/>
            <a:r>
              <a:rPr lang="en-US" dirty="0" smtClean="0"/>
              <a:t>IRIS and MONK data sets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995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Seven Segment Display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83" y="1219200"/>
            <a:ext cx="6582833" cy="4937125"/>
          </a:xfrm>
        </p:spPr>
      </p:pic>
    </p:spTree>
    <p:extLst>
      <p:ext uri="{BB962C8B-B14F-4D97-AF65-F5344CB8AC3E}">
        <p14:creationId xmlns:p14="http://schemas.microsoft.com/office/powerpoint/2010/main" val="293016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03648" y="2312873"/>
            <a:ext cx="61206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Analysis of Hidden Layers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52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Hidden Layers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Number of hidden layers used :</a:t>
            </a:r>
          </a:p>
          <a:p>
            <a:pPr lvl="1"/>
            <a:r>
              <a:rPr lang="en-US" dirty="0" smtClean="0"/>
              <a:t>2-input XOR : 2 hidden layers</a:t>
            </a:r>
          </a:p>
          <a:p>
            <a:pPr lvl="1"/>
            <a:r>
              <a:rPr lang="en-US" dirty="0" smtClean="0"/>
              <a:t>5-input palindrome : 3 hidden layers </a:t>
            </a:r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In case of XOR, the hidden layers behaved differently for different ranges of learning rate( </a:t>
            </a:r>
            <a:r>
              <a:rPr lang="el-GR" dirty="0" smtClean="0"/>
              <a:t>η</a:t>
            </a:r>
            <a:r>
              <a:rPr lang="en-US" dirty="0" smtClean="0"/>
              <a:t> ).</a:t>
            </a:r>
          </a:p>
          <a:p>
            <a:pPr lvl="1"/>
            <a:r>
              <a:rPr lang="en-US" dirty="0" smtClean="0"/>
              <a:t>For </a:t>
            </a:r>
            <a:r>
              <a:rPr lang="el-GR" dirty="0"/>
              <a:t>η</a:t>
            </a:r>
            <a:r>
              <a:rPr lang="en-US" dirty="0"/>
              <a:t> </a:t>
            </a:r>
            <a:r>
              <a:rPr lang="en-US" dirty="0" smtClean="0"/>
              <a:t>&lt; 0.7 and </a:t>
            </a:r>
            <a:r>
              <a:rPr lang="el-GR" dirty="0"/>
              <a:t>η</a:t>
            </a:r>
            <a:r>
              <a:rPr lang="en-US" dirty="0"/>
              <a:t> </a:t>
            </a:r>
            <a:r>
              <a:rPr lang="en-US" dirty="0" smtClean="0"/>
              <a:t>&gt;=0.7, the functionality of hidden layers changes. 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565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Hidden Layers : XOR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l-GR" dirty="0" smtClean="0"/>
              <a:t>η</a:t>
            </a:r>
            <a:r>
              <a:rPr lang="en-US" dirty="0"/>
              <a:t> </a:t>
            </a:r>
            <a:r>
              <a:rPr lang="en-US" dirty="0" smtClean="0"/>
              <a:t>&lt; 0.7</a:t>
            </a:r>
          </a:p>
          <a:p>
            <a:pPr marL="274320" lvl="1" indent="0">
              <a:buNone/>
            </a:pP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974496"/>
              </p:ext>
            </p:extLst>
          </p:nvPr>
        </p:nvGraphicFramePr>
        <p:xfrm>
          <a:off x="683568" y="1988840"/>
          <a:ext cx="2232249" cy="15121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4083"/>
                <a:gridCol w="744083"/>
                <a:gridCol w="744083"/>
              </a:tblGrid>
              <a:tr h="50405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 flipH="1" flipV="1">
            <a:off x="1115616" y="2204864"/>
            <a:ext cx="288032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1600" y="23395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x1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72976" y="21235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x2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760378"/>
              </p:ext>
            </p:extLst>
          </p:nvPr>
        </p:nvGraphicFramePr>
        <p:xfrm>
          <a:off x="5405346" y="1988840"/>
          <a:ext cx="2232249" cy="15121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4083"/>
                <a:gridCol w="744083"/>
                <a:gridCol w="744083"/>
              </a:tblGrid>
              <a:tr h="50405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 flipH="1" flipV="1">
            <a:off x="5765387" y="2276872"/>
            <a:ext cx="288032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21371" y="24115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x1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22747" y="21955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x2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962072"/>
              </p:ext>
            </p:extLst>
          </p:nvPr>
        </p:nvGraphicFramePr>
        <p:xfrm>
          <a:off x="3131840" y="3933056"/>
          <a:ext cx="2232249" cy="15121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4083"/>
                <a:gridCol w="744083"/>
                <a:gridCol w="744083"/>
              </a:tblGrid>
              <a:tr h="50405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 flipH="1" flipV="1">
            <a:off x="3563888" y="4149080"/>
            <a:ext cx="288032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19872" y="428380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21248" y="406778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0890" y="3573016"/>
            <a:ext cx="1830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Hidden layer1 : </a:t>
            </a:r>
          </a:p>
          <a:p>
            <a:r>
              <a:rPr lang="en-US" dirty="0" smtClean="0"/>
              <a:t>h1 = </a:t>
            </a:r>
            <a:r>
              <a:rPr lang="en-IN" dirty="0" smtClean="0"/>
              <a:t>¬(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x1 </a:t>
            </a:r>
            <a:r>
              <a:rPr lang="en-IN" dirty="0" smtClean="0"/>
              <a:t>∧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x2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6053418" y="3573016"/>
            <a:ext cx="1830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Hidden layer2 : </a:t>
            </a:r>
          </a:p>
          <a:p>
            <a:r>
              <a:rPr lang="en-US" dirty="0"/>
              <a:t>h</a:t>
            </a:r>
            <a:r>
              <a:rPr lang="en-US" dirty="0" smtClean="0"/>
              <a:t>2 =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x1 </a:t>
            </a:r>
            <a:r>
              <a:rPr lang="en-IN" dirty="0" smtClean="0"/>
              <a:t>∨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x2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3749163" y="5445224"/>
            <a:ext cx="1383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Final layer: </a:t>
            </a:r>
          </a:p>
          <a:p>
            <a:r>
              <a:rPr lang="en-US" dirty="0" smtClean="0"/>
              <a:t>O =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 </a:t>
            </a:r>
            <a:r>
              <a:rPr lang="en-IN" dirty="0" smtClean="0"/>
              <a:t>∧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023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Hidden Layers : XOR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l-GR" dirty="0" smtClean="0"/>
              <a:t>η</a:t>
            </a:r>
            <a:r>
              <a:rPr lang="en-US" dirty="0"/>
              <a:t> </a:t>
            </a:r>
            <a:r>
              <a:rPr lang="en-US" dirty="0" smtClean="0"/>
              <a:t>&gt;= 0.7</a:t>
            </a:r>
          </a:p>
          <a:p>
            <a:pPr marL="274320" lvl="1" indent="0">
              <a:buNone/>
            </a:pP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492172"/>
              </p:ext>
            </p:extLst>
          </p:nvPr>
        </p:nvGraphicFramePr>
        <p:xfrm>
          <a:off x="683568" y="1988840"/>
          <a:ext cx="2232249" cy="15121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4083"/>
                <a:gridCol w="744083"/>
                <a:gridCol w="744083"/>
              </a:tblGrid>
              <a:tr h="50405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 flipH="1" flipV="1">
            <a:off x="1115616" y="2204864"/>
            <a:ext cx="288032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1600" y="23395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x1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72976" y="21235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x2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202817"/>
              </p:ext>
            </p:extLst>
          </p:nvPr>
        </p:nvGraphicFramePr>
        <p:xfrm>
          <a:off x="5405346" y="1988840"/>
          <a:ext cx="2232249" cy="15121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4083"/>
                <a:gridCol w="744083"/>
                <a:gridCol w="744083"/>
              </a:tblGrid>
              <a:tr h="50405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 flipH="1" flipV="1">
            <a:off x="5765387" y="2276872"/>
            <a:ext cx="288032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21371" y="24115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x1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22747" y="21955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x2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985961"/>
              </p:ext>
            </p:extLst>
          </p:nvPr>
        </p:nvGraphicFramePr>
        <p:xfrm>
          <a:off x="3131840" y="3933056"/>
          <a:ext cx="2232249" cy="15121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4083"/>
                <a:gridCol w="744083"/>
                <a:gridCol w="744083"/>
              </a:tblGrid>
              <a:tr h="50405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 flipH="1" flipV="1">
            <a:off x="3563888" y="4149080"/>
            <a:ext cx="288032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19872" y="428380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21248" y="406778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0890" y="3573016"/>
            <a:ext cx="1830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Hidden layer1 : </a:t>
            </a:r>
          </a:p>
          <a:p>
            <a:r>
              <a:rPr lang="en-US" dirty="0" smtClean="0"/>
              <a:t>h1 =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x1 </a:t>
            </a:r>
            <a:r>
              <a:rPr lang="en-IN" dirty="0" smtClean="0"/>
              <a:t>∧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x2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6053418" y="3573016"/>
            <a:ext cx="1830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Hidden layer2 : </a:t>
            </a:r>
          </a:p>
          <a:p>
            <a:r>
              <a:rPr lang="en-US" dirty="0"/>
              <a:t>h</a:t>
            </a:r>
            <a:r>
              <a:rPr lang="en-US" dirty="0" smtClean="0"/>
              <a:t>2 =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x1 </a:t>
            </a:r>
            <a:r>
              <a:rPr lang="en-IN" dirty="0" smtClean="0"/>
              <a:t>∨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x2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3749163" y="5445224"/>
            <a:ext cx="1507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Final layer: </a:t>
            </a:r>
          </a:p>
          <a:p>
            <a:r>
              <a:rPr lang="en-US" dirty="0" smtClean="0"/>
              <a:t>O = </a:t>
            </a:r>
            <a:r>
              <a:rPr lang="en-IN" dirty="0"/>
              <a:t>¬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h1 </a:t>
            </a:r>
            <a:r>
              <a:rPr lang="en-IN" dirty="0" smtClean="0"/>
              <a:t>∧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760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Hidden Layers : Palindrome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 Hidden Layer 1 (h1)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104994"/>
              </p:ext>
            </p:extLst>
          </p:nvPr>
        </p:nvGraphicFramePr>
        <p:xfrm>
          <a:off x="1186731" y="1988840"/>
          <a:ext cx="2449165" cy="2520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9833"/>
                <a:gridCol w="489833"/>
                <a:gridCol w="489833"/>
                <a:gridCol w="489833"/>
                <a:gridCol w="489833"/>
              </a:tblGrid>
              <a:tr h="50405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 flipH="1" flipV="1">
            <a:off x="1258742" y="2137667"/>
            <a:ext cx="387130" cy="314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02034" y="2327394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x2x3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58742" y="1938318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x4x5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64778" y="4684494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 = 0</a:t>
            </a:r>
            <a:endParaRPr lang="en-US" dirty="0" smtClean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061743"/>
              </p:ext>
            </p:extLst>
          </p:nvPr>
        </p:nvGraphicFramePr>
        <p:xfrm>
          <a:off x="5016737" y="1967354"/>
          <a:ext cx="2449165" cy="2520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9833"/>
                <a:gridCol w="489833"/>
                <a:gridCol w="489833"/>
                <a:gridCol w="489833"/>
                <a:gridCol w="489833"/>
              </a:tblGrid>
              <a:tr h="50405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 flipH="1" flipV="1">
            <a:off x="5088748" y="2116181"/>
            <a:ext cx="387130" cy="314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932040" y="2305908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x2x3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88748" y="1916832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x4x5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94784" y="4663008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 = 1</a:t>
            </a:r>
            <a:endParaRPr lang="en-US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3677154" y="5230941"/>
            <a:ext cx="1830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Hidden layer1 : </a:t>
            </a:r>
          </a:p>
          <a:p>
            <a:r>
              <a:rPr lang="en-US" dirty="0" smtClean="0"/>
              <a:t>h1 =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x2 </a:t>
            </a:r>
            <a:r>
              <a:rPr lang="en-IN" dirty="0" smtClean="0"/>
              <a:t>∧ ¬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625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Hidden Layers : Palindrome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 Hidden Layer 2 (h2)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122764"/>
              </p:ext>
            </p:extLst>
          </p:nvPr>
        </p:nvGraphicFramePr>
        <p:xfrm>
          <a:off x="1186731" y="1988840"/>
          <a:ext cx="2449165" cy="2520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9833"/>
                <a:gridCol w="489833"/>
                <a:gridCol w="489833"/>
                <a:gridCol w="489833"/>
                <a:gridCol w="489833"/>
              </a:tblGrid>
              <a:tr h="50405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 flipH="1" flipV="1">
            <a:off x="1258742" y="2137667"/>
            <a:ext cx="387130" cy="314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02034" y="2327394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x2x3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58742" y="1938318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x4x5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64778" y="4684494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 = 0</a:t>
            </a:r>
            <a:endParaRPr lang="en-US" dirty="0" smtClean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803505"/>
              </p:ext>
            </p:extLst>
          </p:nvPr>
        </p:nvGraphicFramePr>
        <p:xfrm>
          <a:off x="5016737" y="1967354"/>
          <a:ext cx="2449165" cy="2520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9833"/>
                <a:gridCol w="489833"/>
                <a:gridCol w="489833"/>
                <a:gridCol w="489833"/>
                <a:gridCol w="489833"/>
              </a:tblGrid>
              <a:tr h="50405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 flipH="1" flipV="1">
            <a:off x="5088748" y="2116181"/>
            <a:ext cx="387130" cy="314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932040" y="2305908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x2x3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88748" y="1916832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x4x5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94784" y="4663008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 = 1</a:t>
            </a:r>
            <a:endParaRPr lang="en-US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3203848" y="5230941"/>
            <a:ext cx="2731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Hidden layer2 : </a:t>
            </a:r>
          </a:p>
          <a:p>
            <a:r>
              <a:rPr lang="en-US" dirty="0" smtClean="0"/>
              <a:t>h2 =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x1</a:t>
            </a:r>
            <a:r>
              <a:rPr lang="en-US" dirty="0" smtClean="0"/>
              <a:t> </a:t>
            </a:r>
            <a:r>
              <a:rPr lang="en-IN" dirty="0" smtClean="0"/>
              <a:t>∨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x5</a:t>
            </a:r>
            <a:r>
              <a:rPr lang="en-IN" dirty="0" smtClean="0"/>
              <a:t> ∨ (¬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x2 </a:t>
            </a:r>
            <a:r>
              <a:rPr lang="en-IN" dirty="0" smtClean="0"/>
              <a:t>∧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x4)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253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Hidden Layers : Palindrome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 Hidden Layer 3 (h3)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665793"/>
              </p:ext>
            </p:extLst>
          </p:nvPr>
        </p:nvGraphicFramePr>
        <p:xfrm>
          <a:off x="1186731" y="1988840"/>
          <a:ext cx="2449165" cy="2520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9833"/>
                <a:gridCol w="489833"/>
                <a:gridCol w="489833"/>
                <a:gridCol w="489833"/>
                <a:gridCol w="489833"/>
              </a:tblGrid>
              <a:tr h="50405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 flipH="1" flipV="1">
            <a:off x="1258742" y="2137667"/>
            <a:ext cx="387130" cy="314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02034" y="2327394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x2x3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58742" y="1938318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x4x5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64778" y="4684494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 = 0</a:t>
            </a:r>
            <a:endParaRPr lang="en-US" dirty="0" smtClean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495562"/>
              </p:ext>
            </p:extLst>
          </p:nvPr>
        </p:nvGraphicFramePr>
        <p:xfrm>
          <a:off x="5016737" y="1967354"/>
          <a:ext cx="2449165" cy="2520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9833"/>
                <a:gridCol w="489833"/>
                <a:gridCol w="489833"/>
                <a:gridCol w="489833"/>
                <a:gridCol w="489833"/>
              </a:tblGrid>
              <a:tr h="50405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 flipH="1" flipV="1">
            <a:off x="5088748" y="2116181"/>
            <a:ext cx="387130" cy="314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932040" y="2305908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x2x3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88748" y="1916832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x4x5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94784" y="4663008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 = 1</a:t>
            </a:r>
            <a:endParaRPr lang="en-US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1403648" y="5230941"/>
            <a:ext cx="6282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Hidden layer3: </a:t>
            </a:r>
          </a:p>
          <a:p>
            <a:pPr algn="ctr"/>
            <a:r>
              <a:rPr lang="en-US" dirty="0" smtClean="0"/>
              <a:t>h3 = </a:t>
            </a:r>
            <a:r>
              <a:rPr lang="en-IN" dirty="0" smtClean="0"/>
              <a:t>¬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x4 </a:t>
            </a:r>
            <a:r>
              <a:rPr lang="en-IN" dirty="0" smtClean="0"/>
              <a:t>∧</a:t>
            </a:r>
            <a:r>
              <a:rPr lang="en-US" dirty="0" smtClean="0"/>
              <a:t>((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x2</a:t>
            </a:r>
            <a:r>
              <a:rPr lang="en-IN" dirty="0" smtClean="0"/>
              <a:t> ∧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x5</a:t>
            </a:r>
            <a:r>
              <a:rPr lang="en-IN" dirty="0" smtClean="0"/>
              <a:t>) ∨ 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x1</a:t>
            </a:r>
            <a:r>
              <a:rPr lang="en-IN" dirty="0" smtClean="0"/>
              <a:t> ∧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x5</a:t>
            </a:r>
            <a:r>
              <a:rPr lang="en-IN" dirty="0" smtClean="0"/>
              <a:t>) ∨ 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x1</a:t>
            </a:r>
            <a:r>
              <a:rPr lang="en-IN" dirty="0" smtClean="0"/>
              <a:t> ∧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x2</a:t>
            </a:r>
            <a:r>
              <a:rPr lang="en-IN" dirty="0" smtClean="0"/>
              <a:t>)</a:t>
            </a:r>
            <a:r>
              <a:rPr lang="en-US" dirty="0" smtClean="0"/>
              <a:t>) </a:t>
            </a:r>
            <a:r>
              <a:rPr lang="en-IN" dirty="0" smtClean="0"/>
              <a:t>∨(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x1</a:t>
            </a:r>
            <a:r>
              <a:rPr lang="en-IN" dirty="0" smtClean="0"/>
              <a:t> ∧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x2</a:t>
            </a:r>
            <a:r>
              <a:rPr lang="en-IN" dirty="0" smtClean="0"/>
              <a:t> ∧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x5</a:t>
            </a:r>
            <a:r>
              <a:rPr lang="en-IN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253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Hidden Layers : Palindrome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 Final Layer (O)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727310"/>
              </p:ext>
            </p:extLst>
          </p:nvPr>
        </p:nvGraphicFramePr>
        <p:xfrm>
          <a:off x="3131840" y="2420888"/>
          <a:ext cx="2449165" cy="15121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9833"/>
                <a:gridCol w="489833"/>
                <a:gridCol w="489833"/>
                <a:gridCol w="489833"/>
                <a:gridCol w="489833"/>
              </a:tblGrid>
              <a:tr h="50405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</a:t>
                      </a:r>
                      <a:endParaRPr lang="en-IN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 flipH="1" flipV="1">
            <a:off x="3203851" y="2569715"/>
            <a:ext cx="387130" cy="314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57297" y="2759442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h1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03851" y="2370366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h2h3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86563" y="4365104"/>
            <a:ext cx="2316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Output Layer (O): </a:t>
            </a:r>
          </a:p>
          <a:p>
            <a:pPr algn="ctr"/>
            <a:r>
              <a:rPr lang="en-US" dirty="0" smtClean="0"/>
              <a:t>O = </a:t>
            </a:r>
            <a:r>
              <a:rPr lang="en-IN" dirty="0" smtClean="0"/>
              <a:t>¬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x1 </a:t>
            </a:r>
            <a:r>
              <a:rPr lang="en-IN" dirty="0" smtClean="0"/>
              <a:t>∧ </a:t>
            </a:r>
            <a:r>
              <a:rPr lang="en-US" dirty="0" smtClean="0"/>
              <a:t>(</a:t>
            </a:r>
            <a:r>
              <a:rPr lang="en-IN" dirty="0" smtClean="0"/>
              <a:t>¬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x2</a:t>
            </a:r>
            <a:r>
              <a:rPr lang="en-IN" dirty="0" smtClean="0"/>
              <a:t> ∨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x3</a:t>
            </a:r>
            <a:r>
              <a:rPr lang="en-IN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163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Symmetry Breaking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 smtClean="0"/>
              <a:t>If all weights are initialized to the same value then back propagation does not converge.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Explanation – On initializing with equal weights, FFNN on each successive iteration modifies weights by equal amount. This symmetric update of weights leads to non convergence of back propagation.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074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03648" y="2312873"/>
            <a:ext cx="612068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Plot for Number of Iterations with Learning </a:t>
            </a:r>
            <a:r>
              <a:rPr lang="en-US" sz="5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R</a:t>
            </a:r>
            <a:r>
              <a:rPr lang="en-US" sz="50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867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 anchor="t"/>
          <a:lstStyle/>
          <a:p>
            <a:r>
              <a:rPr lang="en-US" sz="2000" b="1" dirty="0" smtClean="0">
                <a:solidFill>
                  <a:srgbClr val="464653"/>
                </a:solidFill>
              </a:rPr>
              <a:t>No</a:t>
            </a:r>
            <a:r>
              <a:rPr lang="en-US" sz="2000" b="1" dirty="0">
                <a:solidFill>
                  <a:srgbClr val="464653"/>
                </a:solidFill>
              </a:rPr>
              <a:t>. of iterations v/s Learning rate</a:t>
            </a:r>
            <a:endParaRPr lang="en-US" dirty="0" smtClean="0"/>
          </a:p>
          <a:p>
            <a:r>
              <a:rPr lang="en-US" dirty="0" smtClean="0"/>
              <a:t>It is observed from the graph that the number of iterations for the convergence of FFNN decreases as the learning rate increases.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019175"/>
            <a:ext cx="5715000" cy="4286249"/>
          </a:xfrm>
        </p:spPr>
      </p:pic>
    </p:spTree>
    <p:extLst>
      <p:ext uri="{BB962C8B-B14F-4D97-AF65-F5344CB8AC3E}">
        <p14:creationId xmlns:p14="http://schemas.microsoft.com/office/powerpoint/2010/main" val="346463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03648" y="2312873"/>
            <a:ext cx="612068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Plots for Variation of Error with Learning </a:t>
            </a:r>
            <a:r>
              <a:rPr lang="en-US" sz="5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R</a:t>
            </a:r>
            <a:r>
              <a:rPr lang="en-US" sz="50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336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2-input NAND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83" y="1219200"/>
            <a:ext cx="6582833" cy="4937125"/>
          </a:xfrm>
        </p:spPr>
      </p:pic>
    </p:spTree>
    <p:extLst>
      <p:ext uri="{BB962C8B-B14F-4D97-AF65-F5344CB8AC3E}">
        <p14:creationId xmlns:p14="http://schemas.microsoft.com/office/powerpoint/2010/main" val="122933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2-Input NOR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83" y="1219200"/>
            <a:ext cx="6582833" cy="4937125"/>
          </a:xfrm>
        </p:spPr>
      </p:pic>
    </p:spTree>
    <p:extLst>
      <p:ext uri="{BB962C8B-B14F-4D97-AF65-F5344CB8AC3E}">
        <p14:creationId xmlns:p14="http://schemas.microsoft.com/office/powerpoint/2010/main" val="42575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2-Input XOR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83" y="1219200"/>
            <a:ext cx="6582833" cy="4937125"/>
          </a:xfrm>
        </p:spPr>
      </p:pic>
    </p:spTree>
    <p:extLst>
      <p:ext uri="{BB962C8B-B14F-4D97-AF65-F5344CB8AC3E}">
        <p14:creationId xmlns:p14="http://schemas.microsoft.com/office/powerpoint/2010/main" val="123107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5-input Majority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83" y="1219200"/>
            <a:ext cx="6582833" cy="4937125"/>
          </a:xfrm>
        </p:spPr>
      </p:pic>
    </p:spTree>
    <p:extLst>
      <p:ext uri="{BB962C8B-B14F-4D97-AF65-F5344CB8AC3E}">
        <p14:creationId xmlns:p14="http://schemas.microsoft.com/office/powerpoint/2010/main" val="2367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Custom 1">
      <a:majorFont>
        <a:latin typeface="Bookman Old Style"/>
        <a:ea typeface=""/>
        <a:cs typeface=""/>
      </a:majorFont>
      <a:minorFont>
        <a:latin typeface="Book Antiqua"/>
        <a:ea typeface="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196</TotalTime>
  <Words>788</Words>
  <Application>Microsoft Office PowerPoint</Application>
  <PresentationFormat>On-screen Show (4:3)</PresentationFormat>
  <Paragraphs>320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Origin</vt:lpstr>
      <vt:lpstr>PowerPoint Presentation</vt:lpstr>
      <vt:lpstr>Introduction</vt:lpstr>
      <vt:lpstr>PowerPoint Presentation</vt:lpstr>
      <vt:lpstr>PowerPoint Presentation</vt:lpstr>
      <vt:lpstr>PowerPoint Presentation</vt:lpstr>
      <vt:lpstr>2-input NAND</vt:lpstr>
      <vt:lpstr>2-Input NOR</vt:lpstr>
      <vt:lpstr>2-Input XOR</vt:lpstr>
      <vt:lpstr>5-input Majority</vt:lpstr>
      <vt:lpstr>5-Input Palindrome</vt:lpstr>
      <vt:lpstr>Seven Segment Display</vt:lpstr>
      <vt:lpstr>Local Minima and Saturation</vt:lpstr>
      <vt:lpstr>Momentum</vt:lpstr>
      <vt:lpstr>PowerPoint Presentation</vt:lpstr>
      <vt:lpstr>2-Input NAND</vt:lpstr>
      <vt:lpstr>2-Input NOR</vt:lpstr>
      <vt:lpstr>2-Input XOR</vt:lpstr>
      <vt:lpstr>5-Input Majority</vt:lpstr>
      <vt:lpstr>5-Input Palindrome</vt:lpstr>
      <vt:lpstr>Seven Segment Display</vt:lpstr>
      <vt:lpstr>PowerPoint Presentation</vt:lpstr>
      <vt:lpstr>Analysis of Hidden Layers</vt:lpstr>
      <vt:lpstr>Analysis of Hidden Layers : XOR</vt:lpstr>
      <vt:lpstr>Analysis of Hidden Layers : XOR</vt:lpstr>
      <vt:lpstr>Analysis of Hidden Layers : Palindrome</vt:lpstr>
      <vt:lpstr>Analysis of Hidden Layers : Palindrome</vt:lpstr>
      <vt:lpstr>Analysis of Hidden Layers : Palindrome</vt:lpstr>
      <vt:lpstr>Analysis of Hidden Layers : Palindrome</vt:lpstr>
      <vt:lpstr>Symmetry Breaking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Feed Forwarding And Back Propagation</dc:title>
  <dc:creator>Vivek</dc:creator>
  <cp:lastModifiedBy>Vivek</cp:lastModifiedBy>
  <cp:revision>22</cp:revision>
  <dcterms:created xsi:type="dcterms:W3CDTF">2014-03-05T16:59:19Z</dcterms:created>
  <dcterms:modified xsi:type="dcterms:W3CDTF">2014-03-11T17:25:40Z</dcterms:modified>
</cp:coreProperties>
</file>