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89" r:id="rId4"/>
    <p:sldId id="290" r:id="rId5"/>
    <p:sldId id="292" r:id="rId6"/>
    <p:sldId id="291" r:id="rId7"/>
    <p:sldId id="293" r:id="rId8"/>
    <p:sldId id="298" r:id="rId9"/>
    <p:sldId id="299" r:id="rId10"/>
    <p:sldId id="303" r:id="rId11"/>
    <p:sldId id="294" r:id="rId12"/>
    <p:sldId id="309" r:id="rId13"/>
    <p:sldId id="310" r:id="rId14"/>
    <p:sldId id="311" r:id="rId15"/>
    <p:sldId id="312" r:id="rId16"/>
    <p:sldId id="300" r:id="rId17"/>
    <p:sldId id="308" r:id="rId18"/>
    <p:sldId id="295" r:id="rId19"/>
    <p:sldId id="296" r:id="rId20"/>
    <p:sldId id="301" r:id="rId21"/>
    <p:sldId id="297" r:id="rId22"/>
    <p:sldId id="307" r:id="rId23"/>
    <p:sldId id="305" r:id="rId24"/>
    <p:sldId id="304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A* Algorithm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 anchor="t"/>
          <a:lstStyle/>
          <a:p>
            <a:r>
              <a:rPr lang="en-US" sz="2000" b="1" dirty="0" smtClean="0">
                <a:solidFill>
                  <a:srgbClr val="464653"/>
                </a:solidFill>
              </a:rPr>
              <a:t>8-Tiles : Better Heuristic Performs Better</a:t>
            </a:r>
            <a:endParaRPr lang="en-US" dirty="0" smtClean="0"/>
          </a:p>
          <a:p>
            <a:r>
              <a:rPr lang="en-US" dirty="0" smtClean="0"/>
              <a:t>1. Comparison of various heuristics employed for 8-tiles problem. </a:t>
            </a:r>
          </a:p>
          <a:p>
            <a:r>
              <a:rPr lang="en-US" dirty="0" smtClean="0"/>
              <a:t>2. Manhattan distance performs best whereas the trivial heuristic is the poorest. </a:t>
            </a:r>
          </a:p>
          <a:p>
            <a:r>
              <a:rPr lang="en-US" dirty="0" smtClean="0"/>
              <a:t>3. The </a:t>
            </a:r>
            <a:r>
              <a:rPr lang="en-US" dirty="0" err="1" smtClean="0"/>
              <a:t>inversion_pairs</a:t>
            </a:r>
            <a:r>
              <a:rPr lang="en-US" dirty="0" smtClean="0"/>
              <a:t>/2 heuristic performs worse than Manhattan and displaced tiles.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6318"/>
            <a:ext cx="6048672" cy="4242921"/>
          </a:xfrm>
        </p:spPr>
      </p:pic>
    </p:spTree>
    <p:extLst>
      <p:ext uri="{BB962C8B-B14F-4D97-AF65-F5344CB8AC3E}">
        <p14:creationId xmlns:p14="http://schemas.microsoft.com/office/powerpoint/2010/main" val="41992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H4 </a:t>
            </a:r>
            <a:r>
              <a:rPr lang="en-US" dirty="0"/>
              <a:t>: No. of inversion </a:t>
            </a:r>
            <a:r>
              <a:rPr lang="en-US" dirty="0" smtClean="0"/>
              <a:t>pairs</a:t>
            </a:r>
            <a:endParaRPr lang="en-US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smtClean="0"/>
              <a:t>abs[#</a:t>
            </a:r>
            <a:r>
              <a:rPr lang="en-US" dirty="0" err="1"/>
              <a:t>Inv_pairs</a:t>
            </a:r>
            <a:r>
              <a:rPr lang="en-US" dirty="0"/>
              <a:t>(Node) - #</a:t>
            </a:r>
            <a:r>
              <a:rPr lang="en-US" dirty="0" err="1"/>
              <a:t>Inv_pairs</a:t>
            </a:r>
            <a:r>
              <a:rPr lang="en-US" dirty="0"/>
              <a:t>(Goal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Violates admissibility </a:t>
            </a:r>
            <a:r>
              <a:rPr lang="en-US" dirty="0"/>
              <a:t>of A</a:t>
            </a:r>
            <a:r>
              <a:rPr lang="en-US" dirty="0" smtClean="0"/>
              <a:t>*.</a:t>
            </a:r>
            <a:endParaRPr lang="en-US" dirty="0"/>
          </a:p>
          <a:p>
            <a:pPr lvl="1"/>
            <a:r>
              <a:rPr lang="en-US" dirty="0" smtClean="0"/>
              <a:t>Violates Monotone Restriction.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h(n) = 2, h*(n) = 1	h(goal) = 0</a:t>
            </a:r>
          </a:p>
          <a:p>
            <a:pPr lvl="1"/>
            <a:r>
              <a:rPr lang="en-US" dirty="0" smtClean="0"/>
              <a:t>Since h(n) &gt; h*(n), H4 is inadmissible.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4510"/>
              </p:ext>
            </p:extLst>
          </p:nvPr>
        </p:nvGraphicFramePr>
        <p:xfrm>
          <a:off x="1374309" y="3212976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45227"/>
              </p:ext>
            </p:extLst>
          </p:nvPr>
        </p:nvGraphicFramePr>
        <p:xfrm>
          <a:off x="3966597" y="3212976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8-Tiles: Parent Pointer Redirection with H4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Keeping the final state = </a:t>
            </a:r>
            <a:r>
              <a:rPr lang="en-IN" dirty="0"/>
              <a:t>[[1,2,3],[8,0,4],[7,6,5]]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2974"/>
              </p:ext>
            </p:extLst>
          </p:nvPr>
        </p:nvGraphicFramePr>
        <p:xfrm>
          <a:off x="1187624" y="1829006"/>
          <a:ext cx="6648400" cy="361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00"/>
                <a:gridCol w="3324200"/>
              </a:tblGrid>
              <a:tr h="4960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Pointer Direction Happens</a:t>
                      </a:r>
                      <a:endParaRPr lang="en-IN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[[3,5,8],[4,1,6],[2,7,0]]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[[3,1,4],[6,2,8],[0,5,7]]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[[8,3,5],[4,1,6],[2,7,0]]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ym typeface="Wingdings"/>
                        </a:rPr>
                        <a:t></a:t>
                      </a:r>
                      <a:endParaRPr lang="en-IN" dirty="0" smtClean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[[2,8,1],[4,6,3],[0,7,5]]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/>
                        </a:rPr>
                        <a:t></a:t>
                      </a:r>
                      <a:endParaRPr lang="en-IN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[[1,2,3],[6,5,4],[0,7,8]]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/>
                        </a:rPr>
                        <a:t></a:t>
                      </a:r>
                      <a:endParaRPr lang="en-IN" dirty="0"/>
                    </a:p>
                  </a:txBody>
                  <a:tcPr/>
                </a:tc>
              </a:tr>
              <a:tr h="4960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[[1,3,2],[4,0,8],[7,6,5]]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ym typeface="Wingdings"/>
                        </a:rPr>
                        <a:t>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H5 </a:t>
            </a:r>
            <a:r>
              <a:rPr lang="en-US" dirty="0"/>
              <a:t>: </a:t>
            </a:r>
            <a:r>
              <a:rPr lang="en-US" dirty="0" smtClean="0"/>
              <a:t>modified displaced tiles</a:t>
            </a:r>
            <a:endParaRPr lang="en-US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 smtClean="0"/>
              <a:t>=[#displaced tiles w.r.t. start state]*20 + 20</a:t>
            </a:r>
          </a:p>
          <a:p>
            <a:pPr lvl="1"/>
            <a:r>
              <a:rPr lang="en-US" dirty="0" smtClean="0"/>
              <a:t>Violates admissibility of A*.</a:t>
            </a:r>
          </a:p>
          <a:p>
            <a:pPr lvl="1"/>
            <a:r>
              <a:rPr lang="en-US" dirty="0" smtClean="0"/>
              <a:t>Violates Monotone Restriction.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          start state                    n                     final state</a:t>
            </a:r>
          </a:p>
          <a:p>
            <a:pPr lvl="1"/>
            <a:r>
              <a:rPr lang="en-US" dirty="0" smtClean="0"/>
              <a:t>h(n) = 1*20+20 = 40 , h*(n) = 1	</a:t>
            </a:r>
          </a:p>
          <a:p>
            <a:pPr lvl="1"/>
            <a:r>
              <a:rPr lang="en-US" dirty="0" smtClean="0"/>
              <a:t>Since h(n) &gt; h*(n), H5 is inadmissible.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95796"/>
              </p:ext>
            </p:extLst>
          </p:nvPr>
        </p:nvGraphicFramePr>
        <p:xfrm>
          <a:off x="3894589" y="3068960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0798"/>
              </p:ext>
            </p:extLst>
          </p:nvPr>
        </p:nvGraphicFramePr>
        <p:xfrm>
          <a:off x="6054829" y="3068960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9263"/>
              </p:ext>
            </p:extLst>
          </p:nvPr>
        </p:nvGraphicFramePr>
        <p:xfrm>
          <a:off x="1662341" y="3068960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Non-optimality of H5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state = [[0, 1, 2][3, 4, 5][6, 7, 8]]</a:t>
            </a:r>
          </a:p>
          <a:p>
            <a:r>
              <a:rPr lang="en-US" dirty="0" smtClean="0"/>
              <a:t>Final state = [[4, 1, 2][0, 6, 3][7, 5, 8]]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manhattan</a:t>
            </a:r>
            <a:r>
              <a:rPr lang="en-US" dirty="0" smtClean="0"/>
              <a:t> distance heuristic</a:t>
            </a:r>
          </a:p>
          <a:p>
            <a:pPr lvl="1"/>
            <a:r>
              <a:rPr lang="en-US" dirty="0" smtClean="0"/>
              <a:t>#steps = 114</a:t>
            </a:r>
          </a:p>
          <a:p>
            <a:pPr lvl="1"/>
            <a:r>
              <a:rPr lang="en-US" dirty="0" err="1" smtClean="0"/>
              <a:t>Pathlength</a:t>
            </a:r>
            <a:r>
              <a:rPr lang="en-US" dirty="0" smtClean="0"/>
              <a:t> </a:t>
            </a:r>
            <a:r>
              <a:rPr lang="en-US" dirty="0" smtClean="0"/>
              <a:t>= 16</a:t>
            </a:r>
            <a:endParaRPr lang="en-US" dirty="0" smtClean="0"/>
          </a:p>
          <a:p>
            <a:r>
              <a:rPr lang="en-US" dirty="0" smtClean="0"/>
              <a:t>With H5 heuristic</a:t>
            </a:r>
          </a:p>
          <a:p>
            <a:pPr lvl="1"/>
            <a:r>
              <a:rPr lang="en-US" dirty="0" smtClean="0"/>
              <a:t>#steps = 1085</a:t>
            </a:r>
          </a:p>
          <a:p>
            <a:pPr lvl="1"/>
            <a:r>
              <a:rPr lang="en-US" dirty="0" err="1" smtClean="0"/>
              <a:t>Pathlength</a:t>
            </a:r>
            <a:r>
              <a:rPr lang="en-US" dirty="0" smtClean="0"/>
              <a:t> =  18</a:t>
            </a:r>
          </a:p>
          <a:p>
            <a:r>
              <a:rPr lang="en-US" dirty="0" smtClean="0"/>
              <a:t>H5 gives sub-optimal path.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7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Non-optimality of H5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state = </a:t>
            </a:r>
            <a:r>
              <a:rPr lang="en-US" dirty="0"/>
              <a:t>[[1</a:t>
            </a:r>
            <a:r>
              <a:rPr lang="en-US" dirty="0" smtClean="0"/>
              <a:t>, 3, 6], [</a:t>
            </a:r>
            <a:r>
              <a:rPr lang="en-US" dirty="0"/>
              <a:t>4</a:t>
            </a:r>
            <a:r>
              <a:rPr lang="en-US" dirty="0" smtClean="0"/>
              <a:t>, 0, 2], [</a:t>
            </a:r>
            <a:r>
              <a:rPr lang="en-US" dirty="0"/>
              <a:t>7</a:t>
            </a:r>
            <a:r>
              <a:rPr lang="en-US" dirty="0" smtClean="0"/>
              <a:t>, 5, 8</a:t>
            </a:r>
            <a:r>
              <a:rPr lang="en-US" dirty="0"/>
              <a:t>]]</a:t>
            </a:r>
            <a:endParaRPr lang="en-US" dirty="0" smtClean="0"/>
          </a:p>
          <a:p>
            <a:r>
              <a:rPr lang="en-US" dirty="0" smtClean="0"/>
              <a:t>Final state = </a:t>
            </a:r>
            <a:r>
              <a:rPr lang="en-US" dirty="0"/>
              <a:t>[[1</a:t>
            </a:r>
            <a:r>
              <a:rPr lang="en-US" dirty="0" smtClean="0"/>
              <a:t>, 2, 3], [</a:t>
            </a:r>
            <a:r>
              <a:rPr lang="en-US" dirty="0"/>
              <a:t>4</a:t>
            </a:r>
            <a:r>
              <a:rPr lang="en-US" dirty="0" smtClean="0"/>
              <a:t>, 5, 6], [</a:t>
            </a:r>
            <a:r>
              <a:rPr lang="en-US" dirty="0"/>
              <a:t>7</a:t>
            </a:r>
            <a:r>
              <a:rPr lang="en-US" dirty="0" smtClean="0"/>
              <a:t>, 8, 0</a:t>
            </a:r>
            <a:r>
              <a:rPr lang="en-US" dirty="0"/>
              <a:t>]]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trivial heuristic i.e. h = 0</a:t>
            </a:r>
            <a:endParaRPr lang="en-US" dirty="0" smtClean="0"/>
          </a:p>
          <a:p>
            <a:pPr lvl="1"/>
            <a:r>
              <a:rPr lang="en-US" dirty="0" smtClean="0"/>
              <a:t>#steps = </a:t>
            </a:r>
            <a:r>
              <a:rPr lang="en-US" dirty="0" smtClean="0"/>
              <a:t>108</a:t>
            </a:r>
            <a:endParaRPr lang="en-US" dirty="0" smtClean="0"/>
          </a:p>
          <a:p>
            <a:pPr lvl="1"/>
            <a:r>
              <a:rPr lang="en-US" dirty="0" err="1" smtClean="0"/>
              <a:t>Pathlength</a:t>
            </a:r>
            <a:r>
              <a:rPr lang="en-US" smtClean="0"/>
              <a:t> </a:t>
            </a:r>
            <a:r>
              <a:rPr lang="en-US" smtClean="0"/>
              <a:t>= </a:t>
            </a:r>
            <a:r>
              <a:rPr lang="en-US" smtClean="0"/>
              <a:t>7</a:t>
            </a:r>
            <a:endParaRPr lang="en-US" dirty="0" smtClean="0"/>
          </a:p>
          <a:p>
            <a:r>
              <a:rPr lang="en-US" dirty="0" smtClean="0"/>
              <a:t>With H5 heuristic</a:t>
            </a:r>
          </a:p>
          <a:p>
            <a:pPr lvl="1"/>
            <a:r>
              <a:rPr lang="en-US" dirty="0" smtClean="0"/>
              <a:t>#steps = </a:t>
            </a:r>
            <a:r>
              <a:rPr lang="en-US" dirty="0" smtClean="0"/>
              <a:t>101</a:t>
            </a:r>
            <a:endParaRPr lang="en-US" dirty="0" smtClean="0"/>
          </a:p>
          <a:p>
            <a:pPr lvl="1"/>
            <a:r>
              <a:rPr lang="en-US" dirty="0" err="1" smtClean="0"/>
              <a:t>Pathlength</a:t>
            </a:r>
            <a:r>
              <a:rPr lang="en-US" dirty="0" smtClean="0"/>
              <a:t> = 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H5 gives </a:t>
            </a:r>
            <a:r>
              <a:rPr lang="en-US" dirty="0" smtClean="0"/>
              <a:t>optimal path in smaller number of steps.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2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: Non-Reachability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One operation i.e. moving a tile to the blank space results in change in number of inversion pairs either by 0 or 2.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Therefore, the difference between the number of inversion pairs of the start configuration and the goal configuration should be even for reachability.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the difference between the number of inversion pairs is odd, then the 8-puzzle problem is not solvable. </a:t>
            </a:r>
          </a:p>
        </p:txBody>
      </p:sp>
    </p:spTree>
    <p:extLst>
      <p:ext uri="{BB962C8B-B14F-4D97-AF65-F5344CB8AC3E}">
        <p14:creationId xmlns:p14="http://schemas.microsoft.com/office/powerpoint/2010/main" val="259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Non-Reachability 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880" y="1219200"/>
            <a:ext cx="8229600" cy="4937760"/>
          </a:xfrm>
        </p:spPr>
        <p:txBody>
          <a:bodyPr/>
          <a:lstStyle/>
          <a:p>
            <a:pPr lvl="1" algn="ctr"/>
            <a:endParaRPr lang="en-US" dirty="0" smtClean="0"/>
          </a:p>
          <a:p>
            <a:pPr lvl="1" algn="ctr"/>
            <a:endParaRPr lang="en-US" dirty="0"/>
          </a:p>
          <a:p>
            <a:pPr lvl="1" algn="ctr"/>
            <a:endParaRPr lang="en-US" dirty="0" smtClean="0"/>
          </a:p>
          <a:p>
            <a:pPr lvl="1" algn="ctr"/>
            <a:endParaRPr lang="en-US" dirty="0"/>
          </a:p>
          <a:p>
            <a:pPr lvl="1"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Start state		Final State</a:t>
            </a:r>
          </a:p>
          <a:p>
            <a:r>
              <a:rPr lang="en-US" dirty="0" smtClean="0"/>
              <a:t>No. of inversion pairs in start state = 16</a:t>
            </a:r>
          </a:p>
          <a:p>
            <a:r>
              <a:rPr lang="en-US" dirty="0"/>
              <a:t>No. of inversion pairs in </a:t>
            </a:r>
            <a:r>
              <a:rPr lang="en-US" dirty="0" smtClean="0"/>
              <a:t>final state = 7</a:t>
            </a:r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Difference = 9, which is odd.</a:t>
            </a:r>
          </a:p>
          <a:p>
            <a:r>
              <a:rPr lang="en-US" dirty="0" smtClean="0"/>
              <a:t>Hence, Not solvable. </a:t>
            </a:r>
            <a:endParaRPr lang="en-US" dirty="0"/>
          </a:p>
          <a:p>
            <a:pPr lvl="1" algn="ctr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838"/>
              </p:ext>
            </p:extLst>
          </p:nvPr>
        </p:nvGraphicFramePr>
        <p:xfrm>
          <a:off x="2526437" y="1628800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73393"/>
              </p:ext>
            </p:extLst>
          </p:nvPr>
        </p:nvGraphicFramePr>
        <p:xfrm>
          <a:off x="5550773" y="1628800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7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Missionaries and Cannibal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&lt;#M, #C, P&gt; </a:t>
            </a:r>
          </a:p>
          <a:p>
            <a:pPr lvl="1"/>
            <a:r>
              <a:rPr lang="en-IN" sz="2500" i="1" dirty="0"/>
              <a:t>#M </a:t>
            </a:r>
            <a:r>
              <a:rPr lang="en-IN" sz="2500" dirty="0"/>
              <a:t>= Number of missionaries on bank </a:t>
            </a:r>
            <a:r>
              <a:rPr lang="en-IN" sz="2500" i="1" dirty="0"/>
              <a:t>L</a:t>
            </a:r>
          </a:p>
          <a:p>
            <a:pPr lvl="1"/>
            <a:r>
              <a:rPr lang="en-IN" sz="2500" i="1" dirty="0"/>
              <a:t>#C </a:t>
            </a:r>
            <a:r>
              <a:rPr lang="en-IN" sz="2500" dirty="0"/>
              <a:t>= Number of cannibals on bank </a:t>
            </a:r>
            <a:r>
              <a:rPr lang="en-IN" sz="2500" i="1" dirty="0"/>
              <a:t>L</a:t>
            </a:r>
          </a:p>
          <a:p>
            <a:pPr lvl="1"/>
            <a:r>
              <a:rPr lang="en-IN" sz="2500" i="1" dirty="0"/>
              <a:t>P </a:t>
            </a:r>
            <a:r>
              <a:rPr lang="en-IN" sz="2500" dirty="0"/>
              <a:t>= Position of the boat</a:t>
            </a:r>
            <a:endParaRPr lang="en-US" dirty="0" smtClean="0"/>
          </a:p>
          <a:p>
            <a:r>
              <a:rPr lang="en-US" dirty="0" smtClean="0"/>
              <a:t>Constraint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both banks, if there are missionaries present on the bank, they cannot be outnumbered by cannibals (if they were, the cannibals would eat the missionaries</a:t>
            </a:r>
            <a:r>
              <a:rPr lang="en-IN" dirty="0" smtClean="0"/>
              <a:t>).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IN" dirty="0"/>
              <a:t>How can the boat be used to safely carry all the missionaries and cannibals across the river?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7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Missionaries and </a:t>
            </a:r>
            <a:r>
              <a:rPr lang="en-US" dirty="0" smtClean="0"/>
              <a:t>Cannibals: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H0 : Trivial Heuristic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0 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IN" dirty="0"/>
              <a:t>H1 </a:t>
            </a:r>
            <a:r>
              <a:rPr lang="en-IN" dirty="0" smtClean="0"/>
              <a:t>: No. of persons left on L bank / 2</a:t>
            </a:r>
            <a:endParaRPr lang="en-IN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</a:t>
            </a:r>
            <a:r>
              <a:rPr lang="en-US" i="1" dirty="0" smtClean="0"/>
              <a:t>(#M + #C)/2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3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A* algorithm and applied it on the following problems :</a:t>
            </a:r>
          </a:p>
          <a:p>
            <a:pPr lvl="1"/>
            <a:r>
              <a:rPr lang="en-US" dirty="0" smtClean="0"/>
              <a:t>8-tiles </a:t>
            </a:r>
            <a:r>
              <a:rPr lang="en-US" dirty="0"/>
              <a:t>P</a:t>
            </a:r>
            <a:r>
              <a:rPr lang="en-US" dirty="0" smtClean="0"/>
              <a:t>uzzle Problem</a:t>
            </a:r>
          </a:p>
          <a:p>
            <a:pPr lvl="1"/>
            <a:r>
              <a:rPr lang="en-US" dirty="0" smtClean="0"/>
              <a:t>Missionaries and Cannibal Problem</a:t>
            </a:r>
          </a:p>
          <a:p>
            <a:pPr lvl="1"/>
            <a:endParaRPr lang="en-US" dirty="0" smtClean="0"/>
          </a:p>
          <a:p>
            <a:r>
              <a:rPr lang="en-US" dirty="0"/>
              <a:t>Implemented </a:t>
            </a:r>
            <a:r>
              <a:rPr lang="en-US" dirty="0" smtClean="0"/>
              <a:t>bidirectional search and compared it with the A* algorithm.</a:t>
            </a:r>
          </a:p>
          <a:p>
            <a:endParaRPr lang="en-US" dirty="0" smtClean="0"/>
          </a:p>
          <a:p>
            <a:r>
              <a:rPr lang="en-US" dirty="0" smtClean="0"/>
              <a:t>Compared performance of various heuristics with both A* and Bidirectional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 : Proof of admissibility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02920" indent="-457200"/>
            <a:r>
              <a:rPr lang="en-US" dirty="0" smtClean="0"/>
              <a:t>A boat can carry at most two persons at a time.</a:t>
            </a:r>
          </a:p>
          <a:p>
            <a:pPr marL="502920" indent="-457200"/>
            <a:r>
              <a:rPr lang="en-US" dirty="0" smtClean="0"/>
              <a:t>The number of persons at the left bank = #M + #C.</a:t>
            </a:r>
          </a:p>
          <a:p>
            <a:pPr marL="502920" indent="-457200"/>
            <a:r>
              <a:rPr lang="en-US" dirty="0" smtClean="0"/>
              <a:t>Therefore, </a:t>
            </a:r>
          </a:p>
          <a:p>
            <a:pPr marL="777240" lvl="1" indent="-457200"/>
            <a:r>
              <a:rPr lang="en-US" dirty="0" smtClean="0"/>
              <a:t>Min # steps required = (#</a:t>
            </a:r>
            <a:r>
              <a:rPr lang="en-US" dirty="0"/>
              <a:t>M + #</a:t>
            </a:r>
            <a:r>
              <a:rPr lang="en-US" dirty="0" smtClean="0"/>
              <a:t>C</a:t>
            </a:r>
            <a:r>
              <a:rPr lang="en-US" dirty="0"/>
              <a:t>)</a:t>
            </a:r>
            <a:r>
              <a:rPr lang="en-US" dirty="0" smtClean="0"/>
              <a:t>/2</a:t>
            </a:r>
          </a:p>
          <a:p>
            <a:pPr marL="777240" lvl="1" indent="-457200"/>
            <a:r>
              <a:rPr lang="en-US" dirty="0" smtClean="0"/>
              <a:t>Also, h*(n) &gt;= min steps required.</a:t>
            </a:r>
          </a:p>
          <a:p>
            <a:pPr marL="777240" lvl="1" indent="-457200"/>
            <a:r>
              <a:rPr lang="en-US" dirty="0" smtClean="0"/>
              <a:t>h(n) = min steps required =  </a:t>
            </a:r>
            <a:r>
              <a:rPr lang="en-US" dirty="0"/>
              <a:t>(#M + #C)/</a:t>
            </a:r>
            <a:r>
              <a:rPr lang="en-US" dirty="0" smtClean="0"/>
              <a:t>2.</a:t>
            </a:r>
          </a:p>
          <a:p>
            <a:pPr marL="777240" lvl="1" indent="-457200"/>
            <a:r>
              <a:rPr lang="en-US" dirty="0" smtClean="0"/>
              <a:t>Therefore, h(n) &lt;= h*(n).</a:t>
            </a:r>
          </a:p>
          <a:p>
            <a:pPr marL="777240" lvl="1" indent="-457200"/>
            <a:endParaRPr lang="en-US" dirty="0" smtClean="0"/>
          </a:p>
          <a:p>
            <a:pPr marL="502920" indent="-457200"/>
            <a:r>
              <a:rPr lang="en-US" dirty="0" smtClean="0"/>
              <a:t>Hence, Heuristic H1 is admissible. </a:t>
            </a:r>
            <a:endParaRPr lang="en-US" dirty="0"/>
          </a:p>
          <a:p>
            <a:pPr marL="777240" lvl="1" indent="-457200"/>
            <a:endParaRPr lang="en-US" dirty="0"/>
          </a:p>
          <a:p>
            <a:pPr lvl="3"/>
            <a:endParaRPr lang="en-US" i="1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Missionaries and </a:t>
            </a:r>
            <a:r>
              <a:rPr lang="en-US" dirty="0" smtClean="0"/>
              <a:t>Cannibals: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H2 </a:t>
            </a:r>
            <a:r>
              <a:rPr lang="en-IN" dirty="0"/>
              <a:t>: </a:t>
            </a:r>
            <a:r>
              <a:rPr lang="en-IN" dirty="0" smtClean="0"/>
              <a:t>No. of persons left on L bank</a:t>
            </a:r>
            <a:endParaRPr lang="en-IN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(#M + #C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Violates </a:t>
            </a:r>
            <a:r>
              <a:rPr lang="en-US" dirty="0" err="1" smtClean="0"/>
              <a:t>admissiblity</a:t>
            </a:r>
            <a:r>
              <a:rPr lang="en-US" dirty="0" smtClean="0"/>
              <a:t> </a:t>
            </a:r>
            <a:r>
              <a:rPr lang="en-US" dirty="0"/>
              <a:t>of A* .</a:t>
            </a:r>
          </a:p>
          <a:p>
            <a:pPr lvl="1"/>
            <a:r>
              <a:rPr lang="en-US" dirty="0" smtClean="0"/>
              <a:t>Violates </a:t>
            </a:r>
            <a:r>
              <a:rPr lang="en-US" dirty="0" err="1" smtClean="0"/>
              <a:t>Montone</a:t>
            </a:r>
            <a:r>
              <a:rPr lang="en-US" dirty="0" smtClean="0"/>
              <a:t> </a:t>
            </a:r>
            <a:r>
              <a:rPr lang="en-US" dirty="0"/>
              <a:t>Restriction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the configuration of node n be &lt;1, 1, L &gt;</a:t>
            </a:r>
          </a:p>
          <a:p>
            <a:pPr lvl="1"/>
            <a:r>
              <a:rPr lang="en-US" dirty="0" smtClean="0"/>
              <a:t>Then, h(n) = 2 </a:t>
            </a:r>
          </a:p>
          <a:p>
            <a:pPr lvl="1"/>
            <a:r>
              <a:rPr lang="en-US" dirty="0" smtClean="0"/>
              <a:t>Here, h*(n)=1 since M and C can be carried in a single boat safely.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Hence, h(n) &gt; h*(n) violates admissibility of H2.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324600" y="908720"/>
            <a:ext cx="2514600" cy="5153943"/>
          </a:xfrm>
        </p:spPr>
        <p:txBody>
          <a:bodyPr anchor="t">
            <a:normAutofit/>
          </a:bodyPr>
          <a:lstStyle/>
          <a:p>
            <a:r>
              <a:rPr lang="en-US" sz="2400" b="1" dirty="0" smtClean="0">
                <a:solidFill>
                  <a:srgbClr val="464653"/>
                </a:solidFill>
              </a:rPr>
              <a:t>Missionary-Cannibal Heuristics</a:t>
            </a:r>
          </a:p>
          <a:p>
            <a:r>
              <a:rPr lang="en-US" dirty="0" smtClean="0"/>
              <a:t>1. The trivial heuristic(H0) as well as ‘#persons/2’ (H1) take the same no. of steps and same path length. </a:t>
            </a:r>
          </a:p>
          <a:p>
            <a:r>
              <a:rPr lang="en-US" dirty="0" smtClean="0"/>
              <a:t>2. ‘#persons’ (H2), though inadmissible, gives the optimal path as well as takes fewer steps to converge.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8617"/>
            <a:ext cx="5912296" cy="4580623"/>
          </a:xfrm>
        </p:spPr>
      </p:pic>
    </p:spTree>
    <p:extLst>
      <p:ext uri="{BB962C8B-B14F-4D97-AF65-F5344CB8AC3E}">
        <p14:creationId xmlns:p14="http://schemas.microsoft.com/office/powerpoint/2010/main" val="11145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Bidirectional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r>
              <a:rPr lang="en-US" dirty="0" smtClean="0"/>
              <a:t>Runs two simultaneous searches :</a:t>
            </a:r>
          </a:p>
          <a:p>
            <a:pPr lvl="1"/>
            <a:r>
              <a:rPr lang="en-US" dirty="0" smtClean="0"/>
              <a:t>One forward from initial state</a:t>
            </a:r>
          </a:p>
          <a:p>
            <a:pPr lvl="1"/>
            <a:r>
              <a:rPr lang="en-US" dirty="0" smtClean="0"/>
              <a:t>One backward from the goal 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Termination Condition</a:t>
            </a:r>
          </a:p>
          <a:p>
            <a:pPr lvl="1"/>
            <a:r>
              <a:rPr lang="en-US" dirty="0" smtClean="0"/>
              <a:t>The search is terminated when the two search frontiers meet each other. </a:t>
            </a:r>
          </a:p>
          <a:p>
            <a:pPr lvl="1"/>
            <a:r>
              <a:rPr lang="en-US" dirty="0" smtClean="0"/>
              <a:t>Construct the single path extending from start node through intersection node to the goal.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Bidirectional search does not guarantee optimality.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3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324600" y="908720"/>
            <a:ext cx="2514600" cy="5153943"/>
          </a:xfrm>
        </p:spPr>
        <p:txBody>
          <a:bodyPr anchor="t">
            <a:normAutofit/>
          </a:bodyPr>
          <a:lstStyle/>
          <a:p>
            <a:r>
              <a:rPr lang="en-US" sz="2400" b="1" dirty="0" smtClean="0">
                <a:solidFill>
                  <a:srgbClr val="464653"/>
                </a:solidFill>
              </a:rPr>
              <a:t>Bidirectional Search : 8-Tiles</a:t>
            </a:r>
          </a:p>
          <a:p>
            <a:r>
              <a:rPr lang="en-US" dirty="0" smtClean="0"/>
              <a:t>1.Bidirectional search converges faster than even the Manhattan heuristic.</a:t>
            </a:r>
          </a:p>
          <a:p>
            <a:r>
              <a:rPr lang="en-US" dirty="0" smtClean="0"/>
              <a:t>2. It follows from previous results that bidirectional search will converge faster than other heuristics as well.</a:t>
            </a:r>
          </a:p>
          <a:p>
            <a:r>
              <a:rPr lang="en-US" dirty="0" smtClean="0"/>
              <a:t>3. However, the optimality is not guaranteed.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181"/>
            <a:ext cx="6019800" cy="4106059"/>
          </a:xfrm>
        </p:spPr>
      </p:pic>
    </p:spTree>
    <p:extLst>
      <p:ext uri="{BB962C8B-B14F-4D97-AF65-F5344CB8AC3E}">
        <p14:creationId xmlns:p14="http://schemas.microsoft.com/office/powerpoint/2010/main" val="17474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324600" y="795337"/>
            <a:ext cx="2514600" cy="5369967"/>
          </a:xfrm>
        </p:spPr>
        <p:txBody>
          <a:bodyPr anchor="t">
            <a:noAutofit/>
          </a:bodyPr>
          <a:lstStyle/>
          <a:p>
            <a:r>
              <a:rPr lang="en-US" sz="2400" b="1" dirty="0" smtClean="0">
                <a:solidFill>
                  <a:srgbClr val="464653"/>
                </a:solidFill>
              </a:rPr>
              <a:t>Non-optimality of Bidirectional Search : 8-Tiles</a:t>
            </a:r>
          </a:p>
          <a:p>
            <a:r>
              <a:rPr lang="en-US" dirty="0" smtClean="0"/>
              <a:t>1. Start </a:t>
            </a:r>
            <a:r>
              <a:rPr lang="en-US" dirty="0"/>
              <a:t>state = [[5,6,7],[4,0,8],[3,2,1]]  Final state = [[1,2,3],[8,0,4],[7,6,5]]</a:t>
            </a:r>
          </a:p>
          <a:p>
            <a:r>
              <a:rPr lang="en-US" dirty="0" smtClean="0"/>
              <a:t>2. Unidirectional search : Steps = 3837; PL= 31</a:t>
            </a:r>
          </a:p>
          <a:p>
            <a:r>
              <a:rPr lang="en-US" dirty="0" smtClean="0"/>
              <a:t>Bidirectional search : steps = 2925; PL= 35</a:t>
            </a:r>
          </a:p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Bidirectional </a:t>
            </a:r>
            <a:r>
              <a:rPr lang="en-US" dirty="0"/>
              <a:t>Search converges faster than the Manhattan heuristic but violates optimality.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034"/>
            <a:ext cx="6019800" cy="4554230"/>
          </a:xfrm>
        </p:spPr>
      </p:pic>
    </p:spTree>
    <p:extLst>
      <p:ext uri="{BB962C8B-B14F-4D97-AF65-F5344CB8AC3E}">
        <p14:creationId xmlns:p14="http://schemas.microsoft.com/office/powerpoint/2010/main" val="30902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Created a class called “Node” consisting of following data members :</a:t>
            </a:r>
          </a:p>
          <a:p>
            <a:pPr lvl="1"/>
            <a:r>
              <a:rPr lang="en-US" dirty="0" smtClean="0"/>
              <a:t>ID: unique identifier for node, represents state.</a:t>
            </a:r>
          </a:p>
          <a:p>
            <a:pPr lvl="1"/>
            <a:r>
              <a:rPr lang="en-US" dirty="0" err="1" smtClean="0"/>
              <a:t>isVisited</a:t>
            </a:r>
            <a:r>
              <a:rPr lang="en-US" dirty="0" smtClean="0"/>
              <a:t>: set when a node is removed from open list</a:t>
            </a:r>
          </a:p>
          <a:p>
            <a:pPr lvl="1"/>
            <a:r>
              <a:rPr lang="en-US" dirty="0" smtClean="0"/>
              <a:t>parent : pointer to the parent node</a:t>
            </a:r>
          </a:p>
          <a:p>
            <a:pPr lvl="1"/>
            <a:r>
              <a:rPr lang="en-US" dirty="0" err="1" smtClean="0"/>
              <a:t>gvalue</a:t>
            </a:r>
            <a:r>
              <a:rPr lang="en-US" dirty="0" smtClean="0"/>
              <a:t> and </a:t>
            </a:r>
            <a:r>
              <a:rPr lang="en-US" dirty="0" err="1" smtClean="0"/>
              <a:t>hvalue</a:t>
            </a:r>
            <a:endParaRPr lang="en-US" dirty="0" smtClean="0"/>
          </a:p>
          <a:p>
            <a:pPr lvl="1"/>
            <a:r>
              <a:rPr lang="en-US" dirty="0" err="1" smtClean="0"/>
              <a:t>Compute_hvalue</a:t>
            </a:r>
            <a:r>
              <a:rPr lang="en-US" dirty="0" smtClean="0"/>
              <a:t>( ): Returns </a:t>
            </a:r>
            <a:r>
              <a:rPr lang="en-US" dirty="0" err="1" smtClean="0"/>
              <a:t>hvalue</a:t>
            </a:r>
            <a:r>
              <a:rPr lang="en-US" dirty="0" smtClean="0"/>
              <a:t> according to the heuristic</a:t>
            </a:r>
          </a:p>
          <a:p>
            <a:pPr lvl="1"/>
            <a:r>
              <a:rPr lang="en-US" dirty="0" err="1" smtClean="0"/>
              <a:t>Get_children</a:t>
            </a:r>
            <a:r>
              <a:rPr lang="en-US" dirty="0" smtClean="0"/>
              <a:t>( ): Returns all possible states obtained from the node after applying one operation on that node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 Pointer Redirection</a:t>
            </a:r>
          </a:p>
          <a:p>
            <a:pPr lvl="1"/>
            <a:r>
              <a:rPr lang="en-US" dirty="0" smtClean="0"/>
              <a:t>Whenever an alternate shorter path to an already visited node is found, the </a:t>
            </a:r>
            <a:r>
              <a:rPr lang="en-US" i="1" dirty="0" smtClean="0"/>
              <a:t>parent pointer </a:t>
            </a:r>
            <a:r>
              <a:rPr lang="en-US" dirty="0" smtClean="0"/>
              <a:t>of that node and its </a:t>
            </a:r>
            <a:r>
              <a:rPr lang="en-US" i="1" dirty="0" err="1" smtClean="0"/>
              <a:t>gvalue</a:t>
            </a:r>
            <a:r>
              <a:rPr lang="en-US" dirty="0" smtClean="0"/>
              <a:t> is readjusted.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/>
              <a:t>gvalue</a:t>
            </a:r>
            <a:r>
              <a:rPr lang="en-US" dirty="0"/>
              <a:t> </a:t>
            </a:r>
            <a:r>
              <a:rPr lang="en-US" dirty="0" smtClean="0"/>
              <a:t>of the descendants of that node is also updated.</a:t>
            </a:r>
          </a:p>
          <a:p>
            <a:pPr lvl="1"/>
            <a:r>
              <a:rPr lang="en-US" dirty="0" smtClean="0"/>
              <a:t>Parent pointer redirection ensures that already visited node i.e. a node is in closed list is never put again into the open list.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6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eight puzzle consists of a three by three board with eight numbered tiles and a blank space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US" dirty="0" smtClean="0"/>
              <a:t>Operation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tile adjacent to the blank space can slide into the space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Objective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object is to figure out the steps needed to get from one configuration of the tiles to another. 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1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H0 : Trivial Heuristic</a:t>
            </a:r>
          </a:p>
          <a:p>
            <a:pPr lvl="1"/>
            <a:r>
              <a:rPr lang="en-US" i="1" dirty="0" err="1"/>
              <a:t>h</a:t>
            </a:r>
            <a:r>
              <a:rPr lang="en-US" i="1" dirty="0" err="1" smtClean="0"/>
              <a:t>value</a:t>
            </a:r>
            <a:r>
              <a:rPr lang="en-US" i="1" dirty="0" smtClean="0"/>
              <a:t> = 0 </a:t>
            </a:r>
          </a:p>
          <a:p>
            <a:pPr lvl="1"/>
            <a:r>
              <a:rPr lang="en-US" dirty="0" smtClean="0"/>
              <a:t>Satisfies admissibility of A* .</a:t>
            </a:r>
          </a:p>
          <a:p>
            <a:pPr lvl="1"/>
            <a:r>
              <a:rPr lang="en-US" dirty="0" smtClean="0"/>
              <a:t>Follows </a:t>
            </a:r>
            <a:r>
              <a:rPr lang="en-US" dirty="0" err="1" smtClean="0"/>
              <a:t>Montone</a:t>
            </a:r>
            <a:r>
              <a:rPr lang="en-US" dirty="0" smtClean="0"/>
              <a:t> Restriction.</a:t>
            </a:r>
          </a:p>
          <a:p>
            <a:pPr lvl="1"/>
            <a:endParaRPr lang="en-US" dirty="0" smtClean="0"/>
          </a:p>
          <a:p>
            <a:r>
              <a:rPr lang="en-IN" dirty="0" smtClean="0"/>
              <a:t>H1 </a:t>
            </a:r>
            <a:r>
              <a:rPr lang="en-IN" dirty="0"/>
              <a:t>: No. of Displaced Tiles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</a:t>
            </a:r>
            <a:r>
              <a:rPr lang="en-US" dirty="0"/>
              <a:t>No. of tiles which are displaced from their actual position in the goal node.</a:t>
            </a:r>
          </a:p>
          <a:p>
            <a:pPr lvl="1"/>
            <a:r>
              <a:rPr lang="en-US" dirty="0"/>
              <a:t>Satisfies </a:t>
            </a:r>
            <a:r>
              <a:rPr lang="en-US" dirty="0" smtClean="0"/>
              <a:t>admissibility </a:t>
            </a:r>
            <a:r>
              <a:rPr lang="en-US" dirty="0"/>
              <a:t>of A* .</a:t>
            </a:r>
          </a:p>
          <a:p>
            <a:pPr lvl="1"/>
            <a:r>
              <a:rPr lang="en-US" dirty="0"/>
              <a:t>Follows </a:t>
            </a:r>
            <a:r>
              <a:rPr lang="en-US" dirty="0" smtClean="0"/>
              <a:t>Monotone </a:t>
            </a:r>
            <a:r>
              <a:rPr lang="en-US" dirty="0"/>
              <a:t>Restriction.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H2 : Manhattan Distance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 smtClean="0"/>
              <a:t>= sum of </a:t>
            </a:r>
            <a:r>
              <a:rPr lang="en-US" dirty="0" err="1" smtClean="0"/>
              <a:t>manhattan</a:t>
            </a:r>
            <a:r>
              <a:rPr lang="en-US" dirty="0" smtClean="0"/>
              <a:t> distances of tiles from their destined position.</a:t>
            </a:r>
          </a:p>
          <a:p>
            <a:pPr lvl="1"/>
            <a:r>
              <a:rPr lang="en-US" dirty="0"/>
              <a:t>Satisfies </a:t>
            </a:r>
            <a:r>
              <a:rPr lang="en-US" dirty="0" smtClean="0"/>
              <a:t>admissibility </a:t>
            </a:r>
            <a:r>
              <a:rPr lang="en-US" dirty="0"/>
              <a:t>of A* .</a:t>
            </a:r>
          </a:p>
          <a:p>
            <a:pPr lvl="1"/>
            <a:r>
              <a:rPr lang="en-US" dirty="0"/>
              <a:t>Follows </a:t>
            </a:r>
            <a:r>
              <a:rPr lang="en-US" dirty="0" smtClean="0"/>
              <a:t>Monotone </a:t>
            </a:r>
            <a:r>
              <a:rPr lang="en-US" dirty="0"/>
              <a:t>Restriction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H3 </a:t>
            </a:r>
            <a:r>
              <a:rPr lang="en-US" dirty="0" smtClean="0"/>
              <a:t>: No. of inversion pairs/2</a:t>
            </a:r>
          </a:p>
          <a:p>
            <a:pPr lvl="1"/>
            <a:r>
              <a:rPr lang="en-US" i="1" dirty="0" err="1" smtClean="0"/>
              <a:t>hvalue</a:t>
            </a:r>
            <a:r>
              <a:rPr lang="en-US" i="1" dirty="0" smtClean="0"/>
              <a:t> </a:t>
            </a:r>
            <a:r>
              <a:rPr lang="en-US" dirty="0" smtClean="0"/>
              <a:t>= abs([#</a:t>
            </a:r>
            <a:r>
              <a:rPr lang="en-US" dirty="0" err="1" smtClean="0"/>
              <a:t>Inv_pairs</a:t>
            </a:r>
            <a:r>
              <a:rPr lang="en-US" dirty="0" smtClean="0"/>
              <a:t>(Node) - #</a:t>
            </a:r>
            <a:r>
              <a:rPr lang="en-US" dirty="0" err="1" smtClean="0"/>
              <a:t>Inv_pairs</a:t>
            </a:r>
            <a:r>
              <a:rPr lang="en-US" dirty="0" smtClean="0"/>
              <a:t>(Goal)]/2)</a:t>
            </a:r>
          </a:p>
          <a:p>
            <a:pPr lvl="1"/>
            <a:r>
              <a:rPr lang="en-US" dirty="0" smtClean="0"/>
              <a:t>Satisfies admissibility </a:t>
            </a:r>
            <a:r>
              <a:rPr lang="en-US" dirty="0"/>
              <a:t>of A* .</a:t>
            </a:r>
          </a:p>
          <a:p>
            <a:pPr lvl="1"/>
            <a:r>
              <a:rPr lang="en-US" dirty="0"/>
              <a:t>Follows </a:t>
            </a:r>
            <a:r>
              <a:rPr lang="en-US" dirty="0" smtClean="0"/>
              <a:t>Monotone </a:t>
            </a:r>
            <a:r>
              <a:rPr lang="en-US" dirty="0"/>
              <a:t>Restriction.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2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H3 : Proof of admissibility and MR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operation i.e. moving a tile to the blank space results in change in number of inversion pairs either by 0 or 2.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MR </a:t>
            </a:r>
            <a:r>
              <a:rPr lang="en-US" dirty="0" err="1" smtClean="0"/>
              <a:t>satisfiability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h(p) &lt;= h(c) + cost(</a:t>
            </a:r>
            <a:r>
              <a:rPr lang="en-US" i="1" dirty="0" err="1" smtClean="0"/>
              <a:t>p,c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Here, h(n) = #</a:t>
            </a:r>
            <a:r>
              <a:rPr lang="en-US" dirty="0" err="1" smtClean="0"/>
              <a:t>inversion_pairs</a:t>
            </a:r>
            <a:r>
              <a:rPr lang="en-US" dirty="0" smtClean="0"/>
              <a:t>(n)/2</a:t>
            </a:r>
          </a:p>
          <a:p>
            <a:pPr lvl="2"/>
            <a:r>
              <a:rPr lang="en-US" dirty="0" smtClean="0"/>
              <a:t>Cost(p, c) = 1 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Also, MR =&gt; Admissibility</a:t>
            </a:r>
          </a:p>
          <a:p>
            <a:pPr marL="868680" lvl="3" indent="0">
              <a:buNone/>
            </a:pPr>
            <a:endParaRPr lang="en-US" dirty="0"/>
          </a:p>
          <a:p>
            <a:pPr lvl="3"/>
            <a:endParaRPr lang="en-US" i="1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Monotone Restriction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Case </a:t>
            </a:r>
            <a:r>
              <a:rPr lang="en-US" dirty="0"/>
              <a:t>1: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+ 2</a:t>
            </a:r>
          </a:p>
          <a:p>
            <a:pPr lvl="3"/>
            <a:r>
              <a:rPr lang="en-US" dirty="0"/>
              <a:t>h(c) = h(p) + 1</a:t>
            </a:r>
          </a:p>
          <a:p>
            <a:pPr lvl="3"/>
            <a:r>
              <a:rPr lang="en-US" dirty="0"/>
              <a:t>Then, h(p) &lt;= h(c) + cost(</a:t>
            </a:r>
            <a:r>
              <a:rPr lang="en-US" dirty="0" err="1"/>
              <a:t>p,c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satisfied trivially. </a:t>
            </a:r>
          </a:p>
          <a:p>
            <a:pPr lvl="2"/>
            <a:r>
              <a:rPr lang="en-US" dirty="0"/>
              <a:t>Case 2: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- 2</a:t>
            </a:r>
          </a:p>
          <a:p>
            <a:pPr lvl="3"/>
            <a:r>
              <a:rPr lang="en-US" dirty="0"/>
              <a:t>h(c) = h(p) - 1</a:t>
            </a:r>
          </a:p>
          <a:p>
            <a:pPr lvl="3"/>
            <a:r>
              <a:rPr lang="en-US" dirty="0"/>
              <a:t>Then, h(p) = h(c) + cost(</a:t>
            </a:r>
            <a:r>
              <a:rPr lang="en-US" dirty="0" err="1"/>
              <a:t>p,c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Thus, h(p) &lt;= h(c) + cost(</a:t>
            </a:r>
            <a:r>
              <a:rPr lang="en-US" dirty="0" err="1"/>
              <a:t>p,c</a:t>
            </a:r>
            <a:r>
              <a:rPr lang="en-US" dirty="0"/>
              <a:t>) is satisfied. </a:t>
            </a:r>
          </a:p>
          <a:p>
            <a:pPr lvl="2"/>
            <a:r>
              <a:rPr lang="en-US" dirty="0"/>
              <a:t>Case 3: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</a:t>
            </a:r>
          </a:p>
          <a:p>
            <a:pPr lvl="3"/>
            <a:r>
              <a:rPr lang="en-US" dirty="0"/>
              <a:t>h(c) = h(p) </a:t>
            </a:r>
          </a:p>
          <a:p>
            <a:pPr lvl="3"/>
            <a:r>
              <a:rPr lang="en-US" dirty="0"/>
              <a:t>Then, h(p) &lt;= h(c) + 1 is satisfied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H3 satisfies MR. </a:t>
            </a:r>
            <a:endParaRPr lang="en-US" dirty="0"/>
          </a:p>
          <a:p>
            <a:r>
              <a:rPr lang="en-US" dirty="0" smtClean="0"/>
              <a:t>Hence, Heuristic H3 is admissible.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6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896</TotalTime>
  <Words>1581</Words>
  <Application>Microsoft Office PowerPoint</Application>
  <PresentationFormat>On-screen Show (4:3)</PresentationFormat>
  <Paragraphs>324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Book Antiqua</vt:lpstr>
      <vt:lpstr>Bookman Old Style</vt:lpstr>
      <vt:lpstr>Wingdings</vt:lpstr>
      <vt:lpstr>Wingdings 3</vt:lpstr>
      <vt:lpstr>Origin</vt:lpstr>
      <vt:lpstr>PowerPoint Presentation</vt:lpstr>
      <vt:lpstr>Introduction</vt:lpstr>
      <vt:lpstr>A* Implementation</vt:lpstr>
      <vt:lpstr>A* Implementation </vt:lpstr>
      <vt:lpstr>8-Tiles Puzzle Problem</vt:lpstr>
      <vt:lpstr>8-Tiles Puzzle Problem : Heuristics</vt:lpstr>
      <vt:lpstr>8-Tiles Puzzle Problem : Heuristics</vt:lpstr>
      <vt:lpstr>H3 : Proof of admissibility and MR</vt:lpstr>
      <vt:lpstr>Proof of Monotone Restriction</vt:lpstr>
      <vt:lpstr>PowerPoint Presentation</vt:lpstr>
      <vt:lpstr>8-Tiles Puzzle Problem : Heuristics</vt:lpstr>
      <vt:lpstr>8-Tiles: Parent Pointer Redirection with H4</vt:lpstr>
      <vt:lpstr>8-Tiles Puzzle Problem : Heuristics</vt:lpstr>
      <vt:lpstr>Non-optimality of H5</vt:lpstr>
      <vt:lpstr>Non-optimality of H5</vt:lpstr>
      <vt:lpstr>8-Tiles Puzzle : Non-Reachability</vt:lpstr>
      <vt:lpstr>Non-Reachability : Example</vt:lpstr>
      <vt:lpstr>Missionaries and Cannibal Problem</vt:lpstr>
      <vt:lpstr>Missionaries and Cannibals: Heuristics</vt:lpstr>
      <vt:lpstr>H1 : Proof of admissibility</vt:lpstr>
      <vt:lpstr>Missionaries and Cannibals: Heuristics</vt:lpstr>
      <vt:lpstr>PowerPoint Presentation</vt:lpstr>
      <vt:lpstr>Bidirectional Search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Shivam H Prasad</cp:lastModifiedBy>
  <cp:revision>57</cp:revision>
  <dcterms:created xsi:type="dcterms:W3CDTF">2014-03-05T16:59:19Z</dcterms:created>
  <dcterms:modified xsi:type="dcterms:W3CDTF">2014-04-15T21:06:24Z</dcterms:modified>
</cp:coreProperties>
</file>