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89" r:id="rId4"/>
    <p:sldId id="290" r:id="rId5"/>
    <p:sldId id="292" r:id="rId6"/>
    <p:sldId id="291" r:id="rId7"/>
    <p:sldId id="293" r:id="rId8"/>
    <p:sldId id="298" r:id="rId9"/>
    <p:sldId id="299" r:id="rId10"/>
    <p:sldId id="294" r:id="rId11"/>
    <p:sldId id="300" r:id="rId12"/>
    <p:sldId id="295" r:id="rId13"/>
    <p:sldId id="296" r:id="rId14"/>
    <p:sldId id="301" r:id="rId15"/>
    <p:sldId id="297" r:id="rId16"/>
    <p:sldId id="258" r:id="rId17"/>
    <p:sldId id="262" r:id="rId18"/>
    <p:sldId id="263" r:id="rId19"/>
    <p:sldId id="264" r:id="rId20"/>
    <p:sldId id="268" r:id="rId21"/>
    <p:sldId id="259" r:id="rId22"/>
    <p:sldId id="265" r:id="rId23"/>
    <p:sldId id="267" r:id="rId24"/>
    <p:sldId id="287" r:id="rId25"/>
    <p:sldId id="288" r:id="rId26"/>
    <p:sldId id="270" r:id="rId27"/>
    <p:sldId id="271" r:id="rId28"/>
    <p:sldId id="272" r:id="rId29"/>
    <p:sldId id="275" r:id="rId30"/>
    <p:sldId id="266" r:id="rId31"/>
    <p:sldId id="273" r:id="rId32"/>
    <p:sldId id="274" r:id="rId33"/>
    <p:sldId id="283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5E580-610C-478E-87E4-2D004C324BCF}" type="datetimeFigureOut">
              <a:rPr lang="en-IN" smtClean="0"/>
              <a:t>03-04-2014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80BB5E-D3B6-444B-B0A5-CDF177081D56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9632" y="2312873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A* Algorithm</a:t>
            </a:r>
            <a:endParaRPr lang="en-IN" sz="50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H4 </a:t>
            </a:r>
            <a:r>
              <a:rPr lang="en-US" dirty="0"/>
              <a:t>: No. of inversion </a:t>
            </a:r>
            <a:r>
              <a:rPr lang="en-US" dirty="0" smtClean="0"/>
              <a:t>pairs</a:t>
            </a:r>
            <a:endParaRPr lang="en-US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dirty="0" smtClean="0"/>
              <a:t>abs[#</a:t>
            </a:r>
            <a:r>
              <a:rPr lang="en-US" dirty="0" err="1"/>
              <a:t>Inv_pairs</a:t>
            </a:r>
            <a:r>
              <a:rPr lang="en-US" dirty="0"/>
              <a:t>(Node) - #</a:t>
            </a:r>
            <a:r>
              <a:rPr lang="en-US" dirty="0" err="1"/>
              <a:t>Inv_pairs</a:t>
            </a:r>
            <a:r>
              <a:rPr lang="en-US" dirty="0"/>
              <a:t>(Goal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 smtClean="0"/>
              <a:t>Violates </a:t>
            </a:r>
            <a:r>
              <a:rPr lang="en-US" dirty="0" err="1"/>
              <a:t>admissiblity</a:t>
            </a:r>
            <a:r>
              <a:rPr lang="en-US" dirty="0"/>
              <a:t> of A</a:t>
            </a:r>
            <a:r>
              <a:rPr lang="en-US" dirty="0" smtClean="0"/>
              <a:t>*.</a:t>
            </a:r>
            <a:endParaRPr lang="en-US" dirty="0"/>
          </a:p>
          <a:p>
            <a:pPr lvl="1"/>
            <a:r>
              <a:rPr lang="en-US" dirty="0" smtClean="0"/>
              <a:t>Violates </a:t>
            </a:r>
            <a:r>
              <a:rPr lang="en-US" dirty="0" err="1"/>
              <a:t>Montone</a:t>
            </a:r>
            <a:r>
              <a:rPr lang="en-US" dirty="0"/>
              <a:t> </a:t>
            </a:r>
            <a:r>
              <a:rPr lang="en-US" dirty="0" smtClean="0"/>
              <a:t>Restriction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h(n) = 2, h*(n) = 1	h(goal) = 0</a:t>
            </a:r>
          </a:p>
          <a:p>
            <a:pPr lvl="1"/>
            <a:r>
              <a:rPr lang="en-US" dirty="0" smtClean="0"/>
              <a:t>Since h(n) &gt; h*(n), H4 is inadmissible. 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64510"/>
              </p:ext>
            </p:extLst>
          </p:nvPr>
        </p:nvGraphicFramePr>
        <p:xfrm>
          <a:off x="1374309" y="3212976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45227"/>
              </p:ext>
            </p:extLst>
          </p:nvPr>
        </p:nvGraphicFramePr>
        <p:xfrm>
          <a:off x="3966597" y="3212976"/>
          <a:ext cx="146949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64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: Non-Reachability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One operation i.e. moving a tile to the blank space results in change in number of inversion pairs either by 0 or 2. 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Therefore, the </a:t>
            </a:r>
            <a:r>
              <a:rPr lang="en-US" dirty="0" smtClean="0"/>
              <a:t>difference between the number of inversion pairs of the start configuration and the goal configuration should be even for reachability.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If the difference between the number of inversion pairs is odd, then the 8-puzzle problem is not solvable.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Missionaries and Cannibal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&lt;#M, #C, P&gt; </a:t>
            </a:r>
          </a:p>
          <a:p>
            <a:pPr lvl="1"/>
            <a:r>
              <a:rPr lang="en-IN" sz="2500" i="1" dirty="0"/>
              <a:t>#M </a:t>
            </a:r>
            <a:r>
              <a:rPr lang="en-IN" sz="2500" dirty="0"/>
              <a:t>= Number of missionaries on bank </a:t>
            </a:r>
            <a:r>
              <a:rPr lang="en-IN" sz="2500" i="1" dirty="0"/>
              <a:t>L</a:t>
            </a:r>
          </a:p>
          <a:p>
            <a:pPr lvl="1"/>
            <a:r>
              <a:rPr lang="en-IN" sz="2500" i="1" dirty="0"/>
              <a:t>#C </a:t>
            </a:r>
            <a:r>
              <a:rPr lang="en-IN" sz="2500" dirty="0"/>
              <a:t>= Number of cannibals on bank </a:t>
            </a:r>
            <a:r>
              <a:rPr lang="en-IN" sz="2500" i="1" dirty="0"/>
              <a:t>L</a:t>
            </a:r>
          </a:p>
          <a:p>
            <a:pPr lvl="1"/>
            <a:r>
              <a:rPr lang="en-IN" sz="2500" i="1" dirty="0"/>
              <a:t>P </a:t>
            </a:r>
            <a:r>
              <a:rPr lang="en-IN" sz="2500" dirty="0"/>
              <a:t>= Position of the boat</a:t>
            </a:r>
            <a:endParaRPr lang="en-US" dirty="0" smtClean="0"/>
          </a:p>
          <a:p>
            <a:r>
              <a:rPr lang="en-US" dirty="0" smtClean="0"/>
              <a:t>Constraint</a:t>
            </a:r>
          </a:p>
          <a:p>
            <a:pPr lvl="1"/>
            <a:r>
              <a:rPr lang="en-IN" dirty="0" smtClean="0"/>
              <a:t>For </a:t>
            </a:r>
            <a:r>
              <a:rPr lang="en-IN" dirty="0"/>
              <a:t>both banks, if there are missionaries present on the bank, they cannot be outnumbered by cannibals (if they were, the cannibals would eat the missionaries</a:t>
            </a:r>
            <a:r>
              <a:rPr lang="en-IN" dirty="0" smtClean="0"/>
              <a:t>).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IN" dirty="0"/>
              <a:t>How can the boat be used to safely carry all the missionaries and cannibals across the river?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27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Missionaries and </a:t>
            </a:r>
            <a:r>
              <a:rPr lang="en-US" dirty="0" smtClean="0"/>
              <a:t>Cannibals: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H0 : Trivial Heuristic</a:t>
            </a:r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0 </a:t>
            </a:r>
          </a:p>
          <a:p>
            <a:pPr lvl="1"/>
            <a:r>
              <a:rPr lang="en-US" dirty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IN" dirty="0"/>
              <a:t>H1 </a:t>
            </a:r>
            <a:r>
              <a:rPr lang="en-IN" dirty="0" smtClean="0"/>
              <a:t>: No. of persons left on L bank / 2</a:t>
            </a:r>
            <a:endParaRPr lang="en-IN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</a:t>
            </a:r>
            <a:r>
              <a:rPr lang="en-US" i="1" dirty="0" smtClean="0"/>
              <a:t>(#M + #C)/2</a:t>
            </a:r>
          </a:p>
          <a:p>
            <a:pPr lvl="1"/>
            <a:r>
              <a:rPr lang="en-US" dirty="0" smtClean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3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H1 </a:t>
            </a:r>
            <a:r>
              <a:rPr lang="en-US" dirty="0" smtClean="0"/>
              <a:t>: Proof of </a:t>
            </a:r>
            <a:r>
              <a:rPr lang="en-US" dirty="0" smtClean="0"/>
              <a:t>admissibility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02920" indent="-457200"/>
            <a:r>
              <a:rPr lang="en-US" dirty="0" smtClean="0"/>
              <a:t>A boat can carry at most two persons at a time.</a:t>
            </a:r>
          </a:p>
          <a:p>
            <a:pPr marL="502920" indent="-457200"/>
            <a:r>
              <a:rPr lang="en-US" dirty="0" smtClean="0"/>
              <a:t>The number of persons at the left bank = #M + #C.</a:t>
            </a:r>
          </a:p>
          <a:p>
            <a:pPr marL="502920" indent="-457200"/>
            <a:r>
              <a:rPr lang="en-US" dirty="0" smtClean="0"/>
              <a:t>Therefore, </a:t>
            </a:r>
          </a:p>
          <a:p>
            <a:pPr marL="777240" lvl="1" indent="-457200"/>
            <a:r>
              <a:rPr lang="en-US" dirty="0" smtClean="0"/>
              <a:t>Min # steps required = (#</a:t>
            </a:r>
            <a:r>
              <a:rPr lang="en-US" dirty="0"/>
              <a:t>M + #</a:t>
            </a:r>
            <a:r>
              <a:rPr lang="en-US" dirty="0" smtClean="0"/>
              <a:t>C</a:t>
            </a:r>
            <a:r>
              <a:rPr lang="en-US" dirty="0"/>
              <a:t>)</a:t>
            </a:r>
            <a:r>
              <a:rPr lang="en-US" dirty="0" smtClean="0"/>
              <a:t>/2</a:t>
            </a:r>
          </a:p>
          <a:p>
            <a:pPr marL="777240" lvl="1" indent="-457200"/>
            <a:r>
              <a:rPr lang="en-US" dirty="0" smtClean="0"/>
              <a:t>Also, h*(n) &gt;= min steps required.</a:t>
            </a:r>
          </a:p>
          <a:p>
            <a:pPr marL="777240" lvl="1" indent="-457200"/>
            <a:r>
              <a:rPr lang="en-US" dirty="0" smtClean="0"/>
              <a:t>h(n) = min steps required =  </a:t>
            </a:r>
            <a:r>
              <a:rPr lang="en-US" dirty="0"/>
              <a:t>(#M + #C)/</a:t>
            </a:r>
            <a:r>
              <a:rPr lang="en-US" dirty="0" smtClean="0"/>
              <a:t>2.</a:t>
            </a:r>
          </a:p>
          <a:p>
            <a:pPr marL="777240" lvl="1" indent="-457200"/>
            <a:r>
              <a:rPr lang="en-US" dirty="0" smtClean="0"/>
              <a:t>Therefore, h(n) &lt;= h*(n).</a:t>
            </a:r>
          </a:p>
          <a:p>
            <a:pPr marL="777240" lvl="1" indent="-457200"/>
            <a:endParaRPr lang="en-US" dirty="0" smtClean="0"/>
          </a:p>
          <a:p>
            <a:pPr marL="502920" indent="-457200"/>
            <a:r>
              <a:rPr lang="en-US" dirty="0" smtClean="0"/>
              <a:t>Hence, Heuristic H1 is admissible. </a:t>
            </a:r>
            <a:endParaRPr lang="en-US" dirty="0"/>
          </a:p>
          <a:p>
            <a:pPr marL="777240" lvl="1" indent="-457200"/>
            <a:endParaRPr lang="en-US" dirty="0"/>
          </a:p>
          <a:p>
            <a:pPr lvl="3"/>
            <a:endParaRPr lang="en-US" i="1" dirty="0" smtClean="0"/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8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Missionaries and </a:t>
            </a:r>
            <a:r>
              <a:rPr lang="en-US" dirty="0" smtClean="0"/>
              <a:t>Cannibals: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H2 </a:t>
            </a:r>
            <a:r>
              <a:rPr lang="en-IN" dirty="0"/>
              <a:t>: </a:t>
            </a:r>
            <a:r>
              <a:rPr lang="en-IN" dirty="0" smtClean="0"/>
              <a:t>No. of persons left on L bank</a:t>
            </a:r>
            <a:endParaRPr lang="en-IN" dirty="0"/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(#M + #C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en-US" dirty="0" smtClean="0"/>
              <a:t>Violates </a:t>
            </a:r>
            <a:r>
              <a:rPr lang="en-US" dirty="0" err="1" smtClean="0"/>
              <a:t>admissiblity</a:t>
            </a:r>
            <a:r>
              <a:rPr lang="en-US" dirty="0" smtClean="0"/>
              <a:t> </a:t>
            </a:r>
            <a:r>
              <a:rPr lang="en-US" dirty="0"/>
              <a:t>of A* .</a:t>
            </a:r>
          </a:p>
          <a:p>
            <a:pPr lvl="1"/>
            <a:r>
              <a:rPr lang="en-US" dirty="0" smtClean="0"/>
              <a:t>Violates </a:t>
            </a:r>
            <a:r>
              <a:rPr lang="en-US" dirty="0" err="1" smtClean="0"/>
              <a:t>Montone</a:t>
            </a:r>
            <a:r>
              <a:rPr lang="en-US" dirty="0" smtClean="0"/>
              <a:t> </a:t>
            </a:r>
            <a:r>
              <a:rPr lang="en-US" dirty="0"/>
              <a:t>Restriction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 the configuration of node n be &lt;1, 1, L &gt;</a:t>
            </a:r>
          </a:p>
          <a:p>
            <a:pPr lvl="1"/>
            <a:r>
              <a:rPr lang="en-US" dirty="0" smtClean="0"/>
              <a:t>Then, h(n) = 2 </a:t>
            </a:r>
          </a:p>
          <a:p>
            <a:pPr lvl="1"/>
            <a:r>
              <a:rPr lang="en-US" dirty="0" smtClean="0"/>
              <a:t>Here, h*(n)=1 sinc</a:t>
            </a:r>
            <a:r>
              <a:rPr lang="en-US" dirty="0" smtClean="0"/>
              <a:t>e M and C can be carried in a single boat safely.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Hence, h(n) &gt; h*(n) </a:t>
            </a:r>
            <a:r>
              <a:rPr lang="en-US" dirty="0" smtClean="0"/>
              <a:t>violates admissibility of H2.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19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 anchor="t"/>
          <a:lstStyle/>
          <a:p>
            <a:r>
              <a:rPr lang="en-US" sz="2000" b="1" dirty="0" smtClean="0">
                <a:solidFill>
                  <a:srgbClr val="464653"/>
                </a:solidFill>
              </a:rPr>
              <a:t>No</a:t>
            </a:r>
            <a:r>
              <a:rPr lang="en-US" sz="2000" b="1" dirty="0">
                <a:solidFill>
                  <a:srgbClr val="464653"/>
                </a:solidFill>
              </a:rPr>
              <a:t>. of iterations v/s Learning rate</a:t>
            </a:r>
            <a:endParaRPr lang="en-US" dirty="0" smtClean="0"/>
          </a:p>
          <a:p>
            <a:r>
              <a:rPr lang="en-US" dirty="0" smtClean="0"/>
              <a:t>It is observed from the graph that the number of iterations for the convergence of FFNN decreases as the learning rate increases.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19175"/>
            <a:ext cx="5715000" cy="4286249"/>
          </a:xfrm>
        </p:spPr>
      </p:pic>
    </p:spTree>
    <p:extLst>
      <p:ext uri="{BB962C8B-B14F-4D97-AF65-F5344CB8AC3E}">
        <p14:creationId xmlns:p14="http://schemas.microsoft.com/office/powerpoint/2010/main" val="34646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Plots for Variation of Error with Learning </a:t>
            </a:r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</a:t>
            </a:r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2293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4257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Implemented A* algorithm and applied it on the following problems :</a:t>
            </a:r>
          </a:p>
          <a:p>
            <a:pPr lvl="1"/>
            <a:r>
              <a:rPr lang="en-US" dirty="0" smtClean="0"/>
              <a:t>8-tiles </a:t>
            </a:r>
            <a:r>
              <a:rPr lang="en-US" dirty="0"/>
              <a:t>P</a:t>
            </a:r>
            <a:r>
              <a:rPr lang="en-US" dirty="0" smtClean="0"/>
              <a:t>uzzle Problem</a:t>
            </a:r>
          </a:p>
          <a:p>
            <a:pPr lvl="1"/>
            <a:r>
              <a:rPr lang="en-US" dirty="0" smtClean="0"/>
              <a:t>Missionaries and Cannibal Problem</a:t>
            </a:r>
          </a:p>
          <a:p>
            <a:pPr lvl="1"/>
            <a:endParaRPr lang="en-US" dirty="0" smtClean="0"/>
          </a:p>
          <a:p>
            <a:r>
              <a:rPr lang="en-US" dirty="0"/>
              <a:t>Implemented </a:t>
            </a:r>
            <a:r>
              <a:rPr lang="en-US" dirty="0" smtClean="0"/>
              <a:t>bidirectional search and compared it with the A* algorithm.</a:t>
            </a:r>
          </a:p>
          <a:p>
            <a:endParaRPr lang="en-US" dirty="0" smtClean="0"/>
          </a:p>
          <a:p>
            <a:r>
              <a:rPr lang="en-US" dirty="0" smtClean="0"/>
              <a:t>Compared performance of various heuristics with both A* and Bidirectional 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XOR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23107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Majority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36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Palindrome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35074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55105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Minima</a:t>
            </a:r>
            <a:r>
              <a:rPr lang="en-US" dirty="0"/>
              <a:t> </a:t>
            </a:r>
            <a:r>
              <a:rPr lang="en-US" dirty="0" smtClean="0"/>
              <a:t>and Saturation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The back propagation algorithm can get stuck in the local minimum. This is because back propagation algorithm tries </a:t>
            </a:r>
            <a:r>
              <a:rPr lang="en-US" dirty="0"/>
              <a:t>greedily </a:t>
            </a:r>
            <a:r>
              <a:rPr lang="en-US" dirty="0" smtClean="0"/>
              <a:t>to reduce the error by updating weights.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such case, the error does not reduce below the local minimum value , hence BP goes into a state of saturation, thereby not attaining global minimum.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4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Momentum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avoid saturation, momentum factor is introduced in the algorithm which </a:t>
            </a:r>
            <a:r>
              <a:rPr lang="en-US" dirty="0" smtClean="0"/>
              <a:t>while updating weights also takes </a:t>
            </a:r>
            <a:r>
              <a:rPr lang="en-US" dirty="0"/>
              <a:t>into account </a:t>
            </a:r>
            <a:r>
              <a:rPr lang="en-US" dirty="0" smtClean="0"/>
              <a:t>the weight updates in the previous iteration.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helps to avoid the local minimum by accelerating the movement out of the trough and dampening the oscillations inside the trough.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3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Plots for Variation of Error with Moment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NAND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1480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NOR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6876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0588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2-Input XOR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5374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Created a class called “Node” consisting of following data members :</a:t>
            </a:r>
          </a:p>
          <a:p>
            <a:pPr lvl="1"/>
            <a:r>
              <a:rPr lang="en-US" dirty="0" smtClean="0"/>
              <a:t>ID: unique identifier for node, represents state.</a:t>
            </a:r>
          </a:p>
          <a:p>
            <a:pPr lvl="1"/>
            <a:r>
              <a:rPr lang="en-US" dirty="0" err="1" smtClean="0"/>
              <a:t>isVisited</a:t>
            </a:r>
            <a:r>
              <a:rPr lang="en-US" dirty="0" smtClean="0"/>
              <a:t>: set when a node is removed from open list</a:t>
            </a:r>
          </a:p>
          <a:p>
            <a:pPr lvl="1"/>
            <a:r>
              <a:rPr lang="en-US" dirty="0" smtClean="0"/>
              <a:t>parent : pointer to the parent node</a:t>
            </a:r>
          </a:p>
          <a:p>
            <a:pPr lvl="1"/>
            <a:r>
              <a:rPr lang="en-US" dirty="0" err="1" smtClean="0"/>
              <a:t>gvalue</a:t>
            </a:r>
            <a:r>
              <a:rPr lang="en-US" dirty="0" smtClean="0"/>
              <a:t> and </a:t>
            </a:r>
            <a:r>
              <a:rPr lang="en-US" dirty="0" err="1" smtClean="0"/>
              <a:t>hvalue</a:t>
            </a:r>
            <a:endParaRPr lang="en-US" dirty="0" smtClean="0"/>
          </a:p>
          <a:p>
            <a:pPr lvl="1"/>
            <a:r>
              <a:rPr lang="en-US" dirty="0" err="1" smtClean="0"/>
              <a:t>Compute_hvalue</a:t>
            </a:r>
            <a:r>
              <a:rPr lang="en-US" dirty="0" smtClean="0"/>
              <a:t>( ): Returns </a:t>
            </a:r>
            <a:r>
              <a:rPr lang="en-US" dirty="0" err="1" smtClean="0"/>
              <a:t>hvalue</a:t>
            </a:r>
            <a:r>
              <a:rPr lang="en-US" dirty="0" smtClean="0"/>
              <a:t> according to the heuristic</a:t>
            </a:r>
          </a:p>
          <a:p>
            <a:pPr lvl="1"/>
            <a:r>
              <a:rPr lang="en-US" dirty="0" err="1" smtClean="0"/>
              <a:t>Get_children</a:t>
            </a:r>
            <a:r>
              <a:rPr lang="en-US" dirty="0" smtClean="0"/>
              <a:t>( ): Returns all possible states obtained from the node after applying one operation on that node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Majority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16580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5-Input Palindrome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33296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Segment Display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83" y="1219200"/>
            <a:ext cx="6582833" cy="4937125"/>
          </a:xfrm>
        </p:spPr>
      </p:pic>
    </p:spTree>
    <p:extLst>
      <p:ext uri="{BB962C8B-B14F-4D97-AF65-F5344CB8AC3E}">
        <p14:creationId xmlns:p14="http://schemas.microsoft.com/office/powerpoint/2010/main" val="29301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03648" y="2312873"/>
            <a:ext cx="6120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Analysis of Hidden Layers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Number of hidden layers used :</a:t>
            </a:r>
          </a:p>
          <a:p>
            <a:pPr lvl="1"/>
            <a:r>
              <a:rPr lang="en-US" dirty="0" smtClean="0"/>
              <a:t>2-input XOR : 2 hidden layers</a:t>
            </a:r>
          </a:p>
          <a:p>
            <a:pPr lvl="1"/>
            <a:r>
              <a:rPr lang="en-US" dirty="0" smtClean="0"/>
              <a:t>5-input palindrome : 3 hidden layers 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In case of XOR, the hidden layers behaved differently for different ranges of learning rate( </a:t>
            </a:r>
            <a:r>
              <a:rPr lang="el-GR" dirty="0" smtClean="0"/>
              <a:t>η</a:t>
            </a:r>
            <a:r>
              <a:rPr lang="en-US" dirty="0" smtClean="0"/>
              <a:t> ).</a:t>
            </a:r>
          </a:p>
          <a:p>
            <a:pPr lvl="1"/>
            <a:r>
              <a:rPr lang="en-US" dirty="0" smtClean="0"/>
              <a:t>For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en-US" dirty="0" smtClean="0"/>
              <a:t>&lt; 0.7 and </a:t>
            </a:r>
            <a:r>
              <a:rPr lang="el-GR" dirty="0"/>
              <a:t>η</a:t>
            </a:r>
            <a:r>
              <a:rPr lang="en-US" dirty="0"/>
              <a:t> </a:t>
            </a:r>
            <a:r>
              <a:rPr lang="en-US" dirty="0" smtClean="0"/>
              <a:t>&gt;=0.7, the functionality of hidden layers changes.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6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XOR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l-GR" dirty="0" smtClean="0"/>
              <a:t>η</a:t>
            </a:r>
            <a:r>
              <a:rPr lang="en-US" dirty="0"/>
              <a:t> </a:t>
            </a:r>
            <a:r>
              <a:rPr lang="en-US" dirty="0" smtClean="0"/>
              <a:t>&lt; 0.7</a:t>
            </a:r>
          </a:p>
          <a:p>
            <a:pPr marL="274320" lvl="1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74496"/>
              </p:ext>
            </p:extLst>
          </p:nvPr>
        </p:nvGraphicFramePr>
        <p:xfrm>
          <a:off x="683568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115616" y="2204864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2976" y="2123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60378"/>
              </p:ext>
            </p:extLst>
          </p:nvPr>
        </p:nvGraphicFramePr>
        <p:xfrm>
          <a:off x="5405346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5765387" y="2276872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1371" y="2411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2747" y="2195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62072"/>
              </p:ext>
            </p:extLst>
          </p:nvPr>
        </p:nvGraphicFramePr>
        <p:xfrm>
          <a:off x="3131840" y="3933056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 flipV="1">
            <a:off x="3563888" y="4149080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42838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1248" y="40677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890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layer1 : </a:t>
            </a:r>
          </a:p>
          <a:p>
            <a:r>
              <a:rPr lang="en-US" dirty="0" smtClean="0"/>
              <a:t>h1 = </a:t>
            </a:r>
            <a:r>
              <a:rPr lang="en-IN" dirty="0" smtClean="0"/>
              <a:t>¬(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053418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layer2 : </a:t>
            </a:r>
          </a:p>
          <a:p>
            <a:r>
              <a:rPr lang="en-US" dirty="0"/>
              <a:t>h</a:t>
            </a:r>
            <a:r>
              <a:rPr lang="en-US" dirty="0" smtClean="0"/>
              <a:t>2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749163" y="5445224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layer: </a:t>
            </a:r>
          </a:p>
          <a:p>
            <a:r>
              <a:rPr lang="en-US" dirty="0" smtClean="0"/>
              <a:t>O =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2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XOR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l-GR" dirty="0" smtClean="0"/>
              <a:t>η</a:t>
            </a:r>
            <a:r>
              <a:rPr lang="en-US" dirty="0"/>
              <a:t> </a:t>
            </a:r>
            <a:r>
              <a:rPr lang="en-US" dirty="0" smtClean="0"/>
              <a:t>&gt;= 0.7</a:t>
            </a:r>
          </a:p>
          <a:p>
            <a:pPr marL="274320" lvl="1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92172"/>
              </p:ext>
            </p:extLst>
          </p:nvPr>
        </p:nvGraphicFramePr>
        <p:xfrm>
          <a:off x="683568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115616" y="2204864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2339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2976" y="2123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202817"/>
              </p:ext>
            </p:extLst>
          </p:nvPr>
        </p:nvGraphicFramePr>
        <p:xfrm>
          <a:off x="5405346" y="1988840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5765387" y="2276872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1371" y="24115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2747" y="21955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85961"/>
              </p:ext>
            </p:extLst>
          </p:nvPr>
        </p:nvGraphicFramePr>
        <p:xfrm>
          <a:off x="3131840" y="3933056"/>
          <a:ext cx="2232249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4083"/>
                <a:gridCol w="744083"/>
                <a:gridCol w="74408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 flipV="1">
            <a:off x="3563888" y="4149080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9872" y="42838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1248" y="40677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890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layer1 : </a:t>
            </a:r>
          </a:p>
          <a:p>
            <a:r>
              <a:rPr lang="en-US" dirty="0" smtClean="0"/>
              <a:t>h1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6053418" y="357301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layer2 : </a:t>
            </a:r>
          </a:p>
          <a:p>
            <a:r>
              <a:rPr lang="en-US" dirty="0"/>
              <a:t>h</a:t>
            </a:r>
            <a:r>
              <a:rPr lang="en-US" dirty="0" smtClean="0"/>
              <a:t>2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749163" y="5445224"/>
            <a:ext cx="1507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layer: </a:t>
            </a:r>
          </a:p>
          <a:p>
            <a:r>
              <a:rPr lang="en-US" dirty="0" smtClean="0"/>
              <a:t>O = </a:t>
            </a:r>
            <a:r>
              <a:rPr lang="en-IN" dirty="0"/>
              <a:t>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h1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6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Hidden Layer 1 (h1)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4994"/>
              </p:ext>
            </p:extLst>
          </p:nvPr>
        </p:nvGraphicFramePr>
        <p:xfrm>
          <a:off x="1186731" y="1988840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258742" y="2137667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034" y="23273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742" y="19383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778" y="4684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0</a:t>
            </a:r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743"/>
              </p:ext>
            </p:extLst>
          </p:nvPr>
        </p:nvGraphicFramePr>
        <p:xfrm>
          <a:off x="5016737" y="1967354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5088748" y="2116181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3059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748" y="19168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784" y="46630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677154" y="5230941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Hidden layer1 : </a:t>
            </a:r>
          </a:p>
          <a:p>
            <a:r>
              <a:rPr lang="en-US" dirty="0" smtClean="0"/>
              <a:t>h1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 </a:t>
            </a:r>
            <a:r>
              <a:rPr lang="en-IN" dirty="0" smtClean="0"/>
              <a:t>∧ ¬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2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Hidden Layer 2 (h2)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22764"/>
              </p:ext>
            </p:extLst>
          </p:nvPr>
        </p:nvGraphicFramePr>
        <p:xfrm>
          <a:off x="1186731" y="1988840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258742" y="2137667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034" y="23273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742" y="19383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778" y="4684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0</a:t>
            </a:r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03505"/>
              </p:ext>
            </p:extLst>
          </p:nvPr>
        </p:nvGraphicFramePr>
        <p:xfrm>
          <a:off x="5016737" y="1967354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5088748" y="2116181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3059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748" y="19168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784" y="46630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203848" y="5230941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Hidden layer2 : </a:t>
            </a:r>
          </a:p>
          <a:p>
            <a:r>
              <a:rPr lang="en-US" dirty="0" smtClean="0"/>
              <a:t>h2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US" dirty="0" smtClean="0"/>
              <a:t> </a:t>
            </a:r>
            <a:r>
              <a:rPr lang="en-IN" dirty="0" smtClean="0"/>
              <a:t>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 ∨ (¬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 </a:t>
            </a:r>
            <a:r>
              <a:rPr lang="en-IN" dirty="0" smtClean="0"/>
              <a:t>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Hidden Layer 3 (h3)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665793"/>
              </p:ext>
            </p:extLst>
          </p:nvPr>
        </p:nvGraphicFramePr>
        <p:xfrm>
          <a:off x="1186731" y="1988840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1258742" y="2137667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2034" y="23273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8742" y="193831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4778" y="468449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0</a:t>
            </a:r>
            <a:endParaRPr lang="en-US" dirty="0" smtClean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95562"/>
              </p:ext>
            </p:extLst>
          </p:nvPr>
        </p:nvGraphicFramePr>
        <p:xfrm>
          <a:off x="5016737" y="1967354"/>
          <a:ext cx="2449165" cy="2520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 flipH="1" flipV="1">
            <a:off x="5088748" y="2116181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32040" y="2305908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x2x3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8748" y="191683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x4x5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94784" y="466300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 = 1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5230941"/>
            <a:ext cx="628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Hidden layer3: </a:t>
            </a:r>
          </a:p>
          <a:p>
            <a:pPr algn="ctr"/>
            <a:r>
              <a:rPr lang="en-US" dirty="0" smtClean="0"/>
              <a:t>h3 = </a:t>
            </a:r>
            <a:r>
              <a:rPr lang="en-IN" dirty="0" smtClean="0"/>
              <a:t>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x4 </a:t>
            </a:r>
            <a:r>
              <a:rPr lang="en-IN" dirty="0" smtClean="0"/>
              <a:t>∧</a:t>
            </a:r>
            <a:r>
              <a:rPr lang="en-US" dirty="0" smtClean="0"/>
              <a:t>((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) ∨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) ∨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)</a:t>
            </a:r>
            <a:r>
              <a:rPr lang="en-US" dirty="0" smtClean="0"/>
              <a:t>) </a:t>
            </a:r>
            <a:r>
              <a:rPr lang="en-IN" dirty="0" smtClean="0"/>
              <a:t>∨(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 ∧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x5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3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Parent Pointer Redirection</a:t>
            </a:r>
          </a:p>
          <a:p>
            <a:pPr lvl="1"/>
            <a:r>
              <a:rPr lang="en-US" dirty="0" smtClean="0"/>
              <a:t>Whenever an alternate shorter path to an already visited node is found, the </a:t>
            </a:r>
            <a:r>
              <a:rPr lang="en-US" i="1" dirty="0" smtClean="0"/>
              <a:t>parent pointer </a:t>
            </a:r>
            <a:r>
              <a:rPr lang="en-US" dirty="0" smtClean="0"/>
              <a:t>of that node and its </a:t>
            </a:r>
            <a:r>
              <a:rPr lang="en-US" i="1" dirty="0" err="1" smtClean="0"/>
              <a:t>gvalue</a:t>
            </a:r>
            <a:r>
              <a:rPr lang="en-US" dirty="0" smtClean="0"/>
              <a:t> is readjusted.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/>
              <a:t>gvalue</a:t>
            </a:r>
            <a:r>
              <a:rPr lang="en-US" dirty="0"/>
              <a:t> </a:t>
            </a:r>
            <a:r>
              <a:rPr lang="en-US" dirty="0" smtClean="0"/>
              <a:t>of the descendants of that node is also updated.</a:t>
            </a:r>
          </a:p>
          <a:p>
            <a:pPr lvl="1"/>
            <a:r>
              <a:rPr lang="en-US" dirty="0" smtClean="0"/>
              <a:t>Parent pointer redirection ensures that already visited node i.e. a node is in closed list is never put again into the open list.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36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Hidden Layers : Palindrome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Final Layer (O)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27310"/>
              </p:ext>
            </p:extLst>
          </p:nvPr>
        </p:nvGraphicFramePr>
        <p:xfrm>
          <a:off x="3131840" y="2420888"/>
          <a:ext cx="2449165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833"/>
                <a:gridCol w="489833"/>
                <a:gridCol w="489833"/>
                <a:gridCol w="489833"/>
                <a:gridCol w="489833"/>
              </a:tblGrid>
              <a:tr h="5040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</a:t>
                      </a:r>
                      <a:endParaRPr lang="en-IN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 flipV="1">
            <a:off x="3203851" y="2569715"/>
            <a:ext cx="387130" cy="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57297" y="2759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h1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51" y="237036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h2h3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6563" y="4365104"/>
            <a:ext cx="2316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Output Layer (O): </a:t>
            </a:r>
          </a:p>
          <a:p>
            <a:pPr algn="ctr"/>
            <a:r>
              <a:rPr lang="en-US" dirty="0" smtClean="0"/>
              <a:t>O = </a:t>
            </a:r>
            <a:r>
              <a:rPr lang="en-IN" dirty="0" smtClean="0"/>
              <a:t>¬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x1 </a:t>
            </a:r>
            <a:r>
              <a:rPr lang="en-IN" dirty="0" smtClean="0"/>
              <a:t>∧ </a:t>
            </a:r>
            <a:r>
              <a:rPr lang="en-US" dirty="0" smtClean="0"/>
              <a:t>(</a:t>
            </a:r>
            <a:r>
              <a:rPr lang="en-IN" dirty="0" smtClean="0"/>
              <a:t>¬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x2</a:t>
            </a:r>
            <a:r>
              <a:rPr lang="en-IN" dirty="0" smtClean="0"/>
              <a:t> ∨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x3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6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Symmetry Breaking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If all weights are initialized to the same value then back propagation does not converge.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Explanation – On initializing with equal weights, FFNN on each successive iteration modifies weights by equal amount. This symmetric update of weights leads to non convergence of back propagation.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7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Configuration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eight puzzle consists of a three by three board with eight numbered tiles and a blank space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US" dirty="0" smtClean="0"/>
              <a:t>Operation</a:t>
            </a:r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tile adjacent to the blank space can slide into the space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Objective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object is to figure out the steps needed to get from one configuration of the tiles to another. </a:t>
            </a:r>
            <a:endParaRPr lang="en-US" dirty="0" smtClean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1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H0 : Trivial Heuristic</a:t>
            </a:r>
          </a:p>
          <a:p>
            <a:pPr lvl="1"/>
            <a:r>
              <a:rPr lang="en-US" i="1" dirty="0" err="1"/>
              <a:t>h</a:t>
            </a:r>
            <a:r>
              <a:rPr lang="en-US" i="1" dirty="0" err="1" smtClean="0"/>
              <a:t>value</a:t>
            </a:r>
            <a:r>
              <a:rPr lang="en-US" i="1" dirty="0" smtClean="0"/>
              <a:t> = 0 </a:t>
            </a:r>
          </a:p>
          <a:p>
            <a:pPr lvl="1"/>
            <a:r>
              <a:rPr lang="en-US" dirty="0" smtClean="0"/>
              <a:t>Satisfies </a:t>
            </a:r>
            <a:r>
              <a:rPr lang="en-US" dirty="0" err="1" smtClean="0"/>
              <a:t>admissiblity</a:t>
            </a:r>
            <a:r>
              <a:rPr lang="en-US" dirty="0" smtClean="0"/>
              <a:t> of A* .</a:t>
            </a:r>
          </a:p>
          <a:p>
            <a:pPr lvl="1"/>
            <a:r>
              <a:rPr lang="en-US" dirty="0" smtClean="0"/>
              <a:t>Follows </a:t>
            </a:r>
            <a:r>
              <a:rPr lang="en-US" dirty="0" err="1" smtClean="0"/>
              <a:t>Montone</a:t>
            </a:r>
            <a:r>
              <a:rPr lang="en-US" dirty="0" smtClean="0"/>
              <a:t> Restriction.</a:t>
            </a:r>
          </a:p>
          <a:p>
            <a:pPr lvl="1"/>
            <a:endParaRPr lang="en-US" dirty="0" smtClean="0"/>
          </a:p>
          <a:p>
            <a:r>
              <a:rPr lang="en-IN" dirty="0" smtClean="0"/>
              <a:t>H1 </a:t>
            </a:r>
            <a:r>
              <a:rPr lang="en-IN" dirty="0"/>
              <a:t>: No. of Displaced Tiles</a:t>
            </a:r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= </a:t>
            </a:r>
            <a:r>
              <a:rPr lang="en-US" dirty="0"/>
              <a:t>No. of tiles which are displaced from their actual position in the goal node.</a:t>
            </a:r>
          </a:p>
          <a:p>
            <a:pPr lvl="1"/>
            <a:r>
              <a:rPr lang="en-US" dirty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Restriction.</a:t>
            </a:r>
          </a:p>
          <a:p>
            <a:pPr marL="274320" lvl="1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29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8-Tiles Puzzle Problem : Heuristics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H2 : Manhattan Distance</a:t>
            </a:r>
          </a:p>
          <a:p>
            <a:pPr lvl="1"/>
            <a:r>
              <a:rPr lang="en-US" i="1" dirty="0" err="1"/>
              <a:t>hvalue</a:t>
            </a:r>
            <a:r>
              <a:rPr lang="en-US" i="1" dirty="0"/>
              <a:t> </a:t>
            </a:r>
            <a:r>
              <a:rPr lang="en-US" dirty="0" smtClean="0"/>
              <a:t>= sum of </a:t>
            </a:r>
            <a:r>
              <a:rPr lang="en-US" dirty="0" err="1" smtClean="0"/>
              <a:t>manhattan</a:t>
            </a:r>
            <a:r>
              <a:rPr lang="en-US" dirty="0" smtClean="0"/>
              <a:t> distances of tiles from their destined position.</a:t>
            </a:r>
          </a:p>
          <a:p>
            <a:pPr lvl="1"/>
            <a:r>
              <a:rPr lang="en-US" dirty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H3 </a:t>
            </a:r>
            <a:r>
              <a:rPr lang="en-US" dirty="0" smtClean="0"/>
              <a:t>: No. of inversion pairs/2</a:t>
            </a:r>
          </a:p>
          <a:p>
            <a:pPr lvl="1"/>
            <a:r>
              <a:rPr lang="en-US" i="1" dirty="0" err="1" smtClean="0"/>
              <a:t>hvalue</a:t>
            </a:r>
            <a:r>
              <a:rPr lang="en-US" i="1" dirty="0" smtClean="0"/>
              <a:t> </a:t>
            </a:r>
            <a:r>
              <a:rPr lang="en-US" dirty="0" smtClean="0"/>
              <a:t>= abs([#</a:t>
            </a:r>
            <a:r>
              <a:rPr lang="en-US" dirty="0" err="1" smtClean="0"/>
              <a:t>Inv_pairs</a:t>
            </a:r>
            <a:r>
              <a:rPr lang="en-US" dirty="0" smtClean="0"/>
              <a:t>(Node) - #</a:t>
            </a:r>
            <a:r>
              <a:rPr lang="en-US" dirty="0" err="1" smtClean="0"/>
              <a:t>Inv_pairs</a:t>
            </a:r>
            <a:r>
              <a:rPr lang="en-US" dirty="0" smtClean="0"/>
              <a:t>(Goal)]/2)</a:t>
            </a:r>
          </a:p>
          <a:p>
            <a:pPr lvl="1"/>
            <a:r>
              <a:rPr lang="en-US" dirty="0" smtClean="0"/>
              <a:t>Satisfies </a:t>
            </a:r>
            <a:r>
              <a:rPr lang="en-US" dirty="0" err="1"/>
              <a:t>admissiblity</a:t>
            </a:r>
            <a:r>
              <a:rPr lang="en-US" dirty="0"/>
              <a:t> of A* .</a:t>
            </a:r>
          </a:p>
          <a:p>
            <a:pPr lvl="1"/>
            <a:r>
              <a:rPr lang="en-US" dirty="0"/>
              <a:t>Follows </a:t>
            </a:r>
            <a:r>
              <a:rPr lang="en-US" dirty="0" err="1"/>
              <a:t>Montone</a:t>
            </a:r>
            <a:r>
              <a:rPr lang="en-US" dirty="0"/>
              <a:t> Restriction.</a:t>
            </a:r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22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H3 : Proof of admissibility and MR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One operation i.e. moving a tile to the blank space results in change in number of inversion pairs either by 0 or 2. 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For MR </a:t>
            </a:r>
            <a:r>
              <a:rPr lang="en-US" dirty="0" err="1" smtClean="0"/>
              <a:t>satisfiability</a:t>
            </a:r>
            <a:r>
              <a:rPr lang="en-US" dirty="0" smtClean="0"/>
              <a:t>, </a:t>
            </a:r>
          </a:p>
          <a:p>
            <a:pPr lvl="2"/>
            <a:r>
              <a:rPr lang="en-US" i="1" dirty="0" smtClean="0"/>
              <a:t>h(p) &lt;= h(c) + cost(</a:t>
            </a:r>
            <a:r>
              <a:rPr lang="en-US" i="1" dirty="0" err="1" smtClean="0"/>
              <a:t>p,c</a:t>
            </a:r>
            <a:r>
              <a:rPr lang="en-US" i="1" dirty="0" smtClean="0"/>
              <a:t>)</a:t>
            </a:r>
          </a:p>
          <a:p>
            <a:pPr lvl="2"/>
            <a:r>
              <a:rPr lang="en-US" dirty="0" smtClean="0"/>
              <a:t>Here, h(n) = #</a:t>
            </a:r>
            <a:r>
              <a:rPr lang="en-US" dirty="0" err="1" smtClean="0"/>
              <a:t>inversion_pairs</a:t>
            </a:r>
            <a:r>
              <a:rPr lang="en-US" dirty="0" smtClean="0"/>
              <a:t>(n)/2</a:t>
            </a:r>
          </a:p>
          <a:p>
            <a:pPr lvl="2"/>
            <a:r>
              <a:rPr lang="en-US" dirty="0" smtClean="0"/>
              <a:t>Cost(p, c) = 1 </a:t>
            </a:r>
          </a:p>
          <a:p>
            <a:pPr marL="59436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Also, MR =&gt; Admissibility</a:t>
            </a:r>
          </a:p>
          <a:p>
            <a:pPr marL="868680" lvl="3" indent="0">
              <a:buNone/>
            </a:pPr>
            <a:endParaRPr lang="en-US" dirty="0"/>
          </a:p>
          <a:p>
            <a:pPr lvl="3"/>
            <a:endParaRPr lang="en-US" i="1" dirty="0" smtClean="0"/>
          </a:p>
          <a:p>
            <a:pPr lvl="2"/>
            <a:endParaRPr lang="en-US" dirty="0" smtClean="0"/>
          </a:p>
          <a:p>
            <a:pPr marL="274320" lvl="1" indent="0">
              <a:buNone/>
            </a:pPr>
            <a:endParaRPr lang="en-US" i="1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8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</a:t>
            </a:r>
            <a:r>
              <a:rPr lang="en-US" dirty="0" err="1" smtClean="0"/>
              <a:t>Montone</a:t>
            </a:r>
            <a:r>
              <a:rPr lang="en-US" dirty="0" smtClean="0"/>
              <a:t> Restriction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dirty="0" smtClean="0"/>
              <a:t>Case </a:t>
            </a:r>
            <a:r>
              <a:rPr lang="en-US" dirty="0"/>
              <a:t>1:</a:t>
            </a:r>
          </a:p>
          <a:p>
            <a:pPr lvl="3"/>
            <a:r>
              <a:rPr lang="en-US" dirty="0"/>
              <a:t>#</a:t>
            </a:r>
            <a:r>
              <a:rPr lang="en-US" dirty="0" err="1"/>
              <a:t>inversion_pairs</a:t>
            </a:r>
            <a:r>
              <a:rPr lang="en-US" dirty="0"/>
              <a:t>(c) = #</a:t>
            </a:r>
            <a:r>
              <a:rPr lang="en-US" dirty="0" err="1"/>
              <a:t>inversion_pairs</a:t>
            </a:r>
            <a:r>
              <a:rPr lang="en-US" dirty="0"/>
              <a:t>(p) + 2</a:t>
            </a:r>
          </a:p>
          <a:p>
            <a:pPr lvl="3"/>
            <a:r>
              <a:rPr lang="en-US" dirty="0"/>
              <a:t>h(c) = h(p) + 1</a:t>
            </a:r>
          </a:p>
          <a:p>
            <a:pPr lvl="3"/>
            <a:r>
              <a:rPr lang="en-US" dirty="0"/>
              <a:t>Then, h(p) &lt;= h(c) + cost(</a:t>
            </a:r>
            <a:r>
              <a:rPr lang="en-US" dirty="0" err="1"/>
              <a:t>p,c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is satisfied trivially. </a:t>
            </a:r>
          </a:p>
          <a:p>
            <a:pPr lvl="2"/>
            <a:r>
              <a:rPr lang="en-US" dirty="0"/>
              <a:t>Case 2:</a:t>
            </a:r>
          </a:p>
          <a:p>
            <a:pPr lvl="3"/>
            <a:r>
              <a:rPr lang="en-US" dirty="0"/>
              <a:t>#</a:t>
            </a:r>
            <a:r>
              <a:rPr lang="en-US" dirty="0" err="1"/>
              <a:t>inversion_pairs</a:t>
            </a:r>
            <a:r>
              <a:rPr lang="en-US" dirty="0"/>
              <a:t>(c) = #</a:t>
            </a:r>
            <a:r>
              <a:rPr lang="en-US" dirty="0" err="1"/>
              <a:t>inversion_pairs</a:t>
            </a:r>
            <a:r>
              <a:rPr lang="en-US" dirty="0"/>
              <a:t>(p) - 2</a:t>
            </a:r>
          </a:p>
          <a:p>
            <a:pPr lvl="3"/>
            <a:r>
              <a:rPr lang="en-US" dirty="0"/>
              <a:t>h(c) = h(p) - 1</a:t>
            </a:r>
          </a:p>
          <a:p>
            <a:pPr lvl="3"/>
            <a:r>
              <a:rPr lang="en-US" dirty="0"/>
              <a:t>Then, h(p) = h(c) + cost(</a:t>
            </a:r>
            <a:r>
              <a:rPr lang="en-US" dirty="0" err="1"/>
              <a:t>p,c</a:t>
            </a:r>
            <a:r>
              <a:rPr lang="en-US" dirty="0"/>
              <a:t>) </a:t>
            </a:r>
          </a:p>
          <a:p>
            <a:pPr lvl="3"/>
            <a:r>
              <a:rPr lang="en-US" dirty="0"/>
              <a:t>Thus, h(p) &lt;= h(c) + cost(</a:t>
            </a:r>
            <a:r>
              <a:rPr lang="en-US" dirty="0" err="1"/>
              <a:t>p,c</a:t>
            </a:r>
            <a:r>
              <a:rPr lang="en-US" dirty="0"/>
              <a:t>) is satisfied. </a:t>
            </a:r>
          </a:p>
          <a:p>
            <a:pPr lvl="2"/>
            <a:r>
              <a:rPr lang="en-US" dirty="0"/>
              <a:t>Case 3:</a:t>
            </a:r>
          </a:p>
          <a:p>
            <a:pPr lvl="3"/>
            <a:r>
              <a:rPr lang="en-US" dirty="0"/>
              <a:t>#</a:t>
            </a:r>
            <a:r>
              <a:rPr lang="en-US" dirty="0" err="1"/>
              <a:t>inversion_pairs</a:t>
            </a:r>
            <a:r>
              <a:rPr lang="en-US" dirty="0"/>
              <a:t>(c) = #</a:t>
            </a:r>
            <a:r>
              <a:rPr lang="en-US" dirty="0" err="1"/>
              <a:t>inversion_pairs</a:t>
            </a:r>
            <a:r>
              <a:rPr lang="en-US" dirty="0"/>
              <a:t>(p) </a:t>
            </a:r>
          </a:p>
          <a:p>
            <a:pPr lvl="3"/>
            <a:r>
              <a:rPr lang="en-US" dirty="0"/>
              <a:t>h(c) = h(p) </a:t>
            </a:r>
          </a:p>
          <a:p>
            <a:pPr lvl="3"/>
            <a:r>
              <a:rPr lang="en-US" dirty="0"/>
              <a:t>Then, h(p) &lt;= h(c) + 1 is satisfied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H3 satisfies MR. </a:t>
            </a:r>
            <a:endParaRPr lang="en-US" dirty="0"/>
          </a:p>
          <a:p>
            <a:r>
              <a:rPr lang="en-US" dirty="0" smtClean="0"/>
              <a:t>Hence, Heuristic H3 is admissible.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61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441</TotalTime>
  <Words>1735</Words>
  <Application>Microsoft Office PowerPoint</Application>
  <PresentationFormat>On-screen Show (4:3)</PresentationFormat>
  <Paragraphs>491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Origin</vt:lpstr>
      <vt:lpstr>PowerPoint Presentation</vt:lpstr>
      <vt:lpstr>Introduction</vt:lpstr>
      <vt:lpstr>A* Implementation</vt:lpstr>
      <vt:lpstr>A* Implementation </vt:lpstr>
      <vt:lpstr>8-Tiles Puzzle Problem</vt:lpstr>
      <vt:lpstr>8-Tiles Puzzle Problem : Heuristics</vt:lpstr>
      <vt:lpstr>8-Tiles Puzzle Problem : Heuristics</vt:lpstr>
      <vt:lpstr>H3 : Proof of admissibility and MR</vt:lpstr>
      <vt:lpstr>Proof of Montone Restriction</vt:lpstr>
      <vt:lpstr>8-Tiles Puzzle Problem : Heuristics</vt:lpstr>
      <vt:lpstr>8-Tiles Puzzle : Non-Reachability</vt:lpstr>
      <vt:lpstr>Missionaries and Cannibal Problem</vt:lpstr>
      <vt:lpstr>Missionaries and Cannibals: Heuristics</vt:lpstr>
      <vt:lpstr>H1 : Proof of admissibility</vt:lpstr>
      <vt:lpstr>Missionaries and Cannibals: Heuristics</vt:lpstr>
      <vt:lpstr>PowerPoint Presentation</vt:lpstr>
      <vt:lpstr>PowerPoint Presentation</vt:lpstr>
      <vt:lpstr>2-input NAND</vt:lpstr>
      <vt:lpstr>2-Input NOR</vt:lpstr>
      <vt:lpstr>2-Input XOR</vt:lpstr>
      <vt:lpstr>5-input Majority</vt:lpstr>
      <vt:lpstr>5-Input Palindrome</vt:lpstr>
      <vt:lpstr>Seven Segment Display</vt:lpstr>
      <vt:lpstr>Local Minima and Saturation</vt:lpstr>
      <vt:lpstr>Momentum</vt:lpstr>
      <vt:lpstr>PowerPoint Presentation</vt:lpstr>
      <vt:lpstr>2-Input NAND</vt:lpstr>
      <vt:lpstr>2-Input NOR</vt:lpstr>
      <vt:lpstr>2-Input XOR</vt:lpstr>
      <vt:lpstr>5-Input Majority</vt:lpstr>
      <vt:lpstr>5-Input Palindrome</vt:lpstr>
      <vt:lpstr>Seven Segment Display</vt:lpstr>
      <vt:lpstr>PowerPoint Presentation</vt:lpstr>
      <vt:lpstr>Analysis of Hidden Layers</vt:lpstr>
      <vt:lpstr>Analysis of Hidden Layers : XOR</vt:lpstr>
      <vt:lpstr>Analysis of Hidden Layers : XOR</vt:lpstr>
      <vt:lpstr>Analysis of Hidden Layers : Palindrome</vt:lpstr>
      <vt:lpstr>Analysis of Hidden Layers : Palindrome</vt:lpstr>
      <vt:lpstr>Analysis of Hidden Layers : Palindrome</vt:lpstr>
      <vt:lpstr>Analysis of Hidden Layers : Palindrome</vt:lpstr>
      <vt:lpstr>Symmetry Breaking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 Forwarding And Back Propagation</dc:title>
  <dc:creator>Vivek</dc:creator>
  <cp:lastModifiedBy>Vivek</cp:lastModifiedBy>
  <cp:revision>39</cp:revision>
  <dcterms:created xsi:type="dcterms:W3CDTF">2014-03-05T16:59:19Z</dcterms:created>
  <dcterms:modified xsi:type="dcterms:W3CDTF">2014-04-03T09:42:58Z</dcterms:modified>
</cp:coreProperties>
</file>