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89" r:id="rId4"/>
    <p:sldId id="290" r:id="rId5"/>
    <p:sldId id="292" r:id="rId6"/>
    <p:sldId id="291" r:id="rId7"/>
    <p:sldId id="293" r:id="rId8"/>
    <p:sldId id="298" r:id="rId9"/>
    <p:sldId id="299" r:id="rId10"/>
    <p:sldId id="294" r:id="rId11"/>
    <p:sldId id="300" r:id="rId12"/>
    <p:sldId id="295" r:id="rId13"/>
    <p:sldId id="296" r:id="rId14"/>
    <p:sldId id="301" r:id="rId15"/>
    <p:sldId id="297" r:id="rId16"/>
    <p:sldId id="302" r:id="rId17"/>
    <p:sldId id="303" r:id="rId18"/>
    <p:sldId id="30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>
      <p:cViewPr varScale="1">
        <p:scale>
          <a:sx n="71" d="100"/>
          <a:sy n="71" d="100"/>
        </p:scale>
        <p:origin x="135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FB5E580-610C-478E-87E4-2D004C324BCF}" type="datetimeFigureOut">
              <a:rPr lang="en-IN" smtClean="0"/>
              <a:t>09-04-2014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D80BB5E-D3B6-444B-B0A5-CDF177081D56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E580-610C-478E-87E4-2D004C324BCF}" type="datetimeFigureOut">
              <a:rPr lang="en-IN" smtClean="0"/>
              <a:t>09-04-2014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BB5E-D3B6-444B-B0A5-CDF177081D5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E580-610C-478E-87E4-2D004C324BCF}" type="datetimeFigureOut">
              <a:rPr lang="en-IN" smtClean="0"/>
              <a:t>09-04-2014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BB5E-D3B6-444B-B0A5-CDF177081D5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E580-610C-478E-87E4-2D004C324BCF}" type="datetimeFigureOut">
              <a:rPr lang="en-IN" smtClean="0"/>
              <a:t>09-04-2014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BB5E-D3B6-444B-B0A5-CDF177081D5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FB5E580-610C-478E-87E4-2D004C324BCF}" type="datetimeFigureOut">
              <a:rPr lang="en-IN" smtClean="0"/>
              <a:t>09-04-2014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D80BB5E-D3B6-444B-B0A5-CDF177081D5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E580-610C-478E-87E4-2D004C324BCF}" type="datetimeFigureOut">
              <a:rPr lang="en-IN" smtClean="0"/>
              <a:t>09-04-2014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BB5E-D3B6-444B-B0A5-CDF177081D5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E580-610C-478E-87E4-2D004C324BCF}" type="datetimeFigureOut">
              <a:rPr lang="en-IN" smtClean="0"/>
              <a:t>09-04-2014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BB5E-D3B6-444B-B0A5-CDF177081D5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E580-610C-478E-87E4-2D004C324BCF}" type="datetimeFigureOut">
              <a:rPr lang="en-IN" smtClean="0"/>
              <a:t>09-04-2014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BB5E-D3B6-444B-B0A5-CDF177081D56}" type="slidenum">
              <a:rPr lang="en-IN" smtClean="0"/>
              <a:t>‹#›</a:t>
            </a:fld>
            <a:endParaRPr lang="en-IN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E580-610C-478E-87E4-2D004C324BCF}" type="datetimeFigureOut">
              <a:rPr lang="en-IN" smtClean="0"/>
              <a:t>09-04-2014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BB5E-D3B6-444B-B0A5-CDF177081D5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E580-610C-478E-87E4-2D004C324BCF}" type="datetimeFigureOut">
              <a:rPr lang="en-IN" smtClean="0"/>
              <a:t>09-04-2014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BB5E-D3B6-444B-B0A5-CDF177081D5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E580-610C-478E-87E4-2D004C324BCF}" type="datetimeFigureOut">
              <a:rPr lang="en-IN" smtClean="0"/>
              <a:t>09-04-2014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BB5E-D3B6-444B-B0A5-CDF177081D5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B5E580-610C-478E-87E4-2D004C324BCF}" type="datetimeFigureOut">
              <a:rPr lang="en-IN" smtClean="0"/>
              <a:t>09-04-2014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D80BB5E-D3B6-444B-B0A5-CDF177081D56}" type="slidenum">
              <a:rPr lang="en-IN" smtClean="0"/>
              <a:t>‹#›</a:t>
            </a:fld>
            <a:endParaRPr lang="en-IN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9632" y="2312873"/>
            <a:ext cx="612068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A* Algorithm</a:t>
            </a:r>
            <a:endParaRPr lang="en-IN" sz="5000" dirty="0" smtClean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11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8-Tiles Puzzle Problem : Heuristics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H4 </a:t>
            </a:r>
            <a:r>
              <a:rPr lang="en-US" dirty="0"/>
              <a:t>: No. of inversion </a:t>
            </a:r>
            <a:r>
              <a:rPr lang="en-US" dirty="0" smtClean="0"/>
              <a:t>pairs</a:t>
            </a:r>
            <a:endParaRPr lang="en-US" dirty="0"/>
          </a:p>
          <a:p>
            <a:pPr lvl="1"/>
            <a:r>
              <a:rPr lang="en-US" i="1" dirty="0" err="1"/>
              <a:t>hvalue</a:t>
            </a:r>
            <a:r>
              <a:rPr lang="en-US" i="1" dirty="0"/>
              <a:t> </a:t>
            </a:r>
            <a:r>
              <a:rPr lang="en-US" dirty="0"/>
              <a:t>= </a:t>
            </a:r>
            <a:r>
              <a:rPr lang="en-US" dirty="0" smtClean="0"/>
              <a:t>abs[#</a:t>
            </a:r>
            <a:r>
              <a:rPr lang="en-US" dirty="0" err="1"/>
              <a:t>Inv_pairs</a:t>
            </a:r>
            <a:r>
              <a:rPr lang="en-US" dirty="0"/>
              <a:t>(Node) - #</a:t>
            </a:r>
            <a:r>
              <a:rPr lang="en-US" dirty="0" err="1"/>
              <a:t>Inv_pairs</a:t>
            </a:r>
            <a:r>
              <a:rPr lang="en-US" dirty="0"/>
              <a:t>(Goal</a:t>
            </a:r>
            <a:r>
              <a:rPr lang="en-US" dirty="0" smtClean="0"/>
              <a:t>)]</a:t>
            </a:r>
            <a:endParaRPr lang="en-US" dirty="0"/>
          </a:p>
          <a:p>
            <a:pPr lvl="1"/>
            <a:r>
              <a:rPr lang="en-US" dirty="0" smtClean="0"/>
              <a:t>Violates </a:t>
            </a:r>
            <a:r>
              <a:rPr lang="en-US" dirty="0" err="1"/>
              <a:t>admissiblity</a:t>
            </a:r>
            <a:r>
              <a:rPr lang="en-US" dirty="0"/>
              <a:t> of A</a:t>
            </a:r>
            <a:r>
              <a:rPr lang="en-US" dirty="0" smtClean="0"/>
              <a:t>*.</a:t>
            </a:r>
            <a:endParaRPr lang="en-US" dirty="0"/>
          </a:p>
          <a:p>
            <a:pPr lvl="1"/>
            <a:r>
              <a:rPr lang="en-US" dirty="0" smtClean="0"/>
              <a:t>Violates </a:t>
            </a:r>
            <a:r>
              <a:rPr lang="en-US" dirty="0" err="1"/>
              <a:t>Montone</a:t>
            </a:r>
            <a:r>
              <a:rPr lang="en-US" dirty="0"/>
              <a:t> </a:t>
            </a:r>
            <a:r>
              <a:rPr lang="en-US" dirty="0" smtClean="0"/>
              <a:t>Restriction.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274320" lvl="1" indent="0">
              <a:buNone/>
            </a:pPr>
            <a:endParaRPr lang="en-US" dirty="0"/>
          </a:p>
          <a:p>
            <a:pPr lvl="1"/>
            <a:r>
              <a:rPr lang="en-US" dirty="0" smtClean="0"/>
              <a:t>h(n) = 2, h*(n) = 1	h(goal) = 0</a:t>
            </a:r>
          </a:p>
          <a:p>
            <a:pPr lvl="1"/>
            <a:r>
              <a:rPr lang="en-US" dirty="0" smtClean="0"/>
              <a:t>Since h(n) &gt; h*(n), H4 is inadmissible. </a:t>
            </a:r>
          </a:p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564510"/>
              </p:ext>
            </p:extLst>
          </p:nvPr>
        </p:nvGraphicFramePr>
        <p:xfrm>
          <a:off x="1374309" y="3212976"/>
          <a:ext cx="1469499" cy="15121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9833"/>
                <a:gridCol w="489833"/>
                <a:gridCol w="489833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045227"/>
              </p:ext>
            </p:extLst>
          </p:nvPr>
        </p:nvGraphicFramePr>
        <p:xfrm>
          <a:off x="3966597" y="3212976"/>
          <a:ext cx="1469499" cy="15121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9833"/>
                <a:gridCol w="489833"/>
                <a:gridCol w="489833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264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8-Tiles Puzzle : Non-Reachability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/>
              <a:t>One operation i.e. moving a tile to the blank space results in change in number of inversion pairs either by 0 or 2. </a:t>
            </a:r>
            <a:endParaRPr lang="en-US" dirty="0" smtClean="0"/>
          </a:p>
          <a:p>
            <a:pPr marL="274320" lvl="1" indent="0">
              <a:buNone/>
            </a:pPr>
            <a:endParaRPr lang="en-US" dirty="0"/>
          </a:p>
          <a:p>
            <a:pPr lvl="1"/>
            <a:r>
              <a:rPr lang="en-US" dirty="0" smtClean="0"/>
              <a:t>Therefore, the difference between the number of inversion pairs of the start configuration and the goal configuration should be even for reachability.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If the difference between the number of inversion pairs is odd, then the 8-puzzle problem is not solvable. </a:t>
            </a:r>
          </a:p>
        </p:txBody>
      </p:sp>
    </p:spTree>
    <p:extLst>
      <p:ext uri="{BB962C8B-B14F-4D97-AF65-F5344CB8AC3E}">
        <p14:creationId xmlns:p14="http://schemas.microsoft.com/office/powerpoint/2010/main" val="25931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Missionaries and Cannibal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Configuration</a:t>
            </a:r>
          </a:p>
          <a:p>
            <a:pPr lvl="1"/>
            <a:r>
              <a:rPr lang="en-US" dirty="0" smtClean="0"/>
              <a:t>&lt;#M, #C, P&gt; </a:t>
            </a:r>
          </a:p>
          <a:p>
            <a:pPr lvl="1"/>
            <a:r>
              <a:rPr lang="en-IN" sz="2500" i="1" dirty="0"/>
              <a:t>#M </a:t>
            </a:r>
            <a:r>
              <a:rPr lang="en-IN" sz="2500" dirty="0"/>
              <a:t>= Number of missionaries on bank </a:t>
            </a:r>
            <a:r>
              <a:rPr lang="en-IN" sz="2500" i="1" dirty="0"/>
              <a:t>L</a:t>
            </a:r>
          </a:p>
          <a:p>
            <a:pPr lvl="1"/>
            <a:r>
              <a:rPr lang="en-IN" sz="2500" i="1" dirty="0"/>
              <a:t>#C </a:t>
            </a:r>
            <a:r>
              <a:rPr lang="en-IN" sz="2500" dirty="0"/>
              <a:t>= Number of cannibals on bank </a:t>
            </a:r>
            <a:r>
              <a:rPr lang="en-IN" sz="2500" i="1" dirty="0"/>
              <a:t>L</a:t>
            </a:r>
          </a:p>
          <a:p>
            <a:pPr lvl="1"/>
            <a:r>
              <a:rPr lang="en-IN" sz="2500" i="1" dirty="0"/>
              <a:t>P </a:t>
            </a:r>
            <a:r>
              <a:rPr lang="en-IN" sz="2500" dirty="0"/>
              <a:t>= Position of the boat</a:t>
            </a:r>
            <a:endParaRPr lang="en-US" dirty="0" smtClean="0"/>
          </a:p>
          <a:p>
            <a:r>
              <a:rPr lang="en-US" dirty="0" smtClean="0"/>
              <a:t>Constraint</a:t>
            </a:r>
          </a:p>
          <a:p>
            <a:pPr lvl="1"/>
            <a:r>
              <a:rPr lang="en-IN" dirty="0" smtClean="0"/>
              <a:t>For </a:t>
            </a:r>
            <a:r>
              <a:rPr lang="en-IN" dirty="0"/>
              <a:t>both banks, if there are missionaries present on the bank, they cannot be outnumbered by cannibals (if they were, the cannibals would eat the missionaries</a:t>
            </a:r>
            <a:r>
              <a:rPr lang="en-IN" dirty="0" smtClean="0"/>
              <a:t>).</a:t>
            </a:r>
          </a:p>
          <a:p>
            <a:r>
              <a:rPr lang="en-US" dirty="0" smtClean="0"/>
              <a:t>Objective</a:t>
            </a:r>
          </a:p>
          <a:p>
            <a:pPr lvl="1"/>
            <a:r>
              <a:rPr lang="en-IN" dirty="0"/>
              <a:t>How can the boat be used to safely carry all the missionaries and cannibals across the river?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275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Missionaries and </a:t>
            </a:r>
            <a:r>
              <a:rPr lang="en-US" dirty="0" smtClean="0"/>
              <a:t>Cannibals: Heuristics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H0 : Trivial Heuristic</a:t>
            </a:r>
          </a:p>
          <a:p>
            <a:pPr lvl="1"/>
            <a:r>
              <a:rPr lang="en-US" i="1" dirty="0" err="1"/>
              <a:t>hvalue</a:t>
            </a:r>
            <a:r>
              <a:rPr lang="en-US" i="1" dirty="0"/>
              <a:t> = 0 </a:t>
            </a:r>
          </a:p>
          <a:p>
            <a:pPr lvl="1"/>
            <a:r>
              <a:rPr lang="en-US" dirty="0"/>
              <a:t>Satisfies </a:t>
            </a:r>
            <a:r>
              <a:rPr lang="en-US" dirty="0" err="1"/>
              <a:t>admissiblity</a:t>
            </a:r>
            <a:r>
              <a:rPr lang="en-US" dirty="0"/>
              <a:t> of A* .</a:t>
            </a:r>
          </a:p>
          <a:p>
            <a:pPr lvl="1"/>
            <a:r>
              <a:rPr lang="en-US" dirty="0"/>
              <a:t>Follows </a:t>
            </a:r>
            <a:r>
              <a:rPr lang="en-US" dirty="0" err="1"/>
              <a:t>Montone</a:t>
            </a:r>
            <a:r>
              <a:rPr lang="en-US" dirty="0"/>
              <a:t> Restriction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IN" dirty="0"/>
              <a:t>H1 </a:t>
            </a:r>
            <a:r>
              <a:rPr lang="en-IN" dirty="0" smtClean="0"/>
              <a:t>: No. of persons left on L bank / 2</a:t>
            </a:r>
            <a:endParaRPr lang="en-IN" dirty="0"/>
          </a:p>
          <a:p>
            <a:pPr lvl="1"/>
            <a:r>
              <a:rPr lang="en-US" i="1" dirty="0" err="1"/>
              <a:t>hvalue</a:t>
            </a:r>
            <a:r>
              <a:rPr lang="en-US" i="1" dirty="0"/>
              <a:t> = </a:t>
            </a:r>
            <a:r>
              <a:rPr lang="en-US" i="1" dirty="0" smtClean="0"/>
              <a:t>(#M + #C)/2</a:t>
            </a:r>
          </a:p>
          <a:p>
            <a:pPr lvl="1"/>
            <a:r>
              <a:rPr lang="en-US" dirty="0" smtClean="0"/>
              <a:t>Satisfies </a:t>
            </a:r>
            <a:r>
              <a:rPr lang="en-US" dirty="0" err="1"/>
              <a:t>admissiblity</a:t>
            </a:r>
            <a:r>
              <a:rPr lang="en-US" dirty="0"/>
              <a:t> of A* .</a:t>
            </a:r>
          </a:p>
          <a:p>
            <a:pPr lvl="1"/>
            <a:r>
              <a:rPr lang="en-US" dirty="0"/>
              <a:t>Follows </a:t>
            </a:r>
            <a:r>
              <a:rPr lang="en-US" dirty="0" err="1"/>
              <a:t>Montone</a:t>
            </a:r>
            <a:r>
              <a:rPr lang="en-US" dirty="0"/>
              <a:t> Restriction.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232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H1 : Proof of admissibility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02920" indent="-457200"/>
            <a:r>
              <a:rPr lang="en-US" dirty="0" smtClean="0"/>
              <a:t>A boat can carry at most two persons at a time.</a:t>
            </a:r>
          </a:p>
          <a:p>
            <a:pPr marL="502920" indent="-457200"/>
            <a:r>
              <a:rPr lang="en-US" dirty="0" smtClean="0"/>
              <a:t>The number of persons at the left bank = #M + #C.</a:t>
            </a:r>
          </a:p>
          <a:p>
            <a:pPr marL="502920" indent="-457200"/>
            <a:r>
              <a:rPr lang="en-US" dirty="0" smtClean="0"/>
              <a:t>Therefore, </a:t>
            </a:r>
          </a:p>
          <a:p>
            <a:pPr marL="777240" lvl="1" indent="-457200"/>
            <a:r>
              <a:rPr lang="en-US" dirty="0" smtClean="0"/>
              <a:t>Min # steps required = (#</a:t>
            </a:r>
            <a:r>
              <a:rPr lang="en-US" dirty="0"/>
              <a:t>M + #</a:t>
            </a:r>
            <a:r>
              <a:rPr lang="en-US" dirty="0" smtClean="0"/>
              <a:t>C</a:t>
            </a:r>
            <a:r>
              <a:rPr lang="en-US" dirty="0"/>
              <a:t>)</a:t>
            </a:r>
            <a:r>
              <a:rPr lang="en-US" dirty="0" smtClean="0"/>
              <a:t>/2</a:t>
            </a:r>
          </a:p>
          <a:p>
            <a:pPr marL="777240" lvl="1" indent="-457200"/>
            <a:r>
              <a:rPr lang="en-US" dirty="0" smtClean="0"/>
              <a:t>Also, h*(n) &gt;= min steps required.</a:t>
            </a:r>
          </a:p>
          <a:p>
            <a:pPr marL="777240" lvl="1" indent="-457200"/>
            <a:r>
              <a:rPr lang="en-US" dirty="0" smtClean="0"/>
              <a:t>h(n) = min steps required =  </a:t>
            </a:r>
            <a:r>
              <a:rPr lang="en-US" dirty="0"/>
              <a:t>(#M + #C)/</a:t>
            </a:r>
            <a:r>
              <a:rPr lang="en-US" dirty="0" smtClean="0"/>
              <a:t>2.</a:t>
            </a:r>
          </a:p>
          <a:p>
            <a:pPr marL="777240" lvl="1" indent="-457200"/>
            <a:r>
              <a:rPr lang="en-US" dirty="0" smtClean="0"/>
              <a:t>Therefore, h(n) &lt;= h*(n).</a:t>
            </a:r>
          </a:p>
          <a:p>
            <a:pPr marL="777240" lvl="1" indent="-457200"/>
            <a:endParaRPr lang="en-US" dirty="0" smtClean="0"/>
          </a:p>
          <a:p>
            <a:pPr marL="502920" indent="-457200"/>
            <a:r>
              <a:rPr lang="en-US" dirty="0" smtClean="0"/>
              <a:t>Hence, Heuristic H1 is admissible. </a:t>
            </a:r>
            <a:endParaRPr lang="en-US" dirty="0"/>
          </a:p>
          <a:p>
            <a:pPr marL="777240" lvl="1" indent="-457200"/>
            <a:endParaRPr lang="en-US" dirty="0"/>
          </a:p>
          <a:p>
            <a:pPr lvl="3"/>
            <a:endParaRPr lang="en-US" i="1" dirty="0" smtClean="0"/>
          </a:p>
          <a:p>
            <a:pPr lvl="2"/>
            <a:endParaRPr lang="en-US" dirty="0" smtClean="0"/>
          </a:p>
          <a:p>
            <a:pPr marL="274320" lvl="1" indent="0">
              <a:buNone/>
            </a:pPr>
            <a:endParaRPr lang="en-US" i="1" dirty="0" smtClean="0"/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826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Missionaries and </a:t>
            </a:r>
            <a:r>
              <a:rPr lang="en-US" dirty="0" smtClean="0"/>
              <a:t>Cannibals: Heuristics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H2 </a:t>
            </a:r>
            <a:r>
              <a:rPr lang="en-IN" dirty="0"/>
              <a:t>: </a:t>
            </a:r>
            <a:r>
              <a:rPr lang="en-IN" dirty="0" smtClean="0"/>
              <a:t>No. of persons left on L bank</a:t>
            </a:r>
            <a:endParaRPr lang="en-IN" dirty="0"/>
          </a:p>
          <a:p>
            <a:pPr lvl="1"/>
            <a:r>
              <a:rPr lang="en-US" i="1" dirty="0" err="1"/>
              <a:t>hvalue</a:t>
            </a:r>
            <a:r>
              <a:rPr lang="en-US" i="1" dirty="0"/>
              <a:t> = (#M + #C</a:t>
            </a:r>
            <a:r>
              <a:rPr lang="en-US" i="1" dirty="0" smtClean="0"/>
              <a:t>)</a:t>
            </a:r>
            <a:endParaRPr lang="en-US" i="1" dirty="0"/>
          </a:p>
          <a:p>
            <a:pPr lvl="1"/>
            <a:r>
              <a:rPr lang="en-US" dirty="0" smtClean="0"/>
              <a:t>Violates </a:t>
            </a:r>
            <a:r>
              <a:rPr lang="en-US" dirty="0" err="1" smtClean="0"/>
              <a:t>admissiblity</a:t>
            </a:r>
            <a:r>
              <a:rPr lang="en-US" dirty="0" smtClean="0"/>
              <a:t> </a:t>
            </a:r>
            <a:r>
              <a:rPr lang="en-US" dirty="0"/>
              <a:t>of A* .</a:t>
            </a:r>
          </a:p>
          <a:p>
            <a:pPr lvl="1"/>
            <a:r>
              <a:rPr lang="en-US" dirty="0" smtClean="0"/>
              <a:t>Violates </a:t>
            </a:r>
            <a:r>
              <a:rPr lang="en-US" dirty="0" err="1" smtClean="0"/>
              <a:t>Montone</a:t>
            </a:r>
            <a:r>
              <a:rPr lang="en-US" dirty="0" smtClean="0"/>
              <a:t> </a:t>
            </a:r>
            <a:r>
              <a:rPr lang="en-US" dirty="0"/>
              <a:t>Restriction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Let the configuration of node n be &lt;1, 1, L &gt;</a:t>
            </a:r>
          </a:p>
          <a:p>
            <a:pPr lvl="1"/>
            <a:r>
              <a:rPr lang="en-US" dirty="0" smtClean="0"/>
              <a:t>Then, h(n) = 2 </a:t>
            </a:r>
          </a:p>
          <a:p>
            <a:pPr lvl="1"/>
            <a:r>
              <a:rPr lang="en-US" dirty="0" smtClean="0"/>
              <a:t>Here, h*(n)=1 since M and C can be carried in a single boat safely.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Hence, h(n) &gt; h*(n) violates admissibility of H2.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191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Bidirectional Search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4937760"/>
          </a:xfrm>
        </p:spPr>
        <p:txBody>
          <a:bodyPr/>
          <a:lstStyle/>
          <a:p>
            <a:r>
              <a:rPr lang="en-US" dirty="0" smtClean="0"/>
              <a:t>Runs two simultaneous searches :</a:t>
            </a:r>
          </a:p>
          <a:p>
            <a:pPr lvl="1"/>
            <a:r>
              <a:rPr lang="en-US" dirty="0" smtClean="0"/>
              <a:t>One forward from initial state</a:t>
            </a:r>
          </a:p>
          <a:p>
            <a:pPr lvl="1"/>
            <a:r>
              <a:rPr lang="en-US" dirty="0" smtClean="0"/>
              <a:t>One backward from the goal state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Termination Condition</a:t>
            </a:r>
          </a:p>
          <a:p>
            <a:pPr lvl="1"/>
            <a:r>
              <a:rPr lang="en-US" dirty="0" smtClean="0"/>
              <a:t>The search is terminated when the two search frontiers meet each other. </a:t>
            </a:r>
          </a:p>
          <a:p>
            <a:pPr lvl="1"/>
            <a:r>
              <a:rPr lang="en-US" dirty="0" smtClean="0"/>
              <a:t>Construct the single path extending from start node through intersection node to the goal.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Bidirectional search does not guarantee optimality.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490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13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18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Implemented A* algorithm and applied it on the following problems :</a:t>
            </a:r>
          </a:p>
          <a:p>
            <a:pPr lvl="1"/>
            <a:r>
              <a:rPr lang="en-US" dirty="0" smtClean="0"/>
              <a:t>8-tiles </a:t>
            </a:r>
            <a:r>
              <a:rPr lang="en-US" dirty="0"/>
              <a:t>P</a:t>
            </a:r>
            <a:r>
              <a:rPr lang="en-US" dirty="0" smtClean="0"/>
              <a:t>uzzle Problem</a:t>
            </a:r>
          </a:p>
          <a:p>
            <a:pPr lvl="1"/>
            <a:r>
              <a:rPr lang="en-US" dirty="0" smtClean="0"/>
              <a:t>Missionaries and Cannibal Problem</a:t>
            </a:r>
          </a:p>
          <a:p>
            <a:pPr lvl="1"/>
            <a:endParaRPr lang="en-US" dirty="0" smtClean="0"/>
          </a:p>
          <a:p>
            <a:r>
              <a:rPr lang="en-US" dirty="0"/>
              <a:t>Implemented </a:t>
            </a:r>
            <a:r>
              <a:rPr lang="en-US" dirty="0" smtClean="0"/>
              <a:t>bidirectional search and compared it with the A* algorithm.</a:t>
            </a:r>
          </a:p>
          <a:p>
            <a:endParaRPr lang="en-US" dirty="0" smtClean="0"/>
          </a:p>
          <a:p>
            <a:r>
              <a:rPr lang="en-US" dirty="0" smtClean="0"/>
              <a:t>Compared performance of various heuristics with both A* and Bidirectional search.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95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Created a class called “Node” consisting of following data members :</a:t>
            </a:r>
          </a:p>
          <a:p>
            <a:pPr lvl="1"/>
            <a:r>
              <a:rPr lang="en-US" dirty="0" smtClean="0"/>
              <a:t>ID: unique identifier for node, represents state.</a:t>
            </a:r>
          </a:p>
          <a:p>
            <a:pPr lvl="1"/>
            <a:r>
              <a:rPr lang="en-US" dirty="0" err="1" smtClean="0"/>
              <a:t>isVisited</a:t>
            </a:r>
            <a:r>
              <a:rPr lang="en-US" dirty="0" smtClean="0"/>
              <a:t>: set when a node is removed from open list</a:t>
            </a:r>
          </a:p>
          <a:p>
            <a:pPr lvl="1"/>
            <a:r>
              <a:rPr lang="en-US" dirty="0" smtClean="0"/>
              <a:t>parent : pointer to the parent node</a:t>
            </a:r>
          </a:p>
          <a:p>
            <a:pPr lvl="1"/>
            <a:r>
              <a:rPr lang="en-US" dirty="0" err="1" smtClean="0"/>
              <a:t>gvalue</a:t>
            </a:r>
            <a:r>
              <a:rPr lang="en-US" dirty="0" smtClean="0"/>
              <a:t> and </a:t>
            </a:r>
            <a:r>
              <a:rPr lang="en-US" dirty="0" err="1" smtClean="0"/>
              <a:t>hvalue</a:t>
            </a:r>
            <a:endParaRPr lang="en-US" dirty="0" smtClean="0"/>
          </a:p>
          <a:p>
            <a:pPr lvl="1"/>
            <a:r>
              <a:rPr lang="en-US" dirty="0" err="1" smtClean="0"/>
              <a:t>Compute_hvalue</a:t>
            </a:r>
            <a:r>
              <a:rPr lang="en-US" dirty="0" smtClean="0"/>
              <a:t>( ): Returns </a:t>
            </a:r>
            <a:r>
              <a:rPr lang="en-US" dirty="0" err="1" smtClean="0"/>
              <a:t>hvalue</a:t>
            </a:r>
            <a:r>
              <a:rPr lang="en-US" dirty="0" smtClean="0"/>
              <a:t> according to the heuristic</a:t>
            </a:r>
          </a:p>
          <a:p>
            <a:pPr lvl="1"/>
            <a:r>
              <a:rPr lang="en-US" dirty="0" err="1" smtClean="0"/>
              <a:t>Get_children</a:t>
            </a:r>
            <a:r>
              <a:rPr lang="en-US" dirty="0" smtClean="0"/>
              <a:t>( ): Returns all possible states obtained from the node after applying one operation on that node</a:t>
            </a:r>
          </a:p>
          <a:p>
            <a:pPr lvl="1"/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30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Implementation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Parent Pointer Redirection</a:t>
            </a:r>
          </a:p>
          <a:p>
            <a:pPr lvl="1"/>
            <a:r>
              <a:rPr lang="en-US" dirty="0" smtClean="0"/>
              <a:t>Whenever an alternate shorter path to an already visited node is found, the </a:t>
            </a:r>
            <a:r>
              <a:rPr lang="en-US" i="1" dirty="0" smtClean="0"/>
              <a:t>parent pointer </a:t>
            </a:r>
            <a:r>
              <a:rPr lang="en-US" dirty="0" smtClean="0"/>
              <a:t>of that node and its </a:t>
            </a:r>
            <a:r>
              <a:rPr lang="en-US" i="1" dirty="0" err="1" smtClean="0"/>
              <a:t>gvalue</a:t>
            </a:r>
            <a:r>
              <a:rPr lang="en-US" dirty="0" smtClean="0"/>
              <a:t> is readjusted.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err="1"/>
              <a:t>gvalue</a:t>
            </a:r>
            <a:r>
              <a:rPr lang="en-US" dirty="0"/>
              <a:t> </a:t>
            </a:r>
            <a:r>
              <a:rPr lang="en-US" dirty="0" smtClean="0"/>
              <a:t>of the descendants of that node is also updated.</a:t>
            </a:r>
          </a:p>
          <a:p>
            <a:pPr lvl="1"/>
            <a:r>
              <a:rPr lang="en-US" dirty="0" smtClean="0"/>
              <a:t>Parent pointer redirection ensures that already visited node i.e. a node is in closed list is never put again into the open list. </a:t>
            </a:r>
          </a:p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367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8-Tiles Puzzle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Configuration</a:t>
            </a:r>
          </a:p>
          <a:p>
            <a:pPr lvl="1"/>
            <a:r>
              <a:rPr lang="en-IN" dirty="0" smtClean="0"/>
              <a:t>The </a:t>
            </a:r>
            <a:r>
              <a:rPr lang="en-IN" dirty="0"/>
              <a:t>eight puzzle consists of a three by three board with eight numbered tiles and a blank space</a:t>
            </a:r>
            <a:r>
              <a:rPr lang="en-IN" dirty="0" smtClean="0"/>
              <a:t>.</a:t>
            </a:r>
          </a:p>
          <a:p>
            <a:pPr lvl="1"/>
            <a:endParaRPr lang="en-IN" dirty="0" smtClean="0"/>
          </a:p>
          <a:p>
            <a:r>
              <a:rPr lang="en-US" dirty="0" smtClean="0"/>
              <a:t>Operation</a:t>
            </a:r>
            <a:endParaRPr lang="en-IN" dirty="0" smtClean="0"/>
          </a:p>
          <a:p>
            <a:pPr lvl="1"/>
            <a:r>
              <a:rPr lang="en-IN" dirty="0" smtClean="0"/>
              <a:t>A </a:t>
            </a:r>
            <a:r>
              <a:rPr lang="en-IN" dirty="0"/>
              <a:t>tile adjacent to the blank space can slide into the space</a:t>
            </a:r>
            <a:r>
              <a:rPr lang="en-IN" dirty="0" smtClean="0"/>
              <a:t>.</a:t>
            </a:r>
          </a:p>
          <a:p>
            <a:pPr lvl="1"/>
            <a:endParaRPr lang="en-IN" dirty="0" smtClean="0"/>
          </a:p>
          <a:p>
            <a:r>
              <a:rPr lang="en-IN" dirty="0" smtClean="0"/>
              <a:t>Objective</a:t>
            </a:r>
          </a:p>
          <a:p>
            <a:pPr lvl="1"/>
            <a:r>
              <a:rPr lang="en-IN" dirty="0" smtClean="0"/>
              <a:t>The </a:t>
            </a:r>
            <a:r>
              <a:rPr lang="en-IN" dirty="0"/>
              <a:t>object is to figure out the steps needed to get from one configuration of the tiles to another. </a:t>
            </a:r>
            <a:endParaRPr lang="en-US" dirty="0" smtClean="0"/>
          </a:p>
          <a:p>
            <a:pPr lvl="1"/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713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8-Tiles Puzzle Problem : Heuristics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H0 : Trivial Heuristic</a:t>
            </a:r>
          </a:p>
          <a:p>
            <a:pPr lvl="1"/>
            <a:r>
              <a:rPr lang="en-US" i="1" dirty="0" err="1"/>
              <a:t>h</a:t>
            </a:r>
            <a:r>
              <a:rPr lang="en-US" i="1" dirty="0" err="1" smtClean="0"/>
              <a:t>value</a:t>
            </a:r>
            <a:r>
              <a:rPr lang="en-US" i="1" dirty="0" smtClean="0"/>
              <a:t> = 0 </a:t>
            </a:r>
          </a:p>
          <a:p>
            <a:pPr lvl="1"/>
            <a:r>
              <a:rPr lang="en-US" dirty="0" smtClean="0"/>
              <a:t>Satisfies </a:t>
            </a:r>
            <a:r>
              <a:rPr lang="en-US" dirty="0" err="1" smtClean="0"/>
              <a:t>admissiblity</a:t>
            </a:r>
            <a:r>
              <a:rPr lang="en-US" dirty="0" smtClean="0"/>
              <a:t> of A* .</a:t>
            </a:r>
          </a:p>
          <a:p>
            <a:pPr lvl="1"/>
            <a:r>
              <a:rPr lang="en-US" dirty="0" smtClean="0"/>
              <a:t>Follows </a:t>
            </a:r>
            <a:r>
              <a:rPr lang="en-US" dirty="0" err="1" smtClean="0"/>
              <a:t>Montone</a:t>
            </a:r>
            <a:r>
              <a:rPr lang="en-US" dirty="0" smtClean="0"/>
              <a:t> Restriction.</a:t>
            </a:r>
          </a:p>
          <a:p>
            <a:pPr lvl="1"/>
            <a:endParaRPr lang="en-US" dirty="0" smtClean="0"/>
          </a:p>
          <a:p>
            <a:r>
              <a:rPr lang="en-IN" dirty="0" smtClean="0"/>
              <a:t>H1 </a:t>
            </a:r>
            <a:r>
              <a:rPr lang="en-IN" dirty="0"/>
              <a:t>: No. of Displaced Tiles</a:t>
            </a:r>
          </a:p>
          <a:p>
            <a:pPr lvl="1"/>
            <a:r>
              <a:rPr lang="en-US" i="1" dirty="0" err="1"/>
              <a:t>hvalue</a:t>
            </a:r>
            <a:r>
              <a:rPr lang="en-US" i="1" dirty="0"/>
              <a:t> = </a:t>
            </a:r>
            <a:r>
              <a:rPr lang="en-US" dirty="0"/>
              <a:t>No. of tiles which are displaced from their actual position in the goal node.</a:t>
            </a:r>
          </a:p>
          <a:p>
            <a:pPr lvl="1"/>
            <a:r>
              <a:rPr lang="en-US" dirty="0"/>
              <a:t>Satisfies </a:t>
            </a:r>
            <a:r>
              <a:rPr lang="en-US" dirty="0" err="1"/>
              <a:t>admissiblity</a:t>
            </a:r>
            <a:r>
              <a:rPr lang="en-US" dirty="0"/>
              <a:t> of A* .</a:t>
            </a:r>
          </a:p>
          <a:p>
            <a:pPr lvl="1"/>
            <a:r>
              <a:rPr lang="en-US" dirty="0"/>
              <a:t>Follows </a:t>
            </a:r>
            <a:r>
              <a:rPr lang="en-US" dirty="0" err="1"/>
              <a:t>Montone</a:t>
            </a:r>
            <a:r>
              <a:rPr lang="en-US" dirty="0"/>
              <a:t> Restriction.</a:t>
            </a:r>
          </a:p>
          <a:p>
            <a:pPr marL="274320" lvl="1" indent="0">
              <a:buNone/>
            </a:pPr>
            <a:r>
              <a:rPr lang="en-US" dirty="0" smtClean="0"/>
              <a:t>.</a:t>
            </a:r>
            <a:endParaRPr lang="en-US" dirty="0"/>
          </a:p>
          <a:p>
            <a:pPr lvl="1"/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295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8-Tiles Puzzle Problem : Heuristics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H2 : Manhattan Distance</a:t>
            </a:r>
          </a:p>
          <a:p>
            <a:pPr lvl="1"/>
            <a:r>
              <a:rPr lang="en-US" i="1" dirty="0" err="1"/>
              <a:t>hvalue</a:t>
            </a:r>
            <a:r>
              <a:rPr lang="en-US" i="1" dirty="0"/>
              <a:t> </a:t>
            </a:r>
            <a:r>
              <a:rPr lang="en-US" dirty="0" smtClean="0"/>
              <a:t>= sum of </a:t>
            </a:r>
            <a:r>
              <a:rPr lang="en-US" dirty="0" err="1" smtClean="0"/>
              <a:t>manhattan</a:t>
            </a:r>
            <a:r>
              <a:rPr lang="en-US" dirty="0" smtClean="0"/>
              <a:t> distances of tiles from their destined position.</a:t>
            </a:r>
          </a:p>
          <a:p>
            <a:pPr lvl="1"/>
            <a:r>
              <a:rPr lang="en-US" dirty="0"/>
              <a:t>Satisfies </a:t>
            </a:r>
            <a:r>
              <a:rPr lang="en-US" dirty="0" err="1"/>
              <a:t>admissiblity</a:t>
            </a:r>
            <a:r>
              <a:rPr lang="en-US" dirty="0"/>
              <a:t> of A* .</a:t>
            </a:r>
          </a:p>
          <a:p>
            <a:pPr lvl="1"/>
            <a:r>
              <a:rPr lang="en-US" dirty="0"/>
              <a:t>Follows </a:t>
            </a:r>
            <a:r>
              <a:rPr lang="en-US" dirty="0" err="1"/>
              <a:t>Montone</a:t>
            </a:r>
            <a:r>
              <a:rPr lang="en-US" dirty="0"/>
              <a:t> Restriction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H3 </a:t>
            </a:r>
            <a:r>
              <a:rPr lang="en-US" dirty="0" smtClean="0"/>
              <a:t>: No. of inversion pairs/2</a:t>
            </a:r>
          </a:p>
          <a:p>
            <a:pPr lvl="1"/>
            <a:r>
              <a:rPr lang="en-US" i="1" dirty="0" err="1" smtClean="0"/>
              <a:t>hvalue</a:t>
            </a:r>
            <a:r>
              <a:rPr lang="en-US" i="1" dirty="0" smtClean="0"/>
              <a:t> </a:t>
            </a:r>
            <a:r>
              <a:rPr lang="en-US" dirty="0" smtClean="0"/>
              <a:t>= abs([#</a:t>
            </a:r>
            <a:r>
              <a:rPr lang="en-US" dirty="0" err="1" smtClean="0"/>
              <a:t>Inv_pairs</a:t>
            </a:r>
            <a:r>
              <a:rPr lang="en-US" dirty="0" smtClean="0"/>
              <a:t>(Node) - #</a:t>
            </a:r>
            <a:r>
              <a:rPr lang="en-US" dirty="0" err="1" smtClean="0"/>
              <a:t>Inv_pairs</a:t>
            </a:r>
            <a:r>
              <a:rPr lang="en-US" dirty="0" smtClean="0"/>
              <a:t>(Goal)]/2)</a:t>
            </a:r>
          </a:p>
          <a:p>
            <a:pPr lvl="1"/>
            <a:r>
              <a:rPr lang="en-US" dirty="0" smtClean="0"/>
              <a:t>Satisfies </a:t>
            </a:r>
            <a:r>
              <a:rPr lang="en-US" dirty="0" err="1"/>
              <a:t>admissiblity</a:t>
            </a:r>
            <a:r>
              <a:rPr lang="en-US" dirty="0"/>
              <a:t> of A* .</a:t>
            </a:r>
          </a:p>
          <a:p>
            <a:pPr lvl="1"/>
            <a:r>
              <a:rPr lang="en-US" dirty="0"/>
              <a:t>Follows </a:t>
            </a:r>
            <a:r>
              <a:rPr lang="en-US" dirty="0" err="1"/>
              <a:t>Montone</a:t>
            </a:r>
            <a:r>
              <a:rPr lang="en-US" dirty="0"/>
              <a:t> Restriction.</a:t>
            </a:r>
          </a:p>
          <a:p>
            <a:pPr lvl="1"/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226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H3 : Proof of admissibility and MR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One operation i.e. moving a tile to the blank space results in change in number of inversion pairs either by 0 or 2. </a:t>
            </a:r>
          </a:p>
          <a:p>
            <a:pPr marL="27432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For MR </a:t>
            </a:r>
            <a:r>
              <a:rPr lang="en-US" dirty="0" err="1" smtClean="0"/>
              <a:t>satisfiability</a:t>
            </a:r>
            <a:r>
              <a:rPr lang="en-US" dirty="0" smtClean="0"/>
              <a:t>, </a:t>
            </a:r>
          </a:p>
          <a:p>
            <a:pPr lvl="2"/>
            <a:r>
              <a:rPr lang="en-US" i="1" dirty="0" smtClean="0"/>
              <a:t>h(p) &lt;= h(c) + cost(</a:t>
            </a:r>
            <a:r>
              <a:rPr lang="en-US" i="1" dirty="0" err="1" smtClean="0"/>
              <a:t>p,c</a:t>
            </a:r>
            <a:r>
              <a:rPr lang="en-US" i="1" dirty="0" smtClean="0"/>
              <a:t>)</a:t>
            </a:r>
          </a:p>
          <a:p>
            <a:pPr lvl="2"/>
            <a:r>
              <a:rPr lang="en-US" dirty="0" smtClean="0"/>
              <a:t>Here, h(n) = #</a:t>
            </a:r>
            <a:r>
              <a:rPr lang="en-US" dirty="0" err="1" smtClean="0"/>
              <a:t>inversion_pairs</a:t>
            </a:r>
            <a:r>
              <a:rPr lang="en-US" dirty="0" smtClean="0"/>
              <a:t>(n)/2</a:t>
            </a:r>
          </a:p>
          <a:p>
            <a:pPr lvl="2"/>
            <a:r>
              <a:rPr lang="en-US" dirty="0" smtClean="0"/>
              <a:t>Cost(p, c) = 1 </a:t>
            </a:r>
          </a:p>
          <a:p>
            <a:pPr marL="594360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Also, MR =&gt; Admissibility</a:t>
            </a:r>
          </a:p>
          <a:p>
            <a:pPr marL="868680" lvl="3" indent="0">
              <a:buNone/>
            </a:pPr>
            <a:endParaRPr lang="en-US" dirty="0"/>
          </a:p>
          <a:p>
            <a:pPr lvl="3"/>
            <a:endParaRPr lang="en-US" i="1" dirty="0" smtClean="0"/>
          </a:p>
          <a:p>
            <a:pPr lvl="2"/>
            <a:endParaRPr lang="en-US" dirty="0" smtClean="0"/>
          </a:p>
          <a:p>
            <a:pPr marL="274320" lvl="1" indent="0">
              <a:buNone/>
            </a:pPr>
            <a:endParaRPr lang="en-US" i="1" dirty="0" smtClean="0"/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851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</a:t>
            </a:r>
            <a:r>
              <a:rPr lang="en-US" dirty="0" err="1" smtClean="0"/>
              <a:t>Montone</a:t>
            </a:r>
            <a:r>
              <a:rPr lang="en-US" dirty="0" smtClean="0"/>
              <a:t> Restriction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2"/>
            <a:r>
              <a:rPr lang="en-US" dirty="0" smtClean="0"/>
              <a:t>Case </a:t>
            </a:r>
            <a:r>
              <a:rPr lang="en-US" dirty="0"/>
              <a:t>1:</a:t>
            </a:r>
          </a:p>
          <a:p>
            <a:pPr lvl="3"/>
            <a:r>
              <a:rPr lang="en-US" dirty="0"/>
              <a:t>#</a:t>
            </a:r>
            <a:r>
              <a:rPr lang="en-US" dirty="0" err="1"/>
              <a:t>inversion_pairs</a:t>
            </a:r>
            <a:r>
              <a:rPr lang="en-US" dirty="0"/>
              <a:t>(c) = #</a:t>
            </a:r>
            <a:r>
              <a:rPr lang="en-US" dirty="0" err="1"/>
              <a:t>inversion_pairs</a:t>
            </a:r>
            <a:r>
              <a:rPr lang="en-US" dirty="0"/>
              <a:t>(p) + 2</a:t>
            </a:r>
          </a:p>
          <a:p>
            <a:pPr lvl="3"/>
            <a:r>
              <a:rPr lang="en-US" dirty="0"/>
              <a:t>h(c) = h(p) + 1</a:t>
            </a:r>
          </a:p>
          <a:p>
            <a:pPr lvl="3"/>
            <a:r>
              <a:rPr lang="en-US" dirty="0"/>
              <a:t>Then, h(p) &lt;= h(c) + cost(</a:t>
            </a:r>
            <a:r>
              <a:rPr lang="en-US" dirty="0" err="1"/>
              <a:t>p,c</a:t>
            </a:r>
            <a:r>
              <a:rPr lang="en-US" dirty="0"/>
              <a:t>)</a:t>
            </a:r>
            <a:r>
              <a:rPr lang="en-US" dirty="0" smtClean="0"/>
              <a:t> </a:t>
            </a:r>
            <a:r>
              <a:rPr lang="en-US" dirty="0"/>
              <a:t>is satisfied trivially. </a:t>
            </a:r>
          </a:p>
          <a:p>
            <a:pPr lvl="2"/>
            <a:r>
              <a:rPr lang="en-US" dirty="0"/>
              <a:t>Case 2:</a:t>
            </a:r>
          </a:p>
          <a:p>
            <a:pPr lvl="3"/>
            <a:r>
              <a:rPr lang="en-US" dirty="0"/>
              <a:t>#</a:t>
            </a:r>
            <a:r>
              <a:rPr lang="en-US" dirty="0" err="1"/>
              <a:t>inversion_pairs</a:t>
            </a:r>
            <a:r>
              <a:rPr lang="en-US" dirty="0"/>
              <a:t>(c) = #</a:t>
            </a:r>
            <a:r>
              <a:rPr lang="en-US" dirty="0" err="1"/>
              <a:t>inversion_pairs</a:t>
            </a:r>
            <a:r>
              <a:rPr lang="en-US" dirty="0"/>
              <a:t>(p) - 2</a:t>
            </a:r>
          </a:p>
          <a:p>
            <a:pPr lvl="3"/>
            <a:r>
              <a:rPr lang="en-US" dirty="0"/>
              <a:t>h(c) = h(p) - 1</a:t>
            </a:r>
          </a:p>
          <a:p>
            <a:pPr lvl="3"/>
            <a:r>
              <a:rPr lang="en-US" dirty="0"/>
              <a:t>Then, h(p) = h(c) + cost(</a:t>
            </a:r>
            <a:r>
              <a:rPr lang="en-US" dirty="0" err="1"/>
              <a:t>p,c</a:t>
            </a:r>
            <a:r>
              <a:rPr lang="en-US" dirty="0"/>
              <a:t>) </a:t>
            </a:r>
          </a:p>
          <a:p>
            <a:pPr lvl="3"/>
            <a:r>
              <a:rPr lang="en-US" dirty="0"/>
              <a:t>Thus, h(p) &lt;= h(c) + cost(</a:t>
            </a:r>
            <a:r>
              <a:rPr lang="en-US" dirty="0" err="1"/>
              <a:t>p,c</a:t>
            </a:r>
            <a:r>
              <a:rPr lang="en-US" dirty="0"/>
              <a:t>) is satisfied. </a:t>
            </a:r>
          </a:p>
          <a:p>
            <a:pPr lvl="2"/>
            <a:r>
              <a:rPr lang="en-US" dirty="0"/>
              <a:t>Case 3:</a:t>
            </a:r>
          </a:p>
          <a:p>
            <a:pPr lvl="3"/>
            <a:r>
              <a:rPr lang="en-US" dirty="0"/>
              <a:t>#</a:t>
            </a:r>
            <a:r>
              <a:rPr lang="en-US" dirty="0" err="1"/>
              <a:t>inversion_pairs</a:t>
            </a:r>
            <a:r>
              <a:rPr lang="en-US" dirty="0"/>
              <a:t>(c) = #</a:t>
            </a:r>
            <a:r>
              <a:rPr lang="en-US" dirty="0" err="1"/>
              <a:t>inversion_pairs</a:t>
            </a:r>
            <a:r>
              <a:rPr lang="en-US" dirty="0"/>
              <a:t>(p) </a:t>
            </a:r>
          </a:p>
          <a:p>
            <a:pPr lvl="3"/>
            <a:r>
              <a:rPr lang="en-US" dirty="0"/>
              <a:t>h(c) = h(p) </a:t>
            </a:r>
          </a:p>
          <a:p>
            <a:pPr lvl="3"/>
            <a:r>
              <a:rPr lang="en-US" dirty="0"/>
              <a:t>Then, h(p) &lt;= h(c) + 1 is satisfied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H3 satisfies MR. </a:t>
            </a:r>
            <a:endParaRPr lang="en-US" dirty="0"/>
          </a:p>
          <a:p>
            <a:r>
              <a:rPr lang="en-US" dirty="0" smtClean="0"/>
              <a:t>Hence, Heuristic H3 is admissible.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761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Custom 1">
      <a:majorFont>
        <a:latin typeface="Bookman Old Style"/>
        <a:ea typeface=""/>
        <a:cs typeface=""/>
      </a:majorFont>
      <a:minorFont>
        <a:latin typeface="Book Antiqua"/>
        <a:ea typeface="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490</TotalTime>
  <Words>1050</Words>
  <Application>Microsoft Office PowerPoint</Application>
  <PresentationFormat>On-screen Show (4:3)</PresentationFormat>
  <Paragraphs>204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Book Antiqua</vt:lpstr>
      <vt:lpstr>Bookman Old Style</vt:lpstr>
      <vt:lpstr>Wingdings</vt:lpstr>
      <vt:lpstr>Wingdings 3</vt:lpstr>
      <vt:lpstr>Origin</vt:lpstr>
      <vt:lpstr>PowerPoint Presentation</vt:lpstr>
      <vt:lpstr>Introduction</vt:lpstr>
      <vt:lpstr>A* Implementation</vt:lpstr>
      <vt:lpstr>A* Implementation </vt:lpstr>
      <vt:lpstr>8-Tiles Puzzle Problem</vt:lpstr>
      <vt:lpstr>8-Tiles Puzzle Problem : Heuristics</vt:lpstr>
      <vt:lpstr>8-Tiles Puzzle Problem : Heuristics</vt:lpstr>
      <vt:lpstr>H3 : Proof of admissibility and MR</vt:lpstr>
      <vt:lpstr>Proof of Montone Restriction</vt:lpstr>
      <vt:lpstr>8-Tiles Puzzle Problem : Heuristics</vt:lpstr>
      <vt:lpstr>8-Tiles Puzzle : Non-Reachability</vt:lpstr>
      <vt:lpstr>Missionaries and Cannibal Problem</vt:lpstr>
      <vt:lpstr>Missionaries and Cannibals: Heuristics</vt:lpstr>
      <vt:lpstr>H1 : Proof of admissibility</vt:lpstr>
      <vt:lpstr>Missionaries and Cannibals: Heuristics</vt:lpstr>
      <vt:lpstr>Bidirectional Search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 Forwarding And Back Propagation</dc:title>
  <dc:creator>Vivek</dc:creator>
  <cp:lastModifiedBy>Shivam H Prasad</cp:lastModifiedBy>
  <cp:revision>43</cp:revision>
  <dcterms:created xsi:type="dcterms:W3CDTF">2014-03-05T16:59:19Z</dcterms:created>
  <dcterms:modified xsi:type="dcterms:W3CDTF">2014-04-09T09:41:11Z</dcterms:modified>
</cp:coreProperties>
</file>