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 b="def" i="def"/>
      <a:tcStyle>
        <a:tcBdr/>
        <a:fill>
          <a:solidFill>
            <a:srgbClr val="F3F9F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0" name="Shape 8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</a:lvl1pPr>
            <a:lvl2pPr marL="0" indent="0" algn="ctr">
              <a:buSzTx/>
              <a:buNone/>
            </a:lvl2pPr>
            <a:lvl3pPr marL="0" indent="0" algn="ctr">
              <a:buSzTx/>
              <a:buNone/>
            </a:lvl3pPr>
            <a:lvl4pPr marL="0" indent="0" algn="ctr">
              <a:buSzTx/>
              <a:buNone/>
            </a:lvl4pPr>
            <a:lvl5pPr marL="0" indent="0" algn="ctr"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"/>
          <p:cNvSpPr/>
          <p:nvPr/>
        </p:nvSpPr>
        <p:spPr>
          <a:xfrm>
            <a:off x="533400" y="990600"/>
            <a:ext cx="80772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609600" y="381000"/>
            <a:ext cx="7924800" cy="91440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200">
                <a:solidFill>
                  <a:schemeClr val="accent2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idx="1"/>
          </p:nvPr>
        </p:nvSpPr>
        <p:spPr>
          <a:xfrm>
            <a:off x="609600" y="1219200"/>
            <a:ext cx="7924800" cy="4800600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spcBef>
                <a:spcPts val="600"/>
              </a:spcBef>
              <a:buClr>
                <a:schemeClr val="accent2"/>
              </a:buClr>
              <a:buChar char="•"/>
              <a:defRPr sz="2800"/>
            </a:lvl1pPr>
            <a:lvl2pPr marL="790575" indent="-333375">
              <a:spcBef>
                <a:spcPts val="600"/>
              </a:spcBef>
              <a:buClr>
                <a:schemeClr val="accent2"/>
              </a:buClr>
              <a:buChar char="•"/>
              <a:defRPr sz="2800"/>
            </a:lvl2pPr>
            <a:lvl3pPr marL="1270000" indent="-355600">
              <a:spcBef>
                <a:spcPts val="600"/>
              </a:spcBef>
              <a:buClr>
                <a:schemeClr val="accent2"/>
              </a:buClr>
              <a:defRPr sz="2800"/>
            </a:lvl3pPr>
            <a:lvl4pPr marL="1691639" indent="-320039">
              <a:spcBef>
                <a:spcPts val="600"/>
              </a:spcBef>
              <a:buClr>
                <a:schemeClr val="accent2"/>
              </a:buClr>
              <a:buChar char="•"/>
              <a:defRPr sz="2800"/>
            </a:lvl4pPr>
            <a:lvl5pPr marL="2184400" indent="-355600">
              <a:spcBef>
                <a:spcPts val="600"/>
              </a:spcBef>
              <a:buClr>
                <a:schemeClr val="accent2"/>
              </a:buClr>
              <a:buChar char="•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381000" y="6477000"/>
            <a:ext cx="231140" cy="256540"/>
          </a:xfrm>
          <a:prstGeom prst="rect">
            <a:avLst/>
          </a:prstGeom>
        </p:spPr>
        <p:txBody>
          <a:bodyPr lIns="45719" tIns="45719" rIns="45719" bIns="45719"/>
          <a:lstStyle>
            <a:lvl1pPr algn="l">
              <a:defRPr sz="1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"/>
          <p:cNvSpPr/>
          <p:nvPr/>
        </p:nvSpPr>
        <p:spPr>
          <a:xfrm>
            <a:off x="533400" y="990600"/>
            <a:ext cx="80772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9" name="Title Text"/>
          <p:cNvSpPr txBox="1"/>
          <p:nvPr>
            <p:ph type="title"/>
          </p:nvPr>
        </p:nvSpPr>
        <p:spPr>
          <a:xfrm>
            <a:off x="609600" y="381000"/>
            <a:ext cx="7924800" cy="91440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200">
                <a:solidFill>
                  <a:schemeClr val="accent2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0" name="Body Level One…"/>
          <p:cNvSpPr txBox="1"/>
          <p:nvPr>
            <p:ph type="body" sz="half" idx="1"/>
          </p:nvPr>
        </p:nvSpPr>
        <p:spPr>
          <a:xfrm>
            <a:off x="609600" y="1219200"/>
            <a:ext cx="7924800" cy="2318635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spcBef>
                <a:spcPts val="600"/>
              </a:spcBef>
              <a:buClr>
                <a:schemeClr val="accent2"/>
              </a:buClr>
              <a:buChar char="•"/>
              <a:defRPr sz="2800"/>
            </a:lvl1pPr>
            <a:lvl2pPr marL="790575" indent="-333375">
              <a:spcBef>
                <a:spcPts val="600"/>
              </a:spcBef>
              <a:buClr>
                <a:schemeClr val="accent2"/>
              </a:buClr>
              <a:buChar char="•"/>
              <a:defRPr sz="2800"/>
            </a:lvl2pPr>
            <a:lvl3pPr marL="1270000" indent="-355600">
              <a:spcBef>
                <a:spcPts val="600"/>
              </a:spcBef>
              <a:buClr>
                <a:schemeClr val="accent2"/>
              </a:buClr>
              <a:defRPr sz="2800"/>
            </a:lvl3pPr>
            <a:lvl4pPr marL="1691639" indent="-320039">
              <a:spcBef>
                <a:spcPts val="600"/>
              </a:spcBef>
              <a:buClr>
                <a:schemeClr val="accent2"/>
              </a:buClr>
              <a:buChar char="•"/>
              <a:defRPr sz="2800"/>
            </a:lvl4pPr>
            <a:lvl5pPr marL="2184400" indent="-355600">
              <a:spcBef>
                <a:spcPts val="600"/>
              </a:spcBef>
              <a:buClr>
                <a:schemeClr val="accent2"/>
              </a:buClr>
              <a:buChar char="•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xfrm>
            <a:off x="381000" y="6477000"/>
            <a:ext cx="231140" cy="256540"/>
          </a:xfrm>
          <a:prstGeom prst="rect">
            <a:avLst/>
          </a:prstGeom>
        </p:spPr>
        <p:txBody>
          <a:bodyPr lIns="45719" tIns="45719" rIns="45719" bIns="45719"/>
          <a:lstStyle>
            <a:lvl1pPr algn="l">
              <a:defRPr sz="1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Line"/>
          <p:cNvSpPr/>
          <p:nvPr/>
        </p:nvSpPr>
        <p:spPr>
          <a:xfrm>
            <a:off x="533400" y="990600"/>
            <a:ext cx="80772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" name="Title Text"/>
          <p:cNvSpPr txBox="1"/>
          <p:nvPr>
            <p:ph type="title"/>
          </p:nvPr>
        </p:nvSpPr>
        <p:spPr>
          <a:xfrm>
            <a:off x="609600" y="381000"/>
            <a:ext cx="7924800" cy="91440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200">
                <a:solidFill>
                  <a:schemeClr val="accent2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0" name="Body Level One…"/>
          <p:cNvSpPr txBox="1"/>
          <p:nvPr>
            <p:ph type="body" sz="half" idx="1"/>
          </p:nvPr>
        </p:nvSpPr>
        <p:spPr>
          <a:xfrm>
            <a:off x="609599" y="1219200"/>
            <a:ext cx="3889024" cy="4800600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spcBef>
                <a:spcPts val="600"/>
              </a:spcBef>
              <a:buClr>
                <a:schemeClr val="accent2"/>
              </a:buClr>
              <a:buChar char="•"/>
              <a:defRPr sz="2800"/>
            </a:lvl1pPr>
            <a:lvl2pPr marL="790575" indent="-333375">
              <a:spcBef>
                <a:spcPts val="600"/>
              </a:spcBef>
              <a:buClr>
                <a:schemeClr val="accent2"/>
              </a:buClr>
              <a:buChar char="•"/>
              <a:defRPr sz="2800"/>
            </a:lvl2pPr>
            <a:lvl3pPr marL="1270000" indent="-355600">
              <a:spcBef>
                <a:spcPts val="600"/>
              </a:spcBef>
              <a:buClr>
                <a:schemeClr val="accent2"/>
              </a:buClr>
              <a:defRPr sz="2800"/>
            </a:lvl3pPr>
            <a:lvl4pPr marL="1691639" indent="-320039">
              <a:spcBef>
                <a:spcPts val="600"/>
              </a:spcBef>
              <a:buClr>
                <a:schemeClr val="accent2"/>
              </a:buClr>
              <a:buChar char="•"/>
              <a:defRPr sz="2800"/>
            </a:lvl4pPr>
            <a:lvl5pPr marL="2184400" indent="-355600">
              <a:spcBef>
                <a:spcPts val="600"/>
              </a:spcBef>
              <a:buClr>
                <a:schemeClr val="accent2"/>
              </a:buClr>
              <a:buChar char="•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xfrm>
            <a:off x="381000" y="6477000"/>
            <a:ext cx="231140" cy="256540"/>
          </a:xfrm>
          <a:prstGeom prst="rect">
            <a:avLst/>
          </a:prstGeom>
        </p:spPr>
        <p:txBody>
          <a:bodyPr lIns="45719" tIns="45719" rIns="45719" bIns="45719"/>
          <a:lstStyle>
            <a:lvl1pPr algn="l">
              <a:defRPr sz="1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Line"/>
          <p:cNvSpPr/>
          <p:nvPr/>
        </p:nvSpPr>
        <p:spPr>
          <a:xfrm>
            <a:off x="533400" y="990600"/>
            <a:ext cx="80772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69" name="image.jpeg" descr="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18450" y="6105525"/>
            <a:ext cx="844550" cy="600075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Title Text"/>
          <p:cNvSpPr txBox="1"/>
          <p:nvPr>
            <p:ph type="title"/>
          </p:nvPr>
        </p:nvSpPr>
        <p:spPr>
          <a:xfrm>
            <a:off x="609600" y="381000"/>
            <a:ext cx="7924800" cy="91440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200">
                <a:solidFill>
                  <a:schemeClr val="accent2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1" name="Body Level One…"/>
          <p:cNvSpPr txBox="1"/>
          <p:nvPr>
            <p:ph type="body" sz="half" idx="1"/>
          </p:nvPr>
        </p:nvSpPr>
        <p:spPr>
          <a:xfrm>
            <a:off x="609599" y="1219200"/>
            <a:ext cx="3889024" cy="4800600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spcBef>
                <a:spcPts val="600"/>
              </a:spcBef>
              <a:buClr>
                <a:schemeClr val="accent2"/>
              </a:buClr>
              <a:buChar char="•"/>
              <a:defRPr sz="2800"/>
            </a:lvl1pPr>
            <a:lvl2pPr marL="790575" indent="-333375">
              <a:spcBef>
                <a:spcPts val="600"/>
              </a:spcBef>
              <a:buClr>
                <a:schemeClr val="accent2"/>
              </a:buClr>
              <a:buChar char="•"/>
              <a:defRPr sz="2800"/>
            </a:lvl2pPr>
            <a:lvl3pPr marL="1270000" indent="-355600">
              <a:spcBef>
                <a:spcPts val="600"/>
              </a:spcBef>
              <a:buClr>
                <a:schemeClr val="accent2"/>
              </a:buClr>
              <a:defRPr sz="2800"/>
            </a:lvl3pPr>
            <a:lvl4pPr marL="1691639" indent="-320039">
              <a:spcBef>
                <a:spcPts val="600"/>
              </a:spcBef>
              <a:buClr>
                <a:schemeClr val="accent2"/>
              </a:buClr>
              <a:buChar char="•"/>
              <a:defRPr sz="2800"/>
            </a:lvl4pPr>
            <a:lvl5pPr marL="2184400" indent="-355600">
              <a:spcBef>
                <a:spcPts val="600"/>
              </a:spcBef>
              <a:buClr>
                <a:schemeClr val="accent2"/>
              </a:buClr>
              <a:buChar char="•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Rectangle"/>
          <p:cNvSpPr/>
          <p:nvPr>
            <p:ph type="body" sz="half" idx="13"/>
          </p:nvPr>
        </p:nvSpPr>
        <p:spPr>
          <a:xfrm>
            <a:off x="4645377" y="1219200"/>
            <a:ext cx="3889023" cy="4800600"/>
          </a:xfrm>
          <a:prstGeom prst="rect">
            <a:avLst/>
          </a:prstGeom>
        </p:spPr>
        <p:txBody>
          <a:bodyPr lIns="45719" tIns="45719" rIns="45719" bIns="45719"/>
          <a:lstStyle/>
          <a:p>
            <a:pPr>
              <a:spcBef>
                <a:spcPts val="600"/>
              </a:spcBef>
              <a:buClr>
                <a:schemeClr val="accent2"/>
              </a:buClr>
              <a:buChar char="•"/>
              <a:defRPr sz="2800"/>
            </a:pP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xfrm>
            <a:off x="381000" y="6477000"/>
            <a:ext cx="231140" cy="256540"/>
          </a:xfrm>
          <a:prstGeom prst="rect">
            <a:avLst/>
          </a:prstGeom>
        </p:spPr>
        <p:txBody>
          <a:bodyPr lIns="45719" tIns="45719" rIns="45719" bIns="45719"/>
          <a:lstStyle>
            <a:lvl1pPr algn="l">
              <a:defRPr sz="1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6"/>
            <a:ext cx="82296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384895" y="6245225"/>
            <a:ext cx="301907" cy="288822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r"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o What Is Machine Learning?"/>
          <p:cNvSpPr txBox="1"/>
          <p:nvPr>
            <p:ph type="title"/>
          </p:nvPr>
        </p:nvSpPr>
        <p:spPr>
          <a:xfrm>
            <a:off x="304800" y="304800"/>
            <a:ext cx="8382000" cy="117316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pPr/>
            <a:r>
              <a:t>So What Is Machine Learning?</a:t>
            </a:r>
          </a:p>
        </p:txBody>
      </p:sp>
      <p:sp>
        <p:nvSpPr>
          <p:cNvPr id="83" name="Automating automation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buChar char="•"/>
            </a:pPr>
            <a:r>
              <a:t>Automating automation</a:t>
            </a:r>
          </a:p>
          <a:p>
            <a:pPr>
              <a:buChar char="•"/>
            </a:pPr>
            <a:r>
              <a:t>Getting computers to program themselves</a:t>
            </a:r>
          </a:p>
          <a:p>
            <a:pPr>
              <a:buChar char="•"/>
            </a:pPr>
            <a:r>
              <a:t>Writing software is the bottleneck</a:t>
            </a:r>
          </a:p>
          <a:p>
            <a:pPr>
              <a:buChar char="•"/>
            </a:pPr>
            <a:r>
              <a:t>Let the data do the work instead!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Inductive (Supervised) Lear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Inductive (Supervised) Learning</a:t>
            </a:r>
          </a:p>
        </p:txBody>
      </p:sp>
      <p:sp>
        <p:nvSpPr>
          <p:cNvPr id="128" name="Basic Problem: Induce a representation of a function (a systematic relationship between inputs and outputs) from exampl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buSzTx/>
              <a:buNone/>
              <a:defRPr sz="2400" u="sng"/>
            </a:pPr>
            <a:r>
              <a:t>Basic Problem</a:t>
            </a:r>
            <a:r>
              <a:rPr u="none"/>
              <a:t>: Induce a representation of a function (a systematic relationship between inputs and outputs) from examples.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 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b="1" sz="2400"/>
            </a:pPr>
            <a:r>
              <a:t>target function</a:t>
            </a:r>
            <a:r>
              <a:rPr b="0" i="1"/>
              <a:t>  f: X → Y</a:t>
            </a:r>
            <a:endParaRPr i="1"/>
          </a:p>
          <a:p>
            <a:pPr>
              <a:lnSpc>
                <a:spcPct val="80000"/>
              </a:lnSpc>
              <a:spcBef>
                <a:spcPts val="500"/>
              </a:spcBef>
              <a:defRPr b="1" sz="2400"/>
            </a:pPr>
            <a:r>
              <a:t>example</a:t>
            </a:r>
            <a:r>
              <a:rPr b="0" i="1"/>
              <a:t>  </a:t>
            </a:r>
            <a:r>
              <a:rPr b="0"/>
              <a:t>(</a:t>
            </a:r>
            <a:r>
              <a:rPr b="0" i="1"/>
              <a:t>x,f</a:t>
            </a:r>
            <a:r>
              <a:rPr b="0"/>
              <a:t>(</a:t>
            </a:r>
            <a:r>
              <a:rPr b="0" i="1"/>
              <a:t>x</a:t>
            </a:r>
            <a:r>
              <a:rPr b="0"/>
              <a:t>))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b="1" sz="2400"/>
            </a:pPr>
            <a:r>
              <a:t>hypothesis </a:t>
            </a:r>
            <a:r>
              <a:rPr b="0" i="1"/>
              <a:t>g: X → Y such that g</a:t>
            </a:r>
            <a:r>
              <a:rPr b="0"/>
              <a:t>(</a:t>
            </a:r>
            <a:r>
              <a:rPr b="0" i="1"/>
              <a:t>x</a:t>
            </a:r>
            <a:r>
              <a:rPr b="0"/>
              <a:t>)</a:t>
            </a:r>
            <a:r>
              <a:rPr b="0" i="1"/>
              <a:t> = f</a:t>
            </a:r>
            <a:r>
              <a:rPr b="0"/>
              <a:t>(</a:t>
            </a:r>
            <a:r>
              <a:rPr b="0" i="1"/>
              <a:t>x</a:t>
            </a:r>
            <a:r>
              <a:rPr b="0"/>
              <a:t>)</a:t>
            </a:r>
          </a:p>
          <a:p>
            <a:pPr>
              <a:lnSpc>
                <a:spcPct val="80000"/>
              </a:lnSpc>
              <a:defRPr i="1" sz="2400"/>
            </a:pPr>
          </a:p>
          <a:p>
            <a:pPr lvl="1" marL="285750" indent="171450">
              <a:lnSpc>
                <a:spcPct val="80000"/>
              </a:lnSpc>
              <a:spcBef>
                <a:spcPts val="0"/>
              </a:spcBef>
              <a:buSzTx/>
              <a:buNone/>
              <a:defRPr i="1" sz="2000"/>
            </a:pPr>
            <a:r>
              <a:t>x</a:t>
            </a:r>
            <a:r>
              <a:rPr i="0"/>
              <a:t> = set of attribute values  (</a:t>
            </a:r>
            <a:r>
              <a:rPr b="1"/>
              <a:t>attribute-value representation</a:t>
            </a:r>
            <a:r>
              <a:rPr i="0"/>
              <a:t>)</a:t>
            </a:r>
          </a:p>
          <a:p>
            <a:pPr lvl="1" marL="285750" indent="171450">
              <a:lnSpc>
                <a:spcPct val="80000"/>
              </a:lnSpc>
              <a:spcBef>
                <a:spcPts val="0"/>
              </a:spcBef>
              <a:buSzTx/>
              <a:buNone/>
              <a:defRPr i="1" sz="2000"/>
            </a:pPr>
            <a:r>
              <a:t>x</a:t>
            </a:r>
            <a:r>
              <a:rPr i="0"/>
              <a:t> = set of logical sentences  (</a:t>
            </a:r>
            <a:r>
              <a:t>first-order representation</a:t>
            </a:r>
            <a:r>
              <a:rPr i="0"/>
              <a:t>)</a:t>
            </a:r>
            <a:endParaRPr sz="1800"/>
          </a:p>
          <a:p>
            <a:pPr lvl="1" marL="285750" indent="171450">
              <a:lnSpc>
                <a:spcPct val="80000"/>
              </a:lnSpc>
              <a:spcBef>
                <a:spcPts val="0"/>
              </a:spcBef>
              <a:buSzTx/>
              <a:buNone/>
              <a:defRPr i="1" sz="1800"/>
            </a:pPr>
          </a:p>
          <a:p>
            <a:pPr lvl="1" marL="285750" indent="171450">
              <a:lnSpc>
                <a:spcPct val="80000"/>
              </a:lnSpc>
              <a:spcBef>
                <a:spcPts val="0"/>
              </a:spcBef>
              <a:buSzTx/>
              <a:buNone/>
              <a:defRPr i="1" sz="2000"/>
            </a:pPr>
            <a:r>
              <a:t>Y</a:t>
            </a:r>
            <a:r>
              <a:rPr i="0"/>
              <a:t> = set of discrete labels  (</a:t>
            </a:r>
            <a:r>
              <a:rPr b="1"/>
              <a:t>classification</a:t>
            </a:r>
            <a:r>
              <a:rPr i="0"/>
              <a:t>)</a:t>
            </a:r>
          </a:p>
          <a:p>
            <a:pPr lvl="1" marL="285750" indent="171450">
              <a:lnSpc>
                <a:spcPct val="80000"/>
              </a:lnSpc>
              <a:spcBef>
                <a:spcPts val="0"/>
              </a:spcBef>
              <a:buSzTx/>
              <a:buNone/>
              <a:defRPr i="1" sz="2000"/>
            </a:pPr>
            <a:r>
              <a:t>Y</a:t>
            </a:r>
            <a:r>
              <a:rPr i="0"/>
              <a:t> = </a:t>
            </a:r>
            <a:r>
              <a:rPr i="0">
                <a:latin typeface="Symbol"/>
                <a:ea typeface="Symbol"/>
                <a:cs typeface="Symbol"/>
                <a:sym typeface="Symbol"/>
              </a:rPr>
              <a:t>Â  </a:t>
            </a:r>
            <a:r>
              <a:rPr i="0"/>
              <a:t>(</a:t>
            </a:r>
            <a:r>
              <a:t>regression</a:t>
            </a:r>
            <a:r>
              <a:rPr i="0"/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Decision Tre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Decision Trees</a:t>
            </a:r>
          </a:p>
        </p:txBody>
      </p:sp>
      <p:sp>
        <p:nvSpPr>
          <p:cNvPr id="131" name="Should I wait at this restaurant?"/>
          <p:cNvSpPr txBox="1"/>
          <p:nvPr>
            <p:ph type="body" sz="quarter" idx="1"/>
          </p:nvPr>
        </p:nvSpPr>
        <p:spPr>
          <a:xfrm>
            <a:off x="609600" y="1219200"/>
            <a:ext cx="7924800" cy="60960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500"/>
              </a:spcBef>
              <a:buSzTx/>
              <a:buNone/>
              <a:defRPr i="1" sz="2400"/>
            </a:lvl1pPr>
          </a:lstStyle>
          <a:p>
            <a:pPr/>
            <a:r>
              <a:t>Should I wait at this restaurant?</a:t>
            </a:r>
          </a:p>
        </p:txBody>
      </p:sp>
      <p:pic>
        <p:nvPicPr>
          <p:cNvPr id="13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0200" y="1893887"/>
            <a:ext cx="6364288" cy="41259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Decision Tree In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Decision Tree Induction</a:t>
            </a:r>
          </a:p>
        </p:txBody>
      </p:sp>
      <p:sp>
        <p:nvSpPr>
          <p:cNvPr id="135" name="(Recursively) partition examples according to the most important attribut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buSzTx/>
              <a:buNone/>
              <a:defRPr sz="2400"/>
            </a:pPr>
            <a:r>
              <a:t>(Recursively) partition examples according to the </a:t>
            </a:r>
            <a:r>
              <a:rPr i="1"/>
              <a:t>most important</a:t>
            </a:r>
            <a:r>
              <a:t> attribute.</a:t>
            </a:r>
          </a:p>
          <a:p>
            <a:pPr>
              <a:buSzTx/>
              <a:buNone/>
              <a:defRPr sz="2400"/>
            </a:pP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t>Key Concepts</a:t>
            </a:r>
          </a:p>
          <a:p>
            <a:pPr>
              <a:spcBef>
                <a:spcPts val="500"/>
              </a:spcBef>
              <a:defRPr i="1" sz="2400"/>
            </a:pPr>
            <a:r>
              <a:t>entropy</a:t>
            </a:r>
          </a:p>
          <a:p>
            <a:pPr lvl="1" marL="742950" indent="-285750">
              <a:spcBef>
                <a:spcPts val="0"/>
              </a:spcBef>
              <a:defRPr sz="2000"/>
            </a:pPr>
            <a:r>
              <a:t>impurity of a set of examples (entropy = 0 if perfectly homogeneous)</a:t>
            </a:r>
          </a:p>
          <a:p>
            <a:pPr lvl="1" marL="742950" indent="-285750">
              <a:spcBef>
                <a:spcPts val="0"/>
              </a:spcBef>
              <a:defRPr sz="2000"/>
            </a:pPr>
            <a:r>
              <a:t>(#bits needed to encode class of an arbitrary example)</a:t>
            </a:r>
            <a:endParaRPr baseline="-25000" i="1"/>
          </a:p>
          <a:p>
            <a:pPr>
              <a:spcBef>
                <a:spcPts val="500"/>
              </a:spcBef>
              <a:defRPr i="1" sz="2400"/>
            </a:pPr>
            <a:r>
              <a:t>information gain</a:t>
            </a:r>
          </a:p>
          <a:p>
            <a:pPr lvl="1" marL="742950" indent="-285750">
              <a:spcBef>
                <a:spcPts val="0"/>
              </a:spcBef>
              <a:defRPr sz="2000"/>
            </a:pPr>
            <a:r>
              <a:t>expected reduction in entropy caused by partitioning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Decision Tree Induction: Attribute Sele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/>
            <a:r>
              <a:t>Decision Tree Induction: Attribute Selection</a:t>
            </a:r>
          </a:p>
        </p:txBody>
      </p:sp>
      <p:sp>
        <p:nvSpPr>
          <p:cNvPr id="138" name="Intuitively:  A good attribute splits the examples into subsets that are (ideally) all positive or all negative."/>
          <p:cNvSpPr txBox="1"/>
          <p:nvPr>
            <p:ph type="body" sz="quarter" idx="1"/>
          </p:nvPr>
        </p:nvSpPr>
        <p:spPr>
          <a:xfrm>
            <a:off x="609600" y="1219200"/>
            <a:ext cx="7924800" cy="1447800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</a:pPr>
            <a:r>
              <a:t>Intuitively:  A </a:t>
            </a:r>
            <a:r>
              <a:rPr i="1"/>
              <a:t>good attribute</a:t>
            </a:r>
            <a:r>
              <a:t> splits the examples into subsets that are (ideally) </a:t>
            </a:r>
            <a:r>
              <a:rPr i="1"/>
              <a:t>all positive </a:t>
            </a:r>
            <a:r>
              <a:t>or</a:t>
            </a:r>
            <a:r>
              <a:rPr i="1"/>
              <a:t> all negative</a:t>
            </a:r>
            <a:r>
              <a:t>.</a:t>
            </a:r>
          </a:p>
        </p:txBody>
      </p:sp>
      <p:pic>
        <p:nvPicPr>
          <p:cNvPr id="139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1675" y="2994025"/>
            <a:ext cx="7908925" cy="23018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Decision Tree Induction: Attribute Sele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/>
            <a:r>
              <a:t>Decision Tree Induction: Attribute Selection</a:t>
            </a:r>
          </a:p>
        </p:txBody>
      </p:sp>
      <p:sp>
        <p:nvSpPr>
          <p:cNvPr id="142" name="Intuitively:  A good attribute splits the examples into subsets that are (ideally) all positive or all negative."/>
          <p:cNvSpPr txBox="1"/>
          <p:nvPr>
            <p:ph type="body" sz="quarter" idx="1"/>
          </p:nvPr>
        </p:nvSpPr>
        <p:spPr>
          <a:xfrm>
            <a:off x="609600" y="1219200"/>
            <a:ext cx="7924800" cy="1524000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</a:pPr>
            <a:r>
              <a:t>Intuitively:  A </a:t>
            </a:r>
            <a:r>
              <a:rPr i="1"/>
              <a:t>good attribute</a:t>
            </a:r>
            <a:r>
              <a:t> splits the examples into subsets that are (ideally) </a:t>
            </a:r>
            <a:r>
              <a:rPr i="1"/>
              <a:t>all positive </a:t>
            </a:r>
            <a:r>
              <a:t>or</a:t>
            </a:r>
            <a:r>
              <a:rPr i="1"/>
              <a:t> all negative</a:t>
            </a:r>
            <a:r>
              <a:t>.</a:t>
            </a:r>
          </a:p>
        </p:txBody>
      </p:sp>
      <p:pic>
        <p:nvPicPr>
          <p:cNvPr id="143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1675" y="2994025"/>
            <a:ext cx="7908925" cy="2301875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Oval"/>
          <p:cNvSpPr/>
          <p:nvPr/>
        </p:nvSpPr>
        <p:spPr>
          <a:xfrm>
            <a:off x="396875" y="2895600"/>
            <a:ext cx="4038600" cy="2895600"/>
          </a:xfrm>
          <a:prstGeom prst="ellipse">
            <a:avLst/>
          </a:prstGeom>
          <a:ln w="28575">
            <a:solidFill>
              <a:srgbClr val="FF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Decision Tree Induction: Decision Bound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/>
            <a:r>
              <a:t>Decision Tree Induction: Decision Boundary</a:t>
            </a:r>
          </a:p>
        </p:txBody>
      </p:sp>
      <p:sp>
        <p:nvSpPr>
          <p:cNvPr id="147" name="Line"/>
          <p:cNvSpPr/>
          <p:nvPr/>
        </p:nvSpPr>
        <p:spPr>
          <a:xfrm flipH="1">
            <a:off x="2895599" y="1743075"/>
            <a:ext cx="2" cy="350837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8" name="Line"/>
          <p:cNvSpPr/>
          <p:nvPr/>
        </p:nvSpPr>
        <p:spPr>
          <a:xfrm>
            <a:off x="2895600" y="5251450"/>
            <a:ext cx="3509963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9" name="Star"/>
          <p:cNvSpPr/>
          <p:nvPr/>
        </p:nvSpPr>
        <p:spPr>
          <a:xfrm>
            <a:off x="5045075" y="1885950"/>
            <a:ext cx="142875" cy="144463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0" name="Star"/>
          <p:cNvSpPr/>
          <p:nvPr/>
        </p:nvSpPr>
        <p:spPr>
          <a:xfrm>
            <a:off x="4327525" y="1885950"/>
            <a:ext cx="144463" cy="144463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1" name="Star"/>
          <p:cNvSpPr/>
          <p:nvPr/>
        </p:nvSpPr>
        <p:spPr>
          <a:xfrm>
            <a:off x="4327525" y="2387600"/>
            <a:ext cx="144463" cy="142875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2" name="Star"/>
          <p:cNvSpPr/>
          <p:nvPr/>
        </p:nvSpPr>
        <p:spPr>
          <a:xfrm>
            <a:off x="4614862" y="2173287"/>
            <a:ext cx="142876" cy="142876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3" name="Star"/>
          <p:cNvSpPr/>
          <p:nvPr/>
        </p:nvSpPr>
        <p:spPr>
          <a:xfrm>
            <a:off x="4829175" y="2459037"/>
            <a:ext cx="144463" cy="142876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4" name="Star"/>
          <p:cNvSpPr/>
          <p:nvPr/>
        </p:nvSpPr>
        <p:spPr>
          <a:xfrm>
            <a:off x="3254375" y="4894262"/>
            <a:ext cx="142875" cy="142876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5" name="Star"/>
          <p:cNvSpPr/>
          <p:nvPr/>
        </p:nvSpPr>
        <p:spPr>
          <a:xfrm>
            <a:off x="4256087" y="2960687"/>
            <a:ext cx="144463" cy="142876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6" name="Star"/>
          <p:cNvSpPr/>
          <p:nvPr/>
        </p:nvSpPr>
        <p:spPr>
          <a:xfrm>
            <a:off x="4900612" y="2889250"/>
            <a:ext cx="144463" cy="142875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7" name="Star"/>
          <p:cNvSpPr/>
          <p:nvPr/>
        </p:nvSpPr>
        <p:spPr>
          <a:xfrm>
            <a:off x="4543425" y="3317875"/>
            <a:ext cx="142875" cy="144463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8" name="Star"/>
          <p:cNvSpPr/>
          <p:nvPr/>
        </p:nvSpPr>
        <p:spPr>
          <a:xfrm>
            <a:off x="5187950" y="2746375"/>
            <a:ext cx="142875" cy="142875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9" name="Star"/>
          <p:cNvSpPr/>
          <p:nvPr/>
        </p:nvSpPr>
        <p:spPr>
          <a:xfrm>
            <a:off x="5259387" y="3175000"/>
            <a:ext cx="142876" cy="142875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0" name="Star"/>
          <p:cNvSpPr/>
          <p:nvPr/>
        </p:nvSpPr>
        <p:spPr>
          <a:xfrm>
            <a:off x="5618162" y="2817812"/>
            <a:ext cx="142876" cy="142876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1" name="Star"/>
          <p:cNvSpPr/>
          <p:nvPr/>
        </p:nvSpPr>
        <p:spPr>
          <a:xfrm>
            <a:off x="4343400" y="4724400"/>
            <a:ext cx="142875" cy="142875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2" name="Star"/>
          <p:cNvSpPr/>
          <p:nvPr/>
        </p:nvSpPr>
        <p:spPr>
          <a:xfrm>
            <a:off x="3827462" y="4821237"/>
            <a:ext cx="142876" cy="144463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3" name="Star"/>
          <p:cNvSpPr/>
          <p:nvPr/>
        </p:nvSpPr>
        <p:spPr>
          <a:xfrm>
            <a:off x="3352800" y="2133600"/>
            <a:ext cx="142875" cy="142875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4" name="Star"/>
          <p:cNvSpPr/>
          <p:nvPr/>
        </p:nvSpPr>
        <p:spPr>
          <a:xfrm>
            <a:off x="4900612" y="3246437"/>
            <a:ext cx="144463" cy="142876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5" name="Circle"/>
          <p:cNvSpPr/>
          <p:nvPr/>
        </p:nvSpPr>
        <p:spPr>
          <a:xfrm>
            <a:off x="3109912" y="3962400"/>
            <a:ext cx="144463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6" name="Circle"/>
          <p:cNvSpPr/>
          <p:nvPr/>
        </p:nvSpPr>
        <p:spPr>
          <a:xfrm>
            <a:off x="3181350" y="3590925"/>
            <a:ext cx="144463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7" name="Circle"/>
          <p:cNvSpPr/>
          <p:nvPr/>
        </p:nvSpPr>
        <p:spPr>
          <a:xfrm>
            <a:off x="3683000" y="3676650"/>
            <a:ext cx="144463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8" name="Circle"/>
          <p:cNvSpPr/>
          <p:nvPr/>
        </p:nvSpPr>
        <p:spPr>
          <a:xfrm>
            <a:off x="3810000" y="2667000"/>
            <a:ext cx="144463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9" name="Circle"/>
          <p:cNvSpPr/>
          <p:nvPr/>
        </p:nvSpPr>
        <p:spPr>
          <a:xfrm>
            <a:off x="3581400" y="4191000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0" name="Circle"/>
          <p:cNvSpPr/>
          <p:nvPr/>
        </p:nvSpPr>
        <p:spPr>
          <a:xfrm>
            <a:off x="5105400" y="3657600"/>
            <a:ext cx="144463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1" name="Circle"/>
          <p:cNvSpPr/>
          <p:nvPr/>
        </p:nvSpPr>
        <p:spPr>
          <a:xfrm>
            <a:off x="5116512" y="4178300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2" name="Circle"/>
          <p:cNvSpPr/>
          <p:nvPr/>
        </p:nvSpPr>
        <p:spPr>
          <a:xfrm>
            <a:off x="5618162" y="3748087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3" name="Circle"/>
          <p:cNvSpPr/>
          <p:nvPr/>
        </p:nvSpPr>
        <p:spPr>
          <a:xfrm>
            <a:off x="4953000" y="4572000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4" name="Circle"/>
          <p:cNvSpPr/>
          <p:nvPr/>
        </p:nvSpPr>
        <p:spPr>
          <a:xfrm>
            <a:off x="5486400" y="4800600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5" name="Circle"/>
          <p:cNvSpPr/>
          <p:nvPr/>
        </p:nvSpPr>
        <p:spPr>
          <a:xfrm>
            <a:off x="4471987" y="3676650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6" name="Circle"/>
          <p:cNvSpPr/>
          <p:nvPr/>
        </p:nvSpPr>
        <p:spPr>
          <a:xfrm>
            <a:off x="3352800" y="2971800"/>
            <a:ext cx="144463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Decision Tree Induction: Decision Bound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/>
            <a:r>
              <a:t>Decision Tree Induction: Decision Boundary</a:t>
            </a:r>
          </a:p>
        </p:txBody>
      </p:sp>
      <p:sp>
        <p:nvSpPr>
          <p:cNvPr id="179" name="Line"/>
          <p:cNvSpPr/>
          <p:nvPr/>
        </p:nvSpPr>
        <p:spPr>
          <a:xfrm flipH="1">
            <a:off x="2895599" y="1743075"/>
            <a:ext cx="2" cy="350837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0" name="Line"/>
          <p:cNvSpPr/>
          <p:nvPr/>
        </p:nvSpPr>
        <p:spPr>
          <a:xfrm>
            <a:off x="2895600" y="5251450"/>
            <a:ext cx="3509963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1" name="Star"/>
          <p:cNvSpPr/>
          <p:nvPr/>
        </p:nvSpPr>
        <p:spPr>
          <a:xfrm>
            <a:off x="5045075" y="1885950"/>
            <a:ext cx="142875" cy="144463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2" name="Star"/>
          <p:cNvSpPr/>
          <p:nvPr/>
        </p:nvSpPr>
        <p:spPr>
          <a:xfrm>
            <a:off x="4327525" y="1885950"/>
            <a:ext cx="144463" cy="144463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3" name="Star"/>
          <p:cNvSpPr/>
          <p:nvPr/>
        </p:nvSpPr>
        <p:spPr>
          <a:xfrm>
            <a:off x="4327525" y="2387600"/>
            <a:ext cx="144463" cy="142875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4" name="Star"/>
          <p:cNvSpPr/>
          <p:nvPr/>
        </p:nvSpPr>
        <p:spPr>
          <a:xfrm>
            <a:off x="4614862" y="2173287"/>
            <a:ext cx="142876" cy="142876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5" name="Star"/>
          <p:cNvSpPr/>
          <p:nvPr/>
        </p:nvSpPr>
        <p:spPr>
          <a:xfrm>
            <a:off x="4829175" y="2459037"/>
            <a:ext cx="144463" cy="142876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6" name="Star"/>
          <p:cNvSpPr/>
          <p:nvPr/>
        </p:nvSpPr>
        <p:spPr>
          <a:xfrm>
            <a:off x="3254375" y="4894262"/>
            <a:ext cx="142875" cy="142876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7" name="Star"/>
          <p:cNvSpPr/>
          <p:nvPr/>
        </p:nvSpPr>
        <p:spPr>
          <a:xfrm>
            <a:off x="4256087" y="2960687"/>
            <a:ext cx="144463" cy="142876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8" name="Star"/>
          <p:cNvSpPr/>
          <p:nvPr/>
        </p:nvSpPr>
        <p:spPr>
          <a:xfrm>
            <a:off x="4900612" y="2889250"/>
            <a:ext cx="144463" cy="142875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9" name="Star"/>
          <p:cNvSpPr/>
          <p:nvPr/>
        </p:nvSpPr>
        <p:spPr>
          <a:xfrm>
            <a:off x="4543425" y="3317875"/>
            <a:ext cx="142875" cy="144463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0" name="Star"/>
          <p:cNvSpPr/>
          <p:nvPr/>
        </p:nvSpPr>
        <p:spPr>
          <a:xfrm>
            <a:off x="5187950" y="2746375"/>
            <a:ext cx="142875" cy="142875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1" name="Star"/>
          <p:cNvSpPr/>
          <p:nvPr/>
        </p:nvSpPr>
        <p:spPr>
          <a:xfrm>
            <a:off x="5259387" y="3175000"/>
            <a:ext cx="142876" cy="142875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2" name="Star"/>
          <p:cNvSpPr/>
          <p:nvPr/>
        </p:nvSpPr>
        <p:spPr>
          <a:xfrm>
            <a:off x="5618162" y="2817812"/>
            <a:ext cx="142876" cy="142876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3" name="Star"/>
          <p:cNvSpPr/>
          <p:nvPr/>
        </p:nvSpPr>
        <p:spPr>
          <a:xfrm>
            <a:off x="4343400" y="4724400"/>
            <a:ext cx="142875" cy="142875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4" name="Star"/>
          <p:cNvSpPr/>
          <p:nvPr/>
        </p:nvSpPr>
        <p:spPr>
          <a:xfrm>
            <a:off x="3827462" y="4821237"/>
            <a:ext cx="142876" cy="144463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5" name="Star"/>
          <p:cNvSpPr/>
          <p:nvPr/>
        </p:nvSpPr>
        <p:spPr>
          <a:xfrm>
            <a:off x="3352800" y="2133600"/>
            <a:ext cx="142875" cy="142875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6" name="Star"/>
          <p:cNvSpPr/>
          <p:nvPr/>
        </p:nvSpPr>
        <p:spPr>
          <a:xfrm>
            <a:off x="4900612" y="3246437"/>
            <a:ext cx="144463" cy="142876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7" name="Circle"/>
          <p:cNvSpPr/>
          <p:nvPr/>
        </p:nvSpPr>
        <p:spPr>
          <a:xfrm>
            <a:off x="3109912" y="3962400"/>
            <a:ext cx="144463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8" name="Circle"/>
          <p:cNvSpPr/>
          <p:nvPr/>
        </p:nvSpPr>
        <p:spPr>
          <a:xfrm>
            <a:off x="3181350" y="3590925"/>
            <a:ext cx="144463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9" name="Circle"/>
          <p:cNvSpPr/>
          <p:nvPr/>
        </p:nvSpPr>
        <p:spPr>
          <a:xfrm>
            <a:off x="3683000" y="3676650"/>
            <a:ext cx="144463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0" name="Circle"/>
          <p:cNvSpPr/>
          <p:nvPr/>
        </p:nvSpPr>
        <p:spPr>
          <a:xfrm>
            <a:off x="3810000" y="2667000"/>
            <a:ext cx="144463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1" name="Circle"/>
          <p:cNvSpPr/>
          <p:nvPr/>
        </p:nvSpPr>
        <p:spPr>
          <a:xfrm>
            <a:off x="3581400" y="4191000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2" name="Circle"/>
          <p:cNvSpPr/>
          <p:nvPr/>
        </p:nvSpPr>
        <p:spPr>
          <a:xfrm>
            <a:off x="5105400" y="3657600"/>
            <a:ext cx="144463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3" name="Circle"/>
          <p:cNvSpPr/>
          <p:nvPr/>
        </p:nvSpPr>
        <p:spPr>
          <a:xfrm>
            <a:off x="5116512" y="4178300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4" name="Circle"/>
          <p:cNvSpPr/>
          <p:nvPr/>
        </p:nvSpPr>
        <p:spPr>
          <a:xfrm>
            <a:off x="5618162" y="3748087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5" name="Circle"/>
          <p:cNvSpPr/>
          <p:nvPr/>
        </p:nvSpPr>
        <p:spPr>
          <a:xfrm>
            <a:off x="4953000" y="4572000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6" name="Circle"/>
          <p:cNvSpPr/>
          <p:nvPr/>
        </p:nvSpPr>
        <p:spPr>
          <a:xfrm>
            <a:off x="5486400" y="4800600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7" name="Circle"/>
          <p:cNvSpPr/>
          <p:nvPr/>
        </p:nvSpPr>
        <p:spPr>
          <a:xfrm>
            <a:off x="4471987" y="3676650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8" name="Line"/>
          <p:cNvSpPr/>
          <p:nvPr/>
        </p:nvSpPr>
        <p:spPr>
          <a:xfrm>
            <a:off x="2895600" y="3505200"/>
            <a:ext cx="3295650" cy="0"/>
          </a:xfrm>
          <a:prstGeom prst="line">
            <a:avLst/>
          </a:prstGeom>
          <a:ln w="19050">
            <a:solidFill>
              <a:srgbClr val="0099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9" name="Circle"/>
          <p:cNvSpPr/>
          <p:nvPr/>
        </p:nvSpPr>
        <p:spPr>
          <a:xfrm>
            <a:off x="3352800" y="2971800"/>
            <a:ext cx="144463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Decision Tree Induction: Decision Bound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/>
            <a:r>
              <a:t>Decision Tree Induction: Decision Boundary</a:t>
            </a:r>
          </a:p>
        </p:txBody>
      </p:sp>
      <p:sp>
        <p:nvSpPr>
          <p:cNvPr id="212" name="Line"/>
          <p:cNvSpPr/>
          <p:nvPr/>
        </p:nvSpPr>
        <p:spPr>
          <a:xfrm flipH="1">
            <a:off x="2895599" y="1743075"/>
            <a:ext cx="2" cy="350837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3" name="Line"/>
          <p:cNvSpPr/>
          <p:nvPr/>
        </p:nvSpPr>
        <p:spPr>
          <a:xfrm>
            <a:off x="2895600" y="5251450"/>
            <a:ext cx="3509963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4" name="Star"/>
          <p:cNvSpPr/>
          <p:nvPr/>
        </p:nvSpPr>
        <p:spPr>
          <a:xfrm>
            <a:off x="5045075" y="1885950"/>
            <a:ext cx="142875" cy="144463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5" name="Star"/>
          <p:cNvSpPr/>
          <p:nvPr/>
        </p:nvSpPr>
        <p:spPr>
          <a:xfrm>
            <a:off x="4327525" y="1885950"/>
            <a:ext cx="144463" cy="144463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6" name="Star"/>
          <p:cNvSpPr/>
          <p:nvPr/>
        </p:nvSpPr>
        <p:spPr>
          <a:xfrm>
            <a:off x="4327525" y="2387600"/>
            <a:ext cx="144463" cy="142875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7" name="Star"/>
          <p:cNvSpPr/>
          <p:nvPr/>
        </p:nvSpPr>
        <p:spPr>
          <a:xfrm>
            <a:off x="4614862" y="2173287"/>
            <a:ext cx="142876" cy="142876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8" name="Star"/>
          <p:cNvSpPr/>
          <p:nvPr/>
        </p:nvSpPr>
        <p:spPr>
          <a:xfrm>
            <a:off x="4829175" y="2459037"/>
            <a:ext cx="144463" cy="142876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9" name="Star"/>
          <p:cNvSpPr/>
          <p:nvPr/>
        </p:nvSpPr>
        <p:spPr>
          <a:xfrm>
            <a:off x="3254375" y="4894262"/>
            <a:ext cx="142875" cy="142876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0" name="Star"/>
          <p:cNvSpPr/>
          <p:nvPr/>
        </p:nvSpPr>
        <p:spPr>
          <a:xfrm>
            <a:off x="4256087" y="2960687"/>
            <a:ext cx="144463" cy="142876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1" name="Star"/>
          <p:cNvSpPr/>
          <p:nvPr/>
        </p:nvSpPr>
        <p:spPr>
          <a:xfrm>
            <a:off x="4900612" y="2889250"/>
            <a:ext cx="144463" cy="142875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2" name="Star"/>
          <p:cNvSpPr/>
          <p:nvPr/>
        </p:nvSpPr>
        <p:spPr>
          <a:xfrm>
            <a:off x="4543425" y="3317875"/>
            <a:ext cx="142875" cy="144463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3" name="Star"/>
          <p:cNvSpPr/>
          <p:nvPr/>
        </p:nvSpPr>
        <p:spPr>
          <a:xfrm>
            <a:off x="5187950" y="2746375"/>
            <a:ext cx="142875" cy="142875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4" name="Star"/>
          <p:cNvSpPr/>
          <p:nvPr/>
        </p:nvSpPr>
        <p:spPr>
          <a:xfrm>
            <a:off x="5259387" y="3175000"/>
            <a:ext cx="142876" cy="142875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5" name="Star"/>
          <p:cNvSpPr/>
          <p:nvPr/>
        </p:nvSpPr>
        <p:spPr>
          <a:xfrm>
            <a:off x="5618162" y="2817812"/>
            <a:ext cx="142876" cy="142876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6" name="Star"/>
          <p:cNvSpPr/>
          <p:nvPr/>
        </p:nvSpPr>
        <p:spPr>
          <a:xfrm>
            <a:off x="4343400" y="4724400"/>
            <a:ext cx="142875" cy="142875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7" name="Star"/>
          <p:cNvSpPr/>
          <p:nvPr/>
        </p:nvSpPr>
        <p:spPr>
          <a:xfrm>
            <a:off x="3827462" y="4821237"/>
            <a:ext cx="142876" cy="144463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8" name="Star"/>
          <p:cNvSpPr/>
          <p:nvPr/>
        </p:nvSpPr>
        <p:spPr>
          <a:xfrm>
            <a:off x="3352800" y="2133600"/>
            <a:ext cx="142875" cy="142875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9" name="Star"/>
          <p:cNvSpPr/>
          <p:nvPr/>
        </p:nvSpPr>
        <p:spPr>
          <a:xfrm>
            <a:off x="4900612" y="3246437"/>
            <a:ext cx="144463" cy="142876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30" name="Circle"/>
          <p:cNvSpPr/>
          <p:nvPr/>
        </p:nvSpPr>
        <p:spPr>
          <a:xfrm>
            <a:off x="3109912" y="3962400"/>
            <a:ext cx="144463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31" name="Circle"/>
          <p:cNvSpPr/>
          <p:nvPr/>
        </p:nvSpPr>
        <p:spPr>
          <a:xfrm>
            <a:off x="3181350" y="3590925"/>
            <a:ext cx="144463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32" name="Circle"/>
          <p:cNvSpPr/>
          <p:nvPr/>
        </p:nvSpPr>
        <p:spPr>
          <a:xfrm>
            <a:off x="3683000" y="3676650"/>
            <a:ext cx="144463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33" name="Circle"/>
          <p:cNvSpPr/>
          <p:nvPr/>
        </p:nvSpPr>
        <p:spPr>
          <a:xfrm>
            <a:off x="3810000" y="2667000"/>
            <a:ext cx="144463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34" name="Circle"/>
          <p:cNvSpPr/>
          <p:nvPr/>
        </p:nvSpPr>
        <p:spPr>
          <a:xfrm>
            <a:off x="3581400" y="4191000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35" name="Circle"/>
          <p:cNvSpPr/>
          <p:nvPr/>
        </p:nvSpPr>
        <p:spPr>
          <a:xfrm>
            <a:off x="5105400" y="3657600"/>
            <a:ext cx="144463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36" name="Circle"/>
          <p:cNvSpPr/>
          <p:nvPr/>
        </p:nvSpPr>
        <p:spPr>
          <a:xfrm>
            <a:off x="5116512" y="4178300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37" name="Circle"/>
          <p:cNvSpPr/>
          <p:nvPr/>
        </p:nvSpPr>
        <p:spPr>
          <a:xfrm>
            <a:off x="5618162" y="3748087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38" name="Circle"/>
          <p:cNvSpPr/>
          <p:nvPr/>
        </p:nvSpPr>
        <p:spPr>
          <a:xfrm>
            <a:off x="4953000" y="4572000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39" name="Circle"/>
          <p:cNvSpPr/>
          <p:nvPr/>
        </p:nvSpPr>
        <p:spPr>
          <a:xfrm>
            <a:off x="5486400" y="4800600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0" name="Circle"/>
          <p:cNvSpPr/>
          <p:nvPr/>
        </p:nvSpPr>
        <p:spPr>
          <a:xfrm>
            <a:off x="4471987" y="3676650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1" name="Line"/>
          <p:cNvSpPr/>
          <p:nvPr/>
        </p:nvSpPr>
        <p:spPr>
          <a:xfrm>
            <a:off x="2895600" y="3505200"/>
            <a:ext cx="3295650" cy="0"/>
          </a:xfrm>
          <a:prstGeom prst="line">
            <a:avLst/>
          </a:prstGeom>
          <a:ln w="19050">
            <a:solidFill>
              <a:srgbClr val="0099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2" name="Circle"/>
          <p:cNvSpPr/>
          <p:nvPr/>
        </p:nvSpPr>
        <p:spPr>
          <a:xfrm>
            <a:off x="3352800" y="2971800"/>
            <a:ext cx="144463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3" name="Line"/>
          <p:cNvSpPr/>
          <p:nvPr/>
        </p:nvSpPr>
        <p:spPr>
          <a:xfrm>
            <a:off x="4191000" y="1752600"/>
            <a:ext cx="0" cy="1752600"/>
          </a:xfrm>
          <a:prstGeom prst="line">
            <a:avLst/>
          </a:prstGeom>
          <a:ln w="19050">
            <a:solidFill>
              <a:srgbClr val="0099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Decision Tree Induction: Decision Bound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/>
            <a:r>
              <a:t>Decision Tree Induction: Decision Boundary</a:t>
            </a:r>
          </a:p>
        </p:txBody>
      </p:sp>
      <p:sp>
        <p:nvSpPr>
          <p:cNvPr id="246" name="Line"/>
          <p:cNvSpPr/>
          <p:nvPr/>
        </p:nvSpPr>
        <p:spPr>
          <a:xfrm flipH="1">
            <a:off x="2895599" y="1743075"/>
            <a:ext cx="2" cy="350837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7" name="Line"/>
          <p:cNvSpPr/>
          <p:nvPr/>
        </p:nvSpPr>
        <p:spPr>
          <a:xfrm>
            <a:off x="2895600" y="5251450"/>
            <a:ext cx="3509963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8" name="Star"/>
          <p:cNvSpPr/>
          <p:nvPr/>
        </p:nvSpPr>
        <p:spPr>
          <a:xfrm>
            <a:off x="5045075" y="1885950"/>
            <a:ext cx="142875" cy="144463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9" name="Star"/>
          <p:cNvSpPr/>
          <p:nvPr/>
        </p:nvSpPr>
        <p:spPr>
          <a:xfrm>
            <a:off x="4327525" y="1885950"/>
            <a:ext cx="144463" cy="144463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50" name="Star"/>
          <p:cNvSpPr/>
          <p:nvPr/>
        </p:nvSpPr>
        <p:spPr>
          <a:xfrm>
            <a:off x="4327525" y="2387600"/>
            <a:ext cx="144463" cy="142875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51" name="Star"/>
          <p:cNvSpPr/>
          <p:nvPr/>
        </p:nvSpPr>
        <p:spPr>
          <a:xfrm>
            <a:off x="4614862" y="2173287"/>
            <a:ext cx="142876" cy="142876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52" name="Star"/>
          <p:cNvSpPr/>
          <p:nvPr/>
        </p:nvSpPr>
        <p:spPr>
          <a:xfrm>
            <a:off x="4829175" y="2459037"/>
            <a:ext cx="144463" cy="142876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53" name="Star"/>
          <p:cNvSpPr/>
          <p:nvPr/>
        </p:nvSpPr>
        <p:spPr>
          <a:xfrm>
            <a:off x="3254375" y="4894262"/>
            <a:ext cx="142875" cy="142876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54" name="Star"/>
          <p:cNvSpPr/>
          <p:nvPr/>
        </p:nvSpPr>
        <p:spPr>
          <a:xfrm>
            <a:off x="4256087" y="2960687"/>
            <a:ext cx="144463" cy="142876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55" name="Star"/>
          <p:cNvSpPr/>
          <p:nvPr/>
        </p:nvSpPr>
        <p:spPr>
          <a:xfrm>
            <a:off x="4900612" y="2889250"/>
            <a:ext cx="144463" cy="142875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56" name="Star"/>
          <p:cNvSpPr/>
          <p:nvPr/>
        </p:nvSpPr>
        <p:spPr>
          <a:xfrm>
            <a:off x="4543425" y="3317875"/>
            <a:ext cx="142875" cy="144463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57" name="Star"/>
          <p:cNvSpPr/>
          <p:nvPr/>
        </p:nvSpPr>
        <p:spPr>
          <a:xfrm>
            <a:off x="5187950" y="2746375"/>
            <a:ext cx="142875" cy="142875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58" name="Star"/>
          <p:cNvSpPr/>
          <p:nvPr/>
        </p:nvSpPr>
        <p:spPr>
          <a:xfrm>
            <a:off x="5259387" y="3175000"/>
            <a:ext cx="142876" cy="142875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59" name="Star"/>
          <p:cNvSpPr/>
          <p:nvPr/>
        </p:nvSpPr>
        <p:spPr>
          <a:xfrm>
            <a:off x="5618162" y="2817812"/>
            <a:ext cx="142876" cy="142876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60" name="Star"/>
          <p:cNvSpPr/>
          <p:nvPr/>
        </p:nvSpPr>
        <p:spPr>
          <a:xfrm>
            <a:off x="4343400" y="4724400"/>
            <a:ext cx="142875" cy="142875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61" name="Star"/>
          <p:cNvSpPr/>
          <p:nvPr/>
        </p:nvSpPr>
        <p:spPr>
          <a:xfrm>
            <a:off x="3827462" y="4821237"/>
            <a:ext cx="142876" cy="144463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62" name="Star"/>
          <p:cNvSpPr/>
          <p:nvPr/>
        </p:nvSpPr>
        <p:spPr>
          <a:xfrm>
            <a:off x="3352800" y="2133600"/>
            <a:ext cx="142875" cy="142875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63" name="Star"/>
          <p:cNvSpPr/>
          <p:nvPr/>
        </p:nvSpPr>
        <p:spPr>
          <a:xfrm>
            <a:off x="4900612" y="3246437"/>
            <a:ext cx="144463" cy="142876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64" name="Circle"/>
          <p:cNvSpPr/>
          <p:nvPr/>
        </p:nvSpPr>
        <p:spPr>
          <a:xfrm>
            <a:off x="3109912" y="3962400"/>
            <a:ext cx="144463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65" name="Circle"/>
          <p:cNvSpPr/>
          <p:nvPr/>
        </p:nvSpPr>
        <p:spPr>
          <a:xfrm>
            <a:off x="3181350" y="3590925"/>
            <a:ext cx="144463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66" name="Circle"/>
          <p:cNvSpPr/>
          <p:nvPr/>
        </p:nvSpPr>
        <p:spPr>
          <a:xfrm>
            <a:off x="3683000" y="3676650"/>
            <a:ext cx="144463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67" name="Circle"/>
          <p:cNvSpPr/>
          <p:nvPr/>
        </p:nvSpPr>
        <p:spPr>
          <a:xfrm>
            <a:off x="3810000" y="2667000"/>
            <a:ext cx="144463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68" name="Circle"/>
          <p:cNvSpPr/>
          <p:nvPr/>
        </p:nvSpPr>
        <p:spPr>
          <a:xfrm>
            <a:off x="3581400" y="4191000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69" name="Circle"/>
          <p:cNvSpPr/>
          <p:nvPr/>
        </p:nvSpPr>
        <p:spPr>
          <a:xfrm>
            <a:off x="5105400" y="3657600"/>
            <a:ext cx="144463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70" name="Circle"/>
          <p:cNvSpPr/>
          <p:nvPr/>
        </p:nvSpPr>
        <p:spPr>
          <a:xfrm>
            <a:off x="5116512" y="4178300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71" name="Circle"/>
          <p:cNvSpPr/>
          <p:nvPr/>
        </p:nvSpPr>
        <p:spPr>
          <a:xfrm>
            <a:off x="5618162" y="3748087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72" name="Circle"/>
          <p:cNvSpPr/>
          <p:nvPr/>
        </p:nvSpPr>
        <p:spPr>
          <a:xfrm>
            <a:off x="4953000" y="4572000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73" name="Circle"/>
          <p:cNvSpPr/>
          <p:nvPr/>
        </p:nvSpPr>
        <p:spPr>
          <a:xfrm>
            <a:off x="5486400" y="4800600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74" name="Circle"/>
          <p:cNvSpPr/>
          <p:nvPr/>
        </p:nvSpPr>
        <p:spPr>
          <a:xfrm>
            <a:off x="4471987" y="3676650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75" name="Line"/>
          <p:cNvSpPr/>
          <p:nvPr/>
        </p:nvSpPr>
        <p:spPr>
          <a:xfrm>
            <a:off x="2895600" y="3505200"/>
            <a:ext cx="3295650" cy="0"/>
          </a:xfrm>
          <a:prstGeom prst="line">
            <a:avLst/>
          </a:prstGeom>
          <a:ln w="19050">
            <a:solidFill>
              <a:srgbClr val="0099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76" name="Circle"/>
          <p:cNvSpPr/>
          <p:nvPr/>
        </p:nvSpPr>
        <p:spPr>
          <a:xfrm>
            <a:off x="3352800" y="2971800"/>
            <a:ext cx="144463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77" name="Line"/>
          <p:cNvSpPr/>
          <p:nvPr/>
        </p:nvSpPr>
        <p:spPr>
          <a:xfrm>
            <a:off x="4191000" y="1752600"/>
            <a:ext cx="0" cy="1752600"/>
          </a:xfrm>
          <a:prstGeom prst="line">
            <a:avLst/>
          </a:prstGeom>
          <a:ln w="19050">
            <a:solidFill>
              <a:srgbClr val="0099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78" name="Line"/>
          <p:cNvSpPr/>
          <p:nvPr/>
        </p:nvSpPr>
        <p:spPr>
          <a:xfrm>
            <a:off x="2895600" y="2590800"/>
            <a:ext cx="1295400" cy="0"/>
          </a:xfrm>
          <a:prstGeom prst="line">
            <a:avLst/>
          </a:prstGeom>
          <a:ln w="19050">
            <a:solidFill>
              <a:srgbClr val="0099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79" name="Line"/>
          <p:cNvSpPr/>
          <p:nvPr/>
        </p:nvSpPr>
        <p:spPr>
          <a:xfrm>
            <a:off x="2895600" y="4419600"/>
            <a:ext cx="3295650" cy="0"/>
          </a:xfrm>
          <a:prstGeom prst="line">
            <a:avLst/>
          </a:prstGeom>
          <a:ln w="19050">
            <a:solidFill>
              <a:srgbClr val="0099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80" name="Line"/>
          <p:cNvSpPr/>
          <p:nvPr/>
        </p:nvSpPr>
        <p:spPr>
          <a:xfrm>
            <a:off x="4648200" y="4419600"/>
            <a:ext cx="0" cy="838200"/>
          </a:xfrm>
          <a:prstGeom prst="line">
            <a:avLst/>
          </a:prstGeom>
          <a:ln w="19050">
            <a:solidFill>
              <a:srgbClr val="0099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(Artificial) Neural Networ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(Artificial) Neural Networks</a:t>
            </a:r>
          </a:p>
        </p:txBody>
      </p:sp>
      <p:sp>
        <p:nvSpPr>
          <p:cNvPr id="283" name="Motivation: human brain…"/>
          <p:cNvSpPr txBox="1"/>
          <p:nvPr>
            <p:ph type="body" sz="half" idx="1"/>
          </p:nvPr>
        </p:nvSpPr>
        <p:spPr>
          <a:xfrm>
            <a:off x="609600" y="1219200"/>
            <a:ext cx="3886200" cy="48006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2000"/>
            </a:pPr>
            <a:r>
              <a:t>Motivation: human brain</a:t>
            </a:r>
          </a:p>
          <a:p>
            <a:pPr lvl="1" marL="742950" indent="-285750">
              <a:spcBef>
                <a:spcPts val="0"/>
              </a:spcBef>
              <a:defRPr sz="1800"/>
            </a:pPr>
            <a:r>
              <a:t>massively parallel (</a:t>
            </a:r>
            <a:r>
              <a:rPr i="1"/>
              <a:t>10</a:t>
            </a:r>
            <a:r>
              <a:rPr baseline="30000" i="1"/>
              <a:t>11</a:t>
            </a:r>
            <a:r>
              <a:rPr i="1"/>
              <a:t> neurons, ~20 types</a:t>
            </a:r>
            <a:r>
              <a:t>)</a:t>
            </a:r>
          </a:p>
          <a:p>
            <a:pPr lvl="1" marL="742950" indent="-285750">
              <a:spcBef>
                <a:spcPts val="0"/>
              </a:spcBef>
              <a:defRPr sz="1800"/>
            </a:pPr>
            <a:r>
              <a:t>small computational units with simple low-bandwidth communication (</a:t>
            </a:r>
            <a:r>
              <a:rPr i="1"/>
              <a:t>10</a:t>
            </a:r>
            <a:r>
              <a:rPr baseline="30000" i="1"/>
              <a:t>14</a:t>
            </a:r>
            <a:r>
              <a:rPr i="1"/>
              <a:t> synapses, 1-10ms cycle time</a:t>
            </a:r>
            <a:r>
              <a:t>)</a:t>
            </a:r>
          </a:p>
          <a:p>
            <a:pPr lvl="1" marL="742950" indent="-285750">
              <a:spcBef>
                <a:spcPts val="0"/>
              </a:spcBef>
              <a:defRPr sz="1800"/>
            </a:pPr>
          </a:p>
          <a:p>
            <a:pPr>
              <a:spcBef>
                <a:spcPts val="400"/>
              </a:spcBef>
              <a:defRPr sz="2000"/>
            </a:pPr>
            <a:r>
              <a:t>Realization: neural network</a:t>
            </a:r>
          </a:p>
          <a:p>
            <a:pPr lvl="1" marL="742950" indent="-285750">
              <a:spcBef>
                <a:spcPts val="0"/>
              </a:spcBef>
              <a:defRPr i="1" sz="1800"/>
            </a:pPr>
            <a:r>
              <a:t>units</a:t>
            </a:r>
            <a:r>
              <a:rPr i="0"/>
              <a:t> (</a:t>
            </a:r>
            <a:r>
              <a:rPr i="0">
                <a:latin typeface="Symbol"/>
                <a:ea typeface="Symbol"/>
                <a:cs typeface="Symbol"/>
                <a:sym typeface="Symbol"/>
              </a:rPr>
              <a:t>» </a:t>
            </a:r>
            <a:r>
              <a:rPr i="0"/>
              <a:t>neurons) connected by </a:t>
            </a:r>
            <a:r>
              <a:t>directed weighted links</a:t>
            </a:r>
          </a:p>
          <a:p>
            <a:pPr lvl="1" marL="742950" indent="-285750">
              <a:spcBef>
                <a:spcPts val="0"/>
              </a:spcBef>
              <a:defRPr i="1" sz="1800"/>
            </a:pPr>
            <a:r>
              <a:t>activation function</a:t>
            </a:r>
            <a:r>
              <a:rPr i="0"/>
              <a:t> from inputs to output</a:t>
            </a:r>
          </a:p>
        </p:txBody>
      </p:sp>
      <p:pic>
        <p:nvPicPr>
          <p:cNvPr id="284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24400" y="4191000"/>
            <a:ext cx="3886200" cy="16414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85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53000" y="1447800"/>
            <a:ext cx="3352800" cy="20145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raditional Programming…"/>
          <p:cNvSpPr txBox="1"/>
          <p:nvPr>
            <p:ph type="body" idx="1"/>
          </p:nvPr>
        </p:nvSpPr>
        <p:spPr>
          <a:xfrm>
            <a:off x="457200" y="609600"/>
            <a:ext cx="8305800" cy="5181600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  <a:defRPr b="1">
                <a:solidFill>
                  <a:schemeClr val="accent2"/>
                </a:solidFill>
              </a:defRPr>
            </a:pPr>
            <a:r>
              <a:t>  Traditional Programming</a:t>
            </a:r>
          </a:p>
          <a:p>
            <a:pPr>
              <a:buChar char="•"/>
              <a:defRPr b="1">
                <a:solidFill>
                  <a:schemeClr val="accent2"/>
                </a:solidFill>
              </a:defRPr>
            </a:pPr>
          </a:p>
          <a:p>
            <a:pPr>
              <a:buChar char="•"/>
              <a:defRPr b="1">
                <a:solidFill>
                  <a:schemeClr val="accent2"/>
                </a:solidFill>
              </a:defRPr>
            </a:pPr>
          </a:p>
          <a:p>
            <a:pPr>
              <a:buChar char="•"/>
              <a:defRPr b="1">
                <a:solidFill>
                  <a:schemeClr val="accent2"/>
                </a:solidFill>
              </a:defRPr>
            </a:pPr>
          </a:p>
          <a:p>
            <a:pPr>
              <a:buChar char="•"/>
              <a:defRPr b="1">
                <a:solidFill>
                  <a:schemeClr val="accent2"/>
                </a:solidFill>
              </a:defRPr>
            </a:pPr>
          </a:p>
          <a:p>
            <a:pPr>
              <a:buSzTx/>
              <a:buNone/>
              <a:defRPr b="1">
                <a:solidFill>
                  <a:schemeClr val="accent2"/>
                </a:solidFill>
              </a:defRPr>
            </a:pPr>
            <a:r>
              <a:t>  Machine Learning</a:t>
            </a:r>
          </a:p>
        </p:txBody>
      </p:sp>
      <p:grpSp>
        <p:nvGrpSpPr>
          <p:cNvPr id="88" name="Group"/>
          <p:cNvGrpSpPr/>
          <p:nvPr/>
        </p:nvGrpSpPr>
        <p:grpSpPr>
          <a:xfrm>
            <a:off x="3352800" y="1600200"/>
            <a:ext cx="2667000" cy="1524000"/>
            <a:chOff x="0" y="0"/>
            <a:chExt cx="2667000" cy="1524000"/>
          </a:xfrm>
        </p:grpSpPr>
        <p:sp>
          <p:nvSpPr>
            <p:cNvPr id="86" name="Rectangle"/>
            <p:cNvSpPr/>
            <p:nvPr/>
          </p:nvSpPr>
          <p:spPr>
            <a:xfrm>
              <a:off x="0" y="0"/>
              <a:ext cx="2667000" cy="1524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32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7" name="Computer"/>
            <p:cNvSpPr txBox="1"/>
            <p:nvPr/>
          </p:nvSpPr>
          <p:spPr>
            <a:xfrm>
              <a:off x="389253" y="487976"/>
              <a:ext cx="1888489" cy="5480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3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Computer</a:t>
              </a:r>
            </a:p>
          </p:txBody>
        </p:sp>
      </p:grpSp>
      <p:sp>
        <p:nvSpPr>
          <p:cNvPr id="89" name="Line"/>
          <p:cNvSpPr/>
          <p:nvPr/>
        </p:nvSpPr>
        <p:spPr>
          <a:xfrm>
            <a:off x="2438400" y="2057400"/>
            <a:ext cx="914401" cy="0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Line"/>
          <p:cNvSpPr/>
          <p:nvPr/>
        </p:nvSpPr>
        <p:spPr>
          <a:xfrm>
            <a:off x="2438400" y="2743200"/>
            <a:ext cx="914401" cy="0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1" name="Line"/>
          <p:cNvSpPr/>
          <p:nvPr/>
        </p:nvSpPr>
        <p:spPr>
          <a:xfrm>
            <a:off x="6019799" y="2286000"/>
            <a:ext cx="762003" cy="0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2" name="Data"/>
          <p:cNvSpPr txBox="1"/>
          <p:nvPr/>
        </p:nvSpPr>
        <p:spPr>
          <a:xfrm>
            <a:off x="1355725" y="1692275"/>
            <a:ext cx="962579" cy="548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93" name="Program"/>
          <p:cNvSpPr txBox="1"/>
          <p:nvPr/>
        </p:nvSpPr>
        <p:spPr>
          <a:xfrm>
            <a:off x="685799" y="2362200"/>
            <a:ext cx="1662469" cy="548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Program</a:t>
            </a:r>
          </a:p>
        </p:txBody>
      </p:sp>
      <p:sp>
        <p:nvSpPr>
          <p:cNvPr id="94" name="Output"/>
          <p:cNvSpPr txBox="1"/>
          <p:nvPr/>
        </p:nvSpPr>
        <p:spPr>
          <a:xfrm>
            <a:off x="6781799" y="1981200"/>
            <a:ext cx="1324133" cy="548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Output</a:t>
            </a:r>
          </a:p>
        </p:txBody>
      </p:sp>
      <p:grpSp>
        <p:nvGrpSpPr>
          <p:cNvPr id="97" name="Group"/>
          <p:cNvGrpSpPr/>
          <p:nvPr/>
        </p:nvGrpSpPr>
        <p:grpSpPr>
          <a:xfrm>
            <a:off x="3429000" y="4419600"/>
            <a:ext cx="2667000" cy="1524000"/>
            <a:chOff x="0" y="0"/>
            <a:chExt cx="2667000" cy="1524000"/>
          </a:xfrm>
        </p:grpSpPr>
        <p:sp>
          <p:nvSpPr>
            <p:cNvPr id="95" name="Rectangle"/>
            <p:cNvSpPr/>
            <p:nvPr/>
          </p:nvSpPr>
          <p:spPr>
            <a:xfrm>
              <a:off x="0" y="0"/>
              <a:ext cx="2667000" cy="1524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32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6" name="Computer"/>
            <p:cNvSpPr txBox="1"/>
            <p:nvPr/>
          </p:nvSpPr>
          <p:spPr>
            <a:xfrm>
              <a:off x="389253" y="487976"/>
              <a:ext cx="1888489" cy="5480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3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Computer</a:t>
              </a:r>
            </a:p>
          </p:txBody>
        </p:sp>
      </p:grpSp>
      <p:sp>
        <p:nvSpPr>
          <p:cNvPr id="98" name="Line"/>
          <p:cNvSpPr/>
          <p:nvPr/>
        </p:nvSpPr>
        <p:spPr>
          <a:xfrm>
            <a:off x="2514600" y="4876800"/>
            <a:ext cx="914401" cy="0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9" name="Line"/>
          <p:cNvSpPr/>
          <p:nvPr/>
        </p:nvSpPr>
        <p:spPr>
          <a:xfrm>
            <a:off x="2514600" y="5562600"/>
            <a:ext cx="914401" cy="0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0" name="Line"/>
          <p:cNvSpPr/>
          <p:nvPr/>
        </p:nvSpPr>
        <p:spPr>
          <a:xfrm>
            <a:off x="6095999" y="5105400"/>
            <a:ext cx="762003" cy="0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Data"/>
          <p:cNvSpPr txBox="1"/>
          <p:nvPr/>
        </p:nvSpPr>
        <p:spPr>
          <a:xfrm>
            <a:off x="1431925" y="4511675"/>
            <a:ext cx="962579" cy="548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102" name="Output"/>
          <p:cNvSpPr txBox="1"/>
          <p:nvPr/>
        </p:nvSpPr>
        <p:spPr>
          <a:xfrm>
            <a:off x="1066799" y="5257800"/>
            <a:ext cx="1324133" cy="548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Output</a:t>
            </a:r>
          </a:p>
        </p:txBody>
      </p:sp>
      <p:sp>
        <p:nvSpPr>
          <p:cNvPr id="103" name="Program"/>
          <p:cNvSpPr txBox="1"/>
          <p:nvPr/>
        </p:nvSpPr>
        <p:spPr>
          <a:xfrm>
            <a:off x="6857999" y="4800600"/>
            <a:ext cx="1662469" cy="548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Program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Neural Networks (continued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Neural Networks </a:t>
            </a:r>
            <a:r>
              <a:rPr b="0"/>
              <a:t>(</a:t>
            </a:r>
            <a:r>
              <a:rPr b="0" i="1"/>
              <a:t>continued</a:t>
            </a:r>
            <a:r>
              <a:rPr b="0"/>
              <a:t>)</a:t>
            </a:r>
          </a:p>
        </p:txBody>
      </p:sp>
      <p:sp>
        <p:nvSpPr>
          <p:cNvPr id="288" name="neural network = parameterized family of nonlinear functions…"/>
          <p:cNvSpPr txBox="1"/>
          <p:nvPr>
            <p:ph type="body" sz="half" idx="1"/>
          </p:nvPr>
        </p:nvSpPr>
        <p:spPr>
          <a:xfrm>
            <a:off x="609600" y="4191000"/>
            <a:ext cx="7924800" cy="21717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defRPr i="1" sz="2000"/>
            </a:pPr>
            <a:r>
              <a:t>neural network = parameterized family of nonlinear functions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i="1" sz="2000"/>
            </a:pPr>
            <a:r>
              <a:t>types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defRPr i="1" sz="1800"/>
            </a:pPr>
            <a:r>
              <a:t>feed-forward</a:t>
            </a:r>
            <a:r>
              <a:rPr i="0"/>
              <a:t> (acyclic): single-layer perceptrons, multi-layer networks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defRPr i="1" sz="1800"/>
            </a:pPr>
            <a:r>
              <a:t>recurrent</a:t>
            </a:r>
            <a:r>
              <a:rPr i="0"/>
              <a:t> (cyclic): Hopfield networks, Boltzmann machines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defRPr sz="1800"/>
            </a:pP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defRPr sz="1800"/>
            </a:pPr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808080"/>
                </a:solidFill>
              </a:defRPr>
            </a:pPr>
            <a:r>
              <a:t>[ </a:t>
            </a:r>
            <a:r>
              <a:rPr i="1"/>
              <a:t>connectionism, parallel distributed processing</a:t>
            </a:r>
            <a:r>
              <a:t>]</a:t>
            </a:r>
          </a:p>
        </p:txBody>
      </p:sp>
      <p:pic>
        <p:nvPicPr>
          <p:cNvPr id="289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9400" y="1295400"/>
            <a:ext cx="3429000" cy="1943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0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9200" y="3352800"/>
            <a:ext cx="6781800" cy="7286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Neural Network Lear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Neural Network Learning</a:t>
            </a:r>
          </a:p>
        </p:txBody>
      </p:sp>
      <p:sp>
        <p:nvSpPr>
          <p:cNvPr id="293" name="Key Idea: Adjusting the weights changes the function represented by the neural network (learning = optimization in weight space)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buSzTx/>
              <a:buNone/>
              <a:defRPr i="1" sz="2400"/>
            </a:pPr>
            <a:r>
              <a:t>Key Idea</a:t>
            </a:r>
            <a:r>
              <a:rPr i="0"/>
              <a:t>: Adjusting the weights changes the function represented by the neural network (</a:t>
            </a:r>
            <a:r>
              <a:t>learning = optimization in weight space</a:t>
            </a:r>
            <a:r>
              <a:rPr i="0"/>
              <a:t>).</a:t>
            </a:r>
          </a:p>
          <a:p>
            <a:pPr>
              <a:buSzTx/>
              <a:buNone/>
              <a:defRPr sz="2400"/>
            </a:pP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t>Iteratively </a:t>
            </a:r>
            <a:r>
              <a:rPr i="1"/>
              <a:t>adjust weights</a:t>
            </a:r>
            <a:r>
              <a:t> to reduce </a:t>
            </a:r>
            <a:r>
              <a:rPr i="1"/>
              <a:t>error</a:t>
            </a:r>
            <a:r>
              <a:t> (difference between network output and target output).</a:t>
            </a:r>
          </a:p>
          <a:p>
            <a:pPr>
              <a:buSzTx/>
              <a:buNone/>
              <a:defRPr sz="2400"/>
            </a:pPr>
          </a:p>
          <a:p>
            <a:pPr>
              <a:spcBef>
                <a:spcPts val="500"/>
              </a:spcBef>
              <a:defRPr sz="2400"/>
            </a:pPr>
            <a:r>
              <a:t>Weight Update</a:t>
            </a:r>
          </a:p>
          <a:p>
            <a:pPr lvl="1" marL="742950" indent="-285750">
              <a:spcBef>
                <a:spcPts val="0"/>
              </a:spcBef>
              <a:defRPr i="1" sz="2000"/>
            </a:pPr>
            <a:r>
              <a:t>perceptron training rule</a:t>
            </a:r>
          </a:p>
          <a:p>
            <a:pPr lvl="1" marL="742950" indent="-285750">
              <a:spcBef>
                <a:spcPts val="0"/>
              </a:spcBef>
              <a:defRPr i="1" sz="2000"/>
            </a:pPr>
            <a:r>
              <a:t>linear programming</a:t>
            </a:r>
          </a:p>
          <a:p>
            <a:pPr lvl="1" marL="742950" indent="-285750">
              <a:spcBef>
                <a:spcPts val="0"/>
              </a:spcBef>
              <a:defRPr i="1" sz="2000"/>
            </a:pPr>
            <a:r>
              <a:t>delta rule</a:t>
            </a:r>
          </a:p>
          <a:p>
            <a:pPr lvl="1" marL="742950" indent="-285750">
              <a:spcBef>
                <a:spcPts val="0"/>
              </a:spcBef>
              <a:defRPr i="1" sz="2000"/>
            </a:pPr>
            <a:r>
              <a:t>backpropagation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Neural Network Learning: Decision Bound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/>
            <a:r>
              <a:t>Neural Network Learning: Decision Boundary</a:t>
            </a:r>
          </a:p>
        </p:txBody>
      </p:sp>
      <p:grpSp>
        <p:nvGrpSpPr>
          <p:cNvPr id="308" name="Group"/>
          <p:cNvGrpSpPr/>
          <p:nvPr/>
        </p:nvGrpSpPr>
        <p:grpSpPr>
          <a:xfrm>
            <a:off x="927100" y="1447800"/>
            <a:ext cx="3035300" cy="3111500"/>
            <a:chOff x="0" y="0"/>
            <a:chExt cx="3035299" cy="3111499"/>
          </a:xfrm>
        </p:grpSpPr>
        <p:sp>
          <p:nvSpPr>
            <p:cNvPr id="296" name="Line"/>
            <p:cNvSpPr/>
            <p:nvPr/>
          </p:nvSpPr>
          <p:spPr>
            <a:xfrm flipH="1">
              <a:off x="0" y="0"/>
              <a:ext cx="1" cy="31115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7" name="Line"/>
            <p:cNvSpPr/>
            <p:nvPr/>
          </p:nvSpPr>
          <p:spPr>
            <a:xfrm>
              <a:off x="0" y="3111500"/>
              <a:ext cx="3035300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8" name="Star"/>
            <p:cNvSpPr/>
            <p:nvPr/>
          </p:nvSpPr>
          <p:spPr>
            <a:xfrm>
              <a:off x="1482054" y="465996"/>
              <a:ext cx="145618" cy="147243"/>
            </a:xfrm>
            <a:prstGeom prst="star4">
              <a:avLst>
                <a:gd name="adj" fmla="val 12500"/>
              </a:avLst>
            </a:prstGeom>
            <a:solidFill>
              <a:srgbClr val="000066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9" name="Star"/>
            <p:cNvSpPr/>
            <p:nvPr/>
          </p:nvSpPr>
          <p:spPr>
            <a:xfrm>
              <a:off x="1093743" y="1087326"/>
              <a:ext cx="145618" cy="145625"/>
            </a:xfrm>
            <a:prstGeom prst="star4">
              <a:avLst>
                <a:gd name="adj" fmla="val 12500"/>
              </a:avLst>
            </a:prstGeom>
            <a:solidFill>
              <a:srgbClr val="000066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0" name="Star"/>
            <p:cNvSpPr/>
            <p:nvPr/>
          </p:nvSpPr>
          <p:spPr>
            <a:xfrm>
              <a:off x="550107" y="1320324"/>
              <a:ext cx="145618" cy="147243"/>
            </a:xfrm>
            <a:prstGeom prst="star4">
              <a:avLst>
                <a:gd name="adj" fmla="val 12500"/>
              </a:avLst>
            </a:prstGeom>
            <a:solidFill>
              <a:srgbClr val="000066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1" name="Star"/>
            <p:cNvSpPr/>
            <p:nvPr/>
          </p:nvSpPr>
          <p:spPr>
            <a:xfrm>
              <a:off x="394783" y="1009659"/>
              <a:ext cx="145617" cy="145625"/>
            </a:xfrm>
            <a:prstGeom prst="star4">
              <a:avLst>
                <a:gd name="adj" fmla="val 12500"/>
              </a:avLst>
            </a:prstGeom>
            <a:solidFill>
              <a:srgbClr val="000066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2" name="Oval"/>
            <p:cNvSpPr/>
            <p:nvPr/>
          </p:nvSpPr>
          <p:spPr>
            <a:xfrm>
              <a:off x="1715041" y="1786321"/>
              <a:ext cx="147236" cy="145625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3" name="Oval"/>
            <p:cNvSpPr/>
            <p:nvPr/>
          </p:nvSpPr>
          <p:spPr>
            <a:xfrm>
              <a:off x="2181015" y="2019319"/>
              <a:ext cx="147235" cy="145625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4" name="Oval"/>
            <p:cNvSpPr/>
            <p:nvPr/>
          </p:nvSpPr>
          <p:spPr>
            <a:xfrm>
              <a:off x="1637379" y="2640648"/>
              <a:ext cx="147236" cy="145625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5" name="Circle"/>
            <p:cNvSpPr/>
            <p:nvPr/>
          </p:nvSpPr>
          <p:spPr>
            <a:xfrm>
              <a:off x="2245733" y="1328414"/>
              <a:ext cx="145618" cy="145625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6" name="Oval"/>
            <p:cNvSpPr/>
            <p:nvPr/>
          </p:nvSpPr>
          <p:spPr>
            <a:xfrm>
              <a:off x="1257157" y="2019319"/>
              <a:ext cx="147236" cy="145625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7" name="Line"/>
            <p:cNvSpPr/>
            <p:nvPr/>
          </p:nvSpPr>
          <p:spPr>
            <a:xfrm flipV="1">
              <a:off x="239458" y="465996"/>
              <a:ext cx="2562856" cy="1708657"/>
            </a:xfrm>
            <a:prstGeom prst="line">
              <a:avLst/>
            </a:prstGeom>
            <a:noFill/>
            <a:ln w="38100" cap="flat">
              <a:solidFill>
                <a:srgbClr val="0099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25" name="Group"/>
          <p:cNvGrpSpPr/>
          <p:nvPr/>
        </p:nvGrpSpPr>
        <p:grpSpPr>
          <a:xfrm>
            <a:off x="4876800" y="1447800"/>
            <a:ext cx="3035300" cy="3111500"/>
            <a:chOff x="0" y="0"/>
            <a:chExt cx="3035299" cy="3111500"/>
          </a:xfrm>
        </p:grpSpPr>
        <p:sp>
          <p:nvSpPr>
            <p:cNvPr id="309" name="Line"/>
            <p:cNvSpPr/>
            <p:nvPr/>
          </p:nvSpPr>
          <p:spPr>
            <a:xfrm flipH="1">
              <a:off x="-1" y="0"/>
              <a:ext cx="2" cy="31115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10" name="Line"/>
            <p:cNvSpPr/>
            <p:nvPr/>
          </p:nvSpPr>
          <p:spPr>
            <a:xfrm>
              <a:off x="0" y="3111500"/>
              <a:ext cx="3035300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11" name="Star"/>
            <p:cNvSpPr/>
            <p:nvPr/>
          </p:nvSpPr>
          <p:spPr>
            <a:xfrm>
              <a:off x="2137953" y="1165968"/>
              <a:ext cx="145955" cy="147267"/>
            </a:xfrm>
            <a:prstGeom prst="star4">
              <a:avLst>
                <a:gd name="adj" fmla="val 12500"/>
              </a:avLst>
            </a:prstGeom>
            <a:solidFill>
              <a:srgbClr val="000066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12" name="Star"/>
            <p:cNvSpPr/>
            <p:nvPr/>
          </p:nvSpPr>
          <p:spPr>
            <a:xfrm>
              <a:off x="2040651" y="2526489"/>
              <a:ext cx="145955" cy="145916"/>
            </a:xfrm>
            <a:prstGeom prst="star4">
              <a:avLst>
                <a:gd name="adj" fmla="val 12500"/>
              </a:avLst>
            </a:prstGeom>
            <a:solidFill>
              <a:srgbClr val="000066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13" name="Star"/>
            <p:cNvSpPr/>
            <p:nvPr/>
          </p:nvSpPr>
          <p:spPr>
            <a:xfrm>
              <a:off x="1458187" y="1165968"/>
              <a:ext cx="145955" cy="147267"/>
            </a:xfrm>
            <a:prstGeom prst="star4">
              <a:avLst>
                <a:gd name="adj" fmla="val 12500"/>
              </a:avLst>
            </a:prstGeom>
            <a:solidFill>
              <a:srgbClr val="000066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14" name="Star"/>
            <p:cNvSpPr/>
            <p:nvPr/>
          </p:nvSpPr>
          <p:spPr>
            <a:xfrm>
              <a:off x="394616" y="1010595"/>
              <a:ext cx="145954" cy="145916"/>
            </a:xfrm>
            <a:prstGeom prst="star4">
              <a:avLst>
                <a:gd name="adj" fmla="val 12500"/>
              </a:avLst>
            </a:prstGeom>
            <a:solidFill>
              <a:srgbClr val="000066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15" name="Oval"/>
            <p:cNvSpPr/>
            <p:nvPr/>
          </p:nvSpPr>
          <p:spPr>
            <a:xfrm>
              <a:off x="1555489" y="1786106"/>
              <a:ext cx="147307" cy="144565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16" name="Oval"/>
            <p:cNvSpPr/>
            <p:nvPr/>
          </p:nvSpPr>
          <p:spPr>
            <a:xfrm>
              <a:off x="777069" y="2137382"/>
              <a:ext cx="148657" cy="145916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17" name="Circle"/>
            <p:cNvSpPr/>
            <p:nvPr/>
          </p:nvSpPr>
          <p:spPr>
            <a:xfrm>
              <a:off x="1637926" y="2639978"/>
              <a:ext cx="145955" cy="145916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18" name="Circle"/>
            <p:cNvSpPr/>
            <p:nvPr/>
          </p:nvSpPr>
          <p:spPr>
            <a:xfrm>
              <a:off x="1750095" y="389106"/>
              <a:ext cx="144603" cy="145916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19" name="Oval"/>
            <p:cNvSpPr/>
            <p:nvPr/>
          </p:nvSpPr>
          <p:spPr>
            <a:xfrm>
              <a:off x="679766" y="291829"/>
              <a:ext cx="148658" cy="145916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0" name="Star"/>
            <p:cNvSpPr/>
            <p:nvPr/>
          </p:nvSpPr>
          <p:spPr>
            <a:xfrm>
              <a:off x="1068976" y="679585"/>
              <a:ext cx="145955" cy="148618"/>
            </a:xfrm>
            <a:prstGeom prst="star4">
              <a:avLst>
                <a:gd name="adj" fmla="val 12500"/>
              </a:avLst>
            </a:prstGeom>
            <a:solidFill>
              <a:srgbClr val="000066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1" name="Star"/>
            <p:cNvSpPr/>
            <p:nvPr/>
          </p:nvSpPr>
          <p:spPr>
            <a:xfrm>
              <a:off x="971674" y="1652351"/>
              <a:ext cx="145955" cy="147267"/>
            </a:xfrm>
            <a:prstGeom prst="star4">
              <a:avLst>
                <a:gd name="adj" fmla="val 12500"/>
              </a:avLst>
            </a:prstGeom>
            <a:solidFill>
              <a:srgbClr val="000066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2" name="Star"/>
            <p:cNvSpPr/>
            <p:nvPr/>
          </p:nvSpPr>
          <p:spPr>
            <a:xfrm>
              <a:off x="2089302" y="1749627"/>
              <a:ext cx="145955" cy="147267"/>
            </a:xfrm>
            <a:prstGeom prst="star4">
              <a:avLst>
                <a:gd name="adj" fmla="val 12500"/>
              </a:avLst>
            </a:prstGeom>
            <a:solidFill>
              <a:srgbClr val="000066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3" name="Star"/>
            <p:cNvSpPr/>
            <p:nvPr/>
          </p:nvSpPr>
          <p:spPr>
            <a:xfrm>
              <a:off x="2527164" y="1942829"/>
              <a:ext cx="145955" cy="148618"/>
            </a:xfrm>
            <a:prstGeom prst="star4">
              <a:avLst>
                <a:gd name="adj" fmla="val 12500"/>
              </a:avLst>
            </a:prstGeom>
            <a:solidFill>
              <a:srgbClr val="000066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4" name="Shape"/>
            <p:cNvSpPr/>
            <p:nvPr/>
          </p:nvSpPr>
          <p:spPr>
            <a:xfrm>
              <a:off x="114896" y="399558"/>
              <a:ext cx="2855536" cy="2554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187" fill="norm" stroke="1" extrusionOk="0">
                  <a:moveTo>
                    <a:pt x="4395" y="3229"/>
                  </a:moveTo>
                  <a:cubicBezTo>
                    <a:pt x="5289" y="2781"/>
                    <a:pt x="6831" y="92"/>
                    <a:pt x="7806" y="3"/>
                  </a:cubicBezTo>
                  <a:cubicBezTo>
                    <a:pt x="8780" y="-87"/>
                    <a:pt x="9674" y="1885"/>
                    <a:pt x="10242" y="2691"/>
                  </a:cubicBezTo>
                  <a:cubicBezTo>
                    <a:pt x="10810" y="3498"/>
                    <a:pt x="10323" y="4663"/>
                    <a:pt x="11216" y="4842"/>
                  </a:cubicBezTo>
                  <a:cubicBezTo>
                    <a:pt x="12110" y="5022"/>
                    <a:pt x="14302" y="3319"/>
                    <a:pt x="15601" y="3767"/>
                  </a:cubicBezTo>
                  <a:cubicBezTo>
                    <a:pt x="16901" y="4215"/>
                    <a:pt x="18606" y="6545"/>
                    <a:pt x="19012" y="7531"/>
                  </a:cubicBezTo>
                  <a:cubicBezTo>
                    <a:pt x="19418" y="8517"/>
                    <a:pt x="17631" y="8607"/>
                    <a:pt x="18037" y="9682"/>
                  </a:cubicBezTo>
                  <a:cubicBezTo>
                    <a:pt x="18443" y="10758"/>
                    <a:pt x="21448" y="12819"/>
                    <a:pt x="21448" y="13984"/>
                  </a:cubicBezTo>
                  <a:cubicBezTo>
                    <a:pt x="21448" y="15150"/>
                    <a:pt x="18850" y="15508"/>
                    <a:pt x="18037" y="16673"/>
                  </a:cubicBezTo>
                  <a:cubicBezTo>
                    <a:pt x="17225" y="17838"/>
                    <a:pt x="17307" y="20437"/>
                    <a:pt x="16576" y="20975"/>
                  </a:cubicBezTo>
                  <a:cubicBezTo>
                    <a:pt x="15845" y="21513"/>
                    <a:pt x="14221" y="20975"/>
                    <a:pt x="13653" y="19900"/>
                  </a:cubicBezTo>
                  <a:cubicBezTo>
                    <a:pt x="13084" y="18824"/>
                    <a:pt x="13246" y="16225"/>
                    <a:pt x="13165" y="14522"/>
                  </a:cubicBezTo>
                  <a:cubicBezTo>
                    <a:pt x="13084" y="12819"/>
                    <a:pt x="13734" y="10579"/>
                    <a:pt x="13165" y="9682"/>
                  </a:cubicBezTo>
                  <a:cubicBezTo>
                    <a:pt x="12597" y="8786"/>
                    <a:pt x="10567" y="8696"/>
                    <a:pt x="9755" y="9145"/>
                  </a:cubicBezTo>
                  <a:cubicBezTo>
                    <a:pt x="8943" y="9593"/>
                    <a:pt x="9024" y="11744"/>
                    <a:pt x="8293" y="12371"/>
                  </a:cubicBezTo>
                  <a:cubicBezTo>
                    <a:pt x="7562" y="12998"/>
                    <a:pt x="6182" y="13447"/>
                    <a:pt x="5370" y="12909"/>
                  </a:cubicBezTo>
                  <a:cubicBezTo>
                    <a:pt x="4558" y="12371"/>
                    <a:pt x="4314" y="10220"/>
                    <a:pt x="3421" y="9145"/>
                  </a:cubicBezTo>
                  <a:cubicBezTo>
                    <a:pt x="2528" y="8069"/>
                    <a:pt x="173" y="7531"/>
                    <a:pt x="10" y="6456"/>
                  </a:cubicBezTo>
                  <a:cubicBezTo>
                    <a:pt x="-152" y="5380"/>
                    <a:pt x="1716" y="3229"/>
                    <a:pt x="2446" y="2691"/>
                  </a:cubicBezTo>
                  <a:cubicBezTo>
                    <a:pt x="3177" y="2154"/>
                    <a:pt x="3989" y="3117"/>
                    <a:pt x="4395" y="3229"/>
                  </a:cubicBezTo>
                  <a:close/>
                </a:path>
              </a:pathLst>
            </a:custGeom>
            <a:noFill/>
            <a:ln w="38100" cap="flat">
              <a:solidFill>
                <a:srgbClr val="0099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26" name="single-layer perceptron"/>
          <p:cNvSpPr txBox="1"/>
          <p:nvPr/>
        </p:nvSpPr>
        <p:spPr>
          <a:xfrm>
            <a:off x="1158795" y="4937125"/>
            <a:ext cx="2687797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i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single-layer perceptron</a:t>
            </a:r>
          </a:p>
        </p:txBody>
      </p:sp>
      <p:sp>
        <p:nvSpPr>
          <p:cNvPr id="327" name="multi-layer network"/>
          <p:cNvSpPr txBox="1"/>
          <p:nvPr/>
        </p:nvSpPr>
        <p:spPr>
          <a:xfrm>
            <a:off x="5373546" y="4953000"/>
            <a:ext cx="223548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i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multi-layer network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upport Vector Machin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Support Vector Machines</a:t>
            </a:r>
          </a:p>
        </p:txBody>
      </p:sp>
      <p:sp>
        <p:nvSpPr>
          <p:cNvPr id="330" name="Kernel Trick: Map data to higher-dimensional space where they will be linearly separabl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Tx/>
              <a:buNone/>
              <a:defRPr i="1"/>
            </a:pPr>
            <a:r>
              <a:t>Kernel Trick</a:t>
            </a:r>
            <a:r>
              <a:rPr i="0"/>
              <a:t>: Map data to </a:t>
            </a:r>
            <a:r>
              <a:t>higher-dimensional space</a:t>
            </a:r>
            <a:r>
              <a:rPr i="0"/>
              <a:t> where they will be </a:t>
            </a:r>
            <a:r>
              <a:t>linearly separable</a:t>
            </a:r>
            <a:r>
              <a:rPr i="0"/>
              <a:t>.</a:t>
            </a:r>
            <a:endParaRPr i="0"/>
          </a:p>
          <a:p>
            <a:pPr>
              <a:buSzTx/>
              <a:buNone/>
            </a:pPr>
          </a:p>
          <a:p>
            <a:pPr>
              <a:buSzTx/>
              <a:buNone/>
            </a:pPr>
            <a:r>
              <a:t>Learning a Classifier</a:t>
            </a:r>
          </a:p>
          <a:p>
            <a:pPr/>
            <a:r>
              <a:t>optimal linear separator is one that has the </a:t>
            </a:r>
            <a:r>
              <a:rPr i="1"/>
              <a:t>largest margin</a:t>
            </a:r>
            <a:r>
              <a:t> between positive examples on one side and negative examples on the other</a:t>
            </a:r>
          </a:p>
          <a:p>
            <a:pPr/>
            <a:r>
              <a:t>= </a:t>
            </a:r>
            <a:r>
              <a:rPr i="1"/>
              <a:t>quadratic programming optimization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upport Vector Machines (continued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Support Vector Machines </a:t>
            </a:r>
            <a:r>
              <a:rPr b="0"/>
              <a:t>(</a:t>
            </a:r>
            <a:r>
              <a:rPr b="0" i="1"/>
              <a:t>continued</a:t>
            </a:r>
            <a:r>
              <a:rPr b="0"/>
              <a:t>)</a:t>
            </a:r>
          </a:p>
        </p:txBody>
      </p:sp>
      <p:sp>
        <p:nvSpPr>
          <p:cNvPr id="333" name="Key Concept:  Training data enters optimization problem in the form of dot products of pairs of point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buSzTx/>
              <a:buNone/>
              <a:defRPr i="1" sz="2400"/>
            </a:pPr>
            <a:r>
              <a:t>Key Concept</a:t>
            </a:r>
            <a:r>
              <a:rPr i="0"/>
              <a:t>:  Training data enters optimization problem in the form of </a:t>
            </a:r>
            <a:r>
              <a:t>dot products </a:t>
            </a:r>
            <a:r>
              <a:rPr i="0"/>
              <a:t>of pairs of </a:t>
            </a:r>
            <a:r>
              <a:t>points</a:t>
            </a:r>
            <a:r>
              <a:rPr i="0"/>
              <a:t>.</a:t>
            </a:r>
          </a:p>
          <a:p>
            <a:pPr>
              <a:defRPr i="1" sz="2400"/>
            </a:pPr>
          </a:p>
          <a:p>
            <a:pPr>
              <a:spcBef>
                <a:spcPts val="500"/>
              </a:spcBef>
              <a:defRPr i="1" sz="2400"/>
            </a:pPr>
            <a:r>
              <a:t>support vectors</a:t>
            </a:r>
          </a:p>
          <a:p>
            <a:pPr lvl="1" marL="742950" indent="-285750">
              <a:spcBef>
                <a:spcPts val="0"/>
              </a:spcBef>
              <a:defRPr sz="2000"/>
            </a:pPr>
            <a:r>
              <a:t>weights associated with data points are </a:t>
            </a:r>
            <a:r>
              <a:rPr i="1"/>
              <a:t>zero</a:t>
            </a:r>
            <a:r>
              <a:t> except for those points nearest the separator (i.e., the </a:t>
            </a:r>
            <a:r>
              <a:rPr i="1"/>
              <a:t>support vectors</a:t>
            </a:r>
            <a:r>
              <a:t>) </a:t>
            </a:r>
          </a:p>
          <a:p>
            <a:pPr>
              <a:spcBef>
                <a:spcPts val="500"/>
              </a:spcBef>
              <a:defRPr i="1" sz="2400"/>
            </a:pPr>
            <a:r>
              <a:t>kernel function </a:t>
            </a:r>
            <a:r>
              <a:rPr i="0"/>
              <a:t>K(x</a:t>
            </a:r>
            <a:r>
              <a:rPr baseline="-25000" i="0"/>
              <a:t>i</a:t>
            </a:r>
            <a:r>
              <a:rPr i="0"/>
              <a:t>,x</a:t>
            </a:r>
            <a:r>
              <a:rPr baseline="-25000" i="0"/>
              <a:t>j</a:t>
            </a:r>
            <a:r>
              <a:rPr i="0"/>
              <a:t>)</a:t>
            </a:r>
          </a:p>
          <a:p>
            <a:pPr lvl="1" marL="742950" indent="-285750">
              <a:spcBef>
                <a:spcPts val="0"/>
              </a:spcBef>
              <a:defRPr sz="2000"/>
            </a:pPr>
            <a:r>
              <a:t>function that can be applied to pairs of points to evaluate dot products in the corresponding (higher-dimensional) feature space F (</a:t>
            </a:r>
            <a:r>
              <a:rPr i="1"/>
              <a:t>without having to directly compute </a:t>
            </a:r>
            <a:r>
              <a:t>F(x) </a:t>
            </a:r>
            <a:r>
              <a:rPr i="1"/>
              <a:t>first</a:t>
            </a:r>
            <a:r>
              <a:t>)</a:t>
            </a:r>
          </a:p>
          <a:p>
            <a:pPr lvl="1" marL="742950" indent="-285750">
              <a:spcBef>
                <a:spcPts val="0"/>
              </a:spcBef>
              <a:defRPr sz="2000"/>
            </a:pPr>
          </a:p>
          <a:p>
            <a:pPr algn="ctr">
              <a:spcBef>
                <a:spcPts val="500"/>
              </a:spcBef>
              <a:buSzTx/>
              <a:buNone/>
              <a:defRPr i="1" sz="2400"/>
            </a:pPr>
            <a:r>
              <a:t>efficient training </a:t>
            </a:r>
            <a:r>
              <a:rPr i="0"/>
              <a:t>and</a:t>
            </a:r>
            <a:r>
              <a:t> complex functions!</a:t>
            </a:r>
          </a:p>
        </p:txBody>
      </p:sp>
      <p:sp>
        <p:nvSpPr>
          <p:cNvPr id="334" name="Rectangle"/>
          <p:cNvSpPr/>
          <p:nvPr/>
        </p:nvSpPr>
        <p:spPr>
          <a:xfrm>
            <a:off x="1066800" y="5257800"/>
            <a:ext cx="7162800" cy="68580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upport Vector Machines: Decision Boundary"/>
          <p:cNvSpPr txBox="1"/>
          <p:nvPr>
            <p:ph type="title"/>
          </p:nvPr>
        </p:nvSpPr>
        <p:spPr>
          <a:xfrm>
            <a:off x="609600" y="381000"/>
            <a:ext cx="8001000" cy="9144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/>
            <a:r>
              <a:t>Support Vector Machines: Decision Boundary</a:t>
            </a:r>
          </a:p>
        </p:txBody>
      </p:sp>
      <p:grpSp>
        <p:nvGrpSpPr>
          <p:cNvPr id="351" name="Group"/>
          <p:cNvGrpSpPr/>
          <p:nvPr/>
        </p:nvGrpSpPr>
        <p:grpSpPr>
          <a:xfrm>
            <a:off x="5529262" y="1752600"/>
            <a:ext cx="2852739" cy="2925763"/>
            <a:chOff x="0" y="0"/>
            <a:chExt cx="2852737" cy="2925762"/>
          </a:xfrm>
        </p:grpSpPr>
        <p:sp>
          <p:nvSpPr>
            <p:cNvPr id="337" name="Line"/>
            <p:cNvSpPr/>
            <p:nvPr/>
          </p:nvSpPr>
          <p:spPr>
            <a:xfrm flipH="1">
              <a:off x="-1" y="0"/>
              <a:ext cx="2" cy="292576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38" name="Line"/>
            <p:cNvSpPr/>
            <p:nvPr/>
          </p:nvSpPr>
          <p:spPr>
            <a:xfrm>
              <a:off x="-1" y="2925762"/>
              <a:ext cx="2852739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39" name="Star"/>
            <p:cNvSpPr/>
            <p:nvPr/>
          </p:nvSpPr>
          <p:spPr>
            <a:xfrm>
              <a:off x="1393064" y="437817"/>
              <a:ext cx="137024" cy="138960"/>
            </a:xfrm>
            <a:prstGeom prst="star4">
              <a:avLst>
                <a:gd name="adj" fmla="val 12500"/>
              </a:avLst>
            </a:prstGeom>
            <a:solidFill>
              <a:srgbClr val="000066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40" name="Star"/>
            <p:cNvSpPr/>
            <p:nvPr/>
          </p:nvSpPr>
          <p:spPr>
            <a:xfrm>
              <a:off x="1027670" y="1022208"/>
              <a:ext cx="137024" cy="137057"/>
            </a:xfrm>
            <a:prstGeom prst="star4">
              <a:avLst>
                <a:gd name="adj" fmla="val 12500"/>
              </a:avLst>
            </a:prstGeom>
            <a:solidFill>
              <a:srgbClr val="000066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41" name="Star"/>
            <p:cNvSpPr/>
            <p:nvPr/>
          </p:nvSpPr>
          <p:spPr>
            <a:xfrm>
              <a:off x="517641" y="1241117"/>
              <a:ext cx="137024" cy="138960"/>
            </a:xfrm>
            <a:prstGeom prst="star4">
              <a:avLst>
                <a:gd name="adj" fmla="val 12500"/>
              </a:avLst>
            </a:prstGeom>
            <a:solidFill>
              <a:srgbClr val="000066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42" name="Star"/>
            <p:cNvSpPr/>
            <p:nvPr/>
          </p:nvSpPr>
          <p:spPr>
            <a:xfrm>
              <a:off x="371103" y="949873"/>
              <a:ext cx="137023" cy="137057"/>
            </a:xfrm>
            <a:prstGeom prst="star4">
              <a:avLst>
                <a:gd name="adj" fmla="val 12500"/>
              </a:avLst>
            </a:prstGeom>
            <a:solidFill>
              <a:srgbClr val="000066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43" name="Circle"/>
            <p:cNvSpPr/>
            <p:nvPr/>
          </p:nvSpPr>
          <p:spPr>
            <a:xfrm>
              <a:off x="1611920" y="1678934"/>
              <a:ext cx="138927" cy="137057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44" name="Circle"/>
            <p:cNvSpPr/>
            <p:nvPr/>
          </p:nvSpPr>
          <p:spPr>
            <a:xfrm>
              <a:off x="2049632" y="1897843"/>
              <a:ext cx="138926" cy="137057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45" name="Circle"/>
            <p:cNvSpPr/>
            <p:nvPr/>
          </p:nvSpPr>
          <p:spPr>
            <a:xfrm>
              <a:off x="1539602" y="2482234"/>
              <a:ext cx="137024" cy="137057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46" name="Circle"/>
            <p:cNvSpPr/>
            <p:nvPr/>
          </p:nvSpPr>
          <p:spPr>
            <a:xfrm>
              <a:off x="2110531" y="1248731"/>
              <a:ext cx="137023" cy="137057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47" name="Circle"/>
            <p:cNvSpPr/>
            <p:nvPr/>
          </p:nvSpPr>
          <p:spPr>
            <a:xfrm>
              <a:off x="1181821" y="1897843"/>
              <a:ext cx="138927" cy="137057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48" name="Line"/>
            <p:cNvSpPr/>
            <p:nvPr/>
          </p:nvSpPr>
          <p:spPr>
            <a:xfrm flipV="1">
              <a:off x="224565" y="437817"/>
              <a:ext cx="2409317" cy="1606601"/>
            </a:xfrm>
            <a:prstGeom prst="line">
              <a:avLst/>
            </a:prstGeom>
            <a:noFill/>
            <a:ln w="38100" cap="flat">
              <a:solidFill>
                <a:srgbClr val="0099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49" name="Line"/>
            <p:cNvSpPr/>
            <p:nvPr/>
          </p:nvSpPr>
          <p:spPr>
            <a:xfrm flipV="1">
              <a:off x="913484" y="1903"/>
              <a:ext cx="822138" cy="2558377"/>
            </a:xfrm>
            <a:prstGeom prst="line">
              <a:avLst/>
            </a:prstGeom>
            <a:noFill/>
            <a:ln w="9525" cap="flat">
              <a:solidFill>
                <a:srgbClr val="0099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50" name="Line"/>
            <p:cNvSpPr/>
            <p:nvPr/>
          </p:nvSpPr>
          <p:spPr>
            <a:xfrm flipV="1">
              <a:off x="274045" y="915609"/>
              <a:ext cx="2557759" cy="822336"/>
            </a:xfrm>
            <a:prstGeom prst="line">
              <a:avLst/>
            </a:prstGeom>
            <a:noFill/>
            <a:ln w="9525" cap="flat">
              <a:solidFill>
                <a:srgbClr val="0099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63" name="Group"/>
          <p:cNvGrpSpPr/>
          <p:nvPr/>
        </p:nvGrpSpPr>
        <p:grpSpPr>
          <a:xfrm>
            <a:off x="804862" y="1752600"/>
            <a:ext cx="2852739" cy="2925763"/>
            <a:chOff x="0" y="0"/>
            <a:chExt cx="2852737" cy="2925762"/>
          </a:xfrm>
        </p:grpSpPr>
        <p:sp>
          <p:nvSpPr>
            <p:cNvPr id="352" name="Line"/>
            <p:cNvSpPr/>
            <p:nvPr/>
          </p:nvSpPr>
          <p:spPr>
            <a:xfrm flipH="1">
              <a:off x="-1" y="0"/>
              <a:ext cx="2" cy="292576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53" name="Line"/>
            <p:cNvSpPr/>
            <p:nvPr/>
          </p:nvSpPr>
          <p:spPr>
            <a:xfrm>
              <a:off x="-1" y="2925762"/>
              <a:ext cx="2852739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54" name="Star"/>
            <p:cNvSpPr/>
            <p:nvPr/>
          </p:nvSpPr>
          <p:spPr>
            <a:xfrm>
              <a:off x="2009667" y="1096447"/>
              <a:ext cx="137023" cy="138960"/>
            </a:xfrm>
            <a:prstGeom prst="star4">
              <a:avLst>
                <a:gd name="adj" fmla="val 12500"/>
              </a:avLst>
            </a:prstGeom>
            <a:solidFill>
              <a:srgbClr val="000066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55" name="Star"/>
            <p:cNvSpPr/>
            <p:nvPr/>
          </p:nvSpPr>
          <p:spPr>
            <a:xfrm>
              <a:off x="1918318" y="2375635"/>
              <a:ext cx="137024" cy="137057"/>
            </a:xfrm>
            <a:prstGeom prst="star4">
              <a:avLst>
                <a:gd name="adj" fmla="val 12500"/>
              </a:avLst>
            </a:prstGeom>
            <a:solidFill>
              <a:srgbClr val="000066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56" name="Star"/>
            <p:cNvSpPr/>
            <p:nvPr/>
          </p:nvSpPr>
          <p:spPr>
            <a:xfrm>
              <a:off x="1370227" y="1096447"/>
              <a:ext cx="137024" cy="138960"/>
            </a:xfrm>
            <a:prstGeom prst="star4">
              <a:avLst>
                <a:gd name="adj" fmla="val 12500"/>
              </a:avLst>
            </a:prstGeom>
            <a:solidFill>
              <a:srgbClr val="000066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57" name="Star"/>
            <p:cNvSpPr/>
            <p:nvPr/>
          </p:nvSpPr>
          <p:spPr>
            <a:xfrm>
              <a:off x="371103" y="949873"/>
              <a:ext cx="137023" cy="137057"/>
            </a:xfrm>
            <a:prstGeom prst="star4">
              <a:avLst>
                <a:gd name="adj" fmla="val 12500"/>
              </a:avLst>
            </a:prstGeom>
            <a:solidFill>
              <a:srgbClr val="000066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58" name="Circle"/>
            <p:cNvSpPr/>
            <p:nvPr/>
          </p:nvSpPr>
          <p:spPr>
            <a:xfrm>
              <a:off x="1611920" y="1678934"/>
              <a:ext cx="138927" cy="137057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59" name="Circle"/>
            <p:cNvSpPr/>
            <p:nvPr/>
          </p:nvSpPr>
          <p:spPr>
            <a:xfrm>
              <a:off x="730787" y="2010153"/>
              <a:ext cx="138927" cy="137056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60" name="Circle"/>
            <p:cNvSpPr/>
            <p:nvPr/>
          </p:nvSpPr>
          <p:spPr>
            <a:xfrm>
              <a:off x="1539602" y="2482234"/>
              <a:ext cx="137024" cy="137057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61" name="Circle"/>
            <p:cNvSpPr/>
            <p:nvPr/>
          </p:nvSpPr>
          <p:spPr>
            <a:xfrm>
              <a:off x="1644273" y="365482"/>
              <a:ext cx="137023" cy="137057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62" name="Circle"/>
            <p:cNvSpPr/>
            <p:nvPr/>
          </p:nvSpPr>
          <p:spPr>
            <a:xfrm>
              <a:off x="639439" y="274111"/>
              <a:ext cx="138927" cy="137057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64" name="Arrow"/>
          <p:cNvSpPr/>
          <p:nvPr/>
        </p:nvSpPr>
        <p:spPr>
          <a:xfrm>
            <a:off x="4005262" y="3224212"/>
            <a:ext cx="990601" cy="304801"/>
          </a:xfrm>
          <a:prstGeom prst="rightArrow">
            <a:avLst>
              <a:gd name="adj1" fmla="val 50000"/>
              <a:gd name="adj2" fmla="val 81250"/>
            </a:avLst>
          </a:pr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65" name="Ф"/>
          <p:cNvSpPr txBox="1"/>
          <p:nvPr/>
        </p:nvSpPr>
        <p:spPr>
          <a:xfrm>
            <a:off x="4233862" y="2590800"/>
            <a:ext cx="408147" cy="574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Bayesian Networ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Bayesian Networks</a:t>
            </a:r>
          </a:p>
        </p:txBody>
      </p:sp>
      <p:sp>
        <p:nvSpPr>
          <p:cNvPr id="368" name="Network topology reflects direct causal influence…"/>
          <p:cNvSpPr txBox="1"/>
          <p:nvPr>
            <p:ph type="body" sz="half" idx="1"/>
          </p:nvPr>
        </p:nvSpPr>
        <p:spPr>
          <a:xfrm>
            <a:off x="4648200" y="1219200"/>
            <a:ext cx="3886200" cy="48006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pP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pPr>
            <a:r>
              <a:t>Network topology reflects direct </a:t>
            </a:r>
            <a:r>
              <a:rPr i="1"/>
              <a:t>causal influence</a:t>
            </a:r>
            <a:endParaRPr i="1"/>
          </a:p>
          <a:p>
            <a:pPr>
              <a:lnSpc>
                <a:spcPct val="90000"/>
              </a:lnSpc>
              <a:spcBef>
                <a:spcPts val="500"/>
              </a:spcBef>
              <a:defRPr i="1" sz="2400"/>
            </a:pP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i="1" sz="2400" u="sng"/>
            </a:pPr>
            <a:r>
              <a:t>Basic Task</a:t>
            </a:r>
            <a:r>
              <a:rPr i="0" u="none"/>
              <a:t>: Compute probability distribution for unknown variables given observed values of other variables.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pP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pP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pP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800">
                <a:solidFill>
                  <a:srgbClr val="808080"/>
                </a:solidFill>
              </a:defRPr>
            </a:pPr>
            <a:r>
              <a:t>[</a:t>
            </a:r>
            <a:r>
              <a:rPr i="1"/>
              <a:t>belief networks, causal networks</a:t>
            </a:r>
            <a:r>
              <a:t>]</a:t>
            </a:r>
          </a:p>
        </p:txBody>
      </p:sp>
      <p:pic>
        <p:nvPicPr>
          <p:cNvPr id="369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3950" y="1219200"/>
            <a:ext cx="2990850" cy="241935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370" name="Table"/>
          <p:cNvGraphicFramePr/>
          <p:nvPr/>
        </p:nvGraphicFramePr>
        <p:xfrm>
          <a:off x="533400" y="4038600"/>
          <a:ext cx="3886200" cy="116998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12762"/>
                <a:gridCol w="881062"/>
                <a:gridCol w="879475"/>
                <a:gridCol w="806450"/>
                <a:gridCol w="806450"/>
              </a:tblGrid>
              <a:tr h="381000">
                <a:tc>
                  <a:txBody>
                    <a:bodyPr/>
                    <a:lstStyle/>
                    <a:p>
                      <a:pPr algn="ctr">
                        <a:defRPr sz="1600">
                          <a:latin typeface="Arial"/>
                          <a:ea typeface="Arial"/>
                          <a:cs typeface="Arial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i="1" sz="1600">
                          <a:latin typeface="Arial"/>
                          <a:ea typeface="Arial"/>
                          <a:cs typeface="Arial"/>
                        </a:rPr>
                        <a:t>A B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i="1" sz="1600"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t>A </a:t>
                      </a:r>
                      <a:r>
                        <a:rPr i="0">
                          <a:latin typeface="Symbol"/>
                          <a:ea typeface="Symbol"/>
                          <a:cs typeface="Symbol"/>
                          <a:sym typeface="Symbol"/>
                        </a:rPr>
                        <a:t>Ø</a:t>
                      </a:r>
                      <a:r>
                        <a:t>B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i="1" sz="1600"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i="0">
                          <a:latin typeface="Symbol"/>
                          <a:ea typeface="Symbol"/>
                          <a:cs typeface="Symbol"/>
                          <a:sym typeface="Symbol"/>
                        </a:rPr>
                        <a:t>Ø</a:t>
                      </a:r>
                      <a:r>
                        <a:t>A B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i="1" sz="1600"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i="0">
                          <a:latin typeface="Symbol"/>
                          <a:ea typeface="Symbol"/>
                          <a:cs typeface="Symbol"/>
                          <a:sym typeface="Symbol"/>
                        </a:rPr>
                        <a:t>Ø</a:t>
                      </a:r>
                      <a:r>
                        <a:t>A </a:t>
                      </a:r>
                      <a:r>
                        <a:rPr i="0">
                          <a:latin typeface="Symbol"/>
                          <a:ea typeface="Symbol"/>
                          <a:cs typeface="Symbol"/>
                          <a:sym typeface="Symbol"/>
                        </a:rPr>
                        <a:t>Ø</a:t>
                      </a:r>
                      <a:r>
                        <a:t>B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386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i="1" sz="1600">
                          <a:latin typeface="Arial"/>
                          <a:ea typeface="Arial"/>
                          <a:cs typeface="Arial"/>
                        </a:rPr>
                        <a:t>C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latin typeface="Arial"/>
                          <a:ea typeface="Arial"/>
                          <a:cs typeface="Arial"/>
                        </a:rPr>
                        <a:t>0.9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latin typeface="Arial"/>
                          <a:ea typeface="Arial"/>
                          <a:cs typeface="Arial"/>
                        </a:rPr>
                        <a:t>0.3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latin typeface="Arial"/>
                          <a:ea typeface="Arial"/>
                          <a:cs typeface="Arial"/>
                        </a:rPr>
                        <a:t>0.5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latin typeface="Arial"/>
                          <a:ea typeface="Arial"/>
                          <a:cs typeface="Arial"/>
                        </a:rPr>
                        <a:t>0.1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algn="ctr">
                        <a:defRPr i="1" sz="1600"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i="0">
                          <a:latin typeface="Symbol"/>
                          <a:ea typeface="Symbol"/>
                          <a:cs typeface="Symbol"/>
                          <a:sym typeface="Symbol"/>
                        </a:rPr>
                        <a:t>Ø</a:t>
                      </a:r>
                      <a:r>
                        <a:t>C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latin typeface="Arial"/>
                          <a:ea typeface="Arial"/>
                          <a:cs typeface="Arial"/>
                        </a:rPr>
                        <a:t>0.1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latin typeface="Arial"/>
                          <a:ea typeface="Arial"/>
                          <a:cs typeface="Arial"/>
                        </a:rPr>
                        <a:t>0.7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latin typeface="Arial"/>
                          <a:ea typeface="Arial"/>
                          <a:cs typeface="Arial"/>
                        </a:rPr>
                        <a:t>0.5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latin typeface="Arial"/>
                          <a:ea typeface="Arial"/>
                          <a:cs typeface="Arial"/>
                        </a:rPr>
                        <a:t>0.9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71" name="conditional probability table…"/>
          <p:cNvSpPr txBox="1"/>
          <p:nvPr/>
        </p:nvSpPr>
        <p:spPr>
          <a:xfrm>
            <a:off x="990600" y="5348287"/>
            <a:ext cx="2925364" cy="618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>
                <a:latin typeface="Arial"/>
                <a:ea typeface="Arial"/>
                <a:cs typeface="Arial"/>
                <a:sym typeface="Arial"/>
              </a:defRPr>
            </a:pPr>
            <a:r>
              <a:t>conditional probability table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for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NeighbourCalls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Bayesian Network Lear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Bayesian Network Learning</a:t>
            </a:r>
          </a:p>
        </p:txBody>
      </p:sp>
      <p:sp>
        <p:nvSpPr>
          <p:cNvPr id="374" name="Key Concep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Tx/>
              <a:buNone/>
            </a:pPr>
            <a:r>
              <a:t>Key Concepts</a:t>
            </a:r>
          </a:p>
          <a:p>
            <a:pPr/>
            <a:r>
              <a:t>nodes (attributes) = random variables</a:t>
            </a:r>
          </a:p>
          <a:p>
            <a:pPr/>
            <a:r>
              <a:t>conditional independence</a:t>
            </a:r>
          </a:p>
          <a:p>
            <a:pPr lvl="1" marL="742950" indent="-285750">
              <a:spcBef>
                <a:spcPts val="0"/>
              </a:spcBef>
              <a:defRPr sz="2400"/>
            </a:pPr>
            <a:r>
              <a:t>an attribute is conditionally independent of its non-descendants, given its parents</a:t>
            </a:r>
          </a:p>
          <a:p>
            <a:pPr/>
            <a:r>
              <a:t>conditional probability table</a:t>
            </a:r>
          </a:p>
          <a:p>
            <a:pPr lvl="1" marL="742950" indent="-285750">
              <a:spcBef>
                <a:spcPts val="0"/>
              </a:spcBef>
              <a:defRPr sz="2400"/>
            </a:pPr>
            <a:r>
              <a:t>conditional probability distribution of an attribute given its parents</a:t>
            </a:r>
          </a:p>
          <a:p>
            <a:pPr/>
            <a:r>
              <a:t>Bayes Theorem</a:t>
            </a:r>
          </a:p>
          <a:p>
            <a:pPr lvl="1" marL="742950" indent="-285750">
              <a:spcBef>
                <a:spcPts val="0"/>
              </a:spcBef>
              <a:defRPr i="1" sz="2400"/>
            </a:pPr>
            <a:r>
              <a:t>P</a:t>
            </a:r>
            <a:r>
              <a:rPr i="0"/>
              <a:t>(</a:t>
            </a:r>
            <a:r>
              <a:t>h|D</a:t>
            </a:r>
            <a:r>
              <a:rPr i="0"/>
              <a:t>)</a:t>
            </a:r>
            <a:r>
              <a:t> = P</a:t>
            </a:r>
            <a:r>
              <a:rPr i="0"/>
              <a:t>(</a:t>
            </a:r>
            <a:r>
              <a:t>D|h</a:t>
            </a:r>
            <a:r>
              <a:rPr i="0"/>
              <a:t>)</a:t>
            </a:r>
            <a:r>
              <a:t>P</a:t>
            </a:r>
            <a:r>
              <a:rPr i="0"/>
              <a:t>(</a:t>
            </a:r>
            <a:r>
              <a:t>h</a:t>
            </a:r>
            <a:r>
              <a:rPr i="0"/>
              <a:t>) / </a:t>
            </a:r>
            <a:r>
              <a:t>P</a:t>
            </a:r>
            <a:r>
              <a:rPr i="0"/>
              <a:t>(</a:t>
            </a:r>
            <a:r>
              <a:t>D</a:t>
            </a:r>
            <a:r>
              <a:rPr i="0"/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Bayesian Network Learning (continued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Bayesian Network Learning </a:t>
            </a:r>
            <a:r>
              <a:rPr b="0"/>
              <a:t>(</a:t>
            </a:r>
            <a:r>
              <a:rPr b="0" i="1"/>
              <a:t>continued</a:t>
            </a:r>
            <a:r>
              <a:rPr b="0"/>
              <a:t>)</a:t>
            </a:r>
          </a:p>
        </p:txBody>
      </p:sp>
      <p:sp>
        <p:nvSpPr>
          <p:cNvPr id="377" name="Find most probable hypothesis given the data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Find </a:t>
            </a:r>
            <a:r>
              <a:rPr i="1"/>
              <a:t>most probable hypothesis</a:t>
            </a:r>
            <a:r>
              <a:t> given the data.</a:t>
            </a:r>
          </a:p>
          <a:p>
            <a:pPr>
              <a:lnSpc>
                <a:spcPct val="80000"/>
              </a:lnSpc>
              <a:buSzTx/>
              <a:buNone/>
              <a:defRPr sz="2400"/>
            </a:pP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i="1" sz="2400"/>
            </a:pPr>
            <a:r>
              <a:t>In theory</a:t>
            </a:r>
            <a:r>
              <a:rPr i="0"/>
              <a:t>:  Use posterior probabilities to weight hypotheses. (</a:t>
            </a:r>
            <a:r>
              <a:t>Bayes optimal classifier</a:t>
            </a:r>
            <a:r>
              <a:rPr i="0"/>
              <a:t>)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i="1" sz="2400"/>
            </a:pPr>
            <a:r>
              <a:t>In practice</a:t>
            </a:r>
            <a:r>
              <a:rPr i="0"/>
              <a:t>:  Use single, </a:t>
            </a:r>
            <a:r>
              <a:t>maximum a posteriori </a:t>
            </a:r>
            <a:r>
              <a:rPr i="0"/>
              <a:t>(most probable) hypothesis.</a:t>
            </a:r>
          </a:p>
          <a:p>
            <a:pPr>
              <a:lnSpc>
                <a:spcPct val="80000"/>
              </a:lnSpc>
              <a:buSzTx/>
              <a:buNone/>
              <a:defRPr sz="2400"/>
            </a:pP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Settings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r>
              <a:t>known structure, fully observable (</a:t>
            </a:r>
            <a:r>
              <a:rPr i="1"/>
              <a:t>parameter learning</a:t>
            </a:r>
            <a:r>
              <a:t>)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r>
              <a:t>unknown structure, fully observable (</a:t>
            </a:r>
            <a:r>
              <a:rPr i="1"/>
              <a:t>structural learning</a:t>
            </a:r>
            <a:r>
              <a:t>)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r>
              <a:t>known structure, hidden variables (</a:t>
            </a:r>
            <a:r>
              <a:rPr i="1"/>
              <a:t>EM algorithm</a:t>
            </a:r>
            <a:r>
              <a:t>)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r>
              <a:t>unknown structure, hidden variables (</a:t>
            </a:r>
            <a:r>
              <a:rPr i="1"/>
              <a:t>?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Nearest Neighbor Mode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Nearest Neighbor Models</a:t>
            </a:r>
          </a:p>
        </p:txBody>
      </p:sp>
      <p:sp>
        <p:nvSpPr>
          <p:cNvPr id="380" name="Key Idea: Properties of an input x are likely to be similar to those of points in the neighborhood of x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i="1" sz="2400"/>
            </a:pPr>
            <a:r>
              <a:t>Key Idea</a:t>
            </a:r>
            <a:r>
              <a:rPr i="0"/>
              <a:t>: Properties of an input </a:t>
            </a:r>
            <a:r>
              <a:t>x</a:t>
            </a:r>
            <a:r>
              <a:rPr i="0"/>
              <a:t> are likely to be </a:t>
            </a:r>
            <a:r>
              <a:t>similar</a:t>
            </a:r>
            <a:r>
              <a:rPr i="0"/>
              <a:t> to those of points in the </a:t>
            </a:r>
            <a:r>
              <a:t>neighborhood</a:t>
            </a:r>
            <a:r>
              <a:rPr i="0"/>
              <a:t> of </a:t>
            </a:r>
            <a:r>
              <a:t>x</a:t>
            </a:r>
            <a:r>
              <a:rPr i="0"/>
              <a:t>.</a:t>
            </a:r>
          </a:p>
          <a:p>
            <a:pPr>
              <a:lnSpc>
                <a:spcPct val="90000"/>
              </a:lnSpc>
              <a:buSzTx/>
              <a:buNone/>
              <a:defRPr sz="2400"/>
            </a:pP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i="1" sz="2400"/>
            </a:pPr>
            <a:r>
              <a:t>Basic Idea</a:t>
            </a:r>
            <a:r>
              <a:rPr i="0"/>
              <a:t>: Find (</a:t>
            </a:r>
            <a:r>
              <a:t>k</a:t>
            </a:r>
            <a:r>
              <a:rPr i="0"/>
              <a:t>) nearest neighbor(s) of </a:t>
            </a:r>
            <a:r>
              <a:t>x</a:t>
            </a:r>
            <a:r>
              <a:rPr i="0"/>
              <a:t> and infer target attribute value(s) of </a:t>
            </a:r>
            <a:r>
              <a:t>x</a:t>
            </a:r>
            <a:r>
              <a:rPr i="0"/>
              <a:t> based on corresponding attribute value(s).</a:t>
            </a:r>
          </a:p>
          <a:p>
            <a:pPr>
              <a:lnSpc>
                <a:spcPct val="90000"/>
              </a:lnSpc>
              <a:buSzTx/>
              <a:buNone/>
              <a:defRPr sz="2400"/>
            </a:pP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pPr>
            <a:r>
              <a:t>Form of </a:t>
            </a:r>
            <a:r>
              <a:rPr i="1"/>
              <a:t>non-parametric learning</a:t>
            </a:r>
            <a:r>
              <a:t> where hypothesis complexity grows with data (learned model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» </a:t>
            </a:r>
            <a:r>
              <a:t>all examples seen so far)</a:t>
            </a:r>
          </a:p>
          <a:p>
            <a:pPr>
              <a:lnSpc>
                <a:spcPct val="90000"/>
              </a:lnSpc>
              <a:buSzTx/>
              <a:buNone/>
              <a:defRPr sz="2400"/>
            </a:pPr>
          </a:p>
          <a:p>
            <a:pPr>
              <a:lnSpc>
                <a:spcPct val="90000"/>
              </a:lnSpc>
              <a:buSzTx/>
              <a:buNone/>
              <a:defRPr sz="2400"/>
            </a:pP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800">
                <a:solidFill>
                  <a:srgbClr val="808080"/>
                </a:solidFill>
              </a:defRPr>
            </a:pPr>
            <a:r>
              <a:t>[</a:t>
            </a:r>
            <a:r>
              <a:rPr i="1"/>
              <a:t>instance-based learning, case-based reasoning, analogical reasoning</a:t>
            </a:r>
            <a:r>
              <a:t>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Magic?"/>
          <p:cNvSpPr txBox="1"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/>
          <a:lstStyle/>
          <a:p>
            <a:pPr>
              <a:defRPr b="1">
                <a:solidFill>
                  <a:schemeClr val="accent2"/>
                </a:solidFill>
              </a:defRPr>
            </a:pPr>
            <a:r>
              <a:t>Magic?</a:t>
            </a:r>
            <a:r>
              <a:rPr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6" name="No, more like gardening…"/>
          <p:cNvSpPr txBox="1"/>
          <p:nvPr>
            <p:ph type="body" sz="half" idx="1"/>
          </p:nvPr>
        </p:nvSpPr>
        <p:spPr>
          <a:xfrm>
            <a:off x="457200" y="1600199"/>
            <a:ext cx="4495800" cy="457200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SzTx/>
              <a:buNone/>
              <a:defRPr b="1" sz="2800"/>
            </a:pPr>
            <a:r>
              <a:t>No, more like gardening</a:t>
            </a:r>
          </a:p>
          <a:p>
            <a:pPr>
              <a:spcBef>
                <a:spcPts val="600"/>
              </a:spcBef>
              <a:buSzTx/>
              <a:buNone/>
              <a:defRPr b="1" sz="2800"/>
            </a:pPr>
          </a:p>
          <a:p>
            <a:pPr>
              <a:spcBef>
                <a:spcPts val="600"/>
              </a:spcBef>
              <a:buChar char="•"/>
              <a:defRPr b="1" sz="2800">
                <a:solidFill>
                  <a:srgbClr val="FFCC00"/>
                </a:solidFill>
              </a:defRPr>
            </a:pPr>
            <a:r>
              <a:t>Seeds</a:t>
            </a:r>
            <a:r>
              <a:rPr b="0">
                <a:solidFill>
                  <a:srgbClr val="000000"/>
                </a:solidFill>
              </a:rPr>
              <a:t> = Algorithms</a:t>
            </a:r>
          </a:p>
          <a:p>
            <a:pPr>
              <a:spcBef>
                <a:spcPts val="600"/>
              </a:spcBef>
              <a:buChar char="•"/>
              <a:defRPr b="1" sz="2800">
                <a:solidFill>
                  <a:srgbClr val="996633"/>
                </a:solidFill>
              </a:defRPr>
            </a:pPr>
            <a:r>
              <a:t>Nutrients</a:t>
            </a:r>
            <a:r>
              <a:rPr b="0">
                <a:solidFill>
                  <a:srgbClr val="000000"/>
                </a:solidFill>
              </a:rPr>
              <a:t> = Data</a:t>
            </a:r>
          </a:p>
          <a:p>
            <a:pPr>
              <a:spcBef>
                <a:spcPts val="600"/>
              </a:spcBef>
              <a:buChar char="•"/>
              <a:defRPr b="1" sz="2800">
                <a:solidFill>
                  <a:srgbClr val="FF3300"/>
                </a:solidFill>
              </a:defRPr>
            </a:pPr>
            <a:r>
              <a:t>Gardener</a:t>
            </a:r>
            <a:r>
              <a:rPr b="0">
                <a:solidFill>
                  <a:srgbClr val="000000"/>
                </a:solidFill>
              </a:rPr>
              <a:t> = You</a:t>
            </a:r>
          </a:p>
          <a:p>
            <a:pPr>
              <a:spcBef>
                <a:spcPts val="600"/>
              </a:spcBef>
              <a:buChar char="•"/>
              <a:defRPr b="1" sz="2800">
                <a:solidFill>
                  <a:srgbClr val="33CC33"/>
                </a:solidFill>
              </a:defRPr>
            </a:pPr>
            <a:r>
              <a:t>Plants</a:t>
            </a:r>
            <a:r>
              <a:rPr b="0">
                <a:solidFill>
                  <a:srgbClr val="000000"/>
                </a:solidFill>
              </a:rPr>
              <a:t> = Programs</a:t>
            </a:r>
          </a:p>
        </p:txBody>
      </p:sp>
      <p:pic>
        <p:nvPicPr>
          <p:cNvPr id="107" name="natural_organic_gardening.jpeg" descr="natural_organic_gardening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81575" y="1524000"/>
            <a:ext cx="3351213" cy="4648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Nearest Neighbor Model: Decision Bound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/>
            <a:r>
              <a:t>Nearest Neighbor Model: Decision Boundary</a:t>
            </a:r>
          </a:p>
        </p:txBody>
      </p:sp>
      <p:grpSp>
        <p:nvGrpSpPr>
          <p:cNvPr id="413" name="Group"/>
          <p:cNvGrpSpPr/>
          <p:nvPr/>
        </p:nvGrpSpPr>
        <p:grpSpPr>
          <a:xfrm>
            <a:off x="1142999" y="2062162"/>
            <a:ext cx="2833689" cy="3043238"/>
            <a:chOff x="0" y="0"/>
            <a:chExt cx="2833687" cy="3043237"/>
          </a:xfrm>
        </p:grpSpPr>
        <p:sp>
          <p:nvSpPr>
            <p:cNvPr id="383" name="Line"/>
            <p:cNvSpPr/>
            <p:nvPr/>
          </p:nvSpPr>
          <p:spPr>
            <a:xfrm flipH="1">
              <a:off x="-1" y="137593"/>
              <a:ext cx="2" cy="290564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84" name="Line"/>
            <p:cNvSpPr/>
            <p:nvPr/>
          </p:nvSpPr>
          <p:spPr>
            <a:xfrm>
              <a:off x="0" y="3043237"/>
              <a:ext cx="2833688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85" name="Star"/>
            <p:cNvSpPr/>
            <p:nvPr/>
          </p:nvSpPr>
          <p:spPr>
            <a:xfrm>
              <a:off x="2265870" y="1035995"/>
              <a:ext cx="136223" cy="138943"/>
            </a:xfrm>
            <a:prstGeom prst="star4">
              <a:avLst>
                <a:gd name="adj" fmla="val 12500"/>
              </a:avLst>
            </a:prstGeom>
            <a:solidFill>
              <a:srgbClr val="000066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86" name="Star"/>
            <p:cNvSpPr/>
            <p:nvPr/>
          </p:nvSpPr>
          <p:spPr>
            <a:xfrm>
              <a:off x="2201131" y="2330990"/>
              <a:ext cx="136223" cy="136245"/>
            </a:xfrm>
            <a:prstGeom prst="star4">
              <a:avLst>
                <a:gd name="adj" fmla="val 12500"/>
              </a:avLst>
            </a:prstGeom>
            <a:solidFill>
              <a:srgbClr val="000066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87" name="Star"/>
            <p:cNvSpPr/>
            <p:nvPr/>
          </p:nvSpPr>
          <p:spPr>
            <a:xfrm>
              <a:off x="1360871" y="1226198"/>
              <a:ext cx="136223" cy="138943"/>
            </a:xfrm>
            <a:prstGeom prst="star4">
              <a:avLst>
                <a:gd name="adj" fmla="val 12500"/>
              </a:avLst>
            </a:prstGeom>
            <a:solidFill>
              <a:srgbClr val="000066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88" name="Star"/>
            <p:cNvSpPr/>
            <p:nvPr/>
          </p:nvSpPr>
          <p:spPr>
            <a:xfrm>
              <a:off x="582652" y="971245"/>
              <a:ext cx="136223" cy="136246"/>
            </a:xfrm>
            <a:prstGeom prst="star4">
              <a:avLst>
                <a:gd name="adj" fmla="val 12500"/>
              </a:avLst>
            </a:prstGeom>
            <a:solidFill>
              <a:srgbClr val="000066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89" name="Circle"/>
            <p:cNvSpPr/>
            <p:nvPr/>
          </p:nvSpPr>
          <p:spPr>
            <a:xfrm>
              <a:off x="1600945" y="1804898"/>
              <a:ext cx="137572" cy="136246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90" name="Circle"/>
            <p:cNvSpPr/>
            <p:nvPr/>
          </p:nvSpPr>
          <p:spPr>
            <a:xfrm>
              <a:off x="582652" y="1877742"/>
              <a:ext cx="138921" cy="136245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91" name="Circle"/>
            <p:cNvSpPr/>
            <p:nvPr/>
          </p:nvSpPr>
          <p:spPr>
            <a:xfrm>
              <a:off x="1230044" y="2589989"/>
              <a:ext cx="136223" cy="136245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92" name="Circle"/>
            <p:cNvSpPr/>
            <p:nvPr/>
          </p:nvSpPr>
          <p:spPr>
            <a:xfrm>
              <a:off x="1553740" y="323748"/>
              <a:ext cx="136223" cy="136245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93" name="Circle"/>
            <p:cNvSpPr/>
            <p:nvPr/>
          </p:nvSpPr>
          <p:spPr>
            <a:xfrm>
              <a:off x="712130" y="194249"/>
              <a:ext cx="137572" cy="136245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94" name="Line"/>
            <p:cNvSpPr/>
            <p:nvPr/>
          </p:nvSpPr>
          <p:spPr>
            <a:xfrm>
              <a:off x="194217" y="582747"/>
              <a:ext cx="841610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95" name="Line"/>
            <p:cNvSpPr/>
            <p:nvPr/>
          </p:nvSpPr>
          <p:spPr>
            <a:xfrm flipH="1">
              <a:off x="1035826" y="-1"/>
              <a:ext cx="258958" cy="58274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96" name="Line"/>
            <p:cNvSpPr/>
            <p:nvPr/>
          </p:nvSpPr>
          <p:spPr>
            <a:xfrm flipV="1">
              <a:off x="1230044" y="906496"/>
              <a:ext cx="582653" cy="1295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97" name="Line"/>
            <p:cNvSpPr/>
            <p:nvPr/>
          </p:nvSpPr>
          <p:spPr>
            <a:xfrm flipH="1">
              <a:off x="906348" y="1035995"/>
              <a:ext cx="323697" cy="45324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98" name="Line"/>
            <p:cNvSpPr/>
            <p:nvPr/>
          </p:nvSpPr>
          <p:spPr>
            <a:xfrm flipH="1">
              <a:off x="129478" y="1489243"/>
              <a:ext cx="776871" cy="19425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99" name="Line"/>
            <p:cNvSpPr/>
            <p:nvPr/>
          </p:nvSpPr>
          <p:spPr>
            <a:xfrm>
              <a:off x="906348" y="1489243"/>
              <a:ext cx="258958" cy="2590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00" name="Line"/>
            <p:cNvSpPr/>
            <p:nvPr/>
          </p:nvSpPr>
          <p:spPr>
            <a:xfrm>
              <a:off x="1165305" y="1748242"/>
              <a:ext cx="1" cy="45324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01" name="Line"/>
            <p:cNvSpPr/>
            <p:nvPr/>
          </p:nvSpPr>
          <p:spPr>
            <a:xfrm flipH="1">
              <a:off x="647391" y="2201490"/>
              <a:ext cx="517915" cy="3885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02" name="Line"/>
            <p:cNvSpPr/>
            <p:nvPr/>
          </p:nvSpPr>
          <p:spPr>
            <a:xfrm>
              <a:off x="1035826" y="582747"/>
              <a:ext cx="194219" cy="45324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03" name="Line"/>
            <p:cNvSpPr/>
            <p:nvPr/>
          </p:nvSpPr>
          <p:spPr>
            <a:xfrm flipV="1">
              <a:off x="1812696" y="388498"/>
              <a:ext cx="517915" cy="51799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04" name="Line"/>
            <p:cNvSpPr/>
            <p:nvPr/>
          </p:nvSpPr>
          <p:spPr>
            <a:xfrm>
              <a:off x="1812696" y="906496"/>
              <a:ext cx="1" cy="51799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05" name="Line"/>
            <p:cNvSpPr/>
            <p:nvPr/>
          </p:nvSpPr>
          <p:spPr>
            <a:xfrm flipV="1">
              <a:off x="1165305" y="1424494"/>
              <a:ext cx="647392" cy="32374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06" name="Line"/>
            <p:cNvSpPr/>
            <p:nvPr/>
          </p:nvSpPr>
          <p:spPr>
            <a:xfrm>
              <a:off x="1165305" y="2201490"/>
              <a:ext cx="582653" cy="1295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07" name="Line"/>
            <p:cNvSpPr/>
            <p:nvPr/>
          </p:nvSpPr>
          <p:spPr>
            <a:xfrm flipH="1">
              <a:off x="1747957" y="1683493"/>
              <a:ext cx="388436" cy="64749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08" name="Line"/>
            <p:cNvSpPr/>
            <p:nvPr/>
          </p:nvSpPr>
          <p:spPr>
            <a:xfrm>
              <a:off x="1812696" y="1424494"/>
              <a:ext cx="323697" cy="2590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09" name="Line"/>
            <p:cNvSpPr/>
            <p:nvPr/>
          </p:nvSpPr>
          <p:spPr>
            <a:xfrm>
              <a:off x="2136392" y="1683493"/>
              <a:ext cx="453175" cy="1295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10" name="Line"/>
            <p:cNvSpPr/>
            <p:nvPr/>
          </p:nvSpPr>
          <p:spPr>
            <a:xfrm>
              <a:off x="1747957" y="2330990"/>
              <a:ext cx="129480" cy="51799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11" name="Square"/>
            <p:cNvSpPr/>
            <p:nvPr/>
          </p:nvSpPr>
          <p:spPr>
            <a:xfrm>
              <a:off x="1618479" y="776996"/>
              <a:ext cx="129479" cy="129501"/>
            </a:xfrm>
            <a:prstGeom prst="rect">
              <a:avLst/>
            </a:prstGeom>
            <a:solidFill>
              <a:srgbClr val="0099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12" name="Oval"/>
            <p:cNvSpPr/>
            <p:nvPr/>
          </p:nvSpPr>
          <p:spPr>
            <a:xfrm>
              <a:off x="1424261" y="258998"/>
              <a:ext cx="388436" cy="259000"/>
            </a:xfrm>
            <a:prstGeom prst="ellipse">
              <a:avLst/>
            </a:prstGeom>
            <a:noFill/>
            <a:ln w="38100" cap="flat">
              <a:solidFill>
                <a:srgbClr val="0099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444" name="Group"/>
          <p:cNvGrpSpPr/>
          <p:nvPr/>
        </p:nvGrpSpPr>
        <p:grpSpPr>
          <a:xfrm>
            <a:off x="4970462" y="2062162"/>
            <a:ext cx="2833688" cy="3043238"/>
            <a:chOff x="0" y="0"/>
            <a:chExt cx="2833687" cy="3043237"/>
          </a:xfrm>
        </p:grpSpPr>
        <p:sp>
          <p:nvSpPr>
            <p:cNvPr id="414" name="Line"/>
            <p:cNvSpPr/>
            <p:nvPr/>
          </p:nvSpPr>
          <p:spPr>
            <a:xfrm flipH="1">
              <a:off x="-1" y="137593"/>
              <a:ext cx="2" cy="290564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15" name="Line"/>
            <p:cNvSpPr/>
            <p:nvPr/>
          </p:nvSpPr>
          <p:spPr>
            <a:xfrm>
              <a:off x="0" y="3043237"/>
              <a:ext cx="2833688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16" name="Star"/>
            <p:cNvSpPr/>
            <p:nvPr/>
          </p:nvSpPr>
          <p:spPr>
            <a:xfrm>
              <a:off x="2265870" y="1035995"/>
              <a:ext cx="136223" cy="138943"/>
            </a:xfrm>
            <a:prstGeom prst="star4">
              <a:avLst>
                <a:gd name="adj" fmla="val 12500"/>
              </a:avLst>
            </a:prstGeom>
            <a:solidFill>
              <a:srgbClr val="000066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17" name="Star"/>
            <p:cNvSpPr/>
            <p:nvPr/>
          </p:nvSpPr>
          <p:spPr>
            <a:xfrm>
              <a:off x="2201131" y="2330990"/>
              <a:ext cx="136223" cy="136245"/>
            </a:xfrm>
            <a:prstGeom prst="star4">
              <a:avLst>
                <a:gd name="adj" fmla="val 12500"/>
              </a:avLst>
            </a:prstGeom>
            <a:solidFill>
              <a:srgbClr val="000066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18" name="Star"/>
            <p:cNvSpPr/>
            <p:nvPr/>
          </p:nvSpPr>
          <p:spPr>
            <a:xfrm>
              <a:off x="1360871" y="1226198"/>
              <a:ext cx="136223" cy="138943"/>
            </a:xfrm>
            <a:prstGeom prst="star4">
              <a:avLst>
                <a:gd name="adj" fmla="val 12500"/>
              </a:avLst>
            </a:prstGeom>
            <a:solidFill>
              <a:srgbClr val="000066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19" name="Star"/>
            <p:cNvSpPr/>
            <p:nvPr/>
          </p:nvSpPr>
          <p:spPr>
            <a:xfrm>
              <a:off x="582652" y="971245"/>
              <a:ext cx="136223" cy="136246"/>
            </a:xfrm>
            <a:prstGeom prst="star4">
              <a:avLst>
                <a:gd name="adj" fmla="val 12500"/>
              </a:avLst>
            </a:prstGeom>
            <a:solidFill>
              <a:srgbClr val="000066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20" name="Circle"/>
            <p:cNvSpPr/>
            <p:nvPr/>
          </p:nvSpPr>
          <p:spPr>
            <a:xfrm>
              <a:off x="1600945" y="1804898"/>
              <a:ext cx="137572" cy="136246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21" name="Circle"/>
            <p:cNvSpPr/>
            <p:nvPr/>
          </p:nvSpPr>
          <p:spPr>
            <a:xfrm>
              <a:off x="582652" y="1877742"/>
              <a:ext cx="138921" cy="136245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22" name="Circle"/>
            <p:cNvSpPr/>
            <p:nvPr/>
          </p:nvSpPr>
          <p:spPr>
            <a:xfrm>
              <a:off x="1230044" y="2589989"/>
              <a:ext cx="136223" cy="136245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23" name="Circle"/>
            <p:cNvSpPr/>
            <p:nvPr/>
          </p:nvSpPr>
          <p:spPr>
            <a:xfrm>
              <a:off x="1553740" y="323748"/>
              <a:ext cx="136223" cy="136245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24" name="Circle"/>
            <p:cNvSpPr/>
            <p:nvPr/>
          </p:nvSpPr>
          <p:spPr>
            <a:xfrm>
              <a:off x="712130" y="194249"/>
              <a:ext cx="137572" cy="136245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25" name="Line"/>
            <p:cNvSpPr/>
            <p:nvPr/>
          </p:nvSpPr>
          <p:spPr>
            <a:xfrm>
              <a:off x="194217" y="582747"/>
              <a:ext cx="841610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26" name="Line"/>
            <p:cNvSpPr/>
            <p:nvPr/>
          </p:nvSpPr>
          <p:spPr>
            <a:xfrm flipH="1">
              <a:off x="1035826" y="-1"/>
              <a:ext cx="258958" cy="58274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27" name="Line"/>
            <p:cNvSpPr/>
            <p:nvPr/>
          </p:nvSpPr>
          <p:spPr>
            <a:xfrm flipV="1">
              <a:off x="1230044" y="906496"/>
              <a:ext cx="582653" cy="1295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28" name="Line"/>
            <p:cNvSpPr/>
            <p:nvPr/>
          </p:nvSpPr>
          <p:spPr>
            <a:xfrm flipH="1">
              <a:off x="906348" y="1035995"/>
              <a:ext cx="323697" cy="45324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29" name="Line"/>
            <p:cNvSpPr/>
            <p:nvPr/>
          </p:nvSpPr>
          <p:spPr>
            <a:xfrm flipH="1">
              <a:off x="129478" y="1489243"/>
              <a:ext cx="776871" cy="19425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30" name="Line"/>
            <p:cNvSpPr/>
            <p:nvPr/>
          </p:nvSpPr>
          <p:spPr>
            <a:xfrm>
              <a:off x="906348" y="1489243"/>
              <a:ext cx="258958" cy="2590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31" name="Line"/>
            <p:cNvSpPr/>
            <p:nvPr/>
          </p:nvSpPr>
          <p:spPr>
            <a:xfrm>
              <a:off x="1165305" y="1748242"/>
              <a:ext cx="1" cy="45324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32" name="Line"/>
            <p:cNvSpPr/>
            <p:nvPr/>
          </p:nvSpPr>
          <p:spPr>
            <a:xfrm flipH="1">
              <a:off x="647391" y="2201490"/>
              <a:ext cx="517915" cy="3885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33" name="Line"/>
            <p:cNvSpPr/>
            <p:nvPr/>
          </p:nvSpPr>
          <p:spPr>
            <a:xfrm>
              <a:off x="1035826" y="582747"/>
              <a:ext cx="194219" cy="45324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34" name="Line"/>
            <p:cNvSpPr/>
            <p:nvPr/>
          </p:nvSpPr>
          <p:spPr>
            <a:xfrm flipV="1">
              <a:off x="1812696" y="388498"/>
              <a:ext cx="517915" cy="51799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35" name="Line"/>
            <p:cNvSpPr/>
            <p:nvPr/>
          </p:nvSpPr>
          <p:spPr>
            <a:xfrm>
              <a:off x="1812696" y="906496"/>
              <a:ext cx="1" cy="51799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36" name="Line"/>
            <p:cNvSpPr/>
            <p:nvPr/>
          </p:nvSpPr>
          <p:spPr>
            <a:xfrm flipV="1">
              <a:off x="1165305" y="1424494"/>
              <a:ext cx="647392" cy="32374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37" name="Line"/>
            <p:cNvSpPr/>
            <p:nvPr/>
          </p:nvSpPr>
          <p:spPr>
            <a:xfrm>
              <a:off x="1165305" y="2201490"/>
              <a:ext cx="582653" cy="1295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38" name="Line"/>
            <p:cNvSpPr/>
            <p:nvPr/>
          </p:nvSpPr>
          <p:spPr>
            <a:xfrm flipH="1">
              <a:off x="1747957" y="1683493"/>
              <a:ext cx="388436" cy="64749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39" name="Line"/>
            <p:cNvSpPr/>
            <p:nvPr/>
          </p:nvSpPr>
          <p:spPr>
            <a:xfrm>
              <a:off x="1812696" y="1424494"/>
              <a:ext cx="323697" cy="2590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40" name="Line"/>
            <p:cNvSpPr/>
            <p:nvPr/>
          </p:nvSpPr>
          <p:spPr>
            <a:xfrm>
              <a:off x="2136392" y="1683493"/>
              <a:ext cx="453175" cy="1295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41" name="Line"/>
            <p:cNvSpPr/>
            <p:nvPr/>
          </p:nvSpPr>
          <p:spPr>
            <a:xfrm>
              <a:off x="1747957" y="2330990"/>
              <a:ext cx="129480" cy="51799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42" name="Square"/>
            <p:cNvSpPr/>
            <p:nvPr/>
          </p:nvSpPr>
          <p:spPr>
            <a:xfrm>
              <a:off x="1618479" y="776996"/>
              <a:ext cx="129479" cy="129501"/>
            </a:xfrm>
            <a:prstGeom prst="rect">
              <a:avLst/>
            </a:prstGeom>
            <a:solidFill>
              <a:srgbClr val="0099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43" name="Oval"/>
            <p:cNvSpPr/>
            <p:nvPr/>
          </p:nvSpPr>
          <p:spPr>
            <a:xfrm>
              <a:off x="1035826" y="194249"/>
              <a:ext cx="1553741" cy="1294995"/>
            </a:xfrm>
            <a:prstGeom prst="ellipse">
              <a:avLst/>
            </a:prstGeom>
            <a:noFill/>
            <a:ln w="38100" cap="flat">
              <a:solidFill>
                <a:srgbClr val="0099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Learning Logical Theor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Learning Logical Theories</a:t>
            </a:r>
          </a:p>
        </p:txBody>
      </p:sp>
      <p:sp>
        <p:nvSpPr>
          <p:cNvPr id="447" name="Logical Formulation of Supervised Learn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pPr>
            <a:r>
              <a:t>Logical Formulation of Supervised Learning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t>attribute → unary predicate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t>instance </a:t>
            </a:r>
            <a:r>
              <a:rPr i="1"/>
              <a:t>x</a:t>
            </a:r>
            <a:r>
              <a:t> → logical sentence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t>positive/negative classifications → sentences </a:t>
            </a:r>
            <a:r>
              <a:rPr i="1"/>
              <a:t>Q</a:t>
            </a:r>
            <a:r>
              <a:t>(</a:t>
            </a:r>
            <a:r>
              <a:rPr i="1"/>
              <a:t>x</a:t>
            </a:r>
            <a:r>
              <a:rPr baseline="-25000" i="1"/>
              <a:t>i</a:t>
            </a:r>
            <a:r>
              <a:t>),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Ø</a:t>
            </a:r>
            <a:r>
              <a:rPr i="1"/>
              <a:t>Q</a:t>
            </a:r>
            <a:r>
              <a:t>(</a:t>
            </a:r>
            <a:r>
              <a:rPr i="1"/>
              <a:t>x</a:t>
            </a:r>
            <a:r>
              <a:rPr baseline="-25000" i="1"/>
              <a:t>i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t>training set → conjunction of all description and classification sentences</a:t>
            </a:r>
          </a:p>
          <a:p>
            <a:pPr>
              <a:lnSpc>
                <a:spcPct val="90000"/>
              </a:lnSpc>
              <a:defRPr sz="2400"/>
            </a:pP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i="1" sz="2400"/>
            </a:pPr>
            <a:r>
              <a:t>Learning Task</a:t>
            </a:r>
            <a:r>
              <a:rPr i="0"/>
              <a:t>: Find an </a:t>
            </a:r>
            <a:r>
              <a:t>equivalent logical expression</a:t>
            </a:r>
            <a:r>
              <a:rPr i="0"/>
              <a:t> for the goal predicate </a:t>
            </a:r>
            <a:r>
              <a:t>Q</a:t>
            </a:r>
            <a:r>
              <a:rPr i="0"/>
              <a:t> to classify examples correctly.</a:t>
            </a:r>
          </a:p>
          <a:p>
            <a:pPr>
              <a:lnSpc>
                <a:spcPct val="90000"/>
              </a:lnSpc>
              <a:buSzTx/>
              <a:buNone/>
              <a:defRPr sz="2400"/>
            </a:pPr>
          </a:p>
          <a:p>
            <a:pPr algn="ctr">
              <a:lnSpc>
                <a:spcPct val="90000"/>
              </a:lnSpc>
              <a:spcBef>
                <a:spcPts val="500"/>
              </a:spcBef>
              <a:buSzTx/>
              <a:buNone/>
              <a:defRPr i="1" sz="2400"/>
            </a:pPr>
            <a:r>
              <a:t>Hypothesis </a:t>
            </a:r>
            <a:r>
              <a:rPr i="0">
                <a:latin typeface="Symbol"/>
                <a:ea typeface="Symbol"/>
                <a:cs typeface="Symbol"/>
                <a:sym typeface="Symbol"/>
              </a:rPr>
              <a:t>Ù</a:t>
            </a:r>
            <a:r>
              <a:t> Descriptions ╞═ Classifications</a:t>
            </a:r>
          </a:p>
        </p:txBody>
      </p:sp>
      <p:sp>
        <p:nvSpPr>
          <p:cNvPr id="448" name="Rectangle"/>
          <p:cNvSpPr/>
          <p:nvPr/>
        </p:nvSpPr>
        <p:spPr>
          <a:xfrm>
            <a:off x="1371600" y="5257800"/>
            <a:ext cx="6400800" cy="76200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Learning Logic Theories: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Learning Logic Theories: Example</a:t>
            </a:r>
          </a:p>
        </p:txBody>
      </p:sp>
      <p:sp>
        <p:nvSpPr>
          <p:cNvPr id="451" name="Inpu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pPr>
            <a:r>
              <a:t>Input</a:t>
            </a:r>
          </a:p>
          <a:p>
            <a:pPr>
              <a:lnSpc>
                <a:spcPct val="90000"/>
              </a:lnSpc>
              <a:spcBef>
                <a:spcPts val="400"/>
              </a:spcBef>
              <a:defRPr sz="2000"/>
            </a:pPr>
            <a:r>
              <a:t>Father(Philip,Charles), Father(Philip,Anne), …</a:t>
            </a:r>
          </a:p>
          <a:p>
            <a:pPr>
              <a:lnSpc>
                <a:spcPct val="90000"/>
              </a:lnSpc>
              <a:spcBef>
                <a:spcPts val="400"/>
              </a:spcBef>
              <a:defRPr sz="2000"/>
            </a:pPr>
            <a:r>
              <a:t>Mother(Mum,Margaret), Mother(Mum,Elizabeth), …</a:t>
            </a:r>
          </a:p>
          <a:p>
            <a:pPr>
              <a:lnSpc>
                <a:spcPct val="90000"/>
              </a:lnSpc>
              <a:spcBef>
                <a:spcPts val="400"/>
              </a:spcBef>
              <a:defRPr sz="2000"/>
            </a:pPr>
            <a:r>
              <a:t>Married(Diana,Charles), Married(Elizabeth,Philip), …</a:t>
            </a:r>
          </a:p>
          <a:p>
            <a:pPr>
              <a:lnSpc>
                <a:spcPct val="90000"/>
              </a:lnSpc>
              <a:spcBef>
                <a:spcPts val="400"/>
              </a:spcBef>
              <a:defRPr sz="2000"/>
            </a:pPr>
            <a:r>
              <a:t>Male(Philip),Female(Anne),…</a:t>
            </a:r>
          </a:p>
          <a:p>
            <a:pPr>
              <a:lnSpc>
                <a:spcPct val="90000"/>
              </a:lnSpc>
              <a:spcBef>
                <a:spcPts val="400"/>
              </a:spcBef>
              <a:defRPr i="1" sz="2000"/>
            </a:pPr>
            <a:r>
              <a:t>Grandparent(Mum,Charles),Grandparent(Elizabeth,Beatrice), </a:t>
            </a:r>
            <a:r>
              <a:rPr i="0">
                <a:latin typeface="Symbol"/>
                <a:ea typeface="Symbol"/>
                <a:cs typeface="Symbol"/>
                <a:sym typeface="Symbol"/>
              </a:rPr>
              <a:t>Ø</a:t>
            </a:r>
            <a:r>
              <a:t>Grandparent(Mum,Harry),</a:t>
            </a:r>
            <a:r>
              <a:rPr i="0">
                <a:latin typeface="Symbol"/>
                <a:ea typeface="Symbol"/>
                <a:cs typeface="Symbol"/>
                <a:sym typeface="Symbol"/>
              </a:rPr>
              <a:t>Ø</a:t>
            </a:r>
            <a:r>
              <a:t>Grandparent(Spencer,Pete),…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defRPr i="1" sz="1800"/>
            </a:pP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pPr>
            <a:r>
              <a:t>Output</a:t>
            </a:r>
          </a:p>
          <a:p>
            <a:pPr>
              <a:lnSpc>
                <a:spcPct val="90000"/>
              </a:lnSpc>
              <a:spcBef>
                <a:spcPts val="400"/>
              </a:spcBef>
              <a:defRPr sz="2000"/>
            </a:pPr>
            <a:r>
              <a:t>Grandparent(x,y)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Û 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2000"/>
            </a:pPr>
            <a:r>
              <a:t>	   [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$</a:t>
            </a:r>
            <a:r>
              <a:t>z Mother(x,z)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</a:t>
            </a:r>
            <a:r>
              <a:t>Mother(z,y)]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Ú </a:t>
            </a:r>
            <a:r>
              <a:t>[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$</a:t>
            </a:r>
            <a:r>
              <a:t>z Mother(x,z)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</a:t>
            </a:r>
            <a:r>
              <a:t>Father(z,y)]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Ú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2000"/>
            </a:pPr>
            <a:r>
              <a:t>	   [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$</a:t>
            </a:r>
            <a:r>
              <a:t>z Father(x,z)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</a:t>
            </a:r>
            <a:r>
              <a:t>Mother(z,y)]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Ú </a:t>
            </a:r>
            <a:r>
              <a:t>[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$</a:t>
            </a:r>
            <a:r>
              <a:t>z Father(x,z)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</a:t>
            </a:r>
            <a:r>
              <a:t>Father(z,y)]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Learning Logic Theor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Learning Logic Theories</a:t>
            </a:r>
          </a:p>
        </p:txBody>
      </p:sp>
      <p:sp>
        <p:nvSpPr>
          <p:cNvPr id="454" name="Key Concep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Key Concepts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i="1" sz="2400"/>
            </a:pPr>
            <a:r>
              <a:t>specialization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defRPr sz="2000"/>
            </a:pPr>
            <a:r>
              <a:t>triggered by false positives (</a:t>
            </a:r>
            <a:r>
              <a:rPr i="1"/>
              <a:t>goal: exclude negative examples</a:t>
            </a:r>
            <a:r>
              <a:t>)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defRPr sz="2000"/>
            </a:pPr>
            <a:r>
              <a:t>achieved by adding conditions, dropping disjuncts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i="1" sz="2400"/>
            </a:pPr>
            <a:r>
              <a:t>generalization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defRPr sz="2000"/>
            </a:pPr>
            <a:r>
              <a:t>triggered by false negatives (</a:t>
            </a:r>
            <a:r>
              <a:rPr i="1"/>
              <a:t>goal: include positive examples</a:t>
            </a:r>
            <a:r>
              <a:t>)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defRPr sz="2000"/>
            </a:pPr>
            <a:r>
              <a:t>achieved by dropping conditions, adding disjuncts</a:t>
            </a:r>
          </a:p>
          <a:p>
            <a:pPr>
              <a:lnSpc>
                <a:spcPct val="80000"/>
              </a:lnSpc>
              <a:buSzTx/>
              <a:buNone/>
              <a:defRPr i="1" sz="2400"/>
            </a:pP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Learning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i="1" sz="2400"/>
            </a:pPr>
            <a:r>
              <a:t>current-best-hypothesis</a:t>
            </a:r>
            <a:r>
              <a:rPr i="0"/>
              <a:t>: incrementally improve single hypothesis (e.g., </a:t>
            </a:r>
            <a:r>
              <a:t>sequential covering</a:t>
            </a:r>
            <a:r>
              <a:rPr i="0"/>
              <a:t>) 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i="1" sz="2400"/>
            </a:pPr>
            <a:r>
              <a:t>least-commitment search</a:t>
            </a:r>
            <a:r>
              <a:rPr i="0"/>
              <a:t>: maintain </a:t>
            </a:r>
            <a:r>
              <a:t>all</a:t>
            </a:r>
            <a:r>
              <a:rPr i="0"/>
              <a:t> hypotheses consistent with examples seen so far (e.g., </a:t>
            </a:r>
            <a:r>
              <a:t>version space</a:t>
            </a:r>
            <a:r>
              <a:rPr i="0"/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Learning Logic Theories: Decision Bound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/>
            <a:r>
              <a:t>Learning Logic Theories: Decision Boundary</a:t>
            </a:r>
          </a:p>
        </p:txBody>
      </p:sp>
      <p:sp>
        <p:nvSpPr>
          <p:cNvPr id="457" name="Line"/>
          <p:cNvSpPr/>
          <p:nvPr/>
        </p:nvSpPr>
        <p:spPr>
          <a:xfrm flipH="1">
            <a:off x="3047999" y="1798637"/>
            <a:ext cx="2" cy="3154363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58" name="Line"/>
          <p:cNvSpPr/>
          <p:nvPr/>
        </p:nvSpPr>
        <p:spPr>
          <a:xfrm>
            <a:off x="3048000" y="4953000"/>
            <a:ext cx="315595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59" name="Star"/>
          <p:cNvSpPr/>
          <p:nvPr/>
        </p:nvSpPr>
        <p:spPr>
          <a:xfrm>
            <a:off x="4335462" y="2378075"/>
            <a:ext cx="130176" cy="128588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60" name="Star"/>
          <p:cNvSpPr/>
          <p:nvPr/>
        </p:nvSpPr>
        <p:spPr>
          <a:xfrm>
            <a:off x="4724400" y="2636837"/>
            <a:ext cx="128588" cy="128588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61" name="Star"/>
          <p:cNvSpPr/>
          <p:nvPr/>
        </p:nvSpPr>
        <p:spPr>
          <a:xfrm>
            <a:off x="4800600" y="3322637"/>
            <a:ext cx="130175" cy="128588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62" name="Star"/>
          <p:cNvSpPr/>
          <p:nvPr/>
        </p:nvSpPr>
        <p:spPr>
          <a:xfrm>
            <a:off x="4495800" y="3779837"/>
            <a:ext cx="128588" cy="128588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63" name="Star"/>
          <p:cNvSpPr/>
          <p:nvPr/>
        </p:nvSpPr>
        <p:spPr>
          <a:xfrm>
            <a:off x="4572000" y="2941637"/>
            <a:ext cx="128588" cy="128588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64" name="Star"/>
          <p:cNvSpPr/>
          <p:nvPr/>
        </p:nvSpPr>
        <p:spPr>
          <a:xfrm>
            <a:off x="4267200" y="4084637"/>
            <a:ext cx="128588" cy="130176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65" name="Star"/>
          <p:cNvSpPr/>
          <p:nvPr/>
        </p:nvSpPr>
        <p:spPr>
          <a:xfrm>
            <a:off x="4267200" y="3398837"/>
            <a:ext cx="128588" cy="127001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66" name="Star"/>
          <p:cNvSpPr/>
          <p:nvPr/>
        </p:nvSpPr>
        <p:spPr>
          <a:xfrm>
            <a:off x="3962400" y="3017837"/>
            <a:ext cx="128588" cy="130176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67" name="Star"/>
          <p:cNvSpPr/>
          <p:nvPr/>
        </p:nvSpPr>
        <p:spPr>
          <a:xfrm>
            <a:off x="3886200" y="2560637"/>
            <a:ext cx="128588" cy="128588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68" name="Circle"/>
          <p:cNvSpPr/>
          <p:nvPr/>
        </p:nvSpPr>
        <p:spPr>
          <a:xfrm>
            <a:off x="3240087" y="3794125"/>
            <a:ext cx="130176" cy="128588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69" name="Circle"/>
          <p:cNvSpPr/>
          <p:nvPr/>
        </p:nvSpPr>
        <p:spPr>
          <a:xfrm>
            <a:off x="3200400" y="3246437"/>
            <a:ext cx="130175" cy="127001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70" name="Circle"/>
          <p:cNvSpPr/>
          <p:nvPr/>
        </p:nvSpPr>
        <p:spPr>
          <a:xfrm>
            <a:off x="3124200" y="2484437"/>
            <a:ext cx="130175" cy="128588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71" name="Circle"/>
          <p:cNvSpPr/>
          <p:nvPr/>
        </p:nvSpPr>
        <p:spPr>
          <a:xfrm>
            <a:off x="3276600" y="4313237"/>
            <a:ext cx="128588" cy="128588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72" name="Circle"/>
          <p:cNvSpPr/>
          <p:nvPr/>
        </p:nvSpPr>
        <p:spPr>
          <a:xfrm>
            <a:off x="5715000" y="2179637"/>
            <a:ext cx="128588" cy="128588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73" name="Circle"/>
          <p:cNvSpPr/>
          <p:nvPr/>
        </p:nvSpPr>
        <p:spPr>
          <a:xfrm>
            <a:off x="5715000" y="3094037"/>
            <a:ext cx="128588" cy="128588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74" name="Circle"/>
          <p:cNvSpPr/>
          <p:nvPr/>
        </p:nvSpPr>
        <p:spPr>
          <a:xfrm>
            <a:off x="4343400" y="1798637"/>
            <a:ext cx="128588" cy="127001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75" name="Circle"/>
          <p:cNvSpPr/>
          <p:nvPr/>
        </p:nvSpPr>
        <p:spPr>
          <a:xfrm>
            <a:off x="5432425" y="2636837"/>
            <a:ext cx="130175" cy="128588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76" name="Rectangle"/>
          <p:cNvSpPr/>
          <p:nvPr/>
        </p:nvSpPr>
        <p:spPr>
          <a:xfrm>
            <a:off x="3733800" y="2286000"/>
            <a:ext cx="1295400" cy="2133600"/>
          </a:xfrm>
          <a:prstGeom prst="rect">
            <a:avLst/>
          </a:prstGeom>
          <a:ln w="38100">
            <a:solidFill>
              <a:srgbClr val="0099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77" name="Circle"/>
          <p:cNvSpPr/>
          <p:nvPr/>
        </p:nvSpPr>
        <p:spPr>
          <a:xfrm>
            <a:off x="4648200" y="4694237"/>
            <a:ext cx="128588" cy="128588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78" name="Circle"/>
          <p:cNvSpPr/>
          <p:nvPr/>
        </p:nvSpPr>
        <p:spPr>
          <a:xfrm>
            <a:off x="5334000" y="4694237"/>
            <a:ext cx="128588" cy="128588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Learning Logic Theories: Decision Bound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/>
            <a:r>
              <a:t>Learning Logic Theories: Decision Boundary</a:t>
            </a:r>
          </a:p>
        </p:txBody>
      </p:sp>
      <p:sp>
        <p:nvSpPr>
          <p:cNvPr id="481" name="Line"/>
          <p:cNvSpPr/>
          <p:nvPr/>
        </p:nvSpPr>
        <p:spPr>
          <a:xfrm flipH="1">
            <a:off x="3047999" y="1798637"/>
            <a:ext cx="2" cy="3154363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82" name="Line"/>
          <p:cNvSpPr/>
          <p:nvPr/>
        </p:nvSpPr>
        <p:spPr>
          <a:xfrm>
            <a:off x="3048000" y="4953000"/>
            <a:ext cx="315595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83" name="Star"/>
          <p:cNvSpPr/>
          <p:nvPr/>
        </p:nvSpPr>
        <p:spPr>
          <a:xfrm>
            <a:off x="4335462" y="2378075"/>
            <a:ext cx="130176" cy="128588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84" name="Star"/>
          <p:cNvSpPr/>
          <p:nvPr/>
        </p:nvSpPr>
        <p:spPr>
          <a:xfrm>
            <a:off x="4724400" y="2636837"/>
            <a:ext cx="128588" cy="128588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85" name="Star"/>
          <p:cNvSpPr/>
          <p:nvPr/>
        </p:nvSpPr>
        <p:spPr>
          <a:xfrm>
            <a:off x="4800600" y="3322637"/>
            <a:ext cx="130175" cy="128588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86" name="Star"/>
          <p:cNvSpPr/>
          <p:nvPr/>
        </p:nvSpPr>
        <p:spPr>
          <a:xfrm>
            <a:off x="4495800" y="3779837"/>
            <a:ext cx="128588" cy="128588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87" name="Star"/>
          <p:cNvSpPr/>
          <p:nvPr/>
        </p:nvSpPr>
        <p:spPr>
          <a:xfrm>
            <a:off x="4572000" y="2941637"/>
            <a:ext cx="128588" cy="128588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88" name="Star"/>
          <p:cNvSpPr/>
          <p:nvPr/>
        </p:nvSpPr>
        <p:spPr>
          <a:xfrm>
            <a:off x="4267200" y="4084637"/>
            <a:ext cx="128588" cy="130176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89" name="Star"/>
          <p:cNvSpPr/>
          <p:nvPr/>
        </p:nvSpPr>
        <p:spPr>
          <a:xfrm>
            <a:off x="4267200" y="3398837"/>
            <a:ext cx="128588" cy="127001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90" name="Star"/>
          <p:cNvSpPr/>
          <p:nvPr/>
        </p:nvSpPr>
        <p:spPr>
          <a:xfrm>
            <a:off x="3962400" y="3017837"/>
            <a:ext cx="128588" cy="130176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91" name="Star"/>
          <p:cNvSpPr/>
          <p:nvPr/>
        </p:nvSpPr>
        <p:spPr>
          <a:xfrm>
            <a:off x="3886200" y="2560637"/>
            <a:ext cx="128588" cy="128588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92" name="Circle"/>
          <p:cNvSpPr/>
          <p:nvPr/>
        </p:nvSpPr>
        <p:spPr>
          <a:xfrm>
            <a:off x="3240087" y="3794125"/>
            <a:ext cx="130176" cy="128588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93" name="Circle"/>
          <p:cNvSpPr/>
          <p:nvPr/>
        </p:nvSpPr>
        <p:spPr>
          <a:xfrm>
            <a:off x="3200400" y="3246437"/>
            <a:ext cx="130175" cy="127001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94" name="Circle"/>
          <p:cNvSpPr/>
          <p:nvPr/>
        </p:nvSpPr>
        <p:spPr>
          <a:xfrm>
            <a:off x="3124200" y="2484437"/>
            <a:ext cx="130175" cy="128588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95" name="Circle"/>
          <p:cNvSpPr/>
          <p:nvPr/>
        </p:nvSpPr>
        <p:spPr>
          <a:xfrm>
            <a:off x="3276600" y="4313237"/>
            <a:ext cx="128588" cy="128588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96" name="Circle"/>
          <p:cNvSpPr/>
          <p:nvPr/>
        </p:nvSpPr>
        <p:spPr>
          <a:xfrm>
            <a:off x="5715000" y="2179637"/>
            <a:ext cx="128588" cy="128588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97" name="Circle"/>
          <p:cNvSpPr/>
          <p:nvPr/>
        </p:nvSpPr>
        <p:spPr>
          <a:xfrm>
            <a:off x="5715000" y="3094037"/>
            <a:ext cx="128588" cy="128588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98" name="Circle"/>
          <p:cNvSpPr/>
          <p:nvPr/>
        </p:nvSpPr>
        <p:spPr>
          <a:xfrm>
            <a:off x="4343400" y="1798637"/>
            <a:ext cx="128588" cy="127001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99" name="Circle"/>
          <p:cNvSpPr/>
          <p:nvPr/>
        </p:nvSpPr>
        <p:spPr>
          <a:xfrm>
            <a:off x="5432425" y="2636837"/>
            <a:ext cx="130175" cy="128588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00" name="Rectangle"/>
          <p:cNvSpPr/>
          <p:nvPr/>
        </p:nvSpPr>
        <p:spPr>
          <a:xfrm>
            <a:off x="3733800" y="2286000"/>
            <a:ext cx="1295400" cy="2133600"/>
          </a:xfrm>
          <a:prstGeom prst="rect">
            <a:avLst/>
          </a:prstGeom>
          <a:ln w="38100">
            <a:solidFill>
              <a:srgbClr val="0099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01" name="Circle"/>
          <p:cNvSpPr/>
          <p:nvPr/>
        </p:nvSpPr>
        <p:spPr>
          <a:xfrm>
            <a:off x="4648200" y="4694237"/>
            <a:ext cx="128588" cy="128588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02" name="Circle"/>
          <p:cNvSpPr/>
          <p:nvPr/>
        </p:nvSpPr>
        <p:spPr>
          <a:xfrm>
            <a:off x="5334000" y="4694237"/>
            <a:ext cx="128588" cy="128588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03" name="Star"/>
          <p:cNvSpPr/>
          <p:nvPr/>
        </p:nvSpPr>
        <p:spPr>
          <a:xfrm>
            <a:off x="5105400" y="3779837"/>
            <a:ext cx="128588" cy="130176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Learning Logic Theories: Decision Bound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/>
            <a:r>
              <a:t>Learning Logic Theories: Decision Boundary</a:t>
            </a:r>
          </a:p>
        </p:txBody>
      </p:sp>
      <p:sp>
        <p:nvSpPr>
          <p:cNvPr id="506" name="Line"/>
          <p:cNvSpPr/>
          <p:nvPr/>
        </p:nvSpPr>
        <p:spPr>
          <a:xfrm flipH="1">
            <a:off x="3047999" y="1798637"/>
            <a:ext cx="2" cy="3154363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07" name="Line"/>
          <p:cNvSpPr/>
          <p:nvPr/>
        </p:nvSpPr>
        <p:spPr>
          <a:xfrm>
            <a:off x="3048000" y="4953000"/>
            <a:ext cx="315595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08" name="Star"/>
          <p:cNvSpPr/>
          <p:nvPr/>
        </p:nvSpPr>
        <p:spPr>
          <a:xfrm>
            <a:off x="5105400" y="3779837"/>
            <a:ext cx="128588" cy="130176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09" name="Star"/>
          <p:cNvSpPr/>
          <p:nvPr/>
        </p:nvSpPr>
        <p:spPr>
          <a:xfrm>
            <a:off x="4335462" y="2378075"/>
            <a:ext cx="130176" cy="128588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10" name="Star"/>
          <p:cNvSpPr/>
          <p:nvPr/>
        </p:nvSpPr>
        <p:spPr>
          <a:xfrm>
            <a:off x="4724400" y="2636837"/>
            <a:ext cx="128588" cy="128588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11" name="Star"/>
          <p:cNvSpPr/>
          <p:nvPr/>
        </p:nvSpPr>
        <p:spPr>
          <a:xfrm>
            <a:off x="4800600" y="3322637"/>
            <a:ext cx="130175" cy="128588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12" name="Star"/>
          <p:cNvSpPr/>
          <p:nvPr/>
        </p:nvSpPr>
        <p:spPr>
          <a:xfrm>
            <a:off x="4495800" y="3779837"/>
            <a:ext cx="128588" cy="128588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13" name="Star"/>
          <p:cNvSpPr/>
          <p:nvPr/>
        </p:nvSpPr>
        <p:spPr>
          <a:xfrm>
            <a:off x="4572000" y="2941637"/>
            <a:ext cx="128588" cy="128588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14" name="Star"/>
          <p:cNvSpPr/>
          <p:nvPr/>
        </p:nvSpPr>
        <p:spPr>
          <a:xfrm>
            <a:off x="4267200" y="4084637"/>
            <a:ext cx="128588" cy="130176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15" name="Star"/>
          <p:cNvSpPr/>
          <p:nvPr/>
        </p:nvSpPr>
        <p:spPr>
          <a:xfrm>
            <a:off x="4267200" y="3398837"/>
            <a:ext cx="128588" cy="127001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16" name="Star"/>
          <p:cNvSpPr/>
          <p:nvPr/>
        </p:nvSpPr>
        <p:spPr>
          <a:xfrm>
            <a:off x="3962400" y="3017837"/>
            <a:ext cx="128588" cy="130176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17" name="Star"/>
          <p:cNvSpPr/>
          <p:nvPr/>
        </p:nvSpPr>
        <p:spPr>
          <a:xfrm>
            <a:off x="3886200" y="2560637"/>
            <a:ext cx="128588" cy="128588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18" name="Circle"/>
          <p:cNvSpPr/>
          <p:nvPr/>
        </p:nvSpPr>
        <p:spPr>
          <a:xfrm>
            <a:off x="3240087" y="3794125"/>
            <a:ext cx="130176" cy="128588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19" name="Circle"/>
          <p:cNvSpPr/>
          <p:nvPr/>
        </p:nvSpPr>
        <p:spPr>
          <a:xfrm>
            <a:off x="3200400" y="3246437"/>
            <a:ext cx="130175" cy="127001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20" name="Circle"/>
          <p:cNvSpPr/>
          <p:nvPr/>
        </p:nvSpPr>
        <p:spPr>
          <a:xfrm>
            <a:off x="3124200" y="2484437"/>
            <a:ext cx="130175" cy="128588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21" name="Circle"/>
          <p:cNvSpPr/>
          <p:nvPr/>
        </p:nvSpPr>
        <p:spPr>
          <a:xfrm>
            <a:off x="3276600" y="4313237"/>
            <a:ext cx="128588" cy="128588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22" name="Circle"/>
          <p:cNvSpPr/>
          <p:nvPr/>
        </p:nvSpPr>
        <p:spPr>
          <a:xfrm>
            <a:off x="5715000" y="2179637"/>
            <a:ext cx="128588" cy="128588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23" name="Circle"/>
          <p:cNvSpPr/>
          <p:nvPr/>
        </p:nvSpPr>
        <p:spPr>
          <a:xfrm>
            <a:off x="5715000" y="3094037"/>
            <a:ext cx="128588" cy="128588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24" name="Circle"/>
          <p:cNvSpPr/>
          <p:nvPr/>
        </p:nvSpPr>
        <p:spPr>
          <a:xfrm>
            <a:off x="4343400" y="1798637"/>
            <a:ext cx="128588" cy="127001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25" name="Circle"/>
          <p:cNvSpPr/>
          <p:nvPr/>
        </p:nvSpPr>
        <p:spPr>
          <a:xfrm>
            <a:off x="5432425" y="2636837"/>
            <a:ext cx="130175" cy="128588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26" name="Circle"/>
          <p:cNvSpPr/>
          <p:nvPr/>
        </p:nvSpPr>
        <p:spPr>
          <a:xfrm>
            <a:off x="4648200" y="4694237"/>
            <a:ext cx="128588" cy="128588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27" name="Circle"/>
          <p:cNvSpPr/>
          <p:nvPr/>
        </p:nvSpPr>
        <p:spPr>
          <a:xfrm>
            <a:off x="5334000" y="4694237"/>
            <a:ext cx="128588" cy="128588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28" name="Line"/>
          <p:cNvSpPr/>
          <p:nvPr/>
        </p:nvSpPr>
        <p:spPr>
          <a:xfrm>
            <a:off x="3733800" y="2286000"/>
            <a:ext cx="1295400" cy="0"/>
          </a:xfrm>
          <a:prstGeom prst="line">
            <a:avLst/>
          </a:prstGeom>
          <a:ln w="38100">
            <a:solidFill>
              <a:srgbClr val="0099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29" name="Line"/>
          <p:cNvSpPr/>
          <p:nvPr/>
        </p:nvSpPr>
        <p:spPr>
          <a:xfrm>
            <a:off x="5029200" y="2286000"/>
            <a:ext cx="0" cy="1371600"/>
          </a:xfrm>
          <a:prstGeom prst="line">
            <a:avLst/>
          </a:prstGeom>
          <a:ln w="38100">
            <a:solidFill>
              <a:srgbClr val="0099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30" name="Line"/>
          <p:cNvSpPr/>
          <p:nvPr/>
        </p:nvSpPr>
        <p:spPr>
          <a:xfrm>
            <a:off x="5029200" y="3657600"/>
            <a:ext cx="304800" cy="0"/>
          </a:xfrm>
          <a:prstGeom prst="line">
            <a:avLst/>
          </a:prstGeom>
          <a:ln w="38100">
            <a:solidFill>
              <a:srgbClr val="0099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31" name="Line"/>
          <p:cNvSpPr/>
          <p:nvPr/>
        </p:nvSpPr>
        <p:spPr>
          <a:xfrm>
            <a:off x="5334000" y="3657600"/>
            <a:ext cx="0" cy="381000"/>
          </a:xfrm>
          <a:prstGeom prst="line">
            <a:avLst/>
          </a:prstGeom>
          <a:ln w="38100">
            <a:solidFill>
              <a:srgbClr val="0099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32" name="Line"/>
          <p:cNvSpPr/>
          <p:nvPr/>
        </p:nvSpPr>
        <p:spPr>
          <a:xfrm flipH="1">
            <a:off x="5029200" y="4038600"/>
            <a:ext cx="304800" cy="0"/>
          </a:xfrm>
          <a:prstGeom prst="line">
            <a:avLst/>
          </a:prstGeom>
          <a:ln w="38100">
            <a:solidFill>
              <a:srgbClr val="0099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33" name="Line"/>
          <p:cNvSpPr/>
          <p:nvPr/>
        </p:nvSpPr>
        <p:spPr>
          <a:xfrm>
            <a:off x="5029200" y="4038600"/>
            <a:ext cx="0" cy="381000"/>
          </a:xfrm>
          <a:prstGeom prst="line">
            <a:avLst/>
          </a:prstGeom>
          <a:ln w="38100">
            <a:solidFill>
              <a:srgbClr val="0099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34" name="Line"/>
          <p:cNvSpPr/>
          <p:nvPr/>
        </p:nvSpPr>
        <p:spPr>
          <a:xfrm flipH="1">
            <a:off x="3733800" y="4419600"/>
            <a:ext cx="1295400" cy="0"/>
          </a:xfrm>
          <a:prstGeom prst="line">
            <a:avLst/>
          </a:prstGeom>
          <a:ln w="38100">
            <a:solidFill>
              <a:srgbClr val="0099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35" name="Line"/>
          <p:cNvSpPr/>
          <p:nvPr/>
        </p:nvSpPr>
        <p:spPr>
          <a:xfrm flipV="1">
            <a:off x="3733800" y="2286000"/>
            <a:ext cx="0" cy="2133600"/>
          </a:xfrm>
          <a:prstGeom prst="line">
            <a:avLst/>
          </a:prstGeom>
          <a:ln w="38100">
            <a:solidFill>
              <a:srgbClr val="0099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Learning Logic Theories: Decision Bound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/>
            <a:r>
              <a:t>Learning Logic Theories: Decision Boundary</a:t>
            </a:r>
          </a:p>
        </p:txBody>
      </p:sp>
      <p:sp>
        <p:nvSpPr>
          <p:cNvPr id="538" name="Line"/>
          <p:cNvSpPr/>
          <p:nvPr/>
        </p:nvSpPr>
        <p:spPr>
          <a:xfrm flipH="1">
            <a:off x="3047999" y="1798637"/>
            <a:ext cx="2" cy="3154363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39" name="Line"/>
          <p:cNvSpPr/>
          <p:nvPr/>
        </p:nvSpPr>
        <p:spPr>
          <a:xfrm>
            <a:off x="3048000" y="4953000"/>
            <a:ext cx="315595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40" name="Star"/>
          <p:cNvSpPr/>
          <p:nvPr/>
        </p:nvSpPr>
        <p:spPr>
          <a:xfrm>
            <a:off x="5105400" y="3779837"/>
            <a:ext cx="128588" cy="130176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41" name="Star"/>
          <p:cNvSpPr/>
          <p:nvPr/>
        </p:nvSpPr>
        <p:spPr>
          <a:xfrm>
            <a:off x="4335462" y="2378075"/>
            <a:ext cx="130176" cy="128588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42" name="Star"/>
          <p:cNvSpPr/>
          <p:nvPr/>
        </p:nvSpPr>
        <p:spPr>
          <a:xfrm>
            <a:off x="4724400" y="2636837"/>
            <a:ext cx="128588" cy="128588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43" name="Star"/>
          <p:cNvSpPr/>
          <p:nvPr/>
        </p:nvSpPr>
        <p:spPr>
          <a:xfrm>
            <a:off x="4800600" y="3322637"/>
            <a:ext cx="130175" cy="128588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44" name="Star"/>
          <p:cNvSpPr/>
          <p:nvPr/>
        </p:nvSpPr>
        <p:spPr>
          <a:xfrm>
            <a:off x="4495800" y="3779837"/>
            <a:ext cx="128588" cy="128588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45" name="Star"/>
          <p:cNvSpPr/>
          <p:nvPr/>
        </p:nvSpPr>
        <p:spPr>
          <a:xfrm>
            <a:off x="4572000" y="2941637"/>
            <a:ext cx="128588" cy="128588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46" name="Star"/>
          <p:cNvSpPr/>
          <p:nvPr/>
        </p:nvSpPr>
        <p:spPr>
          <a:xfrm>
            <a:off x="4267200" y="4084637"/>
            <a:ext cx="128588" cy="130176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47" name="Star"/>
          <p:cNvSpPr/>
          <p:nvPr/>
        </p:nvSpPr>
        <p:spPr>
          <a:xfrm>
            <a:off x="4267200" y="3398837"/>
            <a:ext cx="128588" cy="127001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48" name="Star"/>
          <p:cNvSpPr/>
          <p:nvPr/>
        </p:nvSpPr>
        <p:spPr>
          <a:xfrm>
            <a:off x="3962400" y="3017837"/>
            <a:ext cx="128588" cy="130176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49" name="Star"/>
          <p:cNvSpPr/>
          <p:nvPr/>
        </p:nvSpPr>
        <p:spPr>
          <a:xfrm>
            <a:off x="3886200" y="2560637"/>
            <a:ext cx="128588" cy="128588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50" name="Circle"/>
          <p:cNvSpPr/>
          <p:nvPr/>
        </p:nvSpPr>
        <p:spPr>
          <a:xfrm>
            <a:off x="3240087" y="3794125"/>
            <a:ext cx="130176" cy="128588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51" name="Circle"/>
          <p:cNvSpPr/>
          <p:nvPr/>
        </p:nvSpPr>
        <p:spPr>
          <a:xfrm>
            <a:off x="3200400" y="3246437"/>
            <a:ext cx="130175" cy="127001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52" name="Circle"/>
          <p:cNvSpPr/>
          <p:nvPr/>
        </p:nvSpPr>
        <p:spPr>
          <a:xfrm>
            <a:off x="3124200" y="2484437"/>
            <a:ext cx="130175" cy="128588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53" name="Circle"/>
          <p:cNvSpPr/>
          <p:nvPr/>
        </p:nvSpPr>
        <p:spPr>
          <a:xfrm>
            <a:off x="3276600" y="4313237"/>
            <a:ext cx="128588" cy="128588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54" name="Circle"/>
          <p:cNvSpPr/>
          <p:nvPr/>
        </p:nvSpPr>
        <p:spPr>
          <a:xfrm>
            <a:off x="5715000" y="2179637"/>
            <a:ext cx="128588" cy="128588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55" name="Circle"/>
          <p:cNvSpPr/>
          <p:nvPr/>
        </p:nvSpPr>
        <p:spPr>
          <a:xfrm>
            <a:off x="5715000" y="3094037"/>
            <a:ext cx="128588" cy="128588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56" name="Circle"/>
          <p:cNvSpPr/>
          <p:nvPr/>
        </p:nvSpPr>
        <p:spPr>
          <a:xfrm>
            <a:off x="4343400" y="1798637"/>
            <a:ext cx="128588" cy="127001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57" name="Circle"/>
          <p:cNvSpPr/>
          <p:nvPr/>
        </p:nvSpPr>
        <p:spPr>
          <a:xfrm>
            <a:off x="5432425" y="2636837"/>
            <a:ext cx="130175" cy="128588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58" name="Circle"/>
          <p:cNvSpPr/>
          <p:nvPr/>
        </p:nvSpPr>
        <p:spPr>
          <a:xfrm>
            <a:off x="4648200" y="4694237"/>
            <a:ext cx="128588" cy="128588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59" name="Circle"/>
          <p:cNvSpPr/>
          <p:nvPr/>
        </p:nvSpPr>
        <p:spPr>
          <a:xfrm>
            <a:off x="5334000" y="4694237"/>
            <a:ext cx="128588" cy="128588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60" name="Line"/>
          <p:cNvSpPr/>
          <p:nvPr/>
        </p:nvSpPr>
        <p:spPr>
          <a:xfrm>
            <a:off x="3733800" y="2286000"/>
            <a:ext cx="1295400" cy="0"/>
          </a:xfrm>
          <a:prstGeom prst="line">
            <a:avLst/>
          </a:prstGeom>
          <a:ln w="38100">
            <a:solidFill>
              <a:srgbClr val="0099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61" name="Line"/>
          <p:cNvSpPr/>
          <p:nvPr/>
        </p:nvSpPr>
        <p:spPr>
          <a:xfrm>
            <a:off x="5029200" y="2286000"/>
            <a:ext cx="0" cy="1371600"/>
          </a:xfrm>
          <a:prstGeom prst="line">
            <a:avLst/>
          </a:prstGeom>
          <a:ln w="38100">
            <a:solidFill>
              <a:srgbClr val="0099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62" name="Line"/>
          <p:cNvSpPr/>
          <p:nvPr/>
        </p:nvSpPr>
        <p:spPr>
          <a:xfrm>
            <a:off x="5029200" y="3657600"/>
            <a:ext cx="304800" cy="0"/>
          </a:xfrm>
          <a:prstGeom prst="line">
            <a:avLst/>
          </a:prstGeom>
          <a:ln w="38100">
            <a:solidFill>
              <a:srgbClr val="0099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63" name="Line"/>
          <p:cNvSpPr/>
          <p:nvPr/>
        </p:nvSpPr>
        <p:spPr>
          <a:xfrm>
            <a:off x="5334000" y="3657600"/>
            <a:ext cx="0" cy="381000"/>
          </a:xfrm>
          <a:prstGeom prst="line">
            <a:avLst/>
          </a:prstGeom>
          <a:ln w="38100">
            <a:solidFill>
              <a:srgbClr val="0099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64" name="Line"/>
          <p:cNvSpPr/>
          <p:nvPr/>
        </p:nvSpPr>
        <p:spPr>
          <a:xfrm flipH="1">
            <a:off x="5029200" y="4038600"/>
            <a:ext cx="304800" cy="0"/>
          </a:xfrm>
          <a:prstGeom prst="line">
            <a:avLst/>
          </a:prstGeom>
          <a:ln w="38100">
            <a:solidFill>
              <a:srgbClr val="0099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65" name="Line"/>
          <p:cNvSpPr/>
          <p:nvPr/>
        </p:nvSpPr>
        <p:spPr>
          <a:xfrm>
            <a:off x="5029200" y="4038600"/>
            <a:ext cx="0" cy="381000"/>
          </a:xfrm>
          <a:prstGeom prst="line">
            <a:avLst/>
          </a:prstGeom>
          <a:ln w="38100">
            <a:solidFill>
              <a:srgbClr val="0099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66" name="Line"/>
          <p:cNvSpPr/>
          <p:nvPr/>
        </p:nvSpPr>
        <p:spPr>
          <a:xfrm flipH="1">
            <a:off x="3733800" y="4419600"/>
            <a:ext cx="1295400" cy="0"/>
          </a:xfrm>
          <a:prstGeom prst="line">
            <a:avLst/>
          </a:prstGeom>
          <a:ln w="38100">
            <a:solidFill>
              <a:srgbClr val="0099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67" name="Line"/>
          <p:cNvSpPr/>
          <p:nvPr/>
        </p:nvSpPr>
        <p:spPr>
          <a:xfrm flipV="1">
            <a:off x="3733800" y="2286000"/>
            <a:ext cx="0" cy="2133600"/>
          </a:xfrm>
          <a:prstGeom prst="line">
            <a:avLst/>
          </a:prstGeom>
          <a:ln w="38100">
            <a:solidFill>
              <a:srgbClr val="0099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68" name="Circle"/>
          <p:cNvSpPr/>
          <p:nvPr/>
        </p:nvSpPr>
        <p:spPr>
          <a:xfrm>
            <a:off x="3886200" y="3505200"/>
            <a:ext cx="130175" cy="128588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Learning Logic Theories: Decision Bound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/>
            <a:r>
              <a:t>Learning Logic Theories: Decision Boundary</a:t>
            </a:r>
          </a:p>
        </p:txBody>
      </p:sp>
      <p:sp>
        <p:nvSpPr>
          <p:cNvPr id="571" name="Line"/>
          <p:cNvSpPr/>
          <p:nvPr/>
        </p:nvSpPr>
        <p:spPr>
          <a:xfrm flipH="1">
            <a:off x="3047999" y="1798637"/>
            <a:ext cx="2" cy="3154363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72" name="Line"/>
          <p:cNvSpPr/>
          <p:nvPr/>
        </p:nvSpPr>
        <p:spPr>
          <a:xfrm>
            <a:off x="3048000" y="4953000"/>
            <a:ext cx="315595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73" name="Star"/>
          <p:cNvSpPr/>
          <p:nvPr/>
        </p:nvSpPr>
        <p:spPr>
          <a:xfrm>
            <a:off x="5105400" y="3779837"/>
            <a:ext cx="128588" cy="130176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74" name="Star"/>
          <p:cNvSpPr/>
          <p:nvPr/>
        </p:nvSpPr>
        <p:spPr>
          <a:xfrm>
            <a:off x="4335462" y="2378075"/>
            <a:ext cx="130176" cy="128588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75" name="Star"/>
          <p:cNvSpPr/>
          <p:nvPr/>
        </p:nvSpPr>
        <p:spPr>
          <a:xfrm>
            <a:off x="4724400" y="2636837"/>
            <a:ext cx="128588" cy="128588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76" name="Star"/>
          <p:cNvSpPr/>
          <p:nvPr/>
        </p:nvSpPr>
        <p:spPr>
          <a:xfrm>
            <a:off x="4800600" y="3322637"/>
            <a:ext cx="130175" cy="128588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77" name="Star"/>
          <p:cNvSpPr/>
          <p:nvPr/>
        </p:nvSpPr>
        <p:spPr>
          <a:xfrm>
            <a:off x="4495800" y="3779837"/>
            <a:ext cx="128588" cy="128588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78" name="Star"/>
          <p:cNvSpPr/>
          <p:nvPr/>
        </p:nvSpPr>
        <p:spPr>
          <a:xfrm>
            <a:off x="4572000" y="2941637"/>
            <a:ext cx="128588" cy="128588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79" name="Star"/>
          <p:cNvSpPr/>
          <p:nvPr/>
        </p:nvSpPr>
        <p:spPr>
          <a:xfrm>
            <a:off x="4267200" y="4084637"/>
            <a:ext cx="128588" cy="130176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0" name="Star"/>
          <p:cNvSpPr/>
          <p:nvPr/>
        </p:nvSpPr>
        <p:spPr>
          <a:xfrm>
            <a:off x="4267200" y="3398837"/>
            <a:ext cx="128588" cy="127001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1" name="Star"/>
          <p:cNvSpPr/>
          <p:nvPr/>
        </p:nvSpPr>
        <p:spPr>
          <a:xfrm>
            <a:off x="3962400" y="3017837"/>
            <a:ext cx="128588" cy="130176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2" name="Star"/>
          <p:cNvSpPr/>
          <p:nvPr/>
        </p:nvSpPr>
        <p:spPr>
          <a:xfrm>
            <a:off x="3886200" y="2560637"/>
            <a:ext cx="128588" cy="128588"/>
          </a:xfrm>
          <a:prstGeom prst="star4">
            <a:avLst>
              <a:gd name="adj" fmla="val 12500"/>
            </a:avLst>
          </a:prstGeom>
          <a:solidFill>
            <a:srgbClr val="000066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3" name="Circle"/>
          <p:cNvSpPr/>
          <p:nvPr/>
        </p:nvSpPr>
        <p:spPr>
          <a:xfrm>
            <a:off x="3886200" y="3505200"/>
            <a:ext cx="130175" cy="128588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4" name="Circle"/>
          <p:cNvSpPr/>
          <p:nvPr/>
        </p:nvSpPr>
        <p:spPr>
          <a:xfrm>
            <a:off x="3200400" y="3246437"/>
            <a:ext cx="130175" cy="127001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5" name="Circle"/>
          <p:cNvSpPr/>
          <p:nvPr/>
        </p:nvSpPr>
        <p:spPr>
          <a:xfrm>
            <a:off x="3124200" y="2484437"/>
            <a:ext cx="130175" cy="128588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6" name="Circle"/>
          <p:cNvSpPr/>
          <p:nvPr/>
        </p:nvSpPr>
        <p:spPr>
          <a:xfrm>
            <a:off x="3276600" y="4313237"/>
            <a:ext cx="128588" cy="128588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7" name="Circle"/>
          <p:cNvSpPr/>
          <p:nvPr/>
        </p:nvSpPr>
        <p:spPr>
          <a:xfrm>
            <a:off x="5715000" y="2179637"/>
            <a:ext cx="128588" cy="128588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8" name="Circle"/>
          <p:cNvSpPr/>
          <p:nvPr/>
        </p:nvSpPr>
        <p:spPr>
          <a:xfrm>
            <a:off x="5715000" y="3094037"/>
            <a:ext cx="128588" cy="128588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9" name="Circle"/>
          <p:cNvSpPr/>
          <p:nvPr/>
        </p:nvSpPr>
        <p:spPr>
          <a:xfrm>
            <a:off x="4343400" y="1798637"/>
            <a:ext cx="128588" cy="127001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0" name="Circle"/>
          <p:cNvSpPr/>
          <p:nvPr/>
        </p:nvSpPr>
        <p:spPr>
          <a:xfrm>
            <a:off x="5432425" y="2636837"/>
            <a:ext cx="130175" cy="128588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1" name="Circle"/>
          <p:cNvSpPr/>
          <p:nvPr/>
        </p:nvSpPr>
        <p:spPr>
          <a:xfrm>
            <a:off x="4648200" y="4694237"/>
            <a:ext cx="128588" cy="128588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2" name="Circle"/>
          <p:cNvSpPr/>
          <p:nvPr/>
        </p:nvSpPr>
        <p:spPr>
          <a:xfrm>
            <a:off x="5334000" y="4694237"/>
            <a:ext cx="128588" cy="128588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3" name="Line"/>
          <p:cNvSpPr/>
          <p:nvPr/>
        </p:nvSpPr>
        <p:spPr>
          <a:xfrm>
            <a:off x="3733800" y="2286000"/>
            <a:ext cx="1295400" cy="0"/>
          </a:xfrm>
          <a:prstGeom prst="line">
            <a:avLst/>
          </a:prstGeom>
          <a:ln w="38100">
            <a:solidFill>
              <a:srgbClr val="0099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4" name="Line"/>
          <p:cNvSpPr/>
          <p:nvPr/>
        </p:nvSpPr>
        <p:spPr>
          <a:xfrm>
            <a:off x="5029200" y="2286000"/>
            <a:ext cx="0" cy="1371600"/>
          </a:xfrm>
          <a:prstGeom prst="line">
            <a:avLst/>
          </a:prstGeom>
          <a:ln w="38100">
            <a:solidFill>
              <a:srgbClr val="0099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5" name="Line"/>
          <p:cNvSpPr/>
          <p:nvPr/>
        </p:nvSpPr>
        <p:spPr>
          <a:xfrm>
            <a:off x="5029200" y="3657600"/>
            <a:ext cx="304800" cy="0"/>
          </a:xfrm>
          <a:prstGeom prst="line">
            <a:avLst/>
          </a:prstGeom>
          <a:ln w="38100">
            <a:solidFill>
              <a:srgbClr val="0099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6" name="Line"/>
          <p:cNvSpPr/>
          <p:nvPr/>
        </p:nvSpPr>
        <p:spPr>
          <a:xfrm>
            <a:off x="5334000" y="3657600"/>
            <a:ext cx="0" cy="381000"/>
          </a:xfrm>
          <a:prstGeom prst="line">
            <a:avLst/>
          </a:prstGeom>
          <a:ln w="38100">
            <a:solidFill>
              <a:srgbClr val="0099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7" name="Line"/>
          <p:cNvSpPr/>
          <p:nvPr/>
        </p:nvSpPr>
        <p:spPr>
          <a:xfrm flipH="1">
            <a:off x="5029200" y="4038600"/>
            <a:ext cx="304800" cy="0"/>
          </a:xfrm>
          <a:prstGeom prst="line">
            <a:avLst/>
          </a:prstGeom>
          <a:ln w="38100">
            <a:solidFill>
              <a:srgbClr val="0099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8" name="Line"/>
          <p:cNvSpPr/>
          <p:nvPr/>
        </p:nvSpPr>
        <p:spPr>
          <a:xfrm>
            <a:off x="5029200" y="4038600"/>
            <a:ext cx="0" cy="381000"/>
          </a:xfrm>
          <a:prstGeom prst="line">
            <a:avLst/>
          </a:prstGeom>
          <a:ln w="38100">
            <a:solidFill>
              <a:srgbClr val="0099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9" name="Line"/>
          <p:cNvSpPr/>
          <p:nvPr/>
        </p:nvSpPr>
        <p:spPr>
          <a:xfrm flipH="1">
            <a:off x="3733800" y="4419600"/>
            <a:ext cx="1295400" cy="0"/>
          </a:xfrm>
          <a:prstGeom prst="line">
            <a:avLst/>
          </a:prstGeom>
          <a:ln w="38100">
            <a:solidFill>
              <a:srgbClr val="0099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00" name="Line"/>
          <p:cNvSpPr/>
          <p:nvPr/>
        </p:nvSpPr>
        <p:spPr>
          <a:xfrm>
            <a:off x="3733800" y="2286000"/>
            <a:ext cx="0" cy="1066800"/>
          </a:xfrm>
          <a:prstGeom prst="line">
            <a:avLst/>
          </a:prstGeom>
          <a:ln w="38100">
            <a:solidFill>
              <a:srgbClr val="0099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01" name="Line"/>
          <p:cNvSpPr/>
          <p:nvPr/>
        </p:nvSpPr>
        <p:spPr>
          <a:xfrm>
            <a:off x="3733800" y="3352800"/>
            <a:ext cx="381000" cy="0"/>
          </a:xfrm>
          <a:prstGeom prst="line">
            <a:avLst/>
          </a:prstGeom>
          <a:ln w="38100">
            <a:solidFill>
              <a:srgbClr val="0099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02" name="Line"/>
          <p:cNvSpPr/>
          <p:nvPr/>
        </p:nvSpPr>
        <p:spPr>
          <a:xfrm>
            <a:off x="4114800" y="3352800"/>
            <a:ext cx="0" cy="381000"/>
          </a:xfrm>
          <a:prstGeom prst="line">
            <a:avLst/>
          </a:prstGeom>
          <a:ln w="38100">
            <a:solidFill>
              <a:srgbClr val="0099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03" name="Line"/>
          <p:cNvSpPr/>
          <p:nvPr/>
        </p:nvSpPr>
        <p:spPr>
          <a:xfrm flipH="1">
            <a:off x="3733800" y="3733800"/>
            <a:ext cx="381000" cy="0"/>
          </a:xfrm>
          <a:prstGeom prst="line">
            <a:avLst/>
          </a:prstGeom>
          <a:ln w="38100">
            <a:solidFill>
              <a:srgbClr val="0099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04" name="Line"/>
          <p:cNvSpPr/>
          <p:nvPr/>
        </p:nvSpPr>
        <p:spPr>
          <a:xfrm>
            <a:off x="3733800" y="3733800"/>
            <a:ext cx="0" cy="685800"/>
          </a:xfrm>
          <a:prstGeom prst="line">
            <a:avLst/>
          </a:prstGeom>
          <a:ln w="38100">
            <a:solidFill>
              <a:srgbClr val="0099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Analytical Lear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Analytical Learning</a:t>
            </a:r>
          </a:p>
        </p:txBody>
      </p:sp>
      <p:sp>
        <p:nvSpPr>
          <p:cNvPr id="607" name="Prior Knowledge in Learn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9470" indent="-339470" defTabSz="905255">
              <a:spcBef>
                <a:spcPts val="500"/>
              </a:spcBef>
              <a:buSzTx/>
              <a:buNone/>
              <a:defRPr sz="2376"/>
            </a:pPr>
            <a:r>
              <a:t>Prior Knowledge in Learning</a:t>
            </a:r>
          </a:p>
          <a:p>
            <a:pPr marL="339470" indent="-339470" defTabSz="905255">
              <a:spcBef>
                <a:spcPts val="400"/>
              </a:spcBef>
              <a:buSzTx/>
              <a:buNone/>
              <a:defRPr i="1" sz="1979"/>
            </a:pPr>
            <a:r>
              <a:t>	Recall</a:t>
            </a:r>
            <a:r>
              <a:rPr i="0" sz="1782"/>
              <a:t>:</a:t>
            </a:r>
            <a:endParaRPr sz="1782"/>
          </a:p>
          <a:p>
            <a:pPr lvl="1" marL="282892" indent="169735" defTabSz="905255">
              <a:spcBef>
                <a:spcPts val="0"/>
              </a:spcBef>
              <a:buSzTx/>
              <a:buNone/>
              <a:defRPr sz="1584"/>
            </a:pPr>
            <a:r>
              <a:t>	</a:t>
            </a:r>
            <a:r>
              <a:rPr sz="1782"/>
              <a:t>Grandparent(x,y) </a:t>
            </a:r>
            <a:r>
              <a:rPr sz="1782">
                <a:latin typeface="Symbol"/>
                <a:ea typeface="Symbol"/>
                <a:cs typeface="Symbol"/>
                <a:sym typeface="Symbol"/>
              </a:rPr>
              <a:t>Û</a:t>
            </a:r>
            <a:endParaRPr sz="1782"/>
          </a:p>
          <a:p>
            <a:pPr lvl="1" marL="282892" indent="169735" defTabSz="905255">
              <a:spcBef>
                <a:spcPts val="0"/>
              </a:spcBef>
              <a:buSzTx/>
              <a:buNone/>
              <a:defRPr sz="1782"/>
            </a:pPr>
            <a:r>
              <a:t>		[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$</a:t>
            </a:r>
            <a:r>
              <a:t>z Mother(x,z)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</a:t>
            </a:r>
            <a:r>
              <a:t>Mother)]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Ú </a:t>
            </a:r>
            <a:r>
              <a:t>[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$</a:t>
            </a:r>
            <a:r>
              <a:t>z Mother(x,z)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</a:t>
            </a:r>
            <a:r>
              <a:t>Father(z,y)]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Ú</a:t>
            </a:r>
          </a:p>
          <a:p>
            <a:pPr lvl="1" marL="282892" indent="169735" defTabSz="905255">
              <a:spcBef>
                <a:spcPts val="0"/>
              </a:spcBef>
              <a:buSzTx/>
              <a:buNone/>
              <a:defRPr sz="1782"/>
            </a:pPr>
            <a:r>
              <a:t>		[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$</a:t>
            </a:r>
            <a:r>
              <a:t>z Father(x,z)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</a:t>
            </a:r>
            <a:r>
              <a:t>Mother(z,y)]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Ú </a:t>
            </a:r>
            <a:r>
              <a:t>[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$</a:t>
            </a:r>
            <a:r>
              <a:t>z Father(x,z)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</a:t>
            </a:r>
            <a:r>
              <a:t>Father(z,y)]</a:t>
            </a:r>
            <a:endParaRPr sz="1979"/>
          </a:p>
          <a:p>
            <a:pPr marL="339470" indent="-339470" defTabSz="905255">
              <a:spcBef>
                <a:spcPts val="500"/>
              </a:spcBef>
              <a:defRPr sz="2376"/>
            </a:pPr>
            <a:r>
              <a:t>Suppose initial theory also included:</a:t>
            </a:r>
            <a:endParaRPr i="1"/>
          </a:p>
          <a:p>
            <a:pPr lvl="1" marL="735520" indent="-282892" defTabSz="905255">
              <a:spcBef>
                <a:spcPts val="0"/>
              </a:spcBef>
              <a:defRPr sz="1979"/>
            </a:pPr>
            <a:r>
              <a:t>Parent(x,y)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Û </a:t>
            </a:r>
            <a:r>
              <a:t>[Mother(x,y)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Ú </a:t>
            </a:r>
            <a:r>
              <a:t>Father(x,y)]</a:t>
            </a:r>
          </a:p>
          <a:p>
            <a:pPr marL="339470" indent="-339470" defTabSz="905255">
              <a:spcBef>
                <a:spcPts val="500"/>
              </a:spcBef>
              <a:defRPr sz="2376"/>
            </a:pPr>
            <a:r>
              <a:t>Final Hypothesis:</a:t>
            </a:r>
          </a:p>
          <a:p>
            <a:pPr lvl="1" marL="735520" indent="-282892" defTabSz="905255">
              <a:spcBef>
                <a:spcPts val="0"/>
              </a:spcBef>
              <a:defRPr sz="1979"/>
            </a:pPr>
            <a:r>
              <a:t>Grandparent(x,y)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Û </a:t>
            </a:r>
            <a:r>
              <a:t>[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$</a:t>
            </a:r>
            <a:r>
              <a:t>z Parent(x,z)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</a:t>
            </a:r>
            <a:r>
              <a:t>Parent(z,y)]</a:t>
            </a:r>
          </a:p>
          <a:p>
            <a:pPr marL="339470" indent="-339470" defTabSz="905255">
              <a:defRPr sz="2376"/>
            </a:pPr>
          </a:p>
          <a:p>
            <a:pPr marL="339470" indent="-339470" defTabSz="905255">
              <a:spcBef>
                <a:spcPts val="500"/>
              </a:spcBef>
              <a:buSzTx/>
              <a:buNone/>
              <a:defRPr b="1" i="1" sz="2376"/>
            </a:pPr>
            <a:r>
              <a:t>    </a:t>
            </a:r>
            <a:r>
              <a:rPr sz="1979"/>
              <a:t>Background knowledge</a:t>
            </a:r>
            <a:r>
              <a:rPr b="0" sz="1979"/>
              <a:t> can dramatically reduce the size of</a:t>
            </a:r>
            <a:endParaRPr sz="1979"/>
          </a:p>
          <a:p>
            <a:pPr marL="339470" indent="-339470" defTabSz="905255">
              <a:spcBef>
                <a:spcPts val="400"/>
              </a:spcBef>
              <a:buSzTx/>
              <a:buNone/>
              <a:defRPr i="1" sz="1979"/>
            </a:pPr>
            <a:r>
              <a:t>	the hypothesis (greatly simplifying the learning problem).</a:t>
            </a:r>
          </a:p>
        </p:txBody>
      </p:sp>
      <p:sp>
        <p:nvSpPr>
          <p:cNvPr id="608" name="Rectangle"/>
          <p:cNvSpPr/>
          <p:nvPr/>
        </p:nvSpPr>
        <p:spPr>
          <a:xfrm>
            <a:off x="685800" y="5029200"/>
            <a:ext cx="7772400" cy="91440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ample Applications"/>
          <p:cNvSpPr txBox="1"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pPr/>
            <a:r>
              <a:t>Sample Applications</a:t>
            </a:r>
          </a:p>
        </p:txBody>
      </p:sp>
      <p:sp>
        <p:nvSpPr>
          <p:cNvPr id="110" name="Web search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buChar char="•"/>
              <a:defRPr sz="2800"/>
            </a:pPr>
            <a:r>
              <a:t>Web search </a:t>
            </a:r>
          </a:p>
          <a:p>
            <a:pPr>
              <a:lnSpc>
                <a:spcPct val="80000"/>
              </a:lnSpc>
              <a:spcBef>
                <a:spcPts val="600"/>
              </a:spcBef>
              <a:buChar char="•"/>
              <a:defRPr sz="2800"/>
            </a:pPr>
            <a:r>
              <a:t>Computational biology</a:t>
            </a:r>
          </a:p>
          <a:p>
            <a:pPr>
              <a:lnSpc>
                <a:spcPct val="80000"/>
              </a:lnSpc>
              <a:spcBef>
                <a:spcPts val="600"/>
              </a:spcBef>
              <a:buChar char="•"/>
              <a:defRPr sz="2800"/>
            </a:pPr>
            <a:r>
              <a:t>Finance</a:t>
            </a:r>
          </a:p>
          <a:p>
            <a:pPr>
              <a:lnSpc>
                <a:spcPct val="80000"/>
              </a:lnSpc>
              <a:spcBef>
                <a:spcPts val="600"/>
              </a:spcBef>
              <a:buChar char="•"/>
              <a:defRPr sz="2800"/>
            </a:pPr>
            <a:r>
              <a:t>E-commerce</a:t>
            </a:r>
          </a:p>
          <a:p>
            <a:pPr>
              <a:lnSpc>
                <a:spcPct val="80000"/>
              </a:lnSpc>
              <a:spcBef>
                <a:spcPts val="600"/>
              </a:spcBef>
              <a:buChar char="•"/>
              <a:defRPr sz="2800"/>
            </a:pPr>
            <a:r>
              <a:t>Space exploration</a:t>
            </a:r>
          </a:p>
          <a:p>
            <a:pPr>
              <a:lnSpc>
                <a:spcPct val="80000"/>
              </a:lnSpc>
              <a:spcBef>
                <a:spcPts val="600"/>
              </a:spcBef>
              <a:buChar char="•"/>
              <a:defRPr sz="2800"/>
            </a:pPr>
            <a:r>
              <a:t>Robotics</a:t>
            </a:r>
          </a:p>
          <a:p>
            <a:pPr>
              <a:lnSpc>
                <a:spcPct val="80000"/>
              </a:lnSpc>
              <a:spcBef>
                <a:spcPts val="600"/>
              </a:spcBef>
              <a:buChar char="•"/>
              <a:defRPr sz="2800"/>
            </a:pPr>
            <a:r>
              <a:t>Information extraction</a:t>
            </a:r>
          </a:p>
          <a:p>
            <a:pPr>
              <a:lnSpc>
                <a:spcPct val="80000"/>
              </a:lnSpc>
              <a:spcBef>
                <a:spcPts val="600"/>
              </a:spcBef>
              <a:buChar char="•"/>
              <a:defRPr sz="2800"/>
            </a:pPr>
            <a:r>
              <a:t>Social networks</a:t>
            </a:r>
          </a:p>
          <a:p>
            <a:pPr>
              <a:lnSpc>
                <a:spcPct val="80000"/>
              </a:lnSpc>
              <a:spcBef>
                <a:spcPts val="600"/>
              </a:spcBef>
              <a:buChar char="•"/>
              <a:defRPr sz="2800"/>
            </a:pPr>
            <a:r>
              <a:t>Debugging</a:t>
            </a:r>
          </a:p>
          <a:p>
            <a:pPr>
              <a:lnSpc>
                <a:spcPct val="80000"/>
              </a:lnSpc>
              <a:spcBef>
                <a:spcPts val="600"/>
              </a:spcBef>
              <a:buChar char="•"/>
              <a:defRPr sz="2800"/>
            </a:pPr>
            <a:r>
              <a:t>[Your favorite area]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Explanation-Based Lear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Explanation-Based Learning</a:t>
            </a:r>
          </a:p>
        </p:txBody>
      </p:sp>
      <p:sp>
        <p:nvSpPr>
          <p:cNvPr id="611" name="Amazed crowd of cavemen observe Zog roasting a lizard on the end of a pointed stick (“Look what Zog do!”) and thereafter abandon roasting with their bare hand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i="1" sz="2400"/>
            </a:pPr>
            <a:r>
              <a:t>	</a:t>
            </a:r>
            <a:r>
              <a:rPr i="0">
                <a:latin typeface="Comic Sans MS"/>
                <a:ea typeface="Comic Sans MS"/>
                <a:cs typeface="Comic Sans MS"/>
                <a:sym typeface="Comic Sans MS"/>
              </a:rPr>
              <a:t>Amazed crowd of cavemen observe Zog roasting a lizard on the end of a pointed stick (“Look what Zog do!”) and thereafter abandon roasting with their bare hands.</a:t>
            </a:r>
            <a:endParaRPr i="0">
              <a:latin typeface="Comic Sans MS"/>
              <a:ea typeface="Comic Sans MS"/>
              <a:cs typeface="Comic Sans MS"/>
              <a:sym typeface="Comic Sans MS"/>
            </a:endParaRPr>
          </a:p>
          <a:p>
            <a:pPr>
              <a:lnSpc>
                <a:spcPct val="80000"/>
              </a:lnSpc>
              <a:buSzTx/>
              <a:buNone/>
              <a:defRPr i="1" sz="2400"/>
            </a:pP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i="1" sz="2400"/>
            </a:pPr>
            <a:r>
              <a:t>Basic Idea</a:t>
            </a:r>
            <a:r>
              <a:rPr i="0"/>
              <a:t>: Generalize by </a:t>
            </a:r>
            <a:r>
              <a:t>explaining</a:t>
            </a:r>
            <a:r>
              <a:rPr i="0"/>
              <a:t> observed instance.</a:t>
            </a:r>
          </a:p>
          <a:p>
            <a:pPr algn="ctr">
              <a:lnSpc>
                <a:spcPct val="80000"/>
              </a:lnSpc>
              <a:buSzTx/>
              <a:buNone/>
              <a:defRPr i="1" sz="2400"/>
            </a:pPr>
          </a:p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r>
              <a:t>form of </a:t>
            </a:r>
            <a:r>
              <a:rPr i="1"/>
              <a:t>speedup learning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defRPr sz="2000"/>
            </a:pPr>
            <a:r>
              <a:t>doesn’t learn anything factually new from the observation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defRPr sz="2000"/>
            </a:pPr>
            <a:r>
              <a:t>instead converts first-principles theories into </a:t>
            </a:r>
            <a:r>
              <a:rPr i="1"/>
              <a:t>useful</a:t>
            </a:r>
            <a:r>
              <a:t> special-purpose knowledge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defRPr sz="2000"/>
            </a:pPr>
          </a:p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r>
              <a:t>utility problem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defRPr sz="2000"/>
            </a:pPr>
            <a:r>
              <a:t>cost of determining if learned knowledge is applicable may outweight benefits from its application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Relevance-Based Lear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Relevance-Based Learning</a:t>
            </a:r>
          </a:p>
        </p:txBody>
      </p:sp>
      <p:sp>
        <p:nvSpPr>
          <p:cNvPr id="614" name="Mary travels to Brazil and meets her first Brazilian (Fernando), who speaks Portuguese.  She concludes that all Brazilians speak Portuguese but not that all Brazilians are named Fernando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buSzTx/>
              <a:buNone/>
              <a:defRPr sz="2400"/>
            </a:pPr>
            <a:r>
              <a:t>	</a:t>
            </a:r>
            <a:r>
              <a:rPr>
                <a:latin typeface="Comic Sans MS"/>
                <a:ea typeface="Comic Sans MS"/>
                <a:cs typeface="Comic Sans MS"/>
                <a:sym typeface="Comic Sans MS"/>
              </a:rPr>
              <a:t>Mary travels to Brazil and meets her first Brazilian (Fernando), who speaks Portuguese.  She concludes that all Brazilians speak Portuguese but not that all Brazilians are named Fernando.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>
              <a:buSzTx/>
              <a:buNone/>
              <a:defRPr sz="2400"/>
            </a:pPr>
          </a:p>
          <a:p>
            <a:pPr>
              <a:spcBef>
                <a:spcPts val="500"/>
              </a:spcBef>
              <a:buSzTx/>
              <a:buNone/>
              <a:defRPr i="1" sz="2400"/>
            </a:pPr>
            <a:r>
              <a:t>Basic Idea</a:t>
            </a:r>
            <a:r>
              <a:rPr i="0"/>
              <a:t>: Use knowledge of what is </a:t>
            </a:r>
            <a:r>
              <a:t>relevant</a:t>
            </a:r>
            <a:r>
              <a:rPr i="0"/>
              <a:t> to infer new properties about a new instance.</a:t>
            </a:r>
          </a:p>
          <a:p>
            <a:pPr>
              <a:buSzTx/>
              <a:buNone/>
              <a:defRPr sz="2400"/>
            </a:pPr>
          </a:p>
          <a:p>
            <a:pPr>
              <a:spcBef>
                <a:spcPts val="500"/>
              </a:spcBef>
              <a:defRPr sz="2400"/>
            </a:pPr>
            <a:r>
              <a:t>form of </a:t>
            </a:r>
            <a:r>
              <a:rPr i="1"/>
              <a:t>deductive learning</a:t>
            </a:r>
          </a:p>
          <a:p>
            <a:pPr lvl="1" marL="742950" indent="-285750">
              <a:spcBef>
                <a:spcPts val="0"/>
              </a:spcBef>
              <a:defRPr sz="2000"/>
            </a:pPr>
            <a:r>
              <a:t>learns a new general rule that explains observations</a:t>
            </a:r>
          </a:p>
          <a:p>
            <a:pPr lvl="1" marL="742950" indent="-285750">
              <a:spcBef>
                <a:spcPts val="0"/>
              </a:spcBef>
              <a:defRPr sz="2000"/>
            </a:pPr>
            <a:r>
              <a:t>does not create knowledge outside logical content of prior knowledge and observations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Knowledge-Based Inductive Lear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Knowledge-Based Inductive Learning</a:t>
            </a:r>
          </a:p>
        </p:txBody>
      </p:sp>
      <p:sp>
        <p:nvSpPr>
          <p:cNvPr id="617" name="Medical student observes consulting session between doctor and patient at the end of which the doctor prescribes a particular medication.  Student concludes that the medication is effective treatment for a particular type of infection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pPr>
            <a:r>
              <a:t>	</a:t>
            </a:r>
            <a:r>
              <a:rPr>
                <a:latin typeface="Comic Sans MS"/>
                <a:ea typeface="Comic Sans MS"/>
                <a:cs typeface="Comic Sans MS"/>
                <a:sym typeface="Comic Sans MS"/>
              </a:rPr>
              <a:t>Medical student observes consulting session between doctor and patient at the end of which the doctor prescribes a particular medication.  Student concludes that the medication is effective treatment for a particular type of infection.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>
              <a:lnSpc>
                <a:spcPct val="90000"/>
              </a:lnSpc>
              <a:buSzTx/>
              <a:buNone/>
              <a:defRPr sz="2400"/>
            </a:pP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pPr>
            <a:r>
              <a:t>Basic Idea: Use prior knowledge to </a:t>
            </a:r>
            <a:r>
              <a:rPr i="1"/>
              <a:t>guide hypothesis generation</a:t>
            </a:r>
            <a:r>
              <a:t>.</a:t>
            </a:r>
          </a:p>
          <a:p>
            <a:pPr>
              <a:lnSpc>
                <a:spcPct val="90000"/>
              </a:lnSpc>
              <a:buSzTx/>
              <a:buNone/>
              <a:defRPr sz="2400"/>
            </a:pP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t>benefits in inductive logic programming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defRPr sz="2000"/>
            </a:pPr>
            <a:r>
              <a:t>only hypotheses consistent with prior knowledge and observations are considered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defRPr sz="2000"/>
            </a:pPr>
            <a:r>
              <a:t>prior knowledge supports smaller (simpler) hypotheses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Reinforcement Lear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Reinforcement Learning</a:t>
            </a:r>
          </a:p>
        </p:txBody>
      </p:sp>
      <p:sp>
        <p:nvSpPr>
          <p:cNvPr id="620" name="k-armed bandit problem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285750" indent="171450">
              <a:lnSpc>
                <a:spcPct val="90000"/>
              </a:lnSpc>
              <a:spcBef>
                <a:spcPts val="0"/>
              </a:spcBef>
              <a:buSzTx/>
              <a:buNone/>
              <a:defRPr i="1" sz="1800"/>
            </a:pPr>
            <a:r>
              <a:t>k-armed bandit problem:</a:t>
            </a:r>
          </a:p>
          <a:p>
            <a:pPr lvl="1" marL="285750" indent="171450">
              <a:lnSpc>
                <a:spcPct val="90000"/>
              </a:lnSpc>
              <a:spcBef>
                <a:spcPts val="0"/>
              </a:spcBef>
              <a:buSzTx/>
              <a:buNone/>
              <a:defRPr i="1" sz="1800"/>
            </a:pPr>
            <a:r>
              <a:t>	Agent is in a room with k gambling machines (one-armed bandits). When an arm is pulled, the machine pays off 1 or 0, according to some unknown probability distribution. Given a fixed number of pulls, what is the agent’s (optimal) strategy?</a:t>
            </a:r>
          </a:p>
          <a:p>
            <a:pPr>
              <a:lnSpc>
                <a:spcPct val="90000"/>
              </a:lnSpc>
              <a:buSzTx/>
              <a:buNone/>
              <a:defRPr i="1" sz="2000"/>
            </a:pP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i="1" sz="2000"/>
            </a:pPr>
            <a:r>
              <a:t>Basic Task</a:t>
            </a:r>
            <a:r>
              <a:rPr i="0"/>
              <a:t>: Find a policy </a:t>
            </a:r>
            <a:r>
              <a:rPr i="0">
                <a:latin typeface="Symbol"/>
                <a:ea typeface="Symbol"/>
                <a:cs typeface="Symbol"/>
                <a:sym typeface="Symbol"/>
              </a:rPr>
              <a:t>p</a:t>
            </a:r>
            <a:r>
              <a:rPr i="0"/>
              <a:t>, mapping states to actions, that maximizes (long-term) reward.</a:t>
            </a:r>
          </a:p>
          <a:p>
            <a:pPr>
              <a:lnSpc>
                <a:spcPct val="90000"/>
              </a:lnSpc>
              <a:defRPr sz="2000"/>
            </a:pP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2000"/>
            </a:pPr>
            <a:r>
              <a:t>Model (</a:t>
            </a:r>
            <a:r>
              <a:rPr i="1"/>
              <a:t>Markov Decision Process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400"/>
              </a:spcBef>
              <a:defRPr sz="2000"/>
            </a:pPr>
            <a:r>
              <a:t>set of states </a:t>
            </a:r>
            <a:r>
              <a:rPr i="1"/>
              <a:t>S</a:t>
            </a:r>
          </a:p>
          <a:p>
            <a:pPr>
              <a:lnSpc>
                <a:spcPct val="90000"/>
              </a:lnSpc>
              <a:spcBef>
                <a:spcPts val="400"/>
              </a:spcBef>
              <a:defRPr sz="2000"/>
            </a:pPr>
            <a:r>
              <a:t>set of actions </a:t>
            </a:r>
            <a:r>
              <a:rPr i="1"/>
              <a:t>A</a:t>
            </a:r>
          </a:p>
          <a:p>
            <a:pPr>
              <a:lnSpc>
                <a:spcPct val="90000"/>
              </a:lnSpc>
              <a:spcBef>
                <a:spcPts val="400"/>
              </a:spcBef>
              <a:defRPr sz="2000"/>
            </a:pPr>
            <a:r>
              <a:t>reward function </a:t>
            </a:r>
            <a:r>
              <a:rPr i="1"/>
              <a:t>R </a:t>
            </a:r>
            <a:r>
              <a:t>:</a:t>
            </a:r>
            <a:r>
              <a:rPr i="1"/>
              <a:t> S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´</a:t>
            </a:r>
            <a:r>
              <a:rPr i="1"/>
              <a:t> A </a:t>
            </a:r>
            <a:r>
              <a:t>→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Â</a:t>
            </a:r>
          </a:p>
          <a:p>
            <a:pPr>
              <a:lnSpc>
                <a:spcPct val="90000"/>
              </a:lnSpc>
              <a:spcBef>
                <a:spcPts val="400"/>
              </a:spcBef>
              <a:defRPr sz="2000"/>
            </a:pPr>
            <a:r>
              <a:t>state transition function </a:t>
            </a:r>
            <a:r>
              <a:rPr i="1"/>
              <a:t>T</a:t>
            </a:r>
            <a:r>
              <a:t> : </a:t>
            </a:r>
            <a:r>
              <a:rPr i="1"/>
              <a:t>S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´</a:t>
            </a:r>
            <a:r>
              <a:rPr i="1"/>
              <a:t> A </a:t>
            </a:r>
            <a:r>
              <a:t>→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P</a:t>
            </a:r>
            <a:r>
              <a:t>(</a:t>
            </a:r>
            <a:r>
              <a:rPr i="1"/>
              <a:t>S</a:t>
            </a:r>
            <a:r>
              <a:t>)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defRPr sz="1800"/>
            </a:pPr>
            <a:r>
              <a:t>T(</a:t>
            </a:r>
            <a:r>
              <a:rPr i="1"/>
              <a:t>s</a:t>
            </a:r>
            <a:r>
              <a:t>,</a:t>
            </a:r>
            <a:r>
              <a:rPr i="1"/>
              <a:t>a</a:t>
            </a:r>
            <a:r>
              <a:t>,</a:t>
            </a:r>
            <a:r>
              <a:rPr i="1"/>
              <a:t>s'</a:t>
            </a:r>
            <a:r>
              <a:t>) = probability of reaching </a:t>
            </a:r>
            <a:r>
              <a:rPr i="1"/>
              <a:t>s'</a:t>
            </a:r>
            <a:r>
              <a:t> when </a:t>
            </a:r>
            <a:r>
              <a:rPr i="1"/>
              <a:t>a</a:t>
            </a:r>
            <a:r>
              <a:t> is executed in </a:t>
            </a:r>
            <a:r>
              <a:rPr i="1"/>
              <a:t>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Reinforcement Learning (continued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Reinforcement Learning</a:t>
            </a:r>
            <a:r>
              <a:rPr b="0"/>
              <a:t> (</a:t>
            </a:r>
            <a:r>
              <a:rPr b="0" i="1"/>
              <a:t>continued</a:t>
            </a:r>
            <a:r>
              <a:rPr b="0"/>
              <a:t>)</a:t>
            </a:r>
          </a:p>
        </p:txBody>
      </p:sp>
      <p:sp>
        <p:nvSpPr>
          <p:cNvPr id="623" name="Setting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400"/>
              </a:spcBef>
              <a:defRPr sz="2000"/>
            </a:pPr>
            <a:r>
              <a:t>Settings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defRPr sz="1800"/>
            </a:pPr>
            <a:r>
              <a:t>fully vs. partially observable environment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defRPr sz="1800"/>
            </a:pPr>
            <a:r>
              <a:t>deterministic vs. stochastic environment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defRPr sz="1800"/>
            </a:pPr>
            <a:r>
              <a:t>model-based vs. model-free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defRPr sz="1800"/>
            </a:pPr>
            <a:r>
              <a:t>rewards in goal state only or in any state</a:t>
            </a:r>
          </a:p>
          <a:p>
            <a:pPr>
              <a:lnSpc>
                <a:spcPct val="90000"/>
              </a:lnSpc>
              <a:buSzTx/>
              <a:buNone/>
              <a:defRPr i="1" sz="2000" u="sng"/>
            </a:pP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i="1" sz="2000" u="sng"/>
            </a:pPr>
            <a:r>
              <a:t>value of a state</a:t>
            </a:r>
            <a:r>
              <a:rPr i="0" u="none"/>
              <a:t>: expected </a:t>
            </a:r>
            <a:r>
              <a:rPr u="none"/>
              <a:t>infinite discounted sum of reward</a:t>
            </a:r>
            <a:r>
              <a:rPr i="0" u="none"/>
              <a:t> the agent will gain if it starts from that state and </a:t>
            </a:r>
            <a:r>
              <a:rPr u="none"/>
              <a:t>executes the optimal policy</a:t>
            </a:r>
          </a:p>
          <a:p>
            <a:pPr>
              <a:lnSpc>
                <a:spcPct val="90000"/>
              </a:lnSpc>
              <a:buSzTx/>
              <a:buNone/>
              <a:defRPr sz="2000"/>
            </a:pP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2000"/>
            </a:pPr>
            <a:r>
              <a:t>Solving MDP when the model is known</a:t>
            </a:r>
          </a:p>
          <a:p>
            <a:pPr>
              <a:lnSpc>
                <a:spcPct val="90000"/>
              </a:lnSpc>
              <a:spcBef>
                <a:spcPts val="400"/>
              </a:spcBef>
              <a:defRPr i="1" sz="2000"/>
            </a:pPr>
            <a:r>
              <a:t>value iteration</a:t>
            </a:r>
            <a:r>
              <a:rPr i="0"/>
              <a:t>: find optimal value function (derive optimal policy)</a:t>
            </a:r>
          </a:p>
          <a:p>
            <a:pPr>
              <a:lnSpc>
                <a:spcPct val="90000"/>
              </a:lnSpc>
              <a:spcBef>
                <a:spcPts val="400"/>
              </a:spcBef>
              <a:defRPr i="1" sz="2000"/>
            </a:pPr>
            <a:r>
              <a:t>policy iteration</a:t>
            </a:r>
            <a:r>
              <a:rPr i="0"/>
              <a:t>: find optimal policy directly (derive value function)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Reinforcement Learning (continued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Reinforcement Learning </a:t>
            </a:r>
            <a:r>
              <a:rPr b="0"/>
              <a:t>(</a:t>
            </a:r>
            <a:r>
              <a:rPr b="0" i="1"/>
              <a:t>continued</a:t>
            </a:r>
            <a:r>
              <a:rPr b="0"/>
              <a:t>)</a:t>
            </a:r>
          </a:p>
        </p:txBody>
      </p:sp>
      <p:sp>
        <p:nvSpPr>
          <p:cNvPr id="626" name="Reinforcement learning is concerned with finding an optimal policy for an MDP when the model (transition, reward) is unknown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Reinforcement learning is concerned with finding an optimal policy for an MDP when the </a:t>
            </a:r>
            <a:r>
              <a:rPr i="1"/>
              <a:t>model </a:t>
            </a:r>
            <a:r>
              <a:t>(transition, reward)</a:t>
            </a:r>
            <a:r>
              <a:rPr i="1"/>
              <a:t> is unknown</a:t>
            </a:r>
            <a:r>
              <a:t>.</a:t>
            </a:r>
          </a:p>
          <a:p>
            <a:pPr>
              <a:lnSpc>
                <a:spcPct val="80000"/>
              </a:lnSpc>
              <a:buSzTx/>
              <a:buNone/>
              <a:defRPr sz="2400"/>
            </a:pPr>
          </a:p>
          <a:p>
            <a:pPr algn="ctr">
              <a:lnSpc>
                <a:spcPct val="80000"/>
              </a:lnSpc>
              <a:spcBef>
                <a:spcPts val="500"/>
              </a:spcBef>
              <a:buSzTx/>
              <a:buNone/>
              <a:defRPr i="1" sz="2400">
                <a:solidFill>
                  <a:srgbClr val="FF0000"/>
                </a:solidFill>
              </a:defRPr>
            </a:pPr>
            <a:r>
              <a:t>exploration/exploitation tradeoff</a:t>
            </a:r>
          </a:p>
          <a:p>
            <a:pPr algn="ctr">
              <a:lnSpc>
                <a:spcPct val="80000"/>
              </a:lnSpc>
              <a:buSzTx/>
              <a:buNone/>
              <a:defRPr i="1" sz="2400"/>
            </a:pP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model-free reinforcement learning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r>
              <a:t>learn a controller without learning a model first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r>
              <a:t>e.g.,</a:t>
            </a:r>
            <a:r>
              <a:rPr i="1"/>
              <a:t> adaptive heuristic critic </a:t>
            </a:r>
            <a:r>
              <a:t>(TD(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l</a:t>
            </a:r>
            <a:r>
              <a:t>)), </a:t>
            </a:r>
            <a:r>
              <a:rPr i="1"/>
              <a:t>Q-learning</a:t>
            </a:r>
            <a:endParaRPr i="1"/>
          </a:p>
          <a:p>
            <a:pPr>
              <a:lnSpc>
                <a:spcPct val="80000"/>
              </a:lnSpc>
              <a:buSzTx/>
              <a:buNone/>
              <a:defRPr sz="2400"/>
            </a:pP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model-based reinforcement learning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r>
              <a:t>learn a model first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r>
              <a:t>e.g., </a:t>
            </a:r>
            <a:r>
              <a:rPr i="1"/>
              <a:t>Dyna, prioritized sweeping, RTDP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Unsupervised Lear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Unsupervised Learning</a:t>
            </a:r>
          </a:p>
        </p:txBody>
      </p:sp>
      <p:sp>
        <p:nvSpPr>
          <p:cNvPr id="629" name="Learn patterns from (unlabeled) data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spcBef>
                <a:spcPts val="500"/>
              </a:spcBef>
              <a:buSzTx/>
              <a:buNone/>
              <a:defRPr i="1" sz="2400"/>
            </a:pPr>
            <a:r>
              <a:t>Learn patterns from (unlabeled) data.</a:t>
            </a:r>
          </a:p>
          <a:p>
            <a:pPr>
              <a:lnSpc>
                <a:spcPct val="90000"/>
              </a:lnSpc>
              <a:buSzTx/>
              <a:buNone/>
              <a:defRPr sz="2400"/>
            </a:pP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pPr>
            <a:r>
              <a:t>Approaches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t>clustering (similarity-based)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t>density estimation (e.g., EM algorithm)</a:t>
            </a:r>
          </a:p>
          <a:p>
            <a:pPr>
              <a:lnSpc>
                <a:spcPct val="90000"/>
              </a:lnSpc>
              <a:buSzTx/>
              <a:buNone/>
              <a:defRPr sz="2400"/>
            </a:pP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pPr>
            <a:r>
              <a:t>Performance Tasks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t>understanding and visualization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t>anomaly detection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t>information retrieval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t>data compression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erformance Evalu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Performance Evaluation</a:t>
            </a:r>
          </a:p>
        </p:txBody>
      </p:sp>
      <p:sp>
        <p:nvSpPr>
          <p:cNvPr id="632" name="Randomly split examples into training set U and test set V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Randomly split examples into </a:t>
            </a:r>
            <a:r>
              <a:rPr i="1"/>
              <a:t>training set U</a:t>
            </a:r>
            <a:r>
              <a:t> and </a:t>
            </a:r>
            <a:r>
              <a:rPr i="1"/>
              <a:t>test set V</a:t>
            </a:r>
            <a:r>
              <a:t>.</a:t>
            </a:r>
          </a:p>
          <a:p>
            <a:pPr/>
            <a:r>
              <a:t>Use training set to learn a hypothesis </a:t>
            </a:r>
            <a:r>
              <a:rPr i="1"/>
              <a:t>H</a:t>
            </a:r>
            <a:r>
              <a:t>.</a:t>
            </a:r>
          </a:p>
          <a:p>
            <a:pPr/>
            <a:r>
              <a:t>Measure % of </a:t>
            </a:r>
            <a:r>
              <a:rPr i="1"/>
              <a:t>V</a:t>
            </a:r>
            <a:r>
              <a:t> correctly classified by </a:t>
            </a:r>
            <a:r>
              <a:rPr i="1"/>
              <a:t>H.</a:t>
            </a:r>
            <a:endParaRPr i="1"/>
          </a:p>
          <a:p>
            <a:pPr/>
            <a:r>
              <a:t>Repeat for different random splits and average results.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erformance Evaluation: Learning Curv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/>
            <a:r>
              <a:t>Performance Evaluation: Learning Curves</a:t>
            </a:r>
          </a:p>
        </p:txBody>
      </p:sp>
      <p:sp>
        <p:nvSpPr>
          <p:cNvPr id="635" name="Line"/>
          <p:cNvSpPr/>
          <p:nvPr/>
        </p:nvSpPr>
        <p:spPr>
          <a:xfrm flipH="1">
            <a:off x="2362200" y="1524000"/>
            <a:ext cx="1" cy="41148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36" name="Line"/>
          <p:cNvSpPr/>
          <p:nvPr/>
        </p:nvSpPr>
        <p:spPr>
          <a:xfrm>
            <a:off x="2362200" y="5638800"/>
            <a:ext cx="42672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37" name="#training examples"/>
          <p:cNvSpPr txBox="1"/>
          <p:nvPr/>
        </p:nvSpPr>
        <p:spPr>
          <a:xfrm>
            <a:off x="3429000" y="5715000"/>
            <a:ext cx="223610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#training examples</a:t>
            </a:r>
          </a:p>
        </p:txBody>
      </p:sp>
      <p:sp>
        <p:nvSpPr>
          <p:cNvPr id="638" name="Line"/>
          <p:cNvSpPr/>
          <p:nvPr/>
        </p:nvSpPr>
        <p:spPr>
          <a:xfrm rot="16200000">
            <a:off x="3362231" y="1362175"/>
            <a:ext cx="2133594" cy="33716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1458" y="0"/>
                  <a:pt x="20929" y="9471"/>
                  <a:pt x="21600" y="21600"/>
                </a:cubicBez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39" name="Line"/>
          <p:cNvSpPr/>
          <p:nvPr/>
        </p:nvSpPr>
        <p:spPr>
          <a:xfrm flipV="1" rot="5400000">
            <a:off x="3324131" y="2467067"/>
            <a:ext cx="2209794" cy="33716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1458" y="0"/>
                  <a:pt x="20929" y="9471"/>
                  <a:pt x="21600" y="21600"/>
                </a:cubicBezTo>
              </a:path>
            </a:pathLst>
          </a:custGeom>
          <a:ln>
            <a:solidFill>
              <a:srgbClr val="000000"/>
            </a:solidFill>
            <a:prstDash val="dash"/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0" name="classification accuracy"/>
          <p:cNvSpPr txBox="1"/>
          <p:nvPr/>
        </p:nvSpPr>
        <p:spPr>
          <a:xfrm>
            <a:off x="5543550" y="1524000"/>
            <a:ext cx="2378309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classification accuracy</a:t>
            </a:r>
          </a:p>
        </p:txBody>
      </p:sp>
      <p:sp>
        <p:nvSpPr>
          <p:cNvPr id="641" name="classification error"/>
          <p:cNvSpPr txBox="1"/>
          <p:nvPr/>
        </p:nvSpPr>
        <p:spPr>
          <a:xfrm>
            <a:off x="5715000" y="4724400"/>
            <a:ext cx="194622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classification error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erformance Evaluation: ROC Curv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Performance Evaluation: ROC Curves</a:t>
            </a:r>
          </a:p>
        </p:txBody>
      </p:sp>
      <p:sp>
        <p:nvSpPr>
          <p:cNvPr id="644" name="Line"/>
          <p:cNvSpPr/>
          <p:nvPr/>
        </p:nvSpPr>
        <p:spPr>
          <a:xfrm flipH="1">
            <a:off x="2362200" y="1524000"/>
            <a:ext cx="1" cy="41148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5" name="Line"/>
          <p:cNvSpPr/>
          <p:nvPr/>
        </p:nvSpPr>
        <p:spPr>
          <a:xfrm>
            <a:off x="2362200" y="5638800"/>
            <a:ext cx="42672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6" name="false positives"/>
          <p:cNvSpPr txBox="1"/>
          <p:nvPr/>
        </p:nvSpPr>
        <p:spPr>
          <a:xfrm>
            <a:off x="3630612" y="5715000"/>
            <a:ext cx="1699454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false positives</a:t>
            </a:r>
          </a:p>
        </p:txBody>
      </p:sp>
      <p:sp>
        <p:nvSpPr>
          <p:cNvPr id="647" name="false negatives"/>
          <p:cNvSpPr txBox="1"/>
          <p:nvPr/>
        </p:nvSpPr>
        <p:spPr>
          <a:xfrm rot="16200000">
            <a:off x="1025066" y="3229523"/>
            <a:ext cx="1798549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false negatives</a:t>
            </a:r>
          </a:p>
        </p:txBody>
      </p:sp>
      <p:sp>
        <p:nvSpPr>
          <p:cNvPr id="648" name="Line"/>
          <p:cNvSpPr/>
          <p:nvPr/>
        </p:nvSpPr>
        <p:spPr>
          <a:xfrm>
            <a:off x="3048000" y="2133600"/>
            <a:ext cx="3047990" cy="26542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1458" y="0"/>
                  <a:pt x="20929" y="9471"/>
                  <a:pt x="21600" y="21600"/>
                </a:cubicBez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ML in a Nutshell"/>
          <p:cNvSpPr txBox="1"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pPr/>
            <a:r>
              <a:t>ML in a Nutshell</a:t>
            </a:r>
          </a:p>
        </p:txBody>
      </p:sp>
      <p:sp>
        <p:nvSpPr>
          <p:cNvPr id="113" name="Tens of thousands of machine learning algorithms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buChar char="•"/>
            </a:pPr>
            <a:r>
              <a:t>Tens of thousands of machine learning algorithms</a:t>
            </a:r>
          </a:p>
          <a:p>
            <a:pPr>
              <a:buChar char="•"/>
            </a:pPr>
            <a:r>
              <a:t>Hundreds new every year</a:t>
            </a:r>
          </a:p>
          <a:p>
            <a:pPr>
              <a:buChar char="•"/>
            </a:pPr>
            <a:r>
              <a:t>Every machine learning algorithm has three components:</a:t>
            </a:r>
          </a:p>
          <a:p>
            <a:pPr lvl="1" marL="742950" indent="-285750">
              <a:spcBef>
                <a:spcPts val="0"/>
              </a:spcBef>
              <a:defRPr b="1" sz="2800"/>
            </a:pPr>
            <a:r>
              <a:t>Representation</a:t>
            </a:r>
          </a:p>
          <a:p>
            <a:pPr lvl="1" marL="742950" indent="-285750">
              <a:spcBef>
                <a:spcPts val="0"/>
              </a:spcBef>
              <a:defRPr b="1" sz="2800"/>
            </a:pPr>
            <a:r>
              <a:t>Evaluation</a:t>
            </a:r>
          </a:p>
          <a:p>
            <a:pPr lvl="1" marL="742950" indent="-285750">
              <a:spcBef>
                <a:spcPts val="0"/>
              </a:spcBef>
              <a:defRPr b="1" sz="2800"/>
            </a:pPr>
            <a:r>
              <a:t>Optimization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Performance Evaluation: Accuracy/Cover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/>
            <a:r>
              <a:t>Performance Evaluation: Accuracy/Coverage</a:t>
            </a:r>
          </a:p>
        </p:txBody>
      </p:sp>
      <p:sp>
        <p:nvSpPr>
          <p:cNvPr id="651" name="Line"/>
          <p:cNvSpPr/>
          <p:nvPr/>
        </p:nvSpPr>
        <p:spPr>
          <a:xfrm flipH="1">
            <a:off x="2362200" y="1524000"/>
            <a:ext cx="1" cy="41148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52" name="Line"/>
          <p:cNvSpPr/>
          <p:nvPr/>
        </p:nvSpPr>
        <p:spPr>
          <a:xfrm>
            <a:off x="2362200" y="5638800"/>
            <a:ext cx="42672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53" name="coverage"/>
          <p:cNvSpPr txBox="1"/>
          <p:nvPr/>
        </p:nvSpPr>
        <p:spPr>
          <a:xfrm>
            <a:off x="3962400" y="5791200"/>
            <a:ext cx="1149038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coverage</a:t>
            </a:r>
          </a:p>
        </p:txBody>
      </p:sp>
      <p:sp>
        <p:nvSpPr>
          <p:cNvPr id="654" name="classification accuracy"/>
          <p:cNvSpPr txBox="1"/>
          <p:nvPr/>
        </p:nvSpPr>
        <p:spPr>
          <a:xfrm rot="16200000">
            <a:off x="607255" y="3449888"/>
            <a:ext cx="2630995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classification accuracy</a:t>
            </a:r>
          </a:p>
        </p:txBody>
      </p:sp>
      <p:sp>
        <p:nvSpPr>
          <p:cNvPr id="655" name="Line"/>
          <p:cNvSpPr/>
          <p:nvPr/>
        </p:nvSpPr>
        <p:spPr>
          <a:xfrm flipV="1" rot="5400000">
            <a:off x="3400331" y="1324068"/>
            <a:ext cx="2057395" cy="33716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1458" y="0"/>
                  <a:pt x="20929" y="9471"/>
                  <a:pt x="21600" y="21600"/>
                </a:cubicBez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Triple Tradeoff in Empirical Lear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Triple Tradeoff in Empirical Learning</a:t>
            </a:r>
          </a:p>
        </p:txBody>
      </p:sp>
      <p:sp>
        <p:nvSpPr>
          <p:cNvPr id="658" name="size/complexity of learned classifier…"/>
          <p:cNvSpPr txBox="1"/>
          <p:nvPr>
            <p:ph type="body" sz="half" idx="1"/>
          </p:nvPr>
        </p:nvSpPr>
        <p:spPr>
          <a:xfrm>
            <a:off x="609600" y="1219200"/>
            <a:ext cx="3886200" cy="48006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defRPr sz="2400"/>
            </a:pPr>
          </a:p>
          <a:p>
            <a:pPr>
              <a:spcBef>
                <a:spcPts val="500"/>
              </a:spcBef>
              <a:defRPr sz="2400"/>
            </a:pPr>
          </a:p>
          <a:p>
            <a:pPr>
              <a:spcBef>
                <a:spcPts val="500"/>
              </a:spcBef>
              <a:defRPr sz="2400"/>
            </a:pPr>
            <a:r>
              <a:t>size/complexity of learned classifier</a:t>
            </a:r>
          </a:p>
          <a:p>
            <a:pPr>
              <a:spcBef>
                <a:spcPts val="500"/>
              </a:spcBef>
              <a:defRPr sz="2400"/>
            </a:pPr>
            <a:r>
              <a:t>amount of training data</a:t>
            </a:r>
          </a:p>
          <a:p>
            <a:pPr>
              <a:spcBef>
                <a:spcPts val="500"/>
              </a:spcBef>
              <a:defRPr sz="2400"/>
            </a:pPr>
            <a:r>
              <a:t>generalization accuracy</a:t>
            </a:r>
          </a:p>
          <a:p>
            <a:pPr>
              <a:spcBef>
                <a:spcPts val="500"/>
              </a:spcBef>
              <a:defRPr sz="2400"/>
            </a:pPr>
          </a:p>
          <a:p>
            <a:pPr>
              <a:spcBef>
                <a:spcPts val="500"/>
              </a:spcBef>
              <a:buSzTx/>
              <a:buNone/>
              <a:defRPr i="1" sz="2400"/>
            </a:pPr>
            <a:r>
              <a:t>	</a:t>
            </a:r>
            <a:r>
              <a:rPr>
                <a:solidFill>
                  <a:srgbClr val="FF0000"/>
                </a:solidFill>
              </a:rPr>
              <a:t>bias-variance tradeoff</a:t>
            </a:r>
          </a:p>
        </p:txBody>
      </p:sp>
      <p:pic>
        <p:nvPicPr>
          <p:cNvPr id="659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48200" y="1828800"/>
            <a:ext cx="3886200" cy="3124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Computational Learning Theo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Computational Learning Theory</a:t>
            </a:r>
          </a:p>
        </p:txBody>
      </p:sp>
      <p:sp>
        <p:nvSpPr>
          <p:cNvPr id="662" name="probably approximately correct (PAC) learning…"/>
          <p:cNvSpPr txBox="1"/>
          <p:nvPr>
            <p:ph type="body" idx="1"/>
          </p:nvPr>
        </p:nvSpPr>
        <p:spPr>
          <a:xfrm>
            <a:off x="609600" y="1219200"/>
            <a:ext cx="7924800" cy="4495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i="1" sz="2400"/>
            </a:pPr>
            <a:r>
              <a:t>probably approximately correct (PAC) learning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i="1" sz="2400"/>
            </a:pPr>
            <a:r>
              <a:t>	</a:t>
            </a:r>
            <a:r>
              <a:rPr i="0"/>
              <a:t>With probability </a:t>
            </a:r>
            <a:r>
              <a:rPr i="0">
                <a:latin typeface="Symbol"/>
                <a:ea typeface="Symbol"/>
                <a:cs typeface="Symbol"/>
                <a:sym typeface="Symbol"/>
              </a:rPr>
              <a:t>³</a:t>
            </a:r>
            <a:r>
              <a:rPr i="0"/>
              <a:t> 1 - </a:t>
            </a:r>
            <a:r>
              <a:rPr i="0">
                <a:latin typeface="Symbol"/>
                <a:ea typeface="Symbol"/>
                <a:cs typeface="Symbol"/>
                <a:sym typeface="Symbol"/>
              </a:rPr>
              <a:t>d</a:t>
            </a:r>
            <a:r>
              <a:rPr i="0"/>
              <a:t>, error will be </a:t>
            </a:r>
            <a:r>
              <a:rPr i="0">
                <a:latin typeface="Symbol"/>
                <a:ea typeface="Symbol"/>
                <a:cs typeface="Symbol"/>
                <a:sym typeface="Symbol"/>
              </a:rPr>
              <a:t>£ e</a:t>
            </a:r>
            <a:r>
              <a:rPr i="0"/>
              <a:t>.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i="1" sz="2400"/>
            </a:pPr>
            <a:r>
              <a:t>	</a:t>
            </a:r>
            <a:endParaRPr u="sng"/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i="1" sz="2400" u="sng"/>
            </a:pPr>
            <a:r>
              <a:t>Basic principle</a:t>
            </a:r>
            <a:r>
              <a:rPr i="0" u="none"/>
              <a:t>: Any hypothesis that is seriously wrong will almost certainly be found out with high probability after a small number of examples.</a:t>
            </a:r>
          </a:p>
          <a:p>
            <a:pPr>
              <a:lnSpc>
                <a:spcPct val="80000"/>
              </a:lnSpc>
              <a:defRPr sz="2400"/>
            </a:pP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i="1" sz="2400"/>
            </a:pPr>
            <a:r>
              <a:t>Key Concepts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r>
              <a:t>examples drawn from same distribution (</a:t>
            </a:r>
            <a:r>
              <a:rPr i="1"/>
              <a:t>stationarity assumption</a:t>
            </a:r>
            <a:r>
              <a:t>)</a:t>
            </a:r>
            <a:endParaRPr i="1"/>
          </a:p>
          <a:p>
            <a:pPr>
              <a:lnSpc>
                <a:spcPct val="80000"/>
              </a:lnSpc>
              <a:spcBef>
                <a:spcPts val="500"/>
              </a:spcBef>
              <a:defRPr i="1" sz="2400"/>
            </a:pPr>
            <a:r>
              <a:t>sample complexity</a:t>
            </a:r>
            <a:r>
              <a:rPr i="0"/>
              <a:t> is a function of confidence, error, and </a:t>
            </a:r>
            <a:r>
              <a:t>size of hypothesis space</a:t>
            </a:r>
          </a:p>
        </p:txBody>
      </p:sp>
      <p:pic>
        <p:nvPicPr>
          <p:cNvPr id="663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5334000"/>
            <a:ext cx="2590800" cy="647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Current Machine Learning Resear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Current Machine Learning Research</a:t>
            </a:r>
          </a:p>
        </p:txBody>
      </p:sp>
      <p:sp>
        <p:nvSpPr>
          <p:cNvPr id="666" name="Represent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defRPr sz="2400"/>
            </a:pPr>
            <a:r>
              <a:t>Representation</a:t>
            </a:r>
          </a:p>
          <a:p>
            <a:pPr lvl="1" marL="742950" indent="-285750">
              <a:spcBef>
                <a:spcPts val="0"/>
              </a:spcBef>
              <a:defRPr sz="2000"/>
            </a:pPr>
            <a:r>
              <a:t>data sequences</a:t>
            </a:r>
          </a:p>
          <a:p>
            <a:pPr lvl="1" marL="742950" indent="-285750">
              <a:spcBef>
                <a:spcPts val="0"/>
              </a:spcBef>
              <a:defRPr sz="2000"/>
            </a:pPr>
            <a:r>
              <a:t>spatial/temporal data</a:t>
            </a:r>
          </a:p>
          <a:p>
            <a:pPr lvl="1" marL="742950" indent="-285750">
              <a:spcBef>
                <a:spcPts val="0"/>
              </a:spcBef>
              <a:defRPr sz="2000"/>
            </a:pPr>
            <a:r>
              <a:t>probabilistic relational models</a:t>
            </a:r>
          </a:p>
          <a:p>
            <a:pPr lvl="1" marL="742950" indent="-285750">
              <a:spcBef>
                <a:spcPts val="0"/>
              </a:spcBef>
              <a:defRPr sz="2000"/>
            </a:pPr>
            <a:r>
              <a:t>…</a:t>
            </a:r>
          </a:p>
          <a:p>
            <a:pPr>
              <a:spcBef>
                <a:spcPts val="500"/>
              </a:spcBef>
              <a:defRPr sz="2400"/>
            </a:pPr>
            <a:r>
              <a:t>Approaches</a:t>
            </a:r>
          </a:p>
          <a:p>
            <a:pPr lvl="1" marL="742950" indent="-285750">
              <a:spcBef>
                <a:spcPts val="0"/>
              </a:spcBef>
              <a:defRPr sz="2000"/>
            </a:pPr>
            <a:r>
              <a:t>ensemble methods</a:t>
            </a:r>
          </a:p>
          <a:p>
            <a:pPr lvl="1" marL="742950" indent="-285750">
              <a:spcBef>
                <a:spcPts val="0"/>
              </a:spcBef>
              <a:defRPr sz="2000"/>
            </a:pPr>
            <a:r>
              <a:t>cost-sensitive learning</a:t>
            </a:r>
          </a:p>
          <a:p>
            <a:pPr lvl="1" marL="742950" indent="-285750">
              <a:spcBef>
                <a:spcPts val="0"/>
              </a:spcBef>
              <a:defRPr sz="2000"/>
            </a:pPr>
            <a:r>
              <a:t>active learning</a:t>
            </a:r>
          </a:p>
          <a:p>
            <a:pPr lvl="1" marL="742950" indent="-285750">
              <a:spcBef>
                <a:spcPts val="0"/>
              </a:spcBef>
              <a:defRPr sz="2000"/>
            </a:pPr>
            <a:r>
              <a:t>semi-supervised learning</a:t>
            </a:r>
          </a:p>
          <a:p>
            <a:pPr lvl="1" marL="742950" indent="-285750">
              <a:spcBef>
                <a:spcPts val="0"/>
              </a:spcBef>
              <a:defRPr sz="2000"/>
            </a:pPr>
            <a:r>
              <a:t>collective classification</a:t>
            </a:r>
          </a:p>
          <a:p>
            <a:pPr lvl="1" marL="742950" indent="-285750">
              <a:spcBef>
                <a:spcPts val="0"/>
              </a:spcBef>
              <a:defRPr sz="2000"/>
            </a:pPr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presentation"/>
          <p:cNvSpPr txBox="1"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pPr/>
            <a:r>
              <a:t>Representation</a:t>
            </a:r>
          </a:p>
        </p:txBody>
      </p:sp>
      <p:sp>
        <p:nvSpPr>
          <p:cNvPr id="116" name="Decision trees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Char char="•"/>
            </a:pPr>
            <a:r>
              <a:t>Decision trees</a:t>
            </a:r>
          </a:p>
          <a:p>
            <a:pPr>
              <a:lnSpc>
                <a:spcPct val="90000"/>
              </a:lnSpc>
              <a:buChar char="•"/>
            </a:pPr>
            <a:r>
              <a:t>Sets of rules / Logic programs</a:t>
            </a:r>
          </a:p>
          <a:p>
            <a:pPr>
              <a:lnSpc>
                <a:spcPct val="90000"/>
              </a:lnSpc>
              <a:buChar char="•"/>
            </a:pPr>
            <a:r>
              <a:t>Instances</a:t>
            </a:r>
          </a:p>
          <a:p>
            <a:pPr>
              <a:lnSpc>
                <a:spcPct val="90000"/>
              </a:lnSpc>
              <a:buChar char="•"/>
            </a:pPr>
            <a:r>
              <a:t>Graphical models (Bayes/Markov nets)</a:t>
            </a:r>
          </a:p>
          <a:p>
            <a:pPr>
              <a:lnSpc>
                <a:spcPct val="90000"/>
              </a:lnSpc>
              <a:buChar char="•"/>
            </a:pPr>
            <a:r>
              <a:t>Neural networks</a:t>
            </a:r>
          </a:p>
          <a:p>
            <a:pPr>
              <a:lnSpc>
                <a:spcPct val="90000"/>
              </a:lnSpc>
              <a:buChar char="•"/>
            </a:pPr>
            <a:r>
              <a:t>Support vector machines</a:t>
            </a:r>
          </a:p>
          <a:p>
            <a:pPr>
              <a:lnSpc>
                <a:spcPct val="90000"/>
              </a:lnSpc>
              <a:buChar char="•"/>
            </a:pPr>
            <a:r>
              <a:t>Model ensembles</a:t>
            </a:r>
          </a:p>
          <a:p>
            <a:pPr>
              <a:lnSpc>
                <a:spcPct val="90000"/>
              </a:lnSpc>
              <a:buChar char="•"/>
            </a:pPr>
            <a:r>
              <a:t>Etc.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Evaluation"/>
          <p:cNvSpPr txBox="1"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pPr/>
            <a:r>
              <a:t>Evaluation</a:t>
            </a:r>
          </a:p>
        </p:txBody>
      </p:sp>
      <p:sp>
        <p:nvSpPr>
          <p:cNvPr id="119" name="Accuracy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buChar char="•"/>
              <a:defRPr sz="2800"/>
            </a:pPr>
            <a:r>
              <a:t>Accuracy</a:t>
            </a:r>
          </a:p>
          <a:p>
            <a:pPr>
              <a:lnSpc>
                <a:spcPct val="80000"/>
              </a:lnSpc>
              <a:spcBef>
                <a:spcPts val="600"/>
              </a:spcBef>
              <a:buChar char="•"/>
              <a:defRPr sz="2800"/>
            </a:pPr>
            <a:r>
              <a:t>Precision and recall</a:t>
            </a:r>
          </a:p>
          <a:p>
            <a:pPr>
              <a:lnSpc>
                <a:spcPct val="80000"/>
              </a:lnSpc>
              <a:spcBef>
                <a:spcPts val="600"/>
              </a:spcBef>
              <a:buChar char="•"/>
              <a:defRPr sz="2800"/>
            </a:pPr>
            <a:r>
              <a:t>Squared error</a:t>
            </a:r>
          </a:p>
          <a:p>
            <a:pPr>
              <a:lnSpc>
                <a:spcPct val="80000"/>
              </a:lnSpc>
              <a:spcBef>
                <a:spcPts val="600"/>
              </a:spcBef>
              <a:buChar char="•"/>
              <a:defRPr sz="2800"/>
            </a:pPr>
            <a:r>
              <a:t>Likelihood</a:t>
            </a:r>
          </a:p>
          <a:p>
            <a:pPr>
              <a:lnSpc>
                <a:spcPct val="80000"/>
              </a:lnSpc>
              <a:spcBef>
                <a:spcPts val="600"/>
              </a:spcBef>
              <a:buChar char="•"/>
              <a:defRPr sz="2800"/>
            </a:pPr>
            <a:r>
              <a:t>Posterior probability</a:t>
            </a:r>
          </a:p>
          <a:p>
            <a:pPr>
              <a:lnSpc>
                <a:spcPct val="80000"/>
              </a:lnSpc>
              <a:spcBef>
                <a:spcPts val="600"/>
              </a:spcBef>
              <a:buChar char="•"/>
              <a:defRPr sz="2800"/>
            </a:pPr>
            <a:r>
              <a:t>Cost / Utility</a:t>
            </a:r>
          </a:p>
          <a:p>
            <a:pPr>
              <a:lnSpc>
                <a:spcPct val="80000"/>
              </a:lnSpc>
              <a:spcBef>
                <a:spcPts val="600"/>
              </a:spcBef>
              <a:buChar char="•"/>
              <a:defRPr sz="2800"/>
            </a:pPr>
            <a:r>
              <a:t>Margin</a:t>
            </a:r>
          </a:p>
          <a:p>
            <a:pPr>
              <a:lnSpc>
                <a:spcPct val="80000"/>
              </a:lnSpc>
              <a:spcBef>
                <a:spcPts val="600"/>
              </a:spcBef>
              <a:buChar char="•"/>
              <a:defRPr sz="2800"/>
            </a:pPr>
            <a:r>
              <a:t>Entropy</a:t>
            </a:r>
          </a:p>
          <a:p>
            <a:pPr>
              <a:lnSpc>
                <a:spcPct val="80000"/>
              </a:lnSpc>
              <a:spcBef>
                <a:spcPts val="600"/>
              </a:spcBef>
              <a:buChar char="•"/>
              <a:defRPr sz="2800"/>
            </a:pPr>
            <a:r>
              <a:t>K-L divergence</a:t>
            </a:r>
          </a:p>
          <a:p>
            <a:pPr>
              <a:lnSpc>
                <a:spcPct val="80000"/>
              </a:lnSpc>
              <a:spcBef>
                <a:spcPts val="600"/>
              </a:spcBef>
              <a:buChar char="•"/>
              <a:defRPr sz="2800"/>
            </a:pPr>
            <a:r>
              <a:t>Etc.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Optimization"/>
          <p:cNvSpPr txBox="1"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pPr/>
            <a:r>
              <a:t>Optimization</a:t>
            </a:r>
          </a:p>
        </p:txBody>
      </p:sp>
      <p:sp>
        <p:nvSpPr>
          <p:cNvPr id="122" name="Combinatorial optimization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buChar char="•"/>
            </a:pPr>
            <a:r>
              <a:t>Combinatorial optimization</a:t>
            </a:r>
          </a:p>
          <a:p>
            <a:pPr lvl="1" marL="742950" indent="-285750">
              <a:spcBef>
                <a:spcPts val="0"/>
              </a:spcBef>
              <a:defRPr sz="2800"/>
            </a:pPr>
            <a:r>
              <a:t>E.g.: Greedy search</a:t>
            </a:r>
          </a:p>
          <a:p>
            <a:pPr>
              <a:buChar char="•"/>
            </a:pPr>
            <a:r>
              <a:t>Convex optimization</a:t>
            </a:r>
          </a:p>
          <a:p>
            <a:pPr lvl="1" marL="742950" indent="-285750">
              <a:spcBef>
                <a:spcPts val="0"/>
              </a:spcBef>
              <a:defRPr sz="2800"/>
            </a:pPr>
            <a:r>
              <a:t>E.g.: Gradient descent</a:t>
            </a:r>
          </a:p>
          <a:p>
            <a:pPr>
              <a:buChar char="•"/>
            </a:pPr>
            <a:r>
              <a:t>Constrained optimization</a:t>
            </a:r>
          </a:p>
          <a:p>
            <a:pPr lvl="1" marL="742950" indent="-285750">
              <a:spcBef>
                <a:spcPts val="0"/>
              </a:spcBef>
              <a:defRPr sz="2800"/>
            </a:pPr>
            <a:r>
              <a:t>E.g.: Linear programming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ypes of Learning"/>
          <p:cNvSpPr txBox="1"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pPr/>
            <a:r>
              <a:t>Types of Learning</a:t>
            </a:r>
          </a:p>
        </p:txBody>
      </p:sp>
      <p:sp>
        <p:nvSpPr>
          <p:cNvPr id="125" name="Supervised (inductive) learning…"/>
          <p:cNvSpPr txBox="1"/>
          <p:nvPr>
            <p:ph type="body" idx="1"/>
          </p:nvPr>
        </p:nvSpPr>
        <p:spPr>
          <a:xfrm>
            <a:off x="457200" y="1600199"/>
            <a:ext cx="8382000" cy="4572002"/>
          </a:xfrm>
          <a:prstGeom prst="rect">
            <a:avLst/>
          </a:prstGeom>
        </p:spPr>
        <p:txBody>
          <a:bodyPr/>
          <a:lstStyle/>
          <a:p>
            <a:pPr>
              <a:buChar char="•"/>
              <a:defRPr b="1"/>
            </a:pPr>
            <a:r>
              <a:t>Supervised (inductive) learning</a:t>
            </a:r>
          </a:p>
          <a:p>
            <a:pPr lvl="1" marL="742950" indent="-285750">
              <a:spcBef>
                <a:spcPts val="0"/>
              </a:spcBef>
              <a:defRPr sz="2800"/>
            </a:pPr>
            <a:r>
              <a:t>Training data includes desired outputs</a:t>
            </a:r>
          </a:p>
          <a:p>
            <a:pPr>
              <a:buChar char="•"/>
              <a:defRPr b="1"/>
            </a:pPr>
            <a:r>
              <a:t>Unsupervised learning</a:t>
            </a:r>
          </a:p>
          <a:p>
            <a:pPr lvl="1" marL="742950" indent="-285750">
              <a:spcBef>
                <a:spcPts val="0"/>
              </a:spcBef>
              <a:defRPr sz="2800"/>
            </a:pPr>
            <a:r>
              <a:t>Training data does not include desired outputs</a:t>
            </a:r>
          </a:p>
          <a:p>
            <a:pPr>
              <a:buChar char="•"/>
              <a:defRPr b="1"/>
            </a:pPr>
            <a:r>
              <a:t>Semi-supervised learning</a:t>
            </a:r>
          </a:p>
          <a:p>
            <a:pPr lvl="1" marL="742950" indent="-285750">
              <a:spcBef>
                <a:spcPts val="0"/>
              </a:spcBef>
              <a:defRPr sz="2800"/>
            </a:pPr>
            <a:r>
              <a:t>Training data includes a few desired outputs</a:t>
            </a:r>
          </a:p>
          <a:p>
            <a:pPr>
              <a:buChar char="•"/>
              <a:defRPr b="1"/>
            </a:pPr>
            <a:r>
              <a:t>Reinforcement learning</a:t>
            </a:r>
          </a:p>
          <a:p>
            <a:pPr lvl="1" marL="742950" indent="-285750">
              <a:spcBef>
                <a:spcPts val="0"/>
              </a:spcBef>
              <a:defRPr sz="2800"/>
            </a:pPr>
            <a:r>
              <a:t>Rewards from sequence of actions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 Design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 Design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