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Lucida Bright"/>
        <a:ea typeface="Lucida Bright"/>
        <a:cs typeface="Lucida Bright"/>
        <a:sym typeface="Lucida Br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CDD"/>
          </a:solidFill>
        </a:fill>
      </a:tcStyle>
    </a:wholeTbl>
    <a:band2H>
      <a:tcTxStyle b="def" i="def"/>
      <a:tcStyle>
        <a:tcBdr/>
        <a:fill>
          <a:solidFill>
            <a:srgbClr val="FFF6EF"/>
          </a:solidFill>
        </a:fill>
      </a:tcStyle>
    </a:band2H>
    <a:firstCol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Bright"/>
          <a:ea typeface="Lucida Bright"/>
          <a:cs typeface="Lucida Br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Bright"/>
          <a:ea typeface="Lucida Bright"/>
          <a:cs typeface="Lucida Br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/>
          <p:cNvGrpSpPr/>
          <p:nvPr/>
        </p:nvGrpSpPr>
        <p:grpSpPr>
          <a:xfrm>
            <a:off x="-1" y="0"/>
            <a:ext cx="9144002" cy="546100"/>
            <a:chOff x="0" y="0"/>
            <a:chExt cx="9144000" cy="546100"/>
          </a:xfrm>
        </p:grpSpPr>
        <p:sp>
          <p:nvSpPr>
            <p:cNvPr id="25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CC66E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8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"/>
          <p:cNvGrpSpPr/>
          <p:nvPr/>
        </p:nvGrpSpPr>
        <p:grpSpPr>
          <a:xfrm>
            <a:off x="-1" y="0"/>
            <a:ext cx="9144002" cy="546100"/>
            <a:chOff x="0" y="0"/>
            <a:chExt cx="9144000" cy="546100"/>
          </a:xfrm>
        </p:grpSpPr>
        <p:sp>
          <p:nvSpPr>
            <p:cNvPr id="51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CC66E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4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"/>
          <p:cNvGrpSpPr/>
          <p:nvPr/>
        </p:nvGrpSpPr>
        <p:grpSpPr>
          <a:xfrm>
            <a:off x="-1" y="0"/>
            <a:ext cx="9144002" cy="546100"/>
            <a:chOff x="0" y="0"/>
            <a:chExt cx="9144000" cy="546100"/>
          </a:xfrm>
        </p:grpSpPr>
        <p:sp>
          <p:nvSpPr>
            <p:cNvPr id="68" name="Rectangle"/>
            <p:cNvSpPr/>
            <p:nvPr/>
          </p:nvSpPr>
          <p:spPr>
            <a:xfrm>
              <a:off x="-1" y="0"/>
              <a:ext cx="285752" cy="5334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CC66E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" name="Rectangle"/>
            <p:cNvSpPr/>
            <p:nvPr/>
          </p:nvSpPr>
          <p:spPr>
            <a:xfrm>
              <a:off x="412749" y="134937"/>
              <a:ext cx="8731252" cy="27463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0" name="Square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1" name="Square"/>
            <p:cNvSpPr/>
            <p:nvPr/>
          </p:nvSpPr>
          <p:spPr>
            <a:xfrm>
              <a:off x="547687" y="0"/>
              <a:ext cx="139701" cy="138113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" name="Square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3" name="Square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rgbClr val="FCC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CC33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" name="Square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" name="Square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" name="Square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"/>
            <p:cNvSpPr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CC66E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" name="Rectangle"/>
            <p:cNvSpPr/>
            <p:nvPr/>
          </p:nvSpPr>
          <p:spPr>
            <a:xfrm>
              <a:off x="1716087" y="1690687"/>
              <a:ext cx="7427913" cy="2533651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14" name="Group"/>
            <p:cNvGrpSpPr/>
            <p:nvPr/>
          </p:nvGrpSpPr>
          <p:grpSpPr>
            <a:xfrm>
              <a:off x="0" y="1066800"/>
              <a:ext cx="2867025" cy="3157538"/>
              <a:chOff x="0" y="0"/>
              <a:chExt cx="2867024" cy="3157537"/>
            </a:xfrm>
          </p:grpSpPr>
          <p:sp>
            <p:nvSpPr>
              <p:cNvPr id="4" name="Rectangle"/>
              <p:cNvSpPr/>
              <p:nvPr/>
            </p:nvSpPr>
            <p:spPr>
              <a:xfrm>
                <a:off x="573087" y="2516187"/>
                <a:ext cx="576263" cy="64135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" name="Rectangle"/>
              <p:cNvSpPr/>
              <p:nvPr/>
            </p:nvSpPr>
            <p:spPr>
              <a:xfrm>
                <a:off x="1716087" y="623887"/>
                <a:ext cx="574676" cy="642939"/>
              </a:xfrm>
              <a:prstGeom prst="rect">
                <a:avLst/>
              </a:prstGeom>
              <a:solidFill>
                <a:srgbClr val="FCC6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" name="Rectangle"/>
              <p:cNvSpPr/>
              <p:nvPr/>
            </p:nvSpPr>
            <p:spPr>
              <a:xfrm>
                <a:off x="2281237" y="0"/>
                <a:ext cx="585788" cy="635000"/>
              </a:xfrm>
              <a:prstGeom prst="rect">
                <a:avLst/>
              </a:prstGeom>
              <a:solidFill>
                <a:srgbClr val="FCC6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" name="Rectangle"/>
              <p:cNvSpPr/>
              <p:nvPr/>
            </p:nvSpPr>
            <p:spPr>
              <a:xfrm>
                <a:off x="1141412" y="2516187"/>
                <a:ext cx="584201" cy="641351"/>
              </a:xfrm>
              <a:prstGeom prst="rect">
                <a:avLst/>
              </a:pr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" name="Rectangle"/>
              <p:cNvSpPr/>
              <p:nvPr/>
            </p:nvSpPr>
            <p:spPr>
              <a:xfrm>
                <a:off x="2281237" y="623887"/>
                <a:ext cx="585788" cy="642939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" name="Rectangle"/>
              <p:cNvSpPr/>
              <p:nvPr/>
            </p:nvSpPr>
            <p:spPr>
              <a:xfrm>
                <a:off x="1141412" y="1257300"/>
                <a:ext cx="584201" cy="633413"/>
              </a:xfrm>
              <a:prstGeom prst="rect">
                <a:avLst/>
              </a:prstGeom>
              <a:solidFill>
                <a:srgbClr val="FCC6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" name="Rectangle"/>
              <p:cNvSpPr/>
              <p:nvPr/>
            </p:nvSpPr>
            <p:spPr>
              <a:xfrm>
                <a:off x="0" y="1257300"/>
                <a:ext cx="582613" cy="633413"/>
              </a:xfrm>
              <a:prstGeom prst="rect">
                <a:avLst/>
              </a:pr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1" name="Rectangle"/>
              <p:cNvSpPr/>
              <p:nvPr/>
            </p:nvSpPr>
            <p:spPr>
              <a:xfrm>
                <a:off x="1716087" y="1257300"/>
                <a:ext cx="574676" cy="63341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" name="Rectangle"/>
              <p:cNvSpPr/>
              <p:nvPr/>
            </p:nvSpPr>
            <p:spPr>
              <a:xfrm>
                <a:off x="573087" y="1881187"/>
                <a:ext cx="576263" cy="644526"/>
              </a:xfrm>
              <a:prstGeom prst="rect">
                <a:avLst/>
              </a:prstGeom>
              <a:solidFill>
                <a:srgbClr val="FCC6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" name="Rectangle"/>
              <p:cNvSpPr/>
              <p:nvPr/>
            </p:nvSpPr>
            <p:spPr>
              <a:xfrm>
                <a:off x="1141412" y="1881187"/>
                <a:ext cx="584201" cy="644526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439784" y="6374447"/>
            <a:ext cx="281941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i="1"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ln>
            <a:noFill/>
          </a:ln>
          <a:solidFill>
            <a:srgbClr val="FF9900"/>
          </a:solidFill>
          <a:uFillTx/>
          <a:latin typeface="Lucida Bright"/>
          <a:ea typeface="Lucida Bright"/>
          <a:cs typeface="Lucida Bright"/>
          <a:sym typeface="Lucida Br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75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80000"/>
        <a:buFontTx/>
        <a:buChar char="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650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70000"/>
        <a:buFontTx/>
        <a:buChar char="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100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100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100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F9900"/>
        </a:buClr>
        <a:buSzPct val="100000"/>
        <a:buFont typeface="Wingdings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Lucida Bright"/>
          <a:ea typeface="Lucida Bright"/>
          <a:cs typeface="Lucida Bright"/>
          <a:sym typeface="Lucida Br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Br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cs.uci.edu/~mlearn/MLRepository.html" TargetMode="External"/><Relationship Id="rId3" Type="http://schemas.openxmlformats.org/officeDocument/2006/relationships/hyperlink" Target="http://kdd.ics.uci.edu/summary.data.application.html" TargetMode="External"/><Relationship Id="rId4" Type="http://schemas.openxmlformats.org/officeDocument/2006/relationships/hyperlink" Target="http://lib.stat.cmu.edu/" TargetMode="External"/><Relationship Id="rId5" Type="http://schemas.openxmlformats.org/officeDocument/2006/relationships/hyperlink" Target="http://www.cs.utoronto.ca/~delve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Why “Learn”?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Why “Learn”?</a:t>
            </a:r>
          </a:p>
        </p:txBody>
      </p:sp>
      <p:sp>
        <p:nvSpPr>
          <p:cNvPr id="89" name="Machine learning is programming computers to optimize a performance criterion using example data or past experience.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■"/>
            </a:pPr>
            <a: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  <a:buChar char="■"/>
            </a:pPr>
            <a:r>
              <a:t>There is no need to “learn” to calculate payroll</a:t>
            </a:r>
          </a:p>
          <a:p>
            <a:pPr>
              <a:lnSpc>
                <a:spcPct val="90000"/>
              </a:lnSpc>
              <a:buChar char="■"/>
            </a:pPr>
            <a:r>
              <a:t>Learning is used when: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t>Human expertise does not exist (navigating on Mars),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t>Humans are unable to explain their expertise (speech recognition)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t>Solution changes in time (routing on a computer network)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t>Solution needs to be adapted to particular cases (user biometrics)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439785" y="6374447"/>
            <a:ext cx="28194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Face Recognition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Face Recognition</a:t>
            </a:r>
          </a:p>
        </p:txBody>
      </p:sp>
      <p:pic>
        <p:nvPicPr>
          <p:cNvPr id="133" name="011" descr="0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2492375"/>
            <a:ext cx="876300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012" descr="0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3712" y="2492375"/>
            <a:ext cx="876301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010" descr="0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1775" y="2492375"/>
            <a:ext cx="876300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013" descr="0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79837" y="2492375"/>
            <a:ext cx="876301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014" descr="0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4212" y="4508500"/>
            <a:ext cx="876301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020" descr="0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92275" y="4508500"/>
            <a:ext cx="876300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105" descr="10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0337" y="4508500"/>
            <a:ext cx="876301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350" descr="35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08400" y="4508500"/>
            <a:ext cx="876300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raining examples of a person"/>
          <p:cNvSpPr txBox="1"/>
          <p:nvPr/>
        </p:nvSpPr>
        <p:spPr>
          <a:xfrm>
            <a:off x="611187" y="1844675"/>
            <a:ext cx="380073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Training examples of a person</a:t>
            </a:r>
          </a:p>
        </p:txBody>
      </p:sp>
      <p:sp>
        <p:nvSpPr>
          <p:cNvPr id="142" name="Test images"/>
          <p:cNvSpPr txBox="1"/>
          <p:nvPr/>
        </p:nvSpPr>
        <p:spPr>
          <a:xfrm>
            <a:off x="684212" y="3933825"/>
            <a:ext cx="154717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Test images</a:t>
            </a:r>
          </a:p>
        </p:txBody>
      </p:sp>
      <p:sp>
        <p:nvSpPr>
          <p:cNvPr id="143" name="AT&amp;T Laboratories, Cambridge UK…"/>
          <p:cNvSpPr txBox="1"/>
          <p:nvPr/>
        </p:nvSpPr>
        <p:spPr>
          <a:xfrm>
            <a:off x="5435600" y="5949950"/>
            <a:ext cx="2732768" cy="48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AT&amp;T Laboratories, Cambridge UK</a:t>
            </a:r>
          </a:p>
          <a:p>
            <a:pPr>
              <a:defRPr sz="1000"/>
            </a:pPr>
            <a:r>
              <a:t>http://www.uk.research.att.com/facedatabase.html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452894" y="6374447"/>
            <a:ext cx="26883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0200" y="1492250"/>
            <a:ext cx="4546600" cy="437515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Prediction: Regression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Prediction: Regression</a:t>
            </a:r>
          </a:p>
        </p:txBody>
      </p:sp>
      <p:sp>
        <p:nvSpPr>
          <p:cNvPr id="148" name="Example: Price of a used car…"/>
          <p:cNvSpPr txBox="1"/>
          <p:nvPr>
            <p:ph type="body" sz="half" idx="4294967295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Example: Price of a used car</a:t>
            </a:r>
          </a:p>
          <a:p>
            <a:pPr>
              <a:buChar char="■"/>
              <a:defRPr i="1"/>
            </a:pPr>
            <a:r>
              <a:t>x </a:t>
            </a:r>
            <a:r>
              <a:rPr i="0"/>
              <a:t>: car attributes</a:t>
            </a:r>
            <a:endParaRPr i="0"/>
          </a:p>
          <a:p>
            <a:pPr>
              <a:buSzTx/>
              <a:buFont typeface="Wingdings"/>
              <a:buNone/>
            </a:pPr>
            <a:r>
              <a:t>	</a:t>
            </a:r>
            <a:r>
              <a:rPr i="1"/>
              <a:t>y </a:t>
            </a:r>
            <a:r>
              <a:t>: price</a:t>
            </a:r>
          </a:p>
          <a:p>
            <a:pPr>
              <a:buSzTx/>
              <a:buFont typeface="Wingdings"/>
              <a:buNone/>
            </a:pPr>
            <a:r>
              <a:t>		</a:t>
            </a:r>
            <a:r>
              <a:rPr i="1"/>
              <a:t>y </a:t>
            </a:r>
            <a:r>
              <a:t>= </a:t>
            </a:r>
            <a:r>
              <a:rPr i="1"/>
              <a:t>g </a:t>
            </a:r>
            <a:r>
              <a:t>(</a:t>
            </a:r>
            <a:r>
              <a:rPr i="1"/>
              <a:t>x </a:t>
            </a:r>
            <a:r>
              <a:t>| </a:t>
            </a:r>
            <a:r>
              <a:rPr i="1"/>
              <a:t>θ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)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i="1"/>
              <a:t>g </a:t>
            </a:r>
            <a:r>
              <a:t>( ) model,</a:t>
            </a:r>
          </a:p>
          <a:p>
            <a:pPr>
              <a:buSzTx/>
              <a:buFont typeface="Wingdings"/>
              <a:buNone/>
              <a:defRPr>
                <a:latin typeface="Symbol"/>
                <a:ea typeface="Symbol"/>
                <a:cs typeface="Symbol"/>
                <a:sym typeface="Symbol"/>
              </a:defRPr>
            </a:pPr>
            <a:r>
              <a:t>	</a:t>
            </a:r>
            <a:r>
              <a:rPr i="1">
                <a:latin typeface="Lucida Bright"/>
                <a:ea typeface="Lucida Bright"/>
                <a:cs typeface="Lucida Bright"/>
                <a:sym typeface="Lucida Bright"/>
              </a:rPr>
              <a:t>θ</a:t>
            </a:r>
            <a:r>
              <a:rPr>
                <a:latin typeface="Lucida Bright"/>
                <a:ea typeface="Lucida Bright"/>
                <a:cs typeface="Lucida Bright"/>
                <a:sym typeface="Lucida Bright"/>
              </a:rPr>
              <a:t> parameters</a:t>
            </a:r>
          </a:p>
        </p:txBody>
      </p:sp>
      <p:sp>
        <p:nvSpPr>
          <p:cNvPr id="149" name="y = wx+w0"/>
          <p:cNvSpPr txBox="1"/>
          <p:nvPr/>
        </p:nvSpPr>
        <p:spPr>
          <a:xfrm>
            <a:off x="6227762" y="2779712"/>
            <a:ext cx="1379102" cy="51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y </a:t>
            </a:r>
            <a:r>
              <a:rPr i="0"/>
              <a:t>= </a:t>
            </a:r>
            <a:r>
              <a:t>wx</a:t>
            </a:r>
            <a:r>
              <a:rPr i="0"/>
              <a:t>+</a:t>
            </a:r>
            <a:r>
              <a:t>w</a:t>
            </a:r>
            <a:r>
              <a:rPr baseline="-25000" i="0"/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95347" y="6352222"/>
            <a:ext cx="2819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Regression Applications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Regression Applications</a:t>
            </a:r>
          </a:p>
        </p:txBody>
      </p:sp>
      <p:sp>
        <p:nvSpPr>
          <p:cNvPr id="153" name="Navigating a car: Angle of the steering wheel (CMU NavLab)…"/>
          <p:cNvSpPr txBox="1"/>
          <p:nvPr>
            <p:ph type="body" sz="half" idx="4294967295"/>
          </p:nvPr>
        </p:nvSpPr>
        <p:spPr>
          <a:xfrm>
            <a:off x="457200" y="1981200"/>
            <a:ext cx="8229600" cy="18081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Navigating a car: Angle of the steering wheel (CMU NavLab)</a:t>
            </a:r>
          </a:p>
          <a:p>
            <a:pPr>
              <a:buChar char="■"/>
            </a:pPr>
            <a:r>
              <a:t>Kinematics of a robot arm</a:t>
            </a:r>
          </a:p>
        </p:txBody>
      </p:sp>
      <p:sp>
        <p:nvSpPr>
          <p:cNvPr id="154" name="α1= g1(x,y)…"/>
          <p:cNvSpPr txBox="1"/>
          <p:nvPr/>
        </p:nvSpPr>
        <p:spPr>
          <a:xfrm>
            <a:off x="3563937" y="3284537"/>
            <a:ext cx="2232026" cy="972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defRPr i="1" sz="2400"/>
            </a:pPr>
            <a:r>
              <a:t>α</a:t>
            </a:r>
            <a:r>
              <a:rPr baseline="-25000" i="0" sz="2000"/>
              <a:t>1</a:t>
            </a:r>
            <a:r>
              <a:rPr i="0"/>
              <a:t>= </a:t>
            </a:r>
            <a:r>
              <a:t>g</a:t>
            </a:r>
            <a:r>
              <a:rPr baseline="-25000" i="0" sz="2000"/>
              <a:t>1</a:t>
            </a:r>
            <a:r>
              <a:rPr i="0"/>
              <a:t>(</a:t>
            </a:r>
            <a:r>
              <a:t>x</a:t>
            </a:r>
            <a:r>
              <a:rPr i="0"/>
              <a:t>,</a:t>
            </a:r>
            <a:r>
              <a:t>y</a:t>
            </a:r>
            <a:r>
              <a:rPr i="0"/>
              <a:t>)</a:t>
            </a:r>
          </a:p>
          <a:p>
            <a:pPr marL="342900" indent="-342900">
              <a:spcBef>
                <a:spcPts val="500"/>
              </a:spcBef>
              <a:defRPr i="1" sz="2400"/>
            </a:pPr>
            <a:r>
              <a:t>α</a:t>
            </a:r>
            <a:r>
              <a:rPr baseline="-25000" i="0" sz="2000"/>
              <a:t>2</a:t>
            </a:r>
            <a:r>
              <a:rPr i="0"/>
              <a:t>= </a:t>
            </a:r>
            <a:r>
              <a:t>g</a:t>
            </a:r>
            <a:r>
              <a:rPr baseline="-25000" i="0" sz="2000"/>
              <a:t>2</a:t>
            </a:r>
            <a:r>
              <a:rPr i="0"/>
              <a:t>(</a:t>
            </a:r>
            <a:r>
              <a:t>x</a:t>
            </a:r>
            <a:r>
              <a:rPr i="0"/>
              <a:t>,</a:t>
            </a:r>
            <a:r>
              <a:t>y</a:t>
            </a:r>
            <a:r>
              <a:rPr i="0"/>
              <a:t>)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1403350" y="3284537"/>
            <a:ext cx="2374900" cy="2244726"/>
            <a:chOff x="0" y="0"/>
            <a:chExt cx="2374899" cy="2244725"/>
          </a:xfrm>
        </p:grpSpPr>
        <p:sp>
          <p:nvSpPr>
            <p:cNvPr id="155" name="Line"/>
            <p:cNvSpPr/>
            <p:nvPr/>
          </p:nvSpPr>
          <p:spPr>
            <a:xfrm>
              <a:off x="0" y="2244725"/>
              <a:ext cx="1223963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574675" y="1381125"/>
              <a:ext cx="1081088" cy="8636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Line"/>
            <p:cNvSpPr/>
            <p:nvPr/>
          </p:nvSpPr>
          <p:spPr>
            <a:xfrm flipH="1" flipV="1">
              <a:off x="1229570" y="386203"/>
              <a:ext cx="424605" cy="99492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>
              <a:off x="863600" y="1381125"/>
              <a:ext cx="15113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α1"/>
            <p:cNvSpPr txBox="1"/>
            <p:nvPr/>
          </p:nvSpPr>
          <p:spPr>
            <a:xfrm>
              <a:off x="1150937" y="1655762"/>
              <a:ext cx="391925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α</a:t>
              </a:r>
              <a:r>
                <a:rPr baseline="-25000"/>
                <a:t>1</a:t>
              </a:r>
            </a:p>
          </p:txBody>
        </p:sp>
        <p:sp>
          <p:nvSpPr>
            <p:cNvPr id="160" name="α2"/>
            <p:cNvSpPr txBox="1"/>
            <p:nvPr/>
          </p:nvSpPr>
          <p:spPr>
            <a:xfrm>
              <a:off x="1655762" y="733425"/>
              <a:ext cx="391925" cy="5176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α</a:t>
              </a:r>
              <a:r>
                <a:rPr baseline="-25000"/>
                <a:t>2</a:t>
              </a:r>
            </a:p>
          </p:txBody>
        </p:sp>
        <p:sp>
          <p:nvSpPr>
            <p:cNvPr id="161" name="Line"/>
            <p:cNvSpPr/>
            <p:nvPr/>
          </p:nvSpPr>
          <p:spPr>
            <a:xfrm>
              <a:off x="1582727" y="1236662"/>
              <a:ext cx="217498" cy="14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863590" y="2028825"/>
              <a:ext cx="215910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</a:p>
          </p:txBody>
        </p:sp>
        <p:sp>
          <p:nvSpPr>
            <p:cNvPr id="163" name="(x,y)"/>
            <p:cNvSpPr txBox="1"/>
            <p:nvPr/>
          </p:nvSpPr>
          <p:spPr>
            <a:xfrm>
              <a:off x="287337" y="0"/>
              <a:ext cx="653912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(</a:t>
              </a:r>
              <a:r>
                <a:rPr i="1"/>
                <a:t>x</a:t>
              </a:r>
              <a:r>
                <a:t>,</a:t>
              </a:r>
              <a:r>
                <a:rPr i="1"/>
                <a:t>y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439785" y="6374447"/>
            <a:ext cx="28194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Supervised Learning: Uses"/>
          <p:cNvSpPr txBox="1"/>
          <p:nvPr>
            <p:ph type="title" idx="4294967295"/>
          </p:nvPr>
        </p:nvSpPr>
        <p:spPr>
          <a:xfrm>
            <a:off x="468312" y="476250"/>
            <a:ext cx="8229601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Supervised Learning: Uses</a:t>
            </a:r>
          </a:p>
        </p:txBody>
      </p:sp>
      <p:sp>
        <p:nvSpPr>
          <p:cNvPr id="168" name="Prediction of future cases: Use the rule to predict the output for future inputs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  <a:defRPr>
                <a:solidFill>
                  <a:srgbClr val="FF9900"/>
                </a:solidFill>
              </a:defRPr>
            </a:pPr>
            <a:r>
              <a:t>Prediction of future cases:</a:t>
            </a:r>
            <a:r>
              <a:rPr>
                <a:solidFill>
                  <a:srgbClr val="000000"/>
                </a:solidFill>
              </a:rPr>
              <a:t> Use the rule to predict the output for future inputs</a:t>
            </a:r>
            <a:endParaRPr>
              <a:solidFill>
                <a:srgbClr val="000000"/>
              </a:solidFill>
            </a:endParaRPr>
          </a:p>
          <a:p>
            <a:pPr>
              <a:buChar char="■"/>
              <a:defRPr>
                <a:solidFill>
                  <a:srgbClr val="FF9900"/>
                </a:solidFill>
              </a:defRPr>
            </a:pPr>
            <a:r>
              <a:t>Knowledge extraction:</a:t>
            </a:r>
            <a:r>
              <a:rPr>
                <a:solidFill>
                  <a:srgbClr val="000000"/>
                </a:solidFill>
              </a:rPr>
              <a:t> The rule is easy to understand</a:t>
            </a:r>
            <a:endParaRPr>
              <a:solidFill>
                <a:srgbClr val="000000"/>
              </a:solidFill>
            </a:endParaRPr>
          </a:p>
          <a:p>
            <a:pPr>
              <a:buChar char="■"/>
              <a:defRPr>
                <a:solidFill>
                  <a:srgbClr val="FF9900"/>
                </a:solidFill>
              </a:defRPr>
            </a:pPr>
            <a:r>
              <a:t>Compression:</a:t>
            </a:r>
            <a:r>
              <a:rPr>
                <a:solidFill>
                  <a:srgbClr val="000000"/>
                </a:solidFill>
              </a:rPr>
              <a:t> The rule is simpler than the data it explains</a:t>
            </a:r>
            <a:endParaRPr>
              <a:solidFill>
                <a:srgbClr val="000000"/>
              </a:solidFill>
            </a:endParaRPr>
          </a:p>
          <a:p>
            <a:pPr>
              <a:buChar char="■"/>
              <a:defRPr>
                <a:solidFill>
                  <a:srgbClr val="FF9900"/>
                </a:solidFill>
              </a:defRPr>
            </a:pPr>
            <a:r>
              <a:t>Outlier detection:</a:t>
            </a:r>
            <a:r>
              <a:rPr>
                <a:solidFill>
                  <a:srgbClr val="000000"/>
                </a:solidFill>
              </a:rPr>
              <a:t> Exceptions that are not covered by the rule, e.g., fraud</a:t>
            </a:r>
          </a:p>
        </p:txBody>
      </p:sp>
      <p:sp>
        <p:nvSpPr>
          <p:cNvPr id="169" name="Example: decision trees tools that create rules"/>
          <p:cNvSpPr txBox="1"/>
          <p:nvPr/>
        </p:nvSpPr>
        <p:spPr>
          <a:xfrm>
            <a:off x="357187" y="1357312"/>
            <a:ext cx="850106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Example: decision trees tools that create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439785" y="6374447"/>
            <a:ext cx="28194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Unsupervised Learning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Unsupervised Learning</a:t>
            </a:r>
          </a:p>
        </p:txBody>
      </p:sp>
      <p:sp>
        <p:nvSpPr>
          <p:cNvPr id="173" name="Learning “what normally happens”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Learning “what normally happens”</a:t>
            </a:r>
          </a:p>
          <a:p>
            <a:pPr>
              <a:buChar char="■"/>
            </a:pPr>
            <a:r>
              <a:t>No output</a:t>
            </a:r>
          </a:p>
          <a:p>
            <a:pPr>
              <a:buChar char="■"/>
            </a:pPr>
            <a:r>
              <a:t>Clustering: Grouping similar instances</a:t>
            </a:r>
          </a:p>
          <a:p>
            <a:pPr>
              <a:buChar char="■"/>
            </a:pPr>
            <a:r>
              <a:t>Other applications: Summarization, Association Analysis</a:t>
            </a:r>
          </a:p>
          <a:p>
            <a:pPr>
              <a:buChar char="■"/>
            </a:pPr>
            <a:r>
              <a:t>Example applications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</a:pPr>
            <a:r>
              <a:t>Customer segmentation in CRM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</a:pPr>
            <a:r>
              <a:t>Image compression: Color quantization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</a:pPr>
            <a:r>
              <a:t>Bioinformatics: Learning motifs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8439785" y="6374447"/>
            <a:ext cx="28194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Reinforcement Learning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Reinforcement Learning</a:t>
            </a:r>
          </a:p>
        </p:txBody>
      </p:sp>
      <p:sp>
        <p:nvSpPr>
          <p:cNvPr id="177" name="Topics: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Topics: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Policies: what actions should an agent take in a particular situation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Utility estimation: how good is a state (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used by policy)</a:t>
            </a:r>
          </a:p>
          <a:p>
            <a:pPr>
              <a:buChar char="■"/>
            </a:pPr>
            <a:r>
              <a:t>No supervised output but delayed reward</a:t>
            </a:r>
          </a:p>
          <a:p>
            <a:pPr>
              <a:buChar char="■"/>
            </a:pPr>
            <a:r>
              <a:t>Credit assignment problem</a:t>
            </a:r>
            <a:r>
              <a:t> (what was responsible for the outcome) </a:t>
            </a:r>
          </a:p>
          <a:p>
            <a:pPr>
              <a:buChar char="■"/>
            </a:pPr>
            <a:r>
              <a:t>Applications: 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Game playing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Robot in a maze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Multiple agents, partial observability,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8439785" y="6374447"/>
            <a:ext cx="28194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Resources: Datasets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Resources: Datasets</a:t>
            </a:r>
          </a:p>
        </p:txBody>
      </p:sp>
      <p:sp>
        <p:nvSpPr>
          <p:cNvPr id="181" name="UCI Repository: http://www.ics.uci.edu/~mlearn/MLRepository.html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UCI Repository: </a:t>
            </a:r>
            <a:r>
              <a:rPr sz="2000" u="sng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hlinkClick r:id="rId2" invalidUrl="" action="" tgtFrame="" tooltip="" history="1" highlightClick="0" endSnd="0"/>
              </a:rPr>
              <a:t>http://www.ics.uci.edu/~mlearn/MLRepository.html</a:t>
            </a:r>
            <a:endParaRPr sz="2000">
              <a:solidFill>
                <a:srgbClr val="3333FF"/>
              </a:solidFill>
            </a:endParaRPr>
          </a:p>
          <a:p>
            <a:pPr>
              <a:buChar char="■"/>
            </a:pPr>
            <a:r>
              <a:t>UCI KDD Archive: </a:t>
            </a:r>
            <a:r>
              <a:rPr sz="2000" u="sng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hlinkClick r:id="rId3" invalidUrl="" action="" tgtFrame="" tooltip="" history="1" highlightClick="0" endSnd="0"/>
              </a:rPr>
              <a:t>http://kdd.ics.uci.edu/summary.data.application.html</a:t>
            </a:r>
            <a:endParaRPr sz="2000"/>
          </a:p>
          <a:p>
            <a:pPr>
              <a:buChar char="■"/>
            </a:pPr>
            <a:r>
              <a:t>Statlib: </a:t>
            </a:r>
            <a:r>
              <a:rPr sz="2000" u="sng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hlinkClick r:id="rId4" invalidUrl="" action="" tgtFrame="" tooltip="" history="1" highlightClick="0" endSnd="0"/>
              </a:rPr>
              <a:t>http://lib.stat.cmu.edu/</a:t>
            </a:r>
            <a:endParaRPr sz="2000"/>
          </a:p>
          <a:p>
            <a:pPr>
              <a:buChar char="■"/>
            </a:pPr>
            <a:r>
              <a:t>Delve: </a:t>
            </a:r>
            <a:r>
              <a:rPr sz="2000" u="sng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hlinkClick r:id="rId5" invalidUrl="" action="" tgtFrame="" tooltip="" history="1" highlightClick="0" endSnd="0"/>
              </a:rPr>
              <a:t>http://www.cs.utoronto.ca/~delve/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What We Talk About When We  Talk About“Learning”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We Talk About When We  Talk About“Learning”</a:t>
            </a:r>
          </a:p>
        </p:txBody>
      </p:sp>
      <p:sp>
        <p:nvSpPr>
          <p:cNvPr id="93" name="Learning general models from a data of particular examples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Learning general models from a data of particular examples </a:t>
            </a:r>
          </a:p>
          <a:p>
            <a:pPr>
              <a:buChar char="■"/>
            </a:pPr>
            <a:r>
              <a:t>Data is cheap and abundant (data warehouses, data marts); knowledge is expensive and scarce. </a:t>
            </a:r>
          </a:p>
          <a:p>
            <a:pPr>
              <a:buChar char="■"/>
            </a:pPr>
            <a:r>
              <a:t>Example in retail: Customer transactions to consumer behavior: </a:t>
            </a:r>
          </a:p>
          <a:p>
            <a:pPr lvl="1" marL="285750" indent="171450">
              <a:spcBef>
                <a:spcPts val="0"/>
              </a:spcBef>
              <a:buSzTx/>
              <a:buFont typeface="Wingdings"/>
              <a:buNone/>
            </a:pPr>
            <a:r>
              <a:t>	</a:t>
            </a:r>
            <a:r>
              <a:rPr i="1" sz="2000"/>
              <a:t>People who bought “Da Vinci Code” also bought “The Five People You Meet in Heaven”  (www.amazon.com)</a:t>
            </a:r>
            <a:endParaRPr i="1" sz="2000"/>
          </a:p>
          <a:p>
            <a:pPr>
              <a:buChar char="■"/>
            </a:pPr>
            <a:r>
              <a:t>Build a model that is </a:t>
            </a:r>
            <a:r>
              <a:rPr i="1">
                <a:solidFill>
                  <a:srgbClr val="FF9900"/>
                </a:solidFill>
              </a:rPr>
              <a:t>a good and useful approximation</a:t>
            </a:r>
            <a:r>
              <a:t> to the data.</a:t>
            </a:r>
            <a:r>
              <a:rPr i="1"/>
              <a:t>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Data Mining/KDD"/>
          <p:cNvSpPr txBox="1"/>
          <p:nvPr>
            <p:ph type="title" idx="4294967295"/>
          </p:nvPr>
        </p:nvSpPr>
        <p:spPr>
          <a:xfrm>
            <a:off x="457200" y="0"/>
            <a:ext cx="8229600" cy="13573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Data Mining</a:t>
            </a:r>
            <a:r>
              <a:t>/KDD</a:t>
            </a:r>
          </a:p>
        </p:txBody>
      </p:sp>
      <p:sp>
        <p:nvSpPr>
          <p:cNvPr id="97" name="Retail: Market basket analysis, Customer relationship management (CRM)…"/>
          <p:cNvSpPr txBox="1"/>
          <p:nvPr>
            <p:ph type="body" sz="half" idx="4294967295"/>
          </p:nvPr>
        </p:nvSpPr>
        <p:spPr>
          <a:xfrm>
            <a:off x="457200" y="2928937"/>
            <a:ext cx="8229600" cy="293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Retail:</a:t>
            </a:r>
            <a:r>
              <a:rPr>
                <a:solidFill>
                  <a:srgbClr val="000000"/>
                </a:solidFill>
              </a:rPr>
              <a:t> Market basket analysis, Customer relationship management (CRM)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Finance:</a:t>
            </a:r>
            <a:r>
              <a:rPr>
                <a:solidFill>
                  <a:srgbClr val="000000"/>
                </a:solidFill>
              </a:rPr>
              <a:t> Credit scoring, fraud detection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Manufacturing:</a:t>
            </a:r>
            <a:r>
              <a:rPr>
                <a:solidFill>
                  <a:srgbClr val="000000"/>
                </a:solidFill>
              </a:rPr>
              <a:t> Optimization, troubleshooting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Medicine:</a:t>
            </a:r>
            <a:r>
              <a:rPr>
                <a:solidFill>
                  <a:srgbClr val="000000"/>
                </a:solidFill>
              </a:rPr>
              <a:t> Medical diagnosis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Telecommunications:</a:t>
            </a:r>
            <a:r>
              <a:rPr>
                <a:solidFill>
                  <a:srgbClr val="000000"/>
                </a:solidFill>
              </a:rPr>
              <a:t> Quality of service optimization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Bioinformatics:</a:t>
            </a:r>
            <a:r>
              <a:rPr>
                <a:solidFill>
                  <a:srgbClr val="000000"/>
                </a:solidFill>
              </a:rPr>
              <a:t> Motifs, alignment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>
                <a:solidFill>
                  <a:srgbClr val="FF9900"/>
                </a:solidFill>
              </a:defRPr>
            </a:pPr>
            <a:r>
              <a:t>Web mining:</a:t>
            </a:r>
            <a:r>
              <a:rPr>
                <a:solidFill>
                  <a:srgbClr val="000000"/>
                </a:solidFill>
              </a:rPr>
              <a:t> Search engines</a:t>
            </a:r>
            <a:endParaRPr>
              <a:solidFill>
                <a:srgbClr val="000000"/>
              </a:solidFill>
            </a:endParaRPr>
          </a:p>
          <a:p>
            <a:pPr marL="291465" indent="-291465" defTabSz="777240">
              <a:lnSpc>
                <a:spcPct val="90000"/>
              </a:lnSpc>
              <a:spcBef>
                <a:spcPts val="400"/>
              </a:spcBef>
              <a:buChar char="■"/>
              <a:defRPr sz="2040"/>
            </a:pPr>
            <a:r>
              <a:t>...</a:t>
            </a:r>
          </a:p>
        </p:txBody>
      </p:sp>
      <p:sp>
        <p:nvSpPr>
          <p:cNvPr id="98" name="Definition := “KDD is the non-trivial process of…"/>
          <p:cNvSpPr txBox="1"/>
          <p:nvPr/>
        </p:nvSpPr>
        <p:spPr>
          <a:xfrm>
            <a:off x="500062" y="1143000"/>
            <a:ext cx="6622887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u="sng"/>
            </a:pPr>
            <a:r>
              <a:t>Definition</a:t>
            </a:r>
            <a:r>
              <a:rPr u="none"/>
              <a:t> := </a:t>
            </a:r>
            <a:r>
              <a:rPr i="1" u="none"/>
              <a:t>“KDD is the non-trivial process of </a:t>
            </a:r>
            <a:endParaRPr i="1"/>
          </a:p>
          <a:p>
            <a:pPr>
              <a:defRPr i="1" sz="2400"/>
            </a:pPr>
            <a:r>
              <a:t>identifying valid, novel, potentially useful, and </a:t>
            </a:r>
          </a:p>
          <a:p>
            <a:pPr>
              <a:defRPr i="1" sz="2400"/>
            </a:pPr>
            <a:r>
              <a:t>ultimately understandable patterns in data” </a:t>
            </a:r>
            <a:r>
              <a:rPr i="0"/>
              <a:t>(Fayyad</a:t>
            </a:r>
            <a:r>
              <a:rPr i="0" sz="1800"/>
              <a:t>)</a:t>
            </a:r>
          </a:p>
        </p:txBody>
      </p:sp>
      <p:sp>
        <p:nvSpPr>
          <p:cNvPr id="99" name="Applications:"/>
          <p:cNvSpPr txBox="1"/>
          <p:nvPr/>
        </p:nvSpPr>
        <p:spPr>
          <a:xfrm>
            <a:off x="642937" y="2428875"/>
            <a:ext cx="1965869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FF6600"/>
                </a:solidFill>
              </a:defRPr>
            </a:lvl1pPr>
          </a:lstStyle>
          <a:p>
            <a:pPr/>
            <a:r>
              <a:t>Applications: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What is Machine Learning?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Machine Learning?</a:t>
            </a:r>
          </a:p>
        </p:txBody>
      </p:sp>
      <p:sp>
        <p:nvSpPr>
          <p:cNvPr id="103" name="Machine Learning…"/>
          <p:cNvSpPr txBox="1"/>
          <p:nvPr>
            <p:ph type="body" idx="4294967295"/>
          </p:nvPr>
        </p:nvSpPr>
        <p:spPr>
          <a:xfrm>
            <a:off x="457200" y="1285875"/>
            <a:ext cx="8229600" cy="45815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</a:p>
          <a:p>
            <a:pPr>
              <a:buChar char="■"/>
            </a:pPr>
            <a:r>
              <a:t>Machine Learning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Study of algorithms that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improve their performance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at some task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with experience</a:t>
            </a:r>
          </a:p>
          <a:p>
            <a:pPr>
              <a:buChar char="■"/>
            </a:pPr>
            <a:r>
              <a:t>Optimize a performance criterion using example data or past experience.</a:t>
            </a:r>
          </a:p>
          <a:p>
            <a:pPr>
              <a:buChar char="■"/>
            </a:pPr>
            <a:r>
              <a:t>Role of Statistics: Inference from a sample</a:t>
            </a:r>
          </a:p>
          <a:p>
            <a:pPr>
              <a:buChar char="■"/>
            </a:pPr>
            <a:r>
              <a:t>Role of Computer science: Efficient algorithms to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</a:pPr>
            <a:r>
              <a:t>Solve the optimization problem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</a:pPr>
            <a:r>
              <a:t>Representing and evaluating the model for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wth of Machine Learning"/>
          <p:cNvSpPr txBox="1"/>
          <p:nvPr>
            <p:ph type="title" idx="4294967295"/>
          </p:nvPr>
        </p:nvSpPr>
        <p:spPr>
          <a:xfrm>
            <a:off x="457200" y="457200"/>
            <a:ext cx="8258175" cy="7572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Growth of Machine Learning</a:t>
            </a:r>
          </a:p>
        </p:txBody>
      </p:sp>
      <p:sp>
        <p:nvSpPr>
          <p:cNvPr id="106" name="Machine learning is preferred approach to…"/>
          <p:cNvSpPr txBox="1"/>
          <p:nvPr>
            <p:ph type="body" idx="4294967295"/>
          </p:nvPr>
        </p:nvSpPr>
        <p:spPr>
          <a:xfrm>
            <a:off x="-1" y="1357312"/>
            <a:ext cx="9144002" cy="4510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Char char="■"/>
              <a:defRPr sz="2000"/>
            </a:pPr>
            <a:r>
              <a:t>Machine learning is preferred approach to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Speech recognition, Natural language processing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Computer vision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Medical outcomes analysis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Robot control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Computational biology</a:t>
            </a:r>
          </a:p>
          <a:p>
            <a:pPr>
              <a:spcBef>
                <a:spcPts val="400"/>
              </a:spcBef>
              <a:buChar char="■"/>
              <a:defRPr sz="2000"/>
            </a:pPr>
            <a:r>
              <a:t>This trend is accelerating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Improved machine learning algorithms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Improved data capture, networking, faster computers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Software too complex to write by hand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New sensors / IO devices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Demand for self-customization to user, environment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It turns out to be difficult to extract knowledge from human experts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i="1"/>
              <a:t>failure of expert systems in the 1980’s.</a:t>
            </a:r>
          </a:p>
        </p:txBody>
      </p:sp>
      <p:sp>
        <p:nvSpPr>
          <p:cNvPr id="107" name="Alpydin &amp; Ch. Eick: ML Topic1"/>
          <p:cNvSpPr txBox="1"/>
          <p:nvPr/>
        </p:nvSpPr>
        <p:spPr>
          <a:xfrm>
            <a:off x="0" y="6601460"/>
            <a:ext cx="6048375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i="1" sz="1000"/>
            </a:lvl1pPr>
          </a:lstStyle>
          <a:p>
            <a:pPr/>
            <a:r>
              <a:t>Alpydin &amp; Ch. Eick: ML Topic1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Applications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Applications</a:t>
            </a:r>
          </a:p>
        </p:txBody>
      </p:sp>
      <p:sp>
        <p:nvSpPr>
          <p:cNvPr id="112" name="Association Analysis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Association</a:t>
            </a:r>
            <a:r>
              <a:t> Analysis</a:t>
            </a:r>
          </a:p>
          <a:p>
            <a:pPr>
              <a:buChar char="■"/>
            </a:pPr>
            <a:r>
              <a:t>Supervised Learning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Classification</a:t>
            </a:r>
          </a:p>
          <a:p>
            <a:pPr lvl="1" marL="742950" indent="-285750">
              <a:spcBef>
                <a:spcPts val="0"/>
              </a:spcBef>
              <a:buClr>
                <a:schemeClr val="accent2"/>
              </a:buClr>
              <a:defRPr sz="2000"/>
            </a:pPr>
            <a:r>
              <a:t>Regression</a:t>
            </a:r>
            <a:r>
              <a:t>/Prediction </a:t>
            </a:r>
          </a:p>
          <a:p>
            <a:pPr>
              <a:buChar char="■"/>
            </a:pPr>
            <a:r>
              <a:t>Unsupervised Learning</a:t>
            </a:r>
          </a:p>
          <a:p>
            <a:pPr>
              <a:buChar char="■"/>
            </a:pPr>
            <a:r>
              <a:t>Reinforcement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earning Associations"/>
          <p:cNvSpPr txBox="1"/>
          <p:nvPr>
            <p:ph type="title" idx="4294967295"/>
          </p:nvPr>
        </p:nvSpPr>
        <p:spPr>
          <a:xfrm>
            <a:off x="457200" y="457200"/>
            <a:ext cx="8229600" cy="11144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Learning Associations</a:t>
            </a:r>
          </a:p>
        </p:txBody>
      </p:sp>
      <p:sp>
        <p:nvSpPr>
          <p:cNvPr id="115" name="Basket analysis:…"/>
          <p:cNvSpPr txBox="1"/>
          <p:nvPr>
            <p:ph type="body" idx="4294967295"/>
          </p:nvPr>
        </p:nvSpPr>
        <p:spPr>
          <a:xfrm>
            <a:off x="457200" y="1571625"/>
            <a:ext cx="8229600" cy="42957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Basket analysis: </a:t>
            </a:r>
          </a:p>
          <a:p>
            <a:pPr>
              <a:buSzTx/>
              <a:buFont typeface="Wingdings"/>
              <a:buNone/>
            </a:pPr>
            <a:r>
              <a:t>	</a:t>
            </a:r>
            <a:r>
              <a:rPr i="1"/>
              <a:t>P </a:t>
            </a:r>
            <a:r>
              <a:t>(</a:t>
            </a:r>
            <a:r>
              <a:rPr i="1"/>
              <a:t>Y </a:t>
            </a:r>
            <a:r>
              <a:t>| </a:t>
            </a:r>
            <a:r>
              <a:rPr i="1"/>
              <a:t>X </a:t>
            </a:r>
            <a:r>
              <a:t>) probability that somebody who buys </a:t>
            </a:r>
            <a:r>
              <a:rPr i="1"/>
              <a:t>X</a:t>
            </a:r>
            <a:r>
              <a:t> also buys </a:t>
            </a:r>
            <a:r>
              <a:rPr i="1"/>
              <a:t>Y </a:t>
            </a:r>
            <a:r>
              <a:t>where </a:t>
            </a:r>
            <a:r>
              <a:rPr i="1"/>
              <a:t>X</a:t>
            </a:r>
            <a:r>
              <a:t> and </a:t>
            </a:r>
            <a:r>
              <a:rPr i="1"/>
              <a:t>Y</a:t>
            </a:r>
            <a:r>
              <a:t> are products/services.</a:t>
            </a:r>
          </a:p>
          <a:p>
            <a:pPr>
              <a:buSzTx/>
              <a:buFont typeface="Wingdings"/>
              <a:buNone/>
            </a:pPr>
            <a:r>
              <a:t>	</a:t>
            </a:r>
          </a:p>
          <a:p>
            <a:pPr>
              <a:buSzTx/>
              <a:buFont typeface="Wingdings"/>
              <a:buNone/>
            </a:pPr>
            <a:r>
              <a:t>	Example: </a:t>
            </a:r>
            <a:r>
              <a:rPr i="1"/>
              <a:t>P </a:t>
            </a:r>
            <a:r>
              <a:t>( chips | beer ) = 0.7</a:t>
            </a:r>
          </a:p>
        </p:txBody>
      </p:sp>
      <p:sp>
        <p:nvSpPr>
          <p:cNvPr id="116" name="Market-Basket transactions"/>
          <p:cNvSpPr txBox="1"/>
          <p:nvPr/>
        </p:nvSpPr>
        <p:spPr>
          <a:xfrm>
            <a:off x="357187" y="4000500"/>
            <a:ext cx="41910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solidFill>
                  <a:srgbClr val="0C6D9C"/>
                </a:solidFill>
              </a:defRPr>
            </a:lvl1pPr>
          </a:lstStyle>
          <a:p>
            <a:pPr/>
            <a:r>
              <a:t>Market-Basket transactions</a:t>
            </a:r>
          </a:p>
        </p:txBody>
      </p:sp>
      <p:pic>
        <p:nvPicPr>
          <p:cNvPr id="11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87" y="4325937"/>
            <a:ext cx="4343401" cy="2532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5737" y="549275"/>
            <a:ext cx="4689476" cy="44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lassification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Classification</a:t>
            </a:r>
          </a:p>
        </p:txBody>
      </p:sp>
      <p:sp>
        <p:nvSpPr>
          <p:cNvPr id="122" name="Example: Credit scoring…"/>
          <p:cNvSpPr txBox="1"/>
          <p:nvPr>
            <p:ph type="body" sz="quarter" idx="4294967295"/>
          </p:nvPr>
        </p:nvSpPr>
        <p:spPr>
          <a:xfrm>
            <a:off x="468312" y="1844675"/>
            <a:ext cx="3322638" cy="31686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Example: Credit scoring</a:t>
            </a:r>
          </a:p>
          <a:p>
            <a:pPr>
              <a:buChar char="■"/>
            </a:pPr>
            <a:r>
              <a:t>Differentiating between </a:t>
            </a:r>
            <a:r>
              <a:rPr>
                <a:solidFill>
                  <a:srgbClr val="FF33CC"/>
                </a:solidFill>
              </a:rPr>
              <a:t>low-risk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high-risk</a:t>
            </a:r>
            <a:r>
              <a:t> customers from their </a:t>
            </a:r>
            <a:r>
              <a:rPr i="1"/>
              <a:t>income</a:t>
            </a:r>
            <a:r>
              <a:t> and </a:t>
            </a:r>
            <a:r>
              <a:rPr i="1"/>
              <a:t>savings</a:t>
            </a:r>
          </a:p>
        </p:txBody>
      </p:sp>
      <p:sp>
        <p:nvSpPr>
          <p:cNvPr id="123" name="Discriminant: IF income &gt; θ1 AND savings &gt; θ2…"/>
          <p:cNvSpPr txBox="1"/>
          <p:nvPr/>
        </p:nvSpPr>
        <p:spPr>
          <a:xfrm>
            <a:off x="971550" y="5157787"/>
            <a:ext cx="7777163" cy="91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3333FF"/>
                </a:solidFill>
              </a:defRPr>
            </a:pPr>
            <a:r>
              <a:t>Discriminant:</a:t>
            </a:r>
            <a:r>
              <a:rPr>
                <a:solidFill>
                  <a:srgbClr val="000000"/>
                </a:solidFill>
              </a:rPr>
              <a:t> IF </a:t>
            </a:r>
            <a:r>
              <a:rPr i="1">
                <a:solidFill>
                  <a:srgbClr val="000000"/>
                </a:solidFill>
              </a:rPr>
              <a:t>income</a:t>
            </a:r>
            <a:r>
              <a:rPr>
                <a:solidFill>
                  <a:srgbClr val="000000"/>
                </a:solidFill>
              </a:rPr>
              <a:t> &gt; θ</a:t>
            </a:r>
            <a:r>
              <a:rPr baseline="-25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AND </a:t>
            </a:r>
            <a:r>
              <a:rPr i="1">
                <a:solidFill>
                  <a:srgbClr val="000000"/>
                </a:solidFill>
              </a:rPr>
              <a:t>savings</a:t>
            </a:r>
            <a:r>
              <a:rPr>
                <a:solidFill>
                  <a:srgbClr val="000000"/>
                </a:solidFill>
              </a:rPr>
              <a:t> &gt; θ</a:t>
            </a:r>
            <a:r>
              <a:rPr baseline="-25000">
                <a:solidFill>
                  <a:srgbClr val="0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defRPr sz="2400"/>
            </a:pPr>
            <a:r>
              <a:t>				THEN </a:t>
            </a:r>
            <a:r>
              <a:rPr>
                <a:solidFill>
                  <a:srgbClr val="FF33CC"/>
                </a:solidFill>
              </a:rPr>
              <a:t>low-risk </a:t>
            </a:r>
            <a:r>
              <a:t>ELSE </a:t>
            </a:r>
            <a:r>
              <a:rPr>
                <a:solidFill>
                  <a:srgbClr val="FF0000"/>
                </a:solidFill>
              </a:rPr>
              <a:t>high-risk</a:t>
            </a:r>
          </a:p>
        </p:txBody>
      </p:sp>
      <p:sp>
        <p:nvSpPr>
          <p:cNvPr id="124" name="Line"/>
          <p:cNvSpPr/>
          <p:nvPr/>
        </p:nvSpPr>
        <p:spPr>
          <a:xfrm flipH="1">
            <a:off x="1500187" y="5500687"/>
            <a:ext cx="928688" cy="78581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Model"/>
          <p:cNvSpPr txBox="1"/>
          <p:nvPr/>
        </p:nvSpPr>
        <p:spPr>
          <a:xfrm>
            <a:off x="1000125" y="6286500"/>
            <a:ext cx="767294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528684" y="6374447"/>
            <a:ext cx="19304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Classification: Applications"/>
          <p:cNvSpPr txBox="1"/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Classification: Applications</a:t>
            </a:r>
          </a:p>
        </p:txBody>
      </p:sp>
      <p:sp>
        <p:nvSpPr>
          <p:cNvPr id="129" name="Aka Pattern recognition…"/>
          <p:cNvSpPr txBox="1"/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2613" indent="-332613" defTabSz="886968">
              <a:lnSpc>
                <a:spcPct val="90000"/>
              </a:lnSpc>
              <a:buChar char="■"/>
              <a:defRPr sz="2328"/>
            </a:pPr>
            <a:r>
              <a:t>Aka Pattern recognition</a:t>
            </a:r>
          </a:p>
          <a:p>
            <a:pPr marL="332613" indent="-332613" defTabSz="886968">
              <a:lnSpc>
                <a:spcPct val="90000"/>
              </a:lnSpc>
              <a:buChar char="■"/>
              <a:defRPr sz="2328">
                <a:solidFill>
                  <a:srgbClr val="FF9900"/>
                </a:solidFill>
              </a:defRPr>
            </a:pPr>
            <a:r>
              <a:t>Face recognition:</a:t>
            </a:r>
            <a:r>
              <a:rPr>
                <a:solidFill>
                  <a:srgbClr val="000000"/>
                </a:solidFill>
              </a:rPr>
              <a:t> Pose, lighting, occlusion (glasses, beard), make-up, hair style </a:t>
            </a:r>
            <a:endParaRPr>
              <a:solidFill>
                <a:srgbClr val="000000"/>
              </a:solidFill>
            </a:endParaRPr>
          </a:p>
          <a:p>
            <a:pPr marL="332613" indent="-332613" defTabSz="886968">
              <a:lnSpc>
                <a:spcPct val="90000"/>
              </a:lnSpc>
              <a:buChar char="■"/>
              <a:defRPr sz="2328">
                <a:solidFill>
                  <a:srgbClr val="FF9900"/>
                </a:solidFill>
              </a:defRPr>
            </a:pPr>
            <a:r>
              <a:t>Character recognition:</a:t>
            </a:r>
            <a:r>
              <a:rPr>
                <a:solidFill>
                  <a:srgbClr val="000000"/>
                </a:solidFill>
              </a:rPr>
              <a:t> Different handwriting styles.</a:t>
            </a:r>
            <a:endParaRPr>
              <a:solidFill>
                <a:srgbClr val="000000"/>
              </a:solidFill>
            </a:endParaRPr>
          </a:p>
          <a:p>
            <a:pPr marL="332613" indent="-332613" defTabSz="886968">
              <a:lnSpc>
                <a:spcPct val="90000"/>
              </a:lnSpc>
              <a:buChar char="■"/>
              <a:defRPr sz="2328">
                <a:solidFill>
                  <a:srgbClr val="FF9900"/>
                </a:solidFill>
              </a:defRPr>
            </a:pPr>
            <a:r>
              <a:t>Speech recognition:</a:t>
            </a:r>
            <a:r>
              <a:rPr>
                <a:solidFill>
                  <a:srgbClr val="000000"/>
                </a:solidFill>
              </a:rPr>
              <a:t> Temporal dependency. </a:t>
            </a:r>
            <a:endParaRPr>
              <a:solidFill>
                <a:srgbClr val="000000"/>
              </a:solidFill>
            </a:endParaRPr>
          </a:p>
          <a:p>
            <a:pPr lvl="1" marL="720661" indent="-277177" defTabSz="886968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940"/>
            </a:pPr>
            <a:r>
              <a:t>Use of a dictionary or the syntax of the language. </a:t>
            </a:r>
          </a:p>
          <a:p>
            <a:pPr lvl="1" marL="720661" indent="-277177" defTabSz="886968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940"/>
            </a:pPr>
            <a:r>
              <a:t>Sensor fusion: Combine multiple modalities; eg, visual (lip image) and acoustic for speech</a:t>
            </a:r>
          </a:p>
          <a:p>
            <a:pPr marL="332613" indent="-332613" defTabSz="886968">
              <a:lnSpc>
                <a:spcPct val="90000"/>
              </a:lnSpc>
              <a:buChar char="■"/>
              <a:defRPr sz="2328">
                <a:solidFill>
                  <a:srgbClr val="FF9900"/>
                </a:solidFill>
              </a:defRPr>
            </a:pPr>
            <a:r>
              <a:t>Medical diagnosis:</a:t>
            </a:r>
            <a:r>
              <a:rPr>
                <a:solidFill>
                  <a:srgbClr val="000000"/>
                </a:solidFill>
              </a:rPr>
              <a:t> From symptoms to illnesses</a:t>
            </a:r>
            <a:endParaRPr>
              <a:solidFill>
                <a:srgbClr val="000000"/>
              </a:solidFill>
            </a:endParaRPr>
          </a:p>
          <a:p>
            <a:pPr marL="332613" indent="-332613" defTabSz="886968">
              <a:lnSpc>
                <a:spcPct val="90000"/>
              </a:lnSpc>
              <a:buChar char="■"/>
              <a:defRPr sz="2328">
                <a:solidFill>
                  <a:srgbClr val="FF9900"/>
                </a:solidFill>
              </a:defRPr>
            </a:pPr>
            <a:r>
              <a:t>Web Advertizing: </a:t>
            </a:r>
            <a:r>
              <a:rPr>
                <a:solidFill>
                  <a:srgbClr val="000000"/>
                </a:solidFill>
              </a:rPr>
              <a:t>Predict if a user clicks on an ad on the Internet.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99"/>
      </a:accent1>
      <a:accent2>
        <a:srgbClr val="FBA3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ixe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ix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Bright"/>
            <a:ea typeface="Lucida Bright"/>
            <a:cs typeface="Lucida Bright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Bright"/>
            <a:ea typeface="Lucida Bright"/>
            <a:cs typeface="Lucida Bright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99"/>
      </a:accent1>
      <a:accent2>
        <a:srgbClr val="FBA3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ixe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ix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Bright"/>
            <a:ea typeface="Lucida Bright"/>
            <a:cs typeface="Lucida Bright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Bright"/>
            <a:ea typeface="Lucida Bright"/>
            <a:cs typeface="Lucida Bright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