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26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ontinuum.io/downloads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Machine learning with Python scikit-learn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9768">
              <a:defRPr sz="3666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Optimally separating hyperplane with errors</a:t>
            </a:r>
          </a:p>
        </p:txBody>
      </p:sp>
      <p:sp>
        <p:nvSpPr>
          <p:cNvPr id="290" name="Rectangle 5"/>
          <p:cNvSpPr txBox="1"/>
          <p:nvPr/>
        </p:nvSpPr>
        <p:spPr>
          <a:xfrm>
            <a:off x="1489075" y="1990725"/>
            <a:ext cx="18415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 </a:t>
            </a:r>
          </a:p>
        </p:txBody>
      </p:sp>
      <p:sp>
        <p:nvSpPr>
          <p:cNvPr id="291" name="Rectangle 6"/>
          <p:cNvSpPr txBox="1"/>
          <p:nvPr/>
        </p:nvSpPr>
        <p:spPr>
          <a:xfrm>
            <a:off x="1666875" y="1990725"/>
            <a:ext cx="18415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y</a:t>
            </a:r>
          </a:p>
        </p:txBody>
      </p:sp>
      <p:sp>
        <p:nvSpPr>
          <p:cNvPr id="292" name="Rectangle 7"/>
          <p:cNvSpPr txBox="1"/>
          <p:nvPr/>
        </p:nvSpPr>
        <p:spPr>
          <a:xfrm>
            <a:off x="1838325" y="1990725"/>
            <a:ext cx="12700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93" name="Rectangle 8"/>
          <p:cNvSpPr txBox="1"/>
          <p:nvPr/>
        </p:nvSpPr>
        <p:spPr>
          <a:xfrm>
            <a:off x="1489075" y="2382838"/>
            <a:ext cx="12700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94" name="Rectangle 9"/>
          <p:cNvSpPr txBox="1"/>
          <p:nvPr/>
        </p:nvSpPr>
        <p:spPr>
          <a:xfrm>
            <a:off x="1489075" y="2779713"/>
            <a:ext cx="12700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95" name="Rectangle 10"/>
          <p:cNvSpPr txBox="1"/>
          <p:nvPr/>
        </p:nvSpPr>
        <p:spPr>
          <a:xfrm>
            <a:off x="1489075" y="3170238"/>
            <a:ext cx="12700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96" name="Rectangle 11"/>
          <p:cNvSpPr txBox="1"/>
          <p:nvPr/>
        </p:nvSpPr>
        <p:spPr>
          <a:xfrm>
            <a:off x="1577975" y="3170238"/>
            <a:ext cx="12700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97" name="Rectangle 12"/>
          <p:cNvSpPr txBox="1"/>
          <p:nvPr/>
        </p:nvSpPr>
        <p:spPr>
          <a:xfrm>
            <a:off x="1660525" y="3170238"/>
            <a:ext cx="18415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 </a:t>
            </a:r>
          </a:p>
        </p:txBody>
      </p:sp>
      <p:sp>
        <p:nvSpPr>
          <p:cNvPr id="298" name="Rectangle 13"/>
          <p:cNvSpPr txBox="1"/>
          <p:nvPr/>
        </p:nvSpPr>
        <p:spPr>
          <a:xfrm>
            <a:off x="1831975" y="3170238"/>
            <a:ext cx="12700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99" name="Rectangle 14"/>
          <p:cNvSpPr txBox="1"/>
          <p:nvPr/>
        </p:nvSpPr>
        <p:spPr>
          <a:xfrm>
            <a:off x="1920875" y="3170238"/>
            <a:ext cx="18415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 </a:t>
            </a:r>
          </a:p>
        </p:txBody>
      </p:sp>
      <p:sp>
        <p:nvSpPr>
          <p:cNvPr id="300" name="Rectangle 15"/>
          <p:cNvSpPr txBox="1"/>
          <p:nvPr/>
        </p:nvSpPr>
        <p:spPr>
          <a:xfrm>
            <a:off x="2092325" y="3170238"/>
            <a:ext cx="12700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01" name="Rectangle 16"/>
          <p:cNvSpPr txBox="1"/>
          <p:nvPr/>
        </p:nvSpPr>
        <p:spPr>
          <a:xfrm>
            <a:off x="2174875" y="3170238"/>
            <a:ext cx="18415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 </a:t>
            </a:r>
          </a:p>
        </p:txBody>
      </p:sp>
      <p:sp>
        <p:nvSpPr>
          <p:cNvPr id="302" name="Rectangle 17"/>
          <p:cNvSpPr txBox="1"/>
          <p:nvPr/>
        </p:nvSpPr>
        <p:spPr>
          <a:xfrm>
            <a:off x="2346325" y="3170238"/>
            <a:ext cx="12700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03" name="Rectangle 18"/>
          <p:cNvSpPr txBox="1"/>
          <p:nvPr/>
        </p:nvSpPr>
        <p:spPr>
          <a:xfrm>
            <a:off x="2435225" y="3170238"/>
            <a:ext cx="18415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 </a:t>
            </a:r>
          </a:p>
        </p:txBody>
      </p:sp>
      <p:sp>
        <p:nvSpPr>
          <p:cNvPr id="304" name="Rectangle 19"/>
          <p:cNvSpPr txBox="1"/>
          <p:nvPr/>
        </p:nvSpPr>
        <p:spPr>
          <a:xfrm>
            <a:off x="2606675" y="3170238"/>
            <a:ext cx="12700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05" name="Rectangle 20"/>
          <p:cNvSpPr txBox="1"/>
          <p:nvPr/>
        </p:nvSpPr>
        <p:spPr>
          <a:xfrm>
            <a:off x="2689225" y="3170238"/>
            <a:ext cx="18415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 </a:t>
            </a:r>
          </a:p>
        </p:txBody>
      </p:sp>
      <p:sp>
        <p:nvSpPr>
          <p:cNvPr id="306" name="Rectangle 21"/>
          <p:cNvSpPr txBox="1"/>
          <p:nvPr/>
        </p:nvSpPr>
        <p:spPr>
          <a:xfrm>
            <a:off x="2860675" y="3170238"/>
            <a:ext cx="12700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07" name="Rectangle 22"/>
          <p:cNvSpPr txBox="1"/>
          <p:nvPr/>
        </p:nvSpPr>
        <p:spPr>
          <a:xfrm>
            <a:off x="2949575" y="3170238"/>
            <a:ext cx="18415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 </a:t>
            </a:r>
          </a:p>
        </p:txBody>
      </p:sp>
      <p:sp>
        <p:nvSpPr>
          <p:cNvPr id="308" name="Rectangle 23"/>
          <p:cNvSpPr txBox="1"/>
          <p:nvPr/>
        </p:nvSpPr>
        <p:spPr>
          <a:xfrm>
            <a:off x="3121025" y="3170238"/>
            <a:ext cx="12700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09" name="Rectangle 24"/>
          <p:cNvSpPr txBox="1"/>
          <p:nvPr/>
        </p:nvSpPr>
        <p:spPr>
          <a:xfrm>
            <a:off x="3203575" y="3170238"/>
            <a:ext cx="18415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 </a:t>
            </a:r>
          </a:p>
        </p:txBody>
      </p:sp>
      <p:sp>
        <p:nvSpPr>
          <p:cNvPr id="310" name="Rectangle 25"/>
          <p:cNvSpPr txBox="1"/>
          <p:nvPr/>
        </p:nvSpPr>
        <p:spPr>
          <a:xfrm>
            <a:off x="3375025" y="3170238"/>
            <a:ext cx="12700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11" name="Rectangle 26"/>
          <p:cNvSpPr txBox="1"/>
          <p:nvPr/>
        </p:nvSpPr>
        <p:spPr>
          <a:xfrm>
            <a:off x="3463925" y="3170238"/>
            <a:ext cx="18415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 </a:t>
            </a:r>
          </a:p>
        </p:txBody>
      </p:sp>
      <p:sp>
        <p:nvSpPr>
          <p:cNvPr id="312" name="Rectangle 27"/>
          <p:cNvSpPr txBox="1"/>
          <p:nvPr/>
        </p:nvSpPr>
        <p:spPr>
          <a:xfrm>
            <a:off x="3635375" y="3170238"/>
            <a:ext cx="12700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13" name="Rectangle 28"/>
          <p:cNvSpPr txBox="1"/>
          <p:nvPr/>
        </p:nvSpPr>
        <p:spPr>
          <a:xfrm>
            <a:off x="3717925" y="3170238"/>
            <a:ext cx="18415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 </a:t>
            </a:r>
          </a:p>
        </p:txBody>
      </p:sp>
      <p:sp>
        <p:nvSpPr>
          <p:cNvPr id="314" name="Rectangle 29"/>
          <p:cNvSpPr txBox="1"/>
          <p:nvPr/>
        </p:nvSpPr>
        <p:spPr>
          <a:xfrm>
            <a:off x="3889375" y="3170238"/>
            <a:ext cx="12700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15" name="Rectangle 30"/>
          <p:cNvSpPr txBox="1"/>
          <p:nvPr/>
        </p:nvSpPr>
        <p:spPr>
          <a:xfrm>
            <a:off x="3978275" y="3170238"/>
            <a:ext cx="18415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 </a:t>
            </a:r>
          </a:p>
        </p:txBody>
      </p:sp>
      <p:sp>
        <p:nvSpPr>
          <p:cNvPr id="316" name="Rectangle 31"/>
          <p:cNvSpPr txBox="1"/>
          <p:nvPr/>
        </p:nvSpPr>
        <p:spPr>
          <a:xfrm>
            <a:off x="4149725" y="3170238"/>
            <a:ext cx="12700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17" name="Rectangle 32"/>
          <p:cNvSpPr txBox="1"/>
          <p:nvPr/>
        </p:nvSpPr>
        <p:spPr>
          <a:xfrm>
            <a:off x="4232275" y="3170238"/>
            <a:ext cx="18415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 </a:t>
            </a:r>
          </a:p>
        </p:txBody>
      </p:sp>
      <p:sp>
        <p:nvSpPr>
          <p:cNvPr id="318" name="Rectangle 33"/>
          <p:cNvSpPr txBox="1"/>
          <p:nvPr/>
        </p:nvSpPr>
        <p:spPr>
          <a:xfrm>
            <a:off x="4403725" y="3170238"/>
            <a:ext cx="12700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19" name="Rectangle 34"/>
          <p:cNvSpPr txBox="1"/>
          <p:nvPr/>
        </p:nvSpPr>
        <p:spPr>
          <a:xfrm>
            <a:off x="4492625" y="3170238"/>
            <a:ext cx="269875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  </a:t>
            </a:r>
          </a:p>
        </p:txBody>
      </p:sp>
      <p:sp>
        <p:nvSpPr>
          <p:cNvPr id="320" name="Rectangle 35"/>
          <p:cNvSpPr txBox="1"/>
          <p:nvPr/>
        </p:nvSpPr>
        <p:spPr>
          <a:xfrm>
            <a:off x="4752975" y="3170238"/>
            <a:ext cx="12700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21" name="Rectangle 36"/>
          <p:cNvSpPr txBox="1"/>
          <p:nvPr/>
        </p:nvSpPr>
        <p:spPr>
          <a:xfrm>
            <a:off x="1489075" y="3568700"/>
            <a:ext cx="12700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22" name="Rectangle 37"/>
          <p:cNvSpPr txBox="1"/>
          <p:nvPr/>
        </p:nvSpPr>
        <p:spPr>
          <a:xfrm>
            <a:off x="1577975" y="3568700"/>
            <a:ext cx="12700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23" name="Rectangle 38"/>
          <p:cNvSpPr txBox="1"/>
          <p:nvPr/>
        </p:nvSpPr>
        <p:spPr>
          <a:xfrm>
            <a:off x="1489075" y="3959225"/>
            <a:ext cx="12700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24" name="Rectangle 39"/>
          <p:cNvSpPr txBox="1"/>
          <p:nvPr/>
        </p:nvSpPr>
        <p:spPr>
          <a:xfrm>
            <a:off x="1489075" y="4357687"/>
            <a:ext cx="127000" cy="37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25" name="Rectangle 40"/>
          <p:cNvSpPr txBox="1"/>
          <p:nvPr/>
        </p:nvSpPr>
        <p:spPr>
          <a:xfrm>
            <a:off x="1489075" y="4748212"/>
            <a:ext cx="127000" cy="37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26" name="Rectangle 41"/>
          <p:cNvSpPr txBox="1"/>
          <p:nvPr/>
        </p:nvSpPr>
        <p:spPr>
          <a:xfrm>
            <a:off x="1489075" y="5146675"/>
            <a:ext cx="12700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27" name="Rectangle 42"/>
          <p:cNvSpPr txBox="1"/>
          <p:nvPr/>
        </p:nvSpPr>
        <p:spPr>
          <a:xfrm>
            <a:off x="1577975" y="5146675"/>
            <a:ext cx="12700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28" name="Rectangle 43"/>
          <p:cNvSpPr txBox="1"/>
          <p:nvPr/>
        </p:nvSpPr>
        <p:spPr>
          <a:xfrm>
            <a:off x="1660525" y="5146675"/>
            <a:ext cx="18415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 </a:t>
            </a:r>
          </a:p>
        </p:txBody>
      </p:sp>
      <p:sp>
        <p:nvSpPr>
          <p:cNvPr id="329" name="Rectangle 44"/>
          <p:cNvSpPr txBox="1"/>
          <p:nvPr/>
        </p:nvSpPr>
        <p:spPr>
          <a:xfrm>
            <a:off x="1831975" y="5146675"/>
            <a:ext cx="12700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30" name="Rectangle 45"/>
          <p:cNvSpPr txBox="1"/>
          <p:nvPr/>
        </p:nvSpPr>
        <p:spPr>
          <a:xfrm>
            <a:off x="1920875" y="5146675"/>
            <a:ext cx="18415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 </a:t>
            </a:r>
          </a:p>
        </p:txBody>
      </p:sp>
      <p:sp>
        <p:nvSpPr>
          <p:cNvPr id="331" name="Rectangle 46"/>
          <p:cNvSpPr txBox="1"/>
          <p:nvPr/>
        </p:nvSpPr>
        <p:spPr>
          <a:xfrm>
            <a:off x="2092325" y="5146675"/>
            <a:ext cx="12700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32" name="Rectangle 47"/>
          <p:cNvSpPr txBox="1"/>
          <p:nvPr/>
        </p:nvSpPr>
        <p:spPr>
          <a:xfrm>
            <a:off x="2174875" y="5146675"/>
            <a:ext cx="18415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 </a:t>
            </a:r>
          </a:p>
        </p:txBody>
      </p:sp>
      <p:sp>
        <p:nvSpPr>
          <p:cNvPr id="333" name="Rectangle 48"/>
          <p:cNvSpPr txBox="1"/>
          <p:nvPr/>
        </p:nvSpPr>
        <p:spPr>
          <a:xfrm>
            <a:off x="2346325" y="5146675"/>
            <a:ext cx="12700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34" name="Rectangle 50"/>
          <p:cNvSpPr txBox="1"/>
          <p:nvPr/>
        </p:nvSpPr>
        <p:spPr>
          <a:xfrm>
            <a:off x="2681288" y="5146675"/>
            <a:ext cx="127001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35" name="Rectangle 51"/>
          <p:cNvSpPr txBox="1"/>
          <p:nvPr/>
        </p:nvSpPr>
        <p:spPr>
          <a:xfrm>
            <a:off x="1489075" y="5537200"/>
            <a:ext cx="12700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36" name="Rectangle 52"/>
          <p:cNvSpPr txBox="1"/>
          <p:nvPr/>
        </p:nvSpPr>
        <p:spPr>
          <a:xfrm>
            <a:off x="1577975" y="5537200"/>
            <a:ext cx="12700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37" name="Rectangle 53"/>
          <p:cNvSpPr txBox="1"/>
          <p:nvPr/>
        </p:nvSpPr>
        <p:spPr>
          <a:xfrm>
            <a:off x="1660525" y="5537200"/>
            <a:ext cx="18415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 </a:t>
            </a:r>
          </a:p>
        </p:txBody>
      </p:sp>
      <p:sp>
        <p:nvSpPr>
          <p:cNvPr id="338" name="Rectangle 54"/>
          <p:cNvSpPr txBox="1"/>
          <p:nvPr/>
        </p:nvSpPr>
        <p:spPr>
          <a:xfrm>
            <a:off x="1831975" y="5537200"/>
            <a:ext cx="12700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39" name="Rectangle 55"/>
          <p:cNvSpPr txBox="1"/>
          <p:nvPr/>
        </p:nvSpPr>
        <p:spPr>
          <a:xfrm>
            <a:off x="1920875" y="5537200"/>
            <a:ext cx="18415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 </a:t>
            </a:r>
          </a:p>
        </p:txBody>
      </p:sp>
      <p:sp>
        <p:nvSpPr>
          <p:cNvPr id="340" name="Rectangle 56"/>
          <p:cNvSpPr txBox="1"/>
          <p:nvPr/>
        </p:nvSpPr>
        <p:spPr>
          <a:xfrm>
            <a:off x="2092325" y="5537200"/>
            <a:ext cx="12700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41" name="Rectangle 57"/>
          <p:cNvSpPr txBox="1"/>
          <p:nvPr/>
        </p:nvSpPr>
        <p:spPr>
          <a:xfrm>
            <a:off x="2174875" y="5537200"/>
            <a:ext cx="18415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 </a:t>
            </a:r>
          </a:p>
        </p:txBody>
      </p:sp>
      <p:sp>
        <p:nvSpPr>
          <p:cNvPr id="342" name="Rectangle 58"/>
          <p:cNvSpPr txBox="1"/>
          <p:nvPr/>
        </p:nvSpPr>
        <p:spPr>
          <a:xfrm>
            <a:off x="2346325" y="5537200"/>
            <a:ext cx="12700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43" name="Rectangle 59"/>
          <p:cNvSpPr txBox="1"/>
          <p:nvPr/>
        </p:nvSpPr>
        <p:spPr>
          <a:xfrm>
            <a:off x="2435225" y="5537200"/>
            <a:ext cx="18415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 </a:t>
            </a:r>
          </a:p>
        </p:txBody>
      </p:sp>
      <p:sp>
        <p:nvSpPr>
          <p:cNvPr id="344" name="Rectangle 60"/>
          <p:cNvSpPr txBox="1"/>
          <p:nvPr/>
        </p:nvSpPr>
        <p:spPr>
          <a:xfrm>
            <a:off x="2606675" y="5537200"/>
            <a:ext cx="12700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45" name="Rectangle 61"/>
          <p:cNvSpPr txBox="1"/>
          <p:nvPr/>
        </p:nvSpPr>
        <p:spPr>
          <a:xfrm>
            <a:off x="2689225" y="5537200"/>
            <a:ext cx="18415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 </a:t>
            </a:r>
          </a:p>
        </p:txBody>
      </p:sp>
      <p:sp>
        <p:nvSpPr>
          <p:cNvPr id="346" name="Rectangle 62"/>
          <p:cNvSpPr txBox="1"/>
          <p:nvPr/>
        </p:nvSpPr>
        <p:spPr>
          <a:xfrm>
            <a:off x="2860675" y="5537200"/>
            <a:ext cx="12700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47" name="Rectangle 63"/>
          <p:cNvSpPr txBox="1"/>
          <p:nvPr/>
        </p:nvSpPr>
        <p:spPr>
          <a:xfrm>
            <a:off x="2949575" y="5537200"/>
            <a:ext cx="18415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 </a:t>
            </a:r>
          </a:p>
        </p:txBody>
      </p:sp>
      <p:sp>
        <p:nvSpPr>
          <p:cNvPr id="348" name="Rectangle 64"/>
          <p:cNvSpPr txBox="1"/>
          <p:nvPr/>
        </p:nvSpPr>
        <p:spPr>
          <a:xfrm>
            <a:off x="3121025" y="5537200"/>
            <a:ext cx="12700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49" name="Rectangle 65"/>
          <p:cNvSpPr txBox="1"/>
          <p:nvPr/>
        </p:nvSpPr>
        <p:spPr>
          <a:xfrm>
            <a:off x="3203575" y="5537200"/>
            <a:ext cx="18415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 </a:t>
            </a:r>
          </a:p>
        </p:txBody>
      </p:sp>
      <p:sp>
        <p:nvSpPr>
          <p:cNvPr id="350" name="Rectangle 66"/>
          <p:cNvSpPr txBox="1"/>
          <p:nvPr/>
        </p:nvSpPr>
        <p:spPr>
          <a:xfrm>
            <a:off x="3375025" y="5537200"/>
            <a:ext cx="12700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51" name="Rectangle 67"/>
          <p:cNvSpPr txBox="1"/>
          <p:nvPr/>
        </p:nvSpPr>
        <p:spPr>
          <a:xfrm>
            <a:off x="3463925" y="5537200"/>
            <a:ext cx="18415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 </a:t>
            </a:r>
          </a:p>
        </p:txBody>
      </p:sp>
      <p:sp>
        <p:nvSpPr>
          <p:cNvPr id="352" name="Rectangle 68"/>
          <p:cNvSpPr txBox="1"/>
          <p:nvPr/>
        </p:nvSpPr>
        <p:spPr>
          <a:xfrm>
            <a:off x="3635375" y="5537200"/>
            <a:ext cx="12700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53" name="Rectangle 69"/>
          <p:cNvSpPr txBox="1"/>
          <p:nvPr/>
        </p:nvSpPr>
        <p:spPr>
          <a:xfrm>
            <a:off x="3717925" y="5537200"/>
            <a:ext cx="18415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 </a:t>
            </a:r>
          </a:p>
        </p:txBody>
      </p:sp>
      <p:sp>
        <p:nvSpPr>
          <p:cNvPr id="354" name="Rectangle 70"/>
          <p:cNvSpPr txBox="1"/>
          <p:nvPr/>
        </p:nvSpPr>
        <p:spPr>
          <a:xfrm>
            <a:off x="3889375" y="5537200"/>
            <a:ext cx="12700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55" name="Rectangle 71"/>
          <p:cNvSpPr txBox="1"/>
          <p:nvPr/>
        </p:nvSpPr>
        <p:spPr>
          <a:xfrm>
            <a:off x="3978275" y="5537200"/>
            <a:ext cx="18415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 </a:t>
            </a:r>
          </a:p>
        </p:txBody>
      </p:sp>
      <p:sp>
        <p:nvSpPr>
          <p:cNvPr id="356" name="Rectangle 72"/>
          <p:cNvSpPr txBox="1"/>
          <p:nvPr/>
        </p:nvSpPr>
        <p:spPr>
          <a:xfrm>
            <a:off x="4149725" y="5537200"/>
            <a:ext cx="12700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57" name="Rectangle 73"/>
          <p:cNvSpPr txBox="1"/>
          <p:nvPr/>
        </p:nvSpPr>
        <p:spPr>
          <a:xfrm>
            <a:off x="4232275" y="5537200"/>
            <a:ext cx="18415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 </a:t>
            </a:r>
          </a:p>
        </p:txBody>
      </p:sp>
      <p:sp>
        <p:nvSpPr>
          <p:cNvPr id="358" name="Rectangle 74"/>
          <p:cNvSpPr txBox="1"/>
          <p:nvPr/>
        </p:nvSpPr>
        <p:spPr>
          <a:xfrm>
            <a:off x="4403725" y="5537200"/>
            <a:ext cx="12700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59" name="Rectangle 75"/>
          <p:cNvSpPr txBox="1"/>
          <p:nvPr/>
        </p:nvSpPr>
        <p:spPr>
          <a:xfrm>
            <a:off x="4492625" y="5537200"/>
            <a:ext cx="18415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 </a:t>
            </a:r>
          </a:p>
        </p:txBody>
      </p:sp>
      <p:sp>
        <p:nvSpPr>
          <p:cNvPr id="360" name="Rectangle 76"/>
          <p:cNvSpPr txBox="1"/>
          <p:nvPr/>
        </p:nvSpPr>
        <p:spPr>
          <a:xfrm>
            <a:off x="4664075" y="5537200"/>
            <a:ext cx="12700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61" name="Rectangle 77"/>
          <p:cNvSpPr txBox="1"/>
          <p:nvPr/>
        </p:nvSpPr>
        <p:spPr>
          <a:xfrm>
            <a:off x="4746625" y="5537200"/>
            <a:ext cx="18415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 </a:t>
            </a:r>
          </a:p>
        </p:txBody>
      </p:sp>
      <p:sp>
        <p:nvSpPr>
          <p:cNvPr id="362" name="Rectangle 78"/>
          <p:cNvSpPr txBox="1"/>
          <p:nvPr/>
        </p:nvSpPr>
        <p:spPr>
          <a:xfrm>
            <a:off x="4918075" y="5537200"/>
            <a:ext cx="12700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63" name="Rectangle 79"/>
          <p:cNvSpPr txBox="1"/>
          <p:nvPr/>
        </p:nvSpPr>
        <p:spPr>
          <a:xfrm>
            <a:off x="5006975" y="5537200"/>
            <a:ext cx="18415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 </a:t>
            </a:r>
          </a:p>
        </p:txBody>
      </p:sp>
      <p:sp>
        <p:nvSpPr>
          <p:cNvPr id="364" name="Rectangle 80"/>
          <p:cNvSpPr txBox="1"/>
          <p:nvPr/>
        </p:nvSpPr>
        <p:spPr>
          <a:xfrm>
            <a:off x="5178425" y="5537200"/>
            <a:ext cx="12700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65" name="Rectangle 81"/>
          <p:cNvSpPr txBox="1"/>
          <p:nvPr/>
        </p:nvSpPr>
        <p:spPr>
          <a:xfrm>
            <a:off x="5260975" y="5537200"/>
            <a:ext cx="18415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 </a:t>
            </a:r>
          </a:p>
        </p:txBody>
      </p:sp>
      <p:sp>
        <p:nvSpPr>
          <p:cNvPr id="366" name="Rectangle 82"/>
          <p:cNvSpPr txBox="1"/>
          <p:nvPr/>
        </p:nvSpPr>
        <p:spPr>
          <a:xfrm>
            <a:off x="5432425" y="5537200"/>
            <a:ext cx="12700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67" name="Rectangle 83"/>
          <p:cNvSpPr txBox="1"/>
          <p:nvPr/>
        </p:nvSpPr>
        <p:spPr>
          <a:xfrm>
            <a:off x="5521325" y="5537200"/>
            <a:ext cx="18415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 </a:t>
            </a:r>
          </a:p>
        </p:txBody>
      </p:sp>
      <p:sp>
        <p:nvSpPr>
          <p:cNvPr id="368" name="Rectangle 84"/>
          <p:cNvSpPr txBox="1"/>
          <p:nvPr/>
        </p:nvSpPr>
        <p:spPr>
          <a:xfrm>
            <a:off x="5692775" y="5537200"/>
            <a:ext cx="12700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69" name="Rectangle 85"/>
          <p:cNvSpPr txBox="1"/>
          <p:nvPr/>
        </p:nvSpPr>
        <p:spPr>
          <a:xfrm>
            <a:off x="5775325" y="5537200"/>
            <a:ext cx="18415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 </a:t>
            </a:r>
          </a:p>
        </p:txBody>
      </p:sp>
      <p:sp>
        <p:nvSpPr>
          <p:cNvPr id="370" name="Rectangle 86"/>
          <p:cNvSpPr txBox="1"/>
          <p:nvPr/>
        </p:nvSpPr>
        <p:spPr>
          <a:xfrm>
            <a:off x="5946775" y="5537200"/>
            <a:ext cx="12700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71" name="Rectangle 87"/>
          <p:cNvSpPr txBox="1"/>
          <p:nvPr/>
        </p:nvSpPr>
        <p:spPr>
          <a:xfrm>
            <a:off x="6035675" y="5537200"/>
            <a:ext cx="18415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 </a:t>
            </a:r>
          </a:p>
        </p:txBody>
      </p:sp>
      <p:sp>
        <p:nvSpPr>
          <p:cNvPr id="372" name="Rectangle 88"/>
          <p:cNvSpPr txBox="1"/>
          <p:nvPr/>
        </p:nvSpPr>
        <p:spPr>
          <a:xfrm>
            <a:off x="6207125" y="5537200"/>
            <a:ext cx="12700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73" name="Rectangle 89"/>
          <p:cNvSpPr txBox="1"/>
          <p:nvPr/>
        </p:nvSpPr>
        <p:spPr>
          <a:xfrm>
            <a:off x="6289675" y="5537200"/>
            <a:ext cx="18415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 </a:t>
            </a:r>
          </a:p>
        </p:txBody>
      </p:sp>
      <p:sp>
        <p:nvSpPr>
          <p:cNvPr id="374" name="Rectangle 90"/>
          <p:cNvSpPr txBox="1"/>
          <p:nvPr/>
        </p:nvSpPr>
        <p:spPr>
          <a:xfrm>
            <a:off x="6461125" y="5537200"/>
            <a:ext cx="12700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75" name="Rectangle 91"/>
          <p:cNvSpPr txBox="1"/>
          <p:nvPr/>
        </p:nvSpPr>
        <p:spPr>
          <a:xfrm>
            <a:off x="6550025" y="5537200"/>
            <a:ext cx="18415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 </a:t>
            </a:r>
          </a:p>
        </p:txBody>
      </p:sp>
      <p:sp>
        <p:nvSpPr>
          <p:cNvPr id="376" name="Rectangle 92"/>
          <p:cNvSpPr txBox="1"/>
          <p:nvPr/>
        </p:nvSpPr>
        <p:spPr>
          <a:xfrm>
            <a:off x="6721475" y="5537200"/>
            <a:ext cx="12700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77" name="Rectangle 93"/>
          <p:cNvSpPr txBox="1"/>
          <p:nvPr/>
        </p:nvSpPr>
        <p:spPr>
          <a:xfrm>
            <a:off x="6804025" y="5537200"/>
            <a:ext cx="18415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 </a:t>
            </a:r>
          </a:p>
        </p:txBody>
      </p:sp>
      <p:sp>
        <p:nvSpPr>
          <p:cNvPr id="378" name="Rectangle 94"/>
          <p:cNvSpPr txBox="1"/>
          <p:nvPr/>
        </p:nvSpPr>
        <p:spPr>
          <a:xfrm>
            <a:off x="6975475" y="5537200"/>
            <a:ext cx="12700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79" name="Rectangle 95"/>
          <p:cNvSpPr txBox="1"/>
          <p:nvPr/>
        </p:nvSpPr>
        <p:spPr>
          <a:xfrm>
            <a:off x="7064375" y="5537200"/>
            <a:ext cx="269875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  </a:t>
            </a:r>
          </a:p>
        </p:txBody>
      </p:sp>
      <p:sp>
        <p:nvSpPr>
          <p:cNvPr id="380" name="Rectangle 96"/>
          <p:cNvSpPr txBox="1"/>
          <p:nvPr/>
        </p:nvSpPr>
        <p:spPr>
          <a:xfrm>
            <a:off x="7324725" y="5537200"/>
            <a:ext cx="18415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81" name="Rectangle 97"/>
          <p:cNvSpPr txBox="1"/>
          <p:nvPr/>
        </p:nvSpPr>
        <p:spPr>
          <a:xfrm>
            <a:off x="7496175" y="5537200"/>
            <a:ext cx="127000" cy="37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82" name="Line 98"/>
          <p:cNvSpPr/>
          <p:nvPr/>
        </p:nvSpPr>
        <p:spPr>
          <a:xfrm>
            <a:off x="2624138" y="2235199"/>
            <a:ext cx="3600451" cy="3600452"/>
          </a:xfrm>
          <a:prstGeom prst="line">
            <a:avLst/>
          </a:prstGeom>
          <a:ln w="20638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385" name="Group 101"/>
          <p:cNvGrpSpPr/>
          <p:nvPr/>
        </p:nvGrpSpPr>
        <p:grpSpPr>
          <a:xfrm>
            <a:off x="3733799" y="4952999"/>
            <a:ext cx="280990" cy="280990"/>
            <a:chOff x="0" y="0"/>
            <a:chExt cx="280988" cy="280988"/>
          </a:xfrm>
        </p:grpSpPr>
        <p:sp>
          <p:nvSpPr>
            <p:cNvPr id="383" name="Oval 99"/>
            <p:cNvSpPr/>
            <p:nvPr/>
          </p:nvSpPr>
          <p:spPr>
            <a:xfrm>
              <a:off x="20637" y="20637"/>
              <a:ext cx="239713" cy="23971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4" name="Oval 100"/>
            <p:cNvSpPr/>
            <p:nvPr/>
          </p:nvSpPr>
          <p:spPr>
            <a:xfrm>
              <a:off x="-1" y="-1"/>
              <a:ext cx="280990" cy="280990"/>
            </a:xfrm>
            <a:prstGeom prst="ellipse">
              <a:avLst/>
            </a:prstGeom>
            <a:noFill/>
            <a:ln w="20638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88" name="Group 104"/>
          <p:cNvGrpSpPr/>
          <p:nvPr/>
        </p:nvGrpSpPr>
        <p:grpSpPr>
          <a:xfrm>
            <a:off x="4421187" y="2749549"/>
            <a:ext cx="280988" cy="280990"/>
            <a:chOff x="0" y="0"/>
            <a:chExt cx="280987" cy="280988"/>
          </a:xfrm>
        </p:grpSpPr>
        <p:sp>
          <p:nvSpPr>
            <p:cNvPr id="386" name="Rectangle 102"/>
            <p:cNvSpPr/>
            <p:nvPr/>
          </p:nvSpPr>
          <p:spPr>
            <a:xfrm>
              <a:off x="20637" y="20637"/>
              <a:ext cx="239713" cy="2397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7" name="Rectangle 103"/>
            <p:cNvSpPr/>
            <p:nvPr/>
          </p:nvSpPr>
          <p:spPr>
            <a:xfrm>
              <a:off x="-1" y="-1"/>
              <a:ext cx="280989" cy="280990"/>
            </a:xfrm>
            <a:prstGeom prst="rect">
              <a:avLst/>
            </a:prstGeom>
            <a:noFill/>
            <a:ln w="20638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91" name="Group 114"/>
          <p:cNvGrpSpPr/>
          <p:nvPr/>
        </p:nvGrpSpPr>
        <p:grpSpPr>
          <a:xfrm>
            <a:off x="5434012" y="3581399"/>
            <a:ext cx="280988" cy="280990"/>
            <a:chOff x="0" y="0"/>
            <a:chExt cx="280987" cy="280988"/>
          </a:xfrm>
        </p:grpSpPr>
        <p:sp>
          <p:nvSpPr>
            <p:cNvPr id="389" name="Rectangle 112"/>
            <p:cNvSpPr/>
            <p:nvPr/>
          </p:nvSpPr>
          <p:spPr>
            <a:xfrm>
              <a:off x="20637" y="20637"/>
              <a:ext cx="239713" cy="2397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0" name="Rectangle 113"/>
            <p:cNvSpPr/>
            <p:nvPr/>
          </p:nvSpPr>
          <p:spPr>
            <a:xfrm>
              <a:off x="-1" y="-1"/>
              <a:ext cx="280989" cy="280990"/>
            </a:xfrm>
            <a:prstGeom prst="rect">
              <a:avLst/>
            </a:prstGeom>
            <a:noFill/>
            <a:ln w="20638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94" name="Group 129"/>
          <p:cNvGrpSpPr/>
          <p:nvPr/>
        </p:nvGrpSpPr>
        <p:grpSpPr>
          <a:xfrm>
            <a:off x="2109788" y="4292599"/>
            <a:ext cx="274639" cy="280990"/>
            <a:chOff x="0" y="0"/>
            <a:chExt cx="274637" cy="280988"/>
          </a:xfrm>
        </p:grpSpPr>
        <p:sp>
          <p:nvSpPr>
            <p:cNvPr id="392" name="Oval 127"/>
            <p:cNvSpPr/>
            <p:nvPr/>
          </p:nvSpPr>
          <p:spPr>
            <a:xfrm>
              <a:off x="20637" y="20637"/>
              <a:ext cx="233363" cy="23971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3" name="Oval 128"/>
            <p:cNvSpPr/>
            <p:nvPr/>
          </p:nvSpPr>
          <p:spPr>
            <a:xfrm>
              <a:off x="0" y="-1"/>
              <a:ext cx="274638" cy="280990"/>
            </a:xfrm>
            <a:prstGeom prst="ellipse">
              <a:avLst/>
            </a:prstGeom>
            <a:noFill/>
            <a:ln w="20638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97" name="Group 132"/>
          <p:cNvGrpSpPr/>
          <p:nvPr/>
        </p:nvGrpSpPr>
        <p:grpSpPr>
          <a:xfrm>
            <a:off x="2109788" y="3524249"/>
            <a:ext cx="274639" cy="274639"/>
            <a:chOff x="0" y="0"/>
            <a:chExt cx="274637" cy="274638"/>
          </a:xfrm>
        </p:grpSpPr>
        <p:sp>
          <p:nvSpPr>
            <p:cNvPr id="395" name="Oval 130"/>
            <p:cNvSpPr/>
            <p:nvPr/>
          </p:nvSpPr>
          <p:spPr>
            <a:xfrm>
              <a:off x="20637" y="20637"/>
              <a:ext cx="233363" cy="23336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6" name="Oval 131"/>
            <p:cNvSpPr/>
            <p:nvPr/>
          </p:nvSpPr>
          <p:spPr>
            <a:xfrm>
              <a:off x="0" y="-1"/>
              <a:ext cx="274638" cy="274639"/>
            </a:xfrm>
            <a:prstGeom prst="ellipse">
              <a:avLst/>
            </a:prstGeom>
            <a:noFill/>
            <a:ln w="20638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00" name="Group 135"/>
          <p:cNvGrpSpPr/>
          <p:nvPr/>
        </p:nvGrpSpPr>
        <p:grpSpPr>
          <a:xfrm>
            <a:off x="3138488" y="4806949"/>
            <a:ext cx="274639" cy="280990"/>
            <a:chOff x="0" y="0"/>
            <a:chExt cx="274637" cy="280988"/>
          </a:xfrm>
        </p:grpSpPr>
        <p:sp>
          <p:nvSpPr>
            <p:cNvPr id="398" name="Oval 133"/>
            <p:cNvSpPr/>
            <p:nvPr/>
          </p:nvSpPr>
          <p:spPr>
            <a:xfrm>
              <a:off x="20637" y="20637"/>
              <a:ext cx="233363" cy="23971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9" name="Oval 134"/>
            <p:cNvSpPr/>
            <p:nvPr/>
          </p:nvSpPr>
          <p:spPr>
            <a:xfrm>
              <a:off x="0" y="-1"/>
              <a:ext cx="274638" cy="280990"/>
            </a:xfrm>
            <a:prstGeom prst="ellipse">
              <a:avLst/>
            </a:prstGeom>
            <a:noFill/>
            <a:ln w="20638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03" name="Group 138"/>
          <p:cNvGrpSpPr/>
          <p:nvPr/>
        </p:nvGrpSpPr>
        <p:grpSpPr>
          <a:xfrm>
            <a:off x="3906837" y="5321299"/>
            <a:ext cx="280989" cy="280990"/>
            <a:chOff x="0" y="0"/>
            <a:chExt cx="280988" cy="280988"/>
          </a:xfrm>
        </p:grpSpPr>
        <p:sp>
          <p:nvSpPr>
            <p:cNvPr id="401" name="Oval 136"/>
            <p:cNvSpPr/>
            <p:nvPr/>
          </p:nvSpPr>
          <p:spPr>
            <a:xfrm>
              <a:off x="20637" y="20637"/>
              <a:ext cx="239713" cy="23971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2" name="Oval 137"/>
            <p:cNvSpPr/>
            <p:nvPr/>
          </p:nvSpPr>
          <p:spPr>
            <a:xfrm>
              <a:off x="-1" y="-1"/>
              <a:ext cx="280990" cy="280990"/>
            </a:xfrm>
            <a:prstGeom prst="ellipse">
              <a:avLst/>
            </a:prstGeom>
            <a:noFill/>
            <a:ln w="20638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06" name="Group 141"/>
          <p:cNvGrpSpPr/>
          <p:nvPr/>
        </p:nvGrpSpPr>
        <p:grpSpPr>
          <a:xfrm>
            <a:off x="5195887" y="2749549"/>
            <a:ext cx="274638" cy="280990"/>
            <a:chOff x="0" y="0"/>
            <a:chExt cx="274636" cy="280988"/>
          </a:xfrm>
        </p:grpSpPr>
        <p:sp>
          <p:nvSpPr>
            <p:cNvPr id="404" name="Rectangle 139"/>
            <p:cNvSpPr/>
            <p:nvPr/>
          </p:nvSpPr>
          <p:spPr>
            <a:xfrm>
              <a:off x="20637" y="20637"/>
              <a:ext cx="233363" cy="2397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5" name="Rectangle 140"/>
            <p:cNvSpPr/>
            <p:nvPr/>
          </p:nvSpPr>
          <p:spPr>
            <a:xfrm>
              <a:off x="0" y="-1"/>
              <a:ext cx="274637" cy="280990"/>
            </a:xfrm>
            <a:prstGeom prst="rect">
              <a:avLst/>
            </a:prstGeom>
            <a:noFill/>
            <a:ln w="20638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09" name="Group 144"/>
          <p:cNvGrpSpPr/>
          <p:nvPr/>
        </p:nvGrpSpPr>
        <p:grpSpPr>
          <a:xfrm>
            <a:off x="3154363" y="3986212"/>
            <a:ext cx="274639" cy="280989"/>
            <a:chOff x="0" y="0"/>
            <a:chExt cx="274637" cy="280988"/>
          </a:xfrm>
        </p:grpSpPr>
        <p:sp>
          <p:nvSpPr>
            <p:cNvPr id="407" name="Oval 142"/>
            <p:cNvSpPr/>
            <p:nvPr/>
          </p:nvSpPr>
          <p:spPr>
            <a:xfrm>
              <a:off x="20637" y="20637"/>
              <a:ext cx="233363" cy="23971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8" name="Oval 143"/>
            <p:cNvSpPr/>
            <p:nvPr/>
          </p:nvSpPr>
          <p:spPr>
            <a:xfrm>
              <a:off x="0" y="-1"/>
              <a:ext cx="274638" cy="280990"/>
            </a:xfrm>
            <a:prstGeom prst="ellipse">
              <a:avLst/>
            </a:prstGeom>
            <a:noFill/>
            <a:ln w="20638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12" name="Group 147"/>
          <p:cNvGrpSpPr/>
          <p:nvPr/>
        </p:nvGrpSpPr>
        <p:grpSpPr>
          <a:xfrm>
            <a:off x="5964237" y="2495549"/>
            <a:ext cx="280988" cy="274639"/>
            <a:chOff x="0" y="0"/>
            <a:chExt cx="280987" cy="274638"/>
          </a:xfrm>
        </p:grpSpPr>
        <p:sp>
          <p:nvSpPr>
            <p:cNvPr id="410" name="Rectangle 145"/>
            <p:cNvSpPr/>
            <p:nvPr/>
          </p:nvSpPr>
          <p:spPr>
            <a:xfrm>
              <a:off x="20637" y="20637"/>
              <a:ext cx="239713" cy="23336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1" name="Rectangle 146"/>
            <p:cNvSpPr/>
            <p:nvPr/>
          </p:nvSpPr>
          <p:spPr>
            <a:xfrm>
              <a:off x="-1" y="-1"/>
              <a:ext cx="280989" cy="274639"/>
            </a:xfrm>
            <a:prstGeom prst="rect">
              <a:avLst/>
            </a:prstGeom>
            <a:noFill/>
            <a:ln w="20638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15" name="Group 150"/>
          <p:cNvGrpSpPr/>
          <p:nvPr/>
        </p:nvGrpSpPr>
        <p:grpSpPr>
          <a:xfrm>
            <a:off x="6738938" y="4292599"/>
            <a:ext cx="274638" cy="280990"/>
            <a:chOff x="0" y="0"/>
            <a:chExt cx="274636" cy="280988"/>
          </a:xfrm>
        </p:grpSpPr>
        <p:sp>
          <p:nvSpPr>
            <p:cNvPr id="413" name="Rectangle 148"/>
            <p:cNvSpPr/>
            <p:nvPr/>
          </p:nvSpPr>
          <p:spPr>
            <a:xfrm>
              <a:off x="20637" y="20637"/>
              <a:ext cx="233363" cy="2397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4" name="Rectangle 149"/>
            <p:cNvSpPr/>
            <p:nvPr/>
          </p:nvSpPr>
          <p:spPr>
            <a:xfrm>
              <a:off x="0" y="-1"/>
              <a:ext cx="274637" cy="280990"/>
            </a:xfrm>
            <a:prstGeom prst="rect">
              <a:avLst/>
            </a:prstGeom>
            <a:noFill/>
            <a:ln w="20638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18" name="Group 153"/>
          <p:cNvGrpSpPr/>
          <p:nvPr/>
        </p:nvGrpSpPr>
        <p:grpSpPr>
          <a:xfrm>
            <a:off x="6053137" y="3524249"/>
            <a:ext cx="274638" cy="274639"/>
            <a:chOff x="0" y="0"/>
            <a:chExt cx="274636" cy="274638"/>
          </a:xfrm>
        </p:grpSpPr>
        <p:sp>
          <p:nvSpPr>
            <p:cNvPr id="416" name="Rectangle 151"/>
            <p:cNvSpPr/>
            <p:nvPr/>
          </p:nvSpPr>
          <p:spPr>
            <a:xfrm>
              <a:off x="20637" y="20637"/>
              <a:ext cx="233363" cy="23336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7" name="Rectangle 152"/>
            <p:cNvSpPr/>
            <p:nvPr/>
          </p:nvSpPr>
          <p:spPr>
            <a:xfrm>
              <a:off x="0" y="-1"/>
              <a:ext cx="274637" cy="274639"/>
            </a:xfrm>
            <a:prstGeom prst="rect">
              <a:avLst/>
            </a:prstGeom>
            <a:noFill/>
            <a:ln w="20638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19" name="Rectangle 224"/>
          <p:cNvSpPr txBox="1"/>
          <p:nvPr/>
        </p:nvSpPr>
        <p:spPr>
          <a:xfrm>
            <a:off x="4910137" y="3382962"/>
            <a:ext cx="127001" cy="37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420" name="Rectangle 226"/>
          <p:cNvSpPr txBox="1"/>
          <p:nvPr/>
        </p:nvSpPr>
        <p:spPr>
          <a:xfrm>
            <a:off x="6453187" y="4926012"/>
            <a:ext cx="127001" cy="37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grpSp>
        <p:nvGrpSpPr>
          <p:cNvPr id="423" name="Group 229"/>
          <p:cNvGrpSpPr/>
          <p:nvPr/>
        </p:nvGrpSpPr>
        <p:grpSpPr>
          <a:xfrm>
            <a:off x="1746249" y="2241550"/>
            <a:ext cx="227015" cy="3594100"/>
            <a:chOff x="0" y="0"/>
            <a:chExt cx="227013" cy="3594099"/>
          </a:xfrm>
        </p:grpSpPr>
        <p:sp>
          <p:nvSpPr>
            <p:cNvPr id="421" name="Line 227"/>
            <p:cNvSpPr/>
            <p:nvPr/>
          </p:nvSpPr>
          <p:spPr>
            <a:xfrm flipV="1">
              <a:off x="103187" y="212724"/>
              <a:ext cx="1588" cy="3381376"/>
            </a:xfrm>
            <a:prstGeom prst="line">
              <a:avLst/>
            </a:prstGeom>
            <a:noFill/>
            <a:ln w="20638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2" name="Freeform 228"/>
            <p:cNvSpPr/>
            <p:nvPr/>
          </p:nvSpPr>
          <p:spPr>
            <a:xfrm>
              <a:off x="-1" y="0"/>
              <a:ext cx="227015" cy="227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0422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26" name="Group 232"/>
          <p:cNvGrpSpPr/>
          <p:nvPr/>
        </p:nvGrpSpPr>
        <p:grpSpPr>
          <a:xfrm>
            <a:off x="1849438" y="5732462"/>
            <a:ext cx="5410201" cy="227013"/>
            <a:chOff x="0" y="0"/>
            <a:chExt cx="5410199" cy="227011"/>
          </a:xfrm>
        </p:grpSpPr>
        <p:sp>
          <p:nvSpPr>
            <p:cNvPr id="424" name="Line 230"/>
            <p:cNvSpPr/>
            <p:nvPr/>
          </p:nvSpPr>
          <p:spPr>
            <a:xfrm>
              <a:off x="0" y="103187"/>
              <a:ext cx="5184776" cy="1588"/>
            </a:xfrm>
            <a:prstGeom prst="line">
              <a:avLst/>
            </a:prstGeom>
            <a:noFill/>
            <a:ln w="20638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5" name="Freeform 231"/>
            <p:cNvSpPr/>
            <p:nvPr/>
          </p:nvSpPr>
          <p:spPr>
            <a:xfrm>
              <a:off x="5191125" y="0"/>
              <a:ext cx="219076" cy="227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11027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27" name="Straight Connector 2"/>
          <p:cNvSpPr/>
          <p:nvPr/>
        </p:nvSpPr>
        <p:spPr>
          <a:xfrm flipH="1">
            <a:off x="3932237" y="3030538"/>
            <a:ext cx="514351" cy="493713"/>
          </a:xfrm>
          <a:prstGeom prst="line">
            <a:avLst/>
          </a:prstGeom>
          <a:ln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28" name="Straight Connector 141"/>
          <p:cNvSpPr/>
          <p:nvPr/>
        </p:nvSpPr>
        <p:spPr>
          <a:xfrm flipH="1">
            <a:off x="3428999" y="3544887"/>
            <a:ext cx="514351" cy="493713"/>
          </a:xfrm>
          <a:prstGeom prst="line">
            <a:avLst/>
          </a:prstGeom>
          <a:ln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29" name="Straight Arrow Connector 4"/>
          <p:cNvSpPr/>
          <p:nvPr/>
        </p:nvSpPr>
        <p:spPr>
          <a:xfrm flipV="1">
            <a:off x="1849438" y="5132387"/>
            <a:ext cx="757238" cy="703263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0" name="TextBox 6"/>
          <p:cNvSpPr txBox="1"/>
          <p:nvPr/>
        </p:nvSpPr>
        <p:spPr>
          <a:xfrm>
            <a:off x="2182813" y="5337175"/>
            <a:ext cx="324257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</a:t>
            </a:r>
          </a:p>
        </p:txBody>
      </p:sp>
      <p:sp>
        <p:nvSpPr>
          <p:cNvPr id="431" name="Straight Arrow Connector 8"/>
          <p:cNvSpPr/>
          <p:nvPr/>
        </p:nvSpPr>
        <p:spPr>
          <a:xfrm flipH="1">
            <a:off x="3290887" y="2890838"/>
            <a:ext cx="944563" cy="908051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34" name="TextBox 9"/>
          <p:cNvGrpSpPr/>
          <p:nvPr/>
        </p:nvGrpSpPr>
        <p:grpSpPr>
          <a:xfrm>
            <a:off x="3276599" y="2362199"/>
            <a:ext cx="974371" cy="835744"/>
            <a:chOff x="0" y="0"/>
            <a:chExt cx="974369" cy="835742"/>
          </a:xfrm>
        </p:grpSpPr>
        <p:sp>
          <p:nvSpPr>
            <p:cNvPr id="432" name="Rectangle"/>
            <p:cNvSpPr/>
            <p:nvPr/>
          </p:nvSpPr>
          <p:spPr>
            <a:xfrm>
              <a:off x="-1" y="-1"/>
              <a:ext cx="974371" cy="835744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3" name="Text"/>
            <p:cNvSpPr txBox="1"/>
            <p:nvPr/>
          </p:nvSpPr>
          <p:spPr>
            <a:xfrm>
              <a:off x="-1" y="-1"/>
              <a:ext cx="97437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:r>
                <a:t> </a:t>
              </a:r>
            </a:p>
          </p:txBody>
        </p:sp>
      </p:grpSp>
      <p:grpSp>
        <p:nvGrpSpPr>
          <p:cNvPr id="437" name="Group 101"/>
          <p:cNvGrpSpPr/>
          <p:nvPr/>
        </p:nvGrpSpPr>
        <p:grpSpPr>
          <a:xfrm>
            <a:off x="5586412" y="4367212"/>
            <a:ext cx="280989" cy="280989"/>
            <a:chOff x="0" y="0"/>
            <a:chExt cx="280988" cy="280988"/>
          </a:xfrm>
        </p:grpSpPr>
        <p:sp>
          <p:nvSpPr>
            <p:cNvPr id="435" name="Oval 99"/>
            <p:cNvSpPr/>
            <p:nvPr/>
          </p:nvSpPr>
          <p:spPr>
            <a:xfrm>
              <a:off x="20637" y="20637"/>
              <a:ext cx="239713" cy="23971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6" name="Oval 100"/>
            <p:cNvSpPr/>
            <p:nvPr/>
          </p:nvSpPr>
          <p:spPr>
            <a:xfrm>
              <a:off x="-1" y="-1"/>
              <a:ext cx="280990" cy="280990"/>
            </a:xfrm>
            <a:prstGeom prst="ellipse">
              <a:avLst/>
            </a:prstGeom>
            <a:noFill/>
            <a:ln w="20638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40" name="Group 114"/>
          <p:cNvGrpSpPr/>
          <p:nvPr/>
        </p:nvGrpSpPr>
        <p:grpSpPr>
          <a:xfrm>
            <a:off x="3505199" y="4595812"/>
            <a:ext cx="280990" cy="280988"/>
            <a:chOff x="0" y="0"/>
            <a:chExt cx="280988" cy="280987"/>
          </a:xfrm>
        </p:grpSpPr>
        <p:sp>
          <p:nvSpPr>
            <p:cNvPr id="438" name="Rectangle 112"/>
            <p:cNvSpPr/>
            <p:nvPr/>
          </p:nvSpPr>
          <p:spPr>
            <a:xfrm>
              <a:off x="20637" y="20637"/>
              <a:ext cx="239713" cy="2397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9" name="Rectangle 113"/>
            <p:cNvSpPr/>
            <p:nvPr/>
          </p:nvSpPr>
          <p:spPr>
            <a:xfrm>
              <a:off x="-1" y="-1"/>
              <a:ext cx="280990" cy="280989"/>
            </a:xfrm>
            <a:prstGeom prst="rect">
              <a:avLst/>
            </a:prstGeom>
            <a:noFill/>
            <a:ln w="20638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41" name="Straight Connector 151"/>
          <p:cNvSpPr/>
          <p:nvPr/>
        </p:nvSpPr>
        <p:spPr>
          <a:xfrm flipH="1">
            <a:off x="3752849" y="4006850"/>
            <a:ext cx="565151" cy="565151"/>
          </a:xfrm>
          <a:prstGeom prst="line">
            <a:avLst/>
          </a:prstGeom>
          <a:ln>
            <a:solidFill>
              <a:srgbClr val="0070C0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444" name="TextBox 3"/>
          <p:cNvGrpSpPr/>
          <p:nvPr/>
        </p:nvGrpSpPr>
        <p:grpSpPr>
          <a:xfrm>
            <a:off x="3581400" y="3957935"/>
            <a:ext cx="543995" cy="461666"/>
            <a:chOff x="0" y="0"/>
            <a:chExt cx="543994" cy="461664"/>
          </a:xfrm>
        </p:grpSpPr>
        <p:sp>
          <p:nvSpPr>
            <p:cNvPr id="442" name="Rectangle"/>
            <p:cNvSpPr/>
            <p:nvPr/>
          </p:nvSpPr>
          <p:spPr>
            <a:xfrm>
              <a:off x="0" y="0"/>
              <a:ext cx="543995" cy="461665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3" name="Text"/>
            <p:cNvSpPr txBox="1"/>
            <p:nvPr/>
          </p:nvSpPr>
          <p:spPr>
            <a:xfrm>
              <a:off x="0" y="0"/>
              <a:ext cx="543995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:r>
                <a:t> </a:t>
              </a:r>
            </a:p>
          </p:txBody>
        </p:sp>
      </p:grpSp>
      <p:grpSp>
        <p:nvGrpSpPr>
          <p:cNvPr id="447" name="TextBox 154"/>
          <p:cNvGrpSpPr/>
          <p:nvPr/>
        </p:nvGrpSpPr>
        <p:grpSpPr>
          <a:xfrm>
            <a:off x="5105399" y="4267199"/>
            <a:ext cx="551115" cy="461666"/>
            <a:chOff x="0" y="0"/>
            <a:chExt cx="551113" cy="461664"/>
          </a:xfrm>
        </p:grpSpPr>
        <p:sp>
          <p:nvSpPr>
            <p:cNvPr id="445" name="Rectangle"/>
            <p:cNvSpPr/>
            <p:nvPr/>
          </p:nvSpPr>
          <p:spPr>
            <a:xfrm>
              <a:off x="-1" y="0"/>
              <a:ext cx="551115" cy="461665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6" name="Text"/>
            <p:cNvSpPr txBox="1"/>
            <p:nvPr/>
          </p:nvSpPr>
          <p:spPr>
            <a:xfrm>
              <a:off x="-1" y="0"/>
              <a:ext cx="551115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:r>
                <a:t> </a:t>
              </a:r>
            </a:p>
          </p:txBody>
        </p:sp>
      </p:grpSp>
      <p:sp>
        <p:nvSpPr>
          <p:cNvPr id="448" name="Straight Connector 155"/>
          <p:cNvSpPr/>
          <p:nvPr/>
        </p:nvSpPr>
        <p:spPr>
          <a:xfrm flipH="1">
            <a:off x="5322887" y="4606925"/>
            <a:ext cx="304801" cy="269876"/>
          </a:xfrm>
          <a:prstGeom prst="line">
            <a:avLst/>
          </a:prstGeom>
          <a:ln>
            <a:solidFill>
              <a:srgbClr val="0070C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SVM on simple data</a:t>
            </a:r>
          </a:p>
        </p:txBody>
      </p:sp>
      <p:sp>
        <p:nvSpPr>
          <p:cNvPr id="45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Run SVM on example data shown earlier</a:t>
            </a:r>
          </a:p>
          <a:p>
            <a:pPr/>
            <a:r>
              <a:t>Solid line is SVM and dashed indicates margin</a:t>
            </a:r>
          </a:p>
        </p:txBody>
      </p:sp>
      <p:pic>
        <p:nvPicPr>
          <p:cNvPr id="45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0430" y="2749813"/>
            <a:ext cx="4906717" cy="36800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SVM in scikit-learn</a:t>
            </a:r>
          </a:p>
        </p:txBody>
      </p:sp>
      <p:sp>
        <p:nvSpPr>
          <p:cNvPr id="45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9470" indent="-339470" defTabSz="452627">
              <a:defRPr sz="3168"/>
            </a:pPr>
            <a:r>
              <a:t>Dataset are taken from the UCI machine learning repository</a:t>
            </a:r>
          </a:p>
          <a:p>
            <a:pPr marL="339470" indent="-339470" defTabSz="452627">
              <a:defRPr sz="3168"/>
            </a:pPr>
            <a:r>
              <a:t>Learn an SVM model on training data</a:t>
            </a:r>
          </a:p>
          <a:p>
            <a:pPr marL="339470" indent="-339470" defTabSz="452627">
              <a:defRPr sz="3168"/>
            </a:pPr>
            <a:r>
              <a:t>Which parameter settings?</a:t>
            </a:r>
          </a:p>
          <a:p>
            <a:pPr lvl="1" marL="735520" indent="-282892" defTabSz="452627">
              <a:spcBef>
                <a:spcPts val="600"/>
              </a:spcBef>
              <a:defRPr sz="2772"/>
            </a:pPr>
            <a:r>
              <a:t>C: tradeoff between error and model complexity (margin)</a:t>
            </a:r>
          </a:p>
          <a:p>
            <a:pPr lvl="1" marL="735520" indent="-282892" defTabSz="452627">
              <a:spcBef>
                <a:spcPts val="600"/>
              </a:spcBef>
              <a:defRPr sz="2772"/>
            </a:pPr>
            <a:r>
              <a:t>max_iter: depth of the gradient descent algorithm</a:t>
            </a:r>
          </a:p>
          <a:p>
            <a:pPr marL="339470" indent="-339470" defTabSz="452627">
              <a:defRPr sz="3168"/>
            </a:pPr>
            <a:r>
              <a:t>Predict on test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SVM in scikit-learn</a:t>
            </a:r>
          </a:p>
        </p:txBody>
      </p:sp>
      <p:sp>
        <p:nvSpPr>
          <p:cNvPr id="458" name="TextBox 4"/>
          <p:cNvSpPr txBox="1"/>
          <p:nvPr/>
        </p:nvSpPr>
        <p:spPr>
          <a:xfrm>
            <a:off x="705589" y="1869962"/>
            <a:ext cx="3510310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Analysis of SVM program on breast cancer data</a:t>
            </a:r>
          </a:p>
        </p:txBody>
      </p:sp>
      <p:pic>
        <p:nvPicPr>
          <p:cNvPr id="459" name="Content Placeholder 6" descr="Content Placeholder 6"/>
          <p:cNvPicPr>
            <a:picLocks noChangeAspect="1"/>
          </p:cNvPicPr>
          <p:nvPr/>
        </p:nvPicPr>
        <p:blipFill>
          <a:blip r:embed="rId2">
            <a:extLst/>
          </a:blip>
          <a:srcRect l="0" t="0" r="197" b="5960"/>
          <a:stretch>
            <a:fillRect/>
          </a:stretch>
        </p:blipFill>
        <p:spPr>
          <a:xfrm>
            <a:off x="4215880" y="1869947"/>
            <a:ext cx="3492687" cy="42562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Non-linear classification</a:t>
            </a:r>
          </a:p>
        </p:txBody>
      </p:sp>
      <p:sp>
        <p:nvSpPr>
          <p:cNvPr id="462" name="Content Placeholder 2"/>
          <p:cNvSpPr txBox="1"/>
          <p:nvPr>
            <p:ph type="body" idx="1"/>
          </p:nvPr>
        </p:nvSpPr>
        <p:spPr>
          <a:xfrm>
            <a:off x="457200" y="1582559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/>
            </a:pPr>
            <a:r>
              <a:t>In practice some datasets may not be classifiable.</a:t>
            </a:r>
          </a:p>
          <a:p>
            <a:pPr>
              <a:spcBef>
                <a:spcPts val="600"/>
              </a:spcBef>
              <a:defRPr sz="2800"/>
            </a:pPr>
            <a:r>
              <a:t>Remember this may not be a big deal because the test error is more important than the train 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Non-linear classification</a:t>
            </a:r>
          </a:p>
        </p:txBody>
      </p:sp>
      <p:sp>
        <p:nvSpPr>
          <p:cNvPr id="46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Neural networks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Create a new representation of the data where it is linearly separable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Large networks leads to deep learning</a:t>
            </a:r>
          </a:p>
          <a:p>
            <a:pPr/>
            <a:r>
              <a:t>Decision trees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Use several linear hyperplanes arranged in a tree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Ensembles of decision trees are state of the art such as random forest and boosting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itle 1"/>
          <p:cNvSpPr txBox="1"/>
          <p:nvPr>
            <p:ph type="title"/>
          </p:nvPr>
        </p:nvSpPr>
        <p:spPr>
          <a:xfrm>
            <a:off x="457200" y="186433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Decision tree</a:t>
            </a:r>
          </a:p>
        </p:txBody>
      </p:sp>
      <p:sp>
        <p:nvSpPr>
          <p:cNvPr id="46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46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0255" y="1294151"/>
            <a:ext cx="6669988" cy="4922238"/>
          </a:xfrm>
          <a:prstGeom prst="rect">
            <a:avLst/>
          </a:prstGeom>
          <a:ln w="12700">
            <a:miter lim="400000"/>
          </a:ln>
        </p:spPr>
      </p:pic>
      <p:sp>
        <p:nvSpPr>
          <p:cNvPr id="470" name="TextBox 4"/>
          <p:cNvSpPr txBox="1"/>
          <p:nvPr/>
        </p:nvSpPr>
        <p:spPr>
          <a:xfrm>
            <a:off x="6720740" y="6322233"/>
            <a:ext cx="2288789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/>
            </a:lvl1pPr>
          </a:lstStyle>
          <a:p>
            <a:pPr/>
            <a:r>
              <a:t>From Alpaydin, 2010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Combining classifiers by bagging</a:t>
            </a:r>
          </a:p>
        </p:txBody>
      </p:sp>
      <p:sp>
        <p:nvSpPr>
          <p:cNvPr id="47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A single decision tree can overfit the data and have poor generalization (high error on test data). We can relieve this by bagging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Bagging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Randomly sample training data by bootstrapping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Determine classifier C</a:t>
            </a:r>
            <a:r>
              <a:rPr baseline="-25000"/>
              <a:t>i</a:t>
            </a:r>
            <a:r>
              <a:t> on sampled data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Goto step 1 and repeat </a:t>
            </a:r>
            <a:r>
              <a:rPr i="1"/>
              <a:t>m</a:t>
            </a:r>
            <a:r>
              <a:t> times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For final classifier output the majority vote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Similar to tree bagging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Compute decision trees on bootstrapped datasets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Return majority vote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Variance reduction by voting</a:t>
            </a:r>
          </a:p>
        </p:txBody>
      </p:sp>
      <p:sp>
        <p:nvSpPr>
          <p:cNvPr id="47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2613" indent="-332613" defTabSz="443484">
              <a:lnSpc>
                <a:spcPct val="80000"/>
              </a:lnSpc>
              <a:spcBef>
                <a:spcPts val="600"/>
              </a:spcBef>
              <a:defRPr sz="2813"/>
            </a:pPr>
            <a:r>
              <a:t>What is the variance of the output of k classifiers?</a:t>
            </a:r>
          </a:p>
          <a:p>
            <a:pPr marL="332613" indent="-332613" defTabSz="443484">
              <a:lnSpc>
                <a:spcPct val="80000"/>
              </a:lnSpc>
              <a:spcBef>
                <a:spcPts val="600"/>
              </a:spcBef>
              <a:defRPr sz="2813"/>
            </a:pPr>
          </a:p>
          <a:p>
            <a:pPr marL="332613" indent="-332613" defTabSz="443484">
              <a:lnSpc>
                <a:spcPct val="80000"/>
              </a:lnSpc>
              <a:spcBef>
                <a:spcPts val="600"/>
              </a:spcBef>
              <a:defRPr sz="2813"/>
            </a:pPr>
          </a:p>
          <a:p>
            <a:pPr marL="332613" indent="-332613" defTabSz="443484">
              <a:lnSpc>
                <a:spcPct val="80000"/>
              </a:lnSpc>
              <a:spcBef>
                <a:spcPts val="600"/>
              </a:spcBef>
              <a:defRPr sz="2813"/>
            </a:pPr>
            <a:r>
              <a:t>Thus we want classifiers to be independent to minimize variance</a:t>
            </a:r>
          </a:p>
          <a:p>
            <a:pPr marL="332613" indent="-332613" defTabSz="443484">
              <a:lnSpc>
                <a:spcPct val="80000"/>
              </a:lnSpc>
              <a:spcBef>
                <a:spcPts val="600"/>
              </a:spcBef>
              <a:defRPr sz="2813"/>
            </a:pPr>
            <a:r>
              <a:t>Given independent binary classifiers each with accuracy &gt; ½ the majority vote accuracy increases as we increase the number of classifiers (Hansen and Salamon</a:t>
            </a:r>
            <a:r>
              <a:rPr i="1"/>
              <a:t>, IEEE Transactions of Pattern Analysis and Machine Intelligence</a:t>
            </a:r>
            <a:r>
              <a:t>, 1990) </a:t>
            </a:r>
          </a:p>
        </p:txBody>
      </p:sp>
      <p:pic>
        <p:nvPicPr>
          <p:cNvPr id="47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5328" y="2364880"/>
            <a:ext cx="7770769" cy="1037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Random forest</a:t>
            </a:r>
          </a:p>
        </p:txBody>
      </p:sp>
      <p:sp>
        <p:nvSpPr>
          <p:cNvPr id="48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6042" indent="-336042" defTabSz="448055">
              <a:lnSpc>
                <a:spcPct val="90000"/>
              </a:lnSpc>
              <a:defRPr sz="3136"/>
            </a:pPr>
            <a:r>
              <a:t>In addition to sampling datapoints (feature vectors) we also sample features (to increase independence among classifiers)</a:t>
            </a:r>
          </a:p>
          <a:p>
            <a:pPr marL="336042" indent="-336042" defTabSz="448055">
              <a:lnSpc>
                <a:spcPct val="90000"/>
              </a:lnSpc>
              <a:defRPr sz="3136"/>
            </a:pPr>
            <a:r>
              <a:t>Compute many decision trees and output majority vote</a:t>
            </a:r>
          </a:p>
          <a:p>
            <a:pPr marL="336042" indent="-336042" defTabSz="448055">
              <a:lnSpc>
                <a:spcPct val="90000"/>
              </a:lnSpc>
              <a:defRPr sz="3136"/>
            </a:pPr>
            <a:r>
              <a:t>Can also rank features</a:t>
            </a:r>
          </a:p>
          <a:p>
            <a:pPr marL="336042" indent="-336042" defTabSz="448055">
              <a:lnSpc>
                <a:spcPct val="90000"/>
              </a:lnSpc>
              <a:defRPr sz="3136"/>
            </a:pPr>
            <a:r>
              <a:t>Alternative to bagging is to select datapoints with different probabilities that change in the algorithm (called boosting)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</a:t>
            </a:r>
          </a:p>
        </p:txBody>
      </p:sp>
      <p:sp>
        <p:nvSpPr>
          <p:cNvPr id="11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900"/>
            </a:pPr>
            <a:r>
              <a:t>An object oriented interpreter-based programming language</a:t>
            </a:r>
          </a:p>
          <a:p>
            <a:pPr>
              <a:spcBef>
                <a:spcPts val="600"/>
              </a:spcBef>
              <a:defRPr sz="2900"/>
            </a:pPr>
            <a:r>
              <a:t>Basic essentials</a:t>
            </a:r>
          </a:p>
          <a:p>
            <a:pPr lvl="1" marL="742950" indent="-285750">
              <a:spcBef>
                <a:spcPts val="600"/>
              </a:spcBef>
              <a:defRPr sz="2500"/>
            </a:pPr>
            <a:r>
              <a:t>Data types are numbers, strings, lists, and dictionaries (hash-tables)</a:t>
            </a:r>
          </a:p>
          <a:p>
            <a:pPr lvl="1" marL="742950" indent="-285750">
              <a:spcBef>
                <a:spcPts val="600"/>
              </a:spcBef>
              <a:defRPr sz="2500"/>
            </a:pPr>
            <a:r>
              <a:t>For loops and conditionals</a:t>
            </a:r>
          </a:p>
          <a:p>
            <a:pPr lvl="1" marL="742950" indent="-285750">
              <a:spcBef>
                <a:spcPts val="600"/>
              </a:spcBef>
              <a:defRPr sz="2500"/>
            </a:pPr>
            <a:r>
              <a:t>Functions</a:t>
            </a:r>
          </a:p>
          <a:p>
            <a:pPr lvl="1" marL="742950" indent="-285750">
              <a:spcBef>
                <a:spcPts val="600"/>
              </a:spcBef>
              <a:defRPr sz="2500"/>
            </a:pPr>
            <a:r>
              <a:t>Lists and hash-tables are references (like pointers in C)</a:t>
            </a:r>
          </a:p>
          <a:p>
            <a:pPr lvl="1" marL="742950" indent="-285750">
              <a:spcBef>
                <a:spcPts val="600"/>
              </a:spcBef>
              <a:defRPr sz="2500"/>
            </a:pPr>
            <a:r>
              <a:t>All variables are passed by value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6052">
              <a:defRPr sz="3549"/>
            </a:lvl1pPr>
          </a:lstStyle>
          <a:p>
            <a:pPr/>
            <a:r>
              <a:t>Decision tree and random forest in scikit-learn</a:t>
            </a:r>
          </a:p>
        </p:txBody>
      </p:sp>
      <p:sp>
        <p:nvSpPr>
          <p:cNvPr id="48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Learn a decision tree and random forest on training data</a:t>
            </a:r>
          </a:p>
          <a:p>
            <a:pPr>
              <a:lnSpc>
                <a:spcPct val="90000"/>
              </a:lnSpc>
            </a:pPr>
            <a:r>
              <a:t>Which parameter settings?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Decision tree: </a:t>
            </a:r>
          </a:p>
          <a:p>
            <a:pPr lvl="2" marL="1143000" indent="-228600">
              <a:lnSpc>
                <a:spcPct val="90000"/>
              </a:lnSpc>
              <a:spcBef>
                <a:spcPts val="500"/>
              </a:spcBef>
              <a:defRPr sz="2400"/>
            </a:pPr>
            <a:r>
              <a:t>Depth of tree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Random forest:</a:t>
            </a:r>
          </a:p>
          <a:p>
            <a:pPr lvl="2" marL="1143000" indent="-228600">
              <a:lnSpc>
                <a:spcPct val="90000"/>
              </a:lnSpc>
              <a:spcBef>
                <a:spcPts val="500"/>
              </a:spcBef>
              <a:defRPr sz="2400"/>
            </a:pPr>
            <a:r>
              <a:t>Number of trees</a:t>
            </a:r>
          </a:p>
          <a:p>
            <a:pPr lvl="2" marL="1143000" indent="-228600">
              <a:lnSpc>
                <a:spcPct val="90000"/>
              </a:lnSpc>
              <a:spcBef>
                <a:spcPts val="500"/>
              </a:spcBef>
              <a:defRPr sz="2400"/>
            </a:pPr>
            <a:r>
              <a:t>Percentage of columns</a:t>
            </a:r>
          </a:p>
          <a:p>
            <a:pPr>
              <a:lnSpc>
                <a:spcPct val="90000"/>
              </a:lnSpc>
            </a:pPr>
            <a:r>
              <a:t>Predict on test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Title 1"/>
          <p:cNvSpPr txBox="1"/>
          <p:nvPr>
            <p:ph type="title"/>
          </p:nvPr>
        </p:nvSpPr>
        <p:spPr>
          <a:xfrm>
            <a:off x="457200" y="115869"/>
            <a:ext cx="8229600" cy="1143001"/>
          </a:xfrm>
          <a:prstGeom prst="rect">
            <a:avLst/>
          </a:prstGeom>
        </p:spPr>
        <p:txBody>
          <a:bodyPr/>
          <a:lstStyle>
            <a:lvl1pPr defTabSz="416052">
              <a:defRPr sz="3549"/>
            </a:lvl1pPr>
          </a:lstStyle>
          <a:p>
            <a:pPr/>
            <a:r>
              <a:t>Decision tree and random forest in scikit-learn</a:t>
            </a:r>
          </a:p>
        </p:txBody>
      </p:sp>
      <p:pic>
        <p:nvPicPr>
          <p:cNvPr id="486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0698" y="1348442"/>
            <a:ext cx="4030199" cy="53551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projection</a:t>
            </a:r>
          </a:p>
        </p:txBody>
      </p:sp>
      <p:sp>
        <p:nvSpPr>
          <p:cNvPr id="489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What is the mean and variance here?</a:t>
            </a:r>
          </a:p>
        </p:txBody>
      </p:sp>
      <p:pic>
        <p:nvPicPr>
          <p:cNvPr id="490" name="Object 4" descr="Object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2611438"/>
            <a:ext cx="5257800" cy="4017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projection</a:t>
            </a:r>
          </a:p>
        </p:txBody>
      </p:sp>
      <p:sp>
        <p:nvSpPr>
          <p:cNvPr id="493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Which line maximizes variance?</a:t>
            </a:r>
          </a:p>
        </p:txBody>
      </p:sp>
      <p:pic>
        <p:nvPicPr>
          <p:cNvPr id="494" name="Object 4" descr="Object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4863" y="2741613"/>
            <a:ext cx="5087938" cy="38877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projection</a:t>
            </a:r>
          </a:p>
        </p:txBody>
      </p:sp>
      <p:sp>
        <p:nvSpPr>
          <p:cNvPr id="497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Which line maximizes variance?</a:t>
            </a:r>
          </a:p>
        </p:txBody>
      </p:sp>
      <p:pic>
        <p:nvPicPr>
          <p:cNvPr id="498" name="Object 4" descr="Object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2743200"/>
            <a:ext cx="5246688" cy="40084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Principal component analysis</a:t>
            </a:r>
          </a:p>
        </p:txBody>
      </p:sp>
      <p:sp>
        <p:nvSpPr>
          <p:cNvPr id="501" name="Rectangle 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Find vector w of length 1 that maximizes variance of projected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Rectangle 1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</p:spPr>
        <p:txBody>
          <a:bodyPr/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/>
            <a:r>
              <a:t>PCA optimization problem</a:t>
            </a:r>
          </a:p>
        </p:txBody>
      </p:sp>
      <p:pic>
        <p:nvPicPr>
          <p:cNvPr id="504" name="Object 4" descr="Object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2188" y="1263650"/>
            <a:ext cx="4738688" cy="5365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Title 1"/>
          <p:cNvSpPr txBox="1"/>
          <p:nvPr>
            <p:ph type="title"/>
          </p:nvPr>
        </p:nvSpPr>
        <p:spPr>
          <a:xfrm>
            <a:off x="457200" y="133509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Dimensionality reduction and visualization with PCA</a:t>
            </a:r>
          </a:p>
        </p:txBody>
      </p:sp>
      <p:pic>
        <p:nvPicPr>
          <p:cNvPr id="507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03754" y="1164317"/>
            <a:ext cx="3139755" cy="55648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Dimensionality reduction and visualization with PCA</a:t>
            </a:r>
          </a:p>
        </p:txBody>
      </p:sp>
      <p:pic>
        <p:nvPicPr>
          <p:cNvPr id="510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1152" y="2182358"/>
            <a:ext cx="6034666" cy="4525963"/>
          </a:xfrm>
          <a:prstGeom prst="rect">
            <a:avLst/>
          </a:prstGeom>
          <a:ln w="12700">
            <a:miter lim="400000"/>
          </a:ln>
        </p:spPr>
      </p:pic>
      <p:sp>
        <p:nvSpPr>
          <p:cNvPr id="511" name="TextBox 4"/>
          <p:cNvSpPr txBox="1"/>
          <p:nvPr/>
        </p:nvSpPr>
        <p:spPr>
          <a:xfrm>
            <a:off x="492480" y="1587703"/>
            <a:ext cx="708458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PCA plot of breast cancer data (output of program in previous slide)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4340">
              <a:defRPr sz="4180"/>
            </a:lvl1pPr>
          </a:lstStyle>
          <a:p>
            <a:pPr/>
            <a:r>
              <a:t>Unsupervised learning - clustering</a:t>
            </a:r>
          </a:p>
        </p:txBody>
      </p:sp>
      <p:sp>
        <p:nvSpPr>
          <p:cNvPr id="51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K-means: popular fast program for clustering data</a:t>
            </a:r>
          </a:p>
          <a:p>
            <a:pPr/>
            <a:r>
              <a:t>Objective: find k clusters that minimize Euclidean distance of points in each cluster to their centers (means) </a:t>
            </a:r>
          </a:p>
        </p:txBody>
      </p:sp>
      <p:pic>
        <p:nvPicPr>
          <p:cNvPr id="515" name="Object 4" descr="Object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9400" y="4307266"/>
            <a:ext cx="2971800" cy="1296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</a:t>
            </a:r>
          </a:p>
        </p:txBody>
      </p:sp>
      <p:sp>
        <p:nvSpPr>
          <p:cNvPr id="11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Simple Python programs</a:t>
            </a:r>
          </a:p>
        </p:txBody>
      </p:sp>
      <p:pic>
        <p:nvPicPr>
          <p:cNvPr id="11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365751"/>
            <a:ext cx="3141308" cy="1980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78677" y="2383393"/>
            <a:ext cx="3057526" cy="2514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81675" y="2365751"/>
            <a:ext cx="3362325" cy="3419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Rectangle 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K-means algorithm for two clusters</a:t>
            </a:r>
          </a:p>
        </p:txBody>
      </p:sp>
      <p:sp>
        <p:nvSpPr>
          <p:cNvPr id="518" name="Rectangle 3"/>
          <p:cNvSpPr txBox="1"/>
          <p:nvPr>
            <p:ph type="body" idx="1"/>
          </p:nvPr>
        </p:nvSpPr>
        <p:spPr>
          <a:xfrm>
            <a:off x="685800" y="1524000"/>
            <a:ext cx="7772400" cy="4953000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Input: </a:t>
            </a:r>
          </a:p>
          <a:p>
            <a:pPr marL="609600" indent="-609600"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Algorithm:</a:t>
            </a:r>
          </a:p>
          <a:p>
            <a:pPr lvl="1" marL="990600" indent="-533400">
              <a:lnSpc>
                <a:spcPct val="90000"/>
              </a:lnSpc>
              <a:spcBef>
                <a:spcPts val="400"/>
              </a:spcBef>
              <a:buFontTx/>
              <a:buAutoNum type="arabicPeriod" startAt="1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Initialize: assign </a:t>
            </a:r>
            <a:r>
              <a:rPr i="1"/>
              <a:t>x</a:t>
            </a:r>
            <a:r>
              <a:rPr baseline="-25000" i="1"/>
              <a:t>i</a:t>
            </a:r>
            <a:r>
              <a:t> to </a:t>
            </a:r>
            <a:r>
              <a:rPr i="1"/>
              <a:t>C</a:t>
            </a:r>
            <a:r>
              <a:rPr baseline="-25000" i="1"/>
              <a:t>1</a:t>
            </a:r>
            <a:r>
              <a:t> or </a:t>
            </a:r>
            <a:r>
              <a:rPr i="1"/>
              <a:t>C</a:t>
            </a:r>
            <a:r>
              <a:rPr baseline="-25000" i="1"/>
              <a:t>2</a:t>
            </a:r>
            <a:r>
              <a:t> with equal probability and compute means:</a:t>
            </a:r>
            <a:endParaRPr sz="2800"/>
          </a:p>
          <a:p>
            <a:pPr lvl="1" marL="990600" indent="-53340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990600" indent="-533400">
              <a:lnSpc>
                <a:spcPct val="90000"/>
              </a:lnSpc>
              <a:spcBef>
                <a:spcPts val="600"/>
              </a:spcBef>
              <a:buFontTx/>
              <a:buAutoNum type="arabicPeriod" startAt="3"/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990600" indent="-533400">
              <a:lnSpc>
                <a:spcPct val="90000"/>
              </a:lnSpc>
              <a:spcBef>
                <a:spcPts val="400"/>
              </a:spcBef>
              <a:buFontTx/>
              <a:buAutoNum type="arabicPeriod" startAt="2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Recompute clusters: assign </a:t>
            </a:r>
            <a:r>
              <a:rPr i="1"/>
              <a:t>x</a:t>
            </a:r>
            <a:r>
              <a:rPr baseline="-25000" i="1"/>
              <a:t>i</a:t>
            </a:r>
            <a:r>
              <a:t> to </a:t>
            </a:r>
            <a:r>
              <a:rPr i="1"/>
              <a:t>C</a:t>
            </a:r>
            <a:r>
              <a:rPr baseline="-25000" i="1"/>
              <a:t>1</a:t>
            </a:r>
            <a:r>
              <a:t> if </a:t>
            </a:r>
            <a:r>
              <a:rPr i="1"/>
              <a:t>||x</a:t>
            </a:r>
            <a:r>
              <a:rPr baseline="-25000" i="1"/>
              <a:t>i</a:t>
            </a:r>
            <a:r>
              <a:rPr i="1"/>
              <a:t>-m</a:t>
            </a:r>
            <a:r>
              <a:rPr baseline="-25000" i="1"/>
              <a:t>1</a:t>
            </a:r>
            <a:r>
              <a:rPr i="1"/>
              <a:t>||&lt;||x</a:t>
            </a:r>
            <a:r>
              <a:rPr baseline="-25000" i="1"/>
              <a:t>i</a:t>
            </a:r>
            <a:r>
              <a:rPr i="1"/>
              <a:t>-m</a:t>
            </a:r>
            <a:r>
              <a:rPr baseline="-25000" i="1"/>
              <a:t>2</a:t>
            </a:r>
            <a:r>
              <a:rPr i="1"/>
              <a:t>||</a:t>
            </a:r>
            <a:r>
              <a:t>, otherwise assign to </a:t>
            </a:r>
            <a:r>
              <a:rPr i="1"/>
              <a:t>C</a:t>
            </a:r>
            <a:r>
              <a:rPr baseline="-25000" i="1"/>
              <a:t>2</a:t>
            </a:r>
            <a:endParaRPr sz="2800"/>
          </a:p>
          <a:p>
            <a:pPr lvl="1" marL="990600" indent="-533400">
              <a:lnSpc>
                <a:spcPct val="90000"/>
              </a:lnSpc>
              <a:spcBef>
                <a:spcPts val="400"/>
              </a:spcBef>
              <a:buFontTx/>
              <a:buAutoNum type="arabicPeriod" startAt="2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Recompute means </a:t>
            </a:r>
            <a:r>
              <a:rPr i="1"/>
              <a:t>m</a:t>
            </a:r>
            <a:r>
              <a:rPr baseline="-25000" i="1"/>
              <a:t>1</a:t>
            </a:r>
            <a:r>
              <a:t> and </a:t>
            </a:r>
            <a:r>
              <a:rPr i="1"/>
              <a:t>m</a:t>
            </a:r>
            <a:r>
              <a:rPr baseline="-25000" i="1"/>
              <a:t>2</a:t>
            </a:r>
            <a:endParaRPr sz="2800"/>
          </a:p>
          <a:p>
            <a:pPr lvl="1" marL="990600" indent="-533400">
              <a:lnSpc>
                <a:spcPct val="90000"/>
              </a:lnSpc>
              <a:spcBef>
                <a:spcPts val="400"/>
              </a:spcBef>
              <a:buFontTx/>
              <a:buAutoNum type="arabicPeriod" startAt="2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Compute objective  </a:t>
            </a:r>
            <a:endParaRPr sz="2800"/>
          </a:p>
          <a:p>
            <a:pPr lvl="1" marL="990600" indent="-533400">
              <a:lnSpc>
                <a:spcPct val="90000"/>
              </a:lnSpc>
              <a:spcBef>
                <a:spcPts val="600"/>
              </a:spcBef>
              <a:buFontTx/>
              <a:buAutoNum type="arabicPeriod" startAt="2"/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990600" indent="-533400">
              <a:lnSpc>
                <a:spcPct val="90000"/>
              </a:lnSpc>
              <a:spcBef>
                <a:spcPts val="600"/>
              </a:spcBef>
              <a:buFontTx/>
              <a:buAutoNum type="arabicPeriod" startAt="6"/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990600" indent="-533400">
              <a:lnSpc>
                <a:spcPct val="90000"/>
              </a:lnSpc>
              <a:spcBef>
                <a:spcPts val="600"/>
              </a:spcBef>
              <a:buFontTx/>
              <a:buAutoNum type="arabicPeriod" startAt="7"/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990600" indent="-533400">
              <a:lnSpc>
                <a:spcPct val="90000"/>
              </a:lnSpc>
              <a:spcBef>
                <a:spcPts val="400"/>
              </a:spcBef>
              <a:buFontTx/>
              <a:buAutoNum type="arabicPeriod" startAt="5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Compute objective of new clustering. If difference is smaller than     then stop, otherwise go to step 2.  </a:t>
            </a:r>
          </a:p>
        </p:txBody>
      </p:sp>
      <p:pic>
        <p:nvPicPr>
          <p:cNvPr id="519" name="Object 4" descr="Object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6600" y="1484312"/>
            <a:ext cx="2081214" cy="5191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20" name="Object 5" descr="Object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71800" y="2667000"/>
            <a:ext cx="1524000" cy="730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1" name="Object 6" descr="Object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89500" y="2667000"/>
            <a:ext cx="1587500" cy="730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2" name="Object 7" descr="Object 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786187" y="4572000"/>
            <a:ext cx="2028826" cy="8874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23" name="Object 8" descr="Object 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322553" y="5410200"/>
            <a:ext cx="217488" cy="298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K-means in scikit-learn</a:t>
            </a:r>
          </a:p>
        </p:txBody>
      </p:sp>
      <p:pic>
        <p:nvPicPr>
          <p:cNvPr id="52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8449" y="1953716"/>
            <a:ext cx="5882604" cy="41649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K-means PCA plot in scikit-learn</a:t>
            </a:r>
          </a:p>
        </p:txBody>
      </p:sp>
      <p:pic>
        <p:nvPicPr>
          <p:cNvPr id="52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55931" y="1347073"/>
            <a:ext cx="3964810" cy="5169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K-means PCA plot in scikit-learn</a:t>
            </a:r>
          </a:p>
        </p:txBody>
      </p:sp>
      <p:pic>
        <p:nvPicPr>
          <p:cNvPr id="532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6479" y="2923285"/>
            <a:ext cx="4475947" cy="3356966"/>
          </a:xfrm>
          <a:prstGeom prst="rect">
            <a:avLst/>
          </a:prstGeom>
          <a:ln w="12700">
            <a:miter lim="400000"/>
          </a:ln>
        </p:spPr>
      </p:pic>
      <p:pic>
        <p:nvPicPr>
          <p:cNvPr id="533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529" y="2870362"/>
            <a:ext cx="4475954" cy="3356966"/>
          </a:xfrm>
          <a:prstGeom prst="rect">
            <a:avLst/>
          </a:prstGeom>
          <a:ln w="12700">
            <a:miter lim="400000"/>
          </a:ln>
        </p:spPr>
      </p:pic>
      <p:sp>
        <p:nvSpPr>
          <p:cNvPr id="534" name="TextBox 6"/>
          <p:cNvSpPr txBox="1"/>
          <p:nvPr/>
        </p:nvSpPr>
        <p:spPr>
          <a:xfrm>
            <a:off x="5062597" y="2258067"/>
            <a:ext cx="3306327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PCA plot of breast cancer data</a:t>
            </a:r>
          </a:p>
          <a:p>
            <a:pPr/>
            <a:r>
              <a:t>colored by true labels</a:t>
            </a:r>
          </a:p>
        </p:txBody>
      </p:sp>
      <p:sp>
        <p:nvSpPr>
          <p:cNvPr id="535" name="TextBox 7"/>
          <p:cNvSpPr txBox="1"/>
          <p:nvPr/>
        </p:nvSpPr>
        <p:spPr>
          <a:xfrm>
            <a:off x="652669" y="2293352"/>
            <a:ext cx="3306327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PCA plot of breast cancer data</a:t>
            </a:r>
          </a:p>
          <a:p>
            <a:pPr/>
            <a:r>
              <a:t>colored by k-means labels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53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We saw basic data science and machine learning tasks in Python scikit-learn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Can we handle very large datasets in Python scikit-learn? Yes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For space use array from numpy to use a bytes for a char and 4 for float and int. Otherwise more space is used because Python is object oriented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For speed use stochastic gradient descent in scikit-learn and mini-batch k-means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science</a:t>
            </a:r>
          </a:p>
        </p:txBody>
      </p:sp>
      <p:sp>
        <p:nvSpPr>
          <p:cNvPr id="12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Data science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2300"/>
            </a:pPr>
            <a:r>
              <a:t>Simple definition: reasoning and making decisions from data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2300"/>
            </a:pPr>
            <a:r>
              <a:t>Contains machine learning, statistics, algorithms, programming, big data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Basic machine learning problems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2300"/>
            </a:pPr>
            <a:r>
              <a:t>Classification</a:t>
            </a:r>
          </a:p>
          <a:p>
            <a:pPr lvl="2" marL="1143000" indent="-228600">
              <a:lnSpc>
                <a:spcPct val="80000"/>
              </a:lnSpc>
              <a:spcBef>
                <a:spcPts val="400"/>
              </a:spcBef>
              <a:defRPr sz="2000"/>
            </a:pPr>
            <a:r>
              <a:t>Linear methods</a:t>
            </a:r>
          </a:p>
          <a:p>
            <a:pPr lvl="2" marL="1143000" indent="-228600">
              <a:lnSpc>
                <a:spcPct val="80000"/>
              </a:lnSpc>
              <a:spcBef>
                <a:spcPts val="400"/>
              </a:spcBef>
              <a:defRPr sz="2000"/>
            </a:pPr>
            <a:r>
              <a:t>Non-linear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2300"/>
            </a:pPr>
            <a:r>
              <a:t>Feature selection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2300"/>
            </a:pPr>
            <a:r>
              <a:t>Clustering (unsupervised learning)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2300"/>
            </a:pPr>
            <a:r>
              <a:t>Visualization with PCA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scikit-learn</a:t>
            </a:r>
          </a:p>
        </p:txBody>
      </p:sp>
      <p:sp>
        <p:nvSpPr>
          <p:cNvPr id="12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Popular machine learning toolkit in Python http://scikit-learn.org/stable/</a:t>
            </a:r>
          </a:p>
          <a:p>
            <a:pPr/>
            <a:r>
              <a:t>Requirements 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Anaconda 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Available from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https://www.continuum.io/downloads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Includes numpy, scipy, and scikit-learn (former two are necessary for scikit-learn)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</a:t>
            </a:r>
          </a:p>
        </p:txBody>
      </p:sp>
      <p:sp>
        <p:nvSpPr>
          <p:cNvPr id="13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We think of data as vectors in a fixed dimensional space</a:t>
            </a:r>
          </a:p>
          <a:p>
            <a:pPr/>
            <a:r>
              <a:t>For example </a:t>
            </a:r>
          </a:p>
        </p:txBody>
      </p:sp>
      <p:pic>
        <p:nvPicPr>
          <p:cNvPr id="13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9694" y="3306054"/>
            <a:ext cx="4217346" cy="3163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7759" y="3510853"/>
            <a:ext cx="3872989" cy="28928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Classification</a:t>
            </a:r>
          </a:p>
        </p:txBody>
      </p:sp>
      <p:sp>
        <p:nvSpPr>
          <p:cNvPr id="13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Widely used task: given data determine the class it belongs to. The class will lead to a decision or outcome.</a:t>
            </a:r>
          </a:p>
          <a:p>
            <a:pPr/>
            <a:r>
              <a:t>Used in many different places: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DNA and protein sequence classification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Insurance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Weather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Experimental physics: Higgs Boson determination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Linear models</a:t>
            </a:r>
          </a:p>
        </p:txBody>
      </p:sp>
      <p:sp>
        <p:nvSpPr>
          <p:cNvPr id="138" name="Content Placeholder 2"/>
          <p:cNvSpPr txBox="1"/>
          <p:nvPr>
            <p:ph type="body" sz="half" idx="1"/>
          </p:nvPr>
        </p:nvSpPr>
        <p:spPr>
          <a:xfrm>
            <a:off x="457199" y="1600200"/>
            <a:ext cx="4980768" cy="4525963"/>
          </a:xfrm>
          <a:prstGeom prst="rect">
            <a:avLst/>
          </a:prstGeom>
        </p:spPr>
        <p:txBody>
          <a:bodyPr/>
          <a:lstStyle/>
          <a:p>
            <a:pPr marL="322325" indent="-322325" defTabSz="429768">
              <a:lnSpc>
                <a:spcPct val="90000"/>
              </a:lnSpc>
              <a:defRPr sz="3008"/>
            </a:pPr>
            <a:r>
              <a:t>We think of a linear model as a hyperplane in space</a:t>
            </a:r>
          </a:p>
          <a:p>
            <a:pPr marL="322325" indent="-322325" defTabSz="429768">
              <a:lnSpc>
                <a:spcPct val="90000"/>
              </a:lnSpc>
              <a:defRPr sz="3008"/>
            </a:pPr>
            <a:r>
              <a:t>The margin is the minimum distance of all closest point (misclassified have negative distance)</a:t>
            </a:r>
          </a:p>
          <a:p>
            <a:pPr marL="322325" indent="-322325" defTabSz="429768">
              <a:lnSpc>
                <a:spcPct val="90000"/>
              </a:lnSpc>
              <a:defRPr sz="3008"/>
            </a:pPr>
            <a:r>
              <a:t> The support vector machine is the hyperplane with largest margin</a:t>
            </a:r>
          </a:p>
        </p:txBody>
      </p:sp>
      <p:grpSp>
        <p:nvGrpSpPr>
          <p:cNvPr id="281" name="Group 8"/>
          <p:cNvGrpSpPr/>
          <p:nvPr/>
        </p:nvGrpSpPr>
        <p:grpSpPr>
          <a:xfrm>
            <a:off x="5172399" y="2334249"/>
            <a:ext cx="3737812" cy="2937750"/>
            <a:chOff x="0" y="0"/>
            <a:chExt cx="3737811" cy="2937748"/>
          </a:xfrm>
        </p:grpSpPr>
        <p:sp>
          <p:nvSpPr>
            <p:cNvPr id="139" name="Rectangle 5"/>
            <p:cNvSpPr txBox="1"/>
            <p:nvPr/>
          </p:nvSpPr>
          <p:spPr>
            <a:xfrm>
              <a:off x="276670" y="176345"/>
              <a:ext cx="18415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 </a:t>
              </a:r>
            </a:p>
          </p:txBody>
        </p:sp>
        <p:sp>
          <p:nvSpPr>
            <p:cNvPr id="140" name="Rectangle 6"/>
            <p:cNvSpPr txBox="1"/>
            <p:nvPr/>
          </p:nvSpPr>
          <p:spPr>
            <a:xfrm>
              <a:off x="265566" y="0"/>
              <a:ext cx="184151" cy="379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y</a:t>
              </a:r>
            </a:p>
          </p:txBody>
        </p:sp>
        <p:sp>
          <p:nvSpPr>
            <p:cNvPr id="141" name="Rectangle 7"/>
            <p:cNvSpPr txBox="1"/>
            <p:nvPr/>
          </p:nvSpPr>
          <p:spPr>
            <a:xfrm>
              <a:off x="467788" y="176345"/>
              <a:ext cx="12700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142" name="Rectangle 8"/>
            <p:cNvSpPr txBox="1"/>
            <p:nvPr/>
          </p:nvSpPr>
          <p:spPr>
            <a:xfrm>
              <a:off x="276670" y="430658"/>
              <a:ext cx="127001" cy="379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143" name="Rectangle 9"/>
            <p:cNvSpPr txBox="1"/>
            <p:nvPr/>
          </p:nvSpPr>
          <p:spPr>
            <a:xfrm>
              <a:off x="276670" y="688059"/>
              <a:ext cx="12700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144" name="Rectangle 10"/>
            <p:cNvSpPr txBox="1"/>
            <p:nvPr/>
          </p:nvSpPr>
          <p:spPr>
            <a:xfrm>
              <a:off x="276670" y="941343"/>
              <a:ext cx="127001" cy="379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145" name="Rectangle 11"/>
            <p:cNvSpPr txBox="1"/>
            <p:nvPr/>
          </p:nvSpPr>
          <p:spPr>
            <a:xfrm>
              <a:off x="326012" y="941343"/>
              <a:ext cx="127001" cy="379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146" name="Rectangle 12"/>
            <p:cNvSpPr txBox="1"/>
            <p:nvPr/>
          </p:nvSpPr>
          <p:spPr>
            <a:xfrm>
              <a:off x="371830" y="941343"/>
              <a:ext cx="184151" cy="379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 </a:t>
              </a:r>
            </a:p>
          </p:txBody>
        </p:sp>
        <p:sp>
          <p:nvSpPr>
            <p:cNvPr id="147" name="Rectangle 13"/>
            <p:cNvSpPr txBox="1"/>
            <p:nvPr/>
          </p:nvSpPr>
          <p:spPr>
            <a:xfrm>
              <a:off x="466991" y="941343"/>
              <a:ext cx="127001" cy="379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148" name="Rectangle 14"/>
            <p:cNvSpPr txBox="1"/>
            <p:nvPr/>
          </p:nvSpPr>
          <p:spPr>
            <a:xfrm>
              <a:off x="516333" y="941343"/>
              <a:ext cx="184151" cy="379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 </a:t>
              </a:r>
            </a:p>
          </p:txBody>
        </p:sp>
        <p:sp>
          <p:nvSpPr>
            <p:cNvPr id="149" name="Rectangle 15"/>
            <p:cNvSpPr txBox="1"/>
            <p:nvPr/>
          </p:nvSpPr>
          <p:spPr>
            <a:xfrm>
              <a:off x="611494" y="941343"/>
              <a:ext cx="127001" cy="379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150" name="Rectangle 16"/>
            <p:cNvSpPr txBox="1"/>
            <p:nvPr/>
          </p:nvSpPr>
          <p:spPr>
            <a:xfrm>
              <a:off x="657312" y="941343"/>
              <a:ext cx="184151" cy="379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 </a:t>
              </a:r>
            </a:p>
          </p:txBody>
        </p:sp>
        <p:sp>
          <p:nvSpPr>
            <p:cNvPr id="151" name="Rectangle 17"/>
            <p:cNvSpPr txBox="1"/>
            <p:nvPr/>
          </p:nvSpPr>
          <p:spPr>
            <a:xfrm>
              <a:off x="752472" y="941343"/>
              <a:ext cx="127001" cy="379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152" name="Rectangle 18"/>
            <p:cNvSpPr txBox="1"/>
            <p:nvPr/>
          </p:nvSpPr>
          <p:spPr>
            <a:xfrm>
              <a:off x="801815" y="941343"/>
              <a:ext cx="184151" cy="379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 </a:t>
              </a:r>
            </a:p>
          </p:txBody>
        </p:sp>
        <p:sp>
          <p:nvSpPr>
            <p:cNvPr id="153" name="Rectangle 19"/>
            <p:cNvSpPr txBox="1"/>
            <p:nvPr/>
          </p:nvSpPr>
          <p:spPr>
            <a:xfrm>
              <a:off x="896975" y="941343"/>
              <a:ext cx="127001" cy="379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154" name="Rectangle 20"/>
            <p:cNvSpPr txBox="1"/>
            <p:nvPr/>
          </p:nvSpPr>
          <p:spPr>
            <a:xfrm>
              <a:off x="942793" y="941343"/>
              <a:ext cx="184151" cy="379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 </a:t>
              </a:r>
            </a:p>
          </p:txBody>
        </p:sp>
        <p:sp>
          <p:nvSpPr>
            <p:cNvPr id="155" name="Rectangle 21"/>
            <p:cNvSpPr txBox="1"/>
            <p:nvPr/>
          </p:nvSpPr>
          <p:spPr>
            <a:xfrm>
              <a:off x="1037953" y="941343"/>
              <a:ext cx="127001" cy="379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156" name="Rectangle 22"/>
            <p:cNvSpPr txBox="1"/>
            <p:nvPr/>
          </p:nvSpPr>
          <p:spPr>
            <a:xfrm>
              <a:off x="1087296" y="941343"/>
              <a:ext cx="184151" cy="379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 </a:t>
              </a:r>
            </a:p>
          </p:txBody>
        </p:sp>
        <p:sp>
          <p:nvSpPr>
            <p:cNvPr id="157" name="Rectangle 23"/>
            <p:cNvSpPr txBox="1"/>
            <p:nvPr/>
          </p:nvSpPr>
          <p:spPr>
            <a:xfrm>
              <a:off x="1182456" y="941343"/>
              <a:ext cx="127001" cy="379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158" name="Rectangle 24"/>
            <p:cNvSpPr txBox="1"/>
            <p:nvPr/>
          </p:nvSpPr>
          <p:spPr>
            <a:xfrm>
              <a:off x="1228275" y="941343"/>
              <a:ext cx="184151" cy="379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 </a:t>
              </a:r>
            </a:p>
          </p:txBody>
        </p:sp>
        <p:sp>
          <p:nvSpPr>
            <p:cNvPr id="159" name="Rectangle 25"/>
            <p:cNvSpPr txBox="1"/>
            <p:nvPr/>
          </p:nvSpPr>
          <p:spPr>
            <a:xfrm>
              <a:off x="1323435" y="941343"/>
              <a:ext cx="127001" cy="379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160" name="Rectangle 26"/>
            <p:cNvSpPr txBox="1"/>
            <p:nvPr/>
          </p:nvSpPr>
          <p:spPr>
            <a:xfrm>
              <a:off x="1372777" y="941343"/>
              <a:ext cx="184151" cy="379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 </a:t>
              </a:r>
            </a:p>
          </p:txBody>
        </p:sp>
        <p:sp>
          <p:nvSpPr>
            <p:cNvPr id="161" name="Rectangle 27"/>
            <p:cNvSpPr txBox="1"/>
            <p:nvPr/>
          </p:nvSpPr>
          <p:spPr>
            <a:xfrm>
              <a:off x="1467939" y="941343"/>
              <a:ext cx="127001" cy="379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162" name="Rectangle 28"/>
            <p:cNvSpPr txBox="1"/>
            <p:nvPr/>
          </p:nvSpPr>
          <p:spPr>
            <a:xfrm>
              <a:off x="1513756" y="941343"/>
              <a:ext cx="184151" cy="379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 </a:t>
              </a:r>
            </a:p>
          </p:txBody>
        </p:sp>
        <p:sp>
          <p:nvSpPr>
            <p:cNvPr id="163" name="Rectangle 29"/>
            <p:cNvSpPr txBox="1"/>
            <p:nvPr/>
          </p:nvSpPr>
          <p:spPr>
            <a:xfrm>
              <a:off x="1608916" y="941343"/>
              <a:ext cx="127001" cy="379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164" name="Rectangle 30"/>
            <p:cNvSpPr txBox="1"/>
            <p:nvPr/>
          </p:nvSpPr>
          <p:spPr>
            <a:xfrm>
              <a:off x="1658259" y="941343"/>
              <a:ext cx="184151" cy="379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 </a:t>
              </a:r>
            </a:p>
          </p:txBody>
        </p:sp>
        <p:sp>
          <p:nvSpPr>
            <p:cNvPr id="165" name="Rectangle 31"/>
            <p:cNvSpPr txBox="1"/>
            <p:nvPr/>
          </p:nvSpPr>
          <p:spPr>
            <a:xfrm>
              <a:off x="1753420" y="941343"/>
              <a:ext cx="127001" cy="379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166" name="Rectangle 32"/>
            <p:cNvSpPr txBox="1"/>
            <p:nvPr/>
          </p:nvSpPr>
          <p:spPr>
            <a:xfrm>
              <a:off x="1799238" y="941343"/>
              <a:ext cx="184151" cy="379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 </a:t>
              </a:r>
            </a:p>
          </p:txBody>
        </p:sp>
        <p:sp>
          <p:nvSpPr>
            <p:cNvPr id="167" name="Rectangle 33"/>
            <p:cNvSpPr txBox="1"/>
            <p:nvPr/>
          </p:nvSpPr>
          <p:spPr>
            <a:xfrm>
              <a:off x="1894398" y="941343"/>
              <a:ext cx="127001" cy="379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168" name="Rectangle 34"/>
            <p:cNvSpPr txBox="1"/>
            <p:nvPr/>
          </p:nvSpPr>
          <p:spPr>
            <a:xfrm>
              <a:off x="1943741" y="941343"/>
              <a:ext cx="269876" cy="379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  </a:t>
              </a:r>
            </a:p>
          </p:txBody>
        </p:sp>
        <p:sp>
          <p:nvSpPr>
            <p:cNvPr id="169" name="Rectangle 35"/>
            <p:cNvSpPr txBox="1"/>
            <p:nvPr/>
          </p:nvSpPr>
          <p:spPr>
            <a:xfrm>
              <a:off x="2088244" y="941343"/>
              <a:ext cx="127001" cy="379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170" name="Rectangle 36"/>
            <p:cNvSpPr txBox="1"/>
            <p:nvPr/>
          </p:nvSpPr>
          <p:spPr>
            <a:xfrm>
              <a:off x="276670" y="1199773"/>
              <a:ext cx="12700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171" name="Rectangle 37"/>
            <p:cNvSpPr txBox="1"/>
            <p:nvPr/>
          </p:nvSpPr>
          <p:spPr>
            <a:xfrm>
              <a:off x="326012" y="1199773"/>
              <a:ext cx="12700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172" name="Rectangle 38"/>
            <p:cNvSpPr txBox="1"/>
            <p:nvPr/>
          </p:nvSpPr>
          <p:spPr>
            <a:xfrm>
              <a:off x="276670" y="1453056"/>
              <a:ext cx="12700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173" name="Rectangle 39"/>
            <p:cNvSpPr txBox="1"/>
            <p:nvPr/>
          </p:nvSpPr>
          <p:spPr>
            <a:xfrm>
              <a:off x="276670" y="1711487"/>
              <a:ext cx="12700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174" name="Rectangle 40"/>
            <p:cNvSpPr txBox="1"/>
            <p:nvPr/>
          </p:nvSpPr>
          <p:spPr>
            <a:xfrm>
              <a:off x="276670" y="1964771"/>
              <a:ext cx="127001" cy="379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175" name="Rectangle 41"/>
            <p:cNvSpPr txBox="1"/>
            <p:nvPr/>
          </p:nvSpPr>
          <p:spPr>
            <a:xfrm>
              <a:off x="276670" y="2223201"/>
              <a:ext cx="12700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176" name="Rectangle 42"/>
            <p:cNvSpPr txBox="1"/>
            <p:nvPr/>
          </p:nvSpPr>
          <p:spPr>
            <a:xfrm>
              <a:off x="326012" y="2223201"/>
              <a:ext cx="12700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177" name="Rectangle 43"/>
            <p:cNvSpPr txBox="1"/>
            <p:nvPr/>
          </p:nvSpPr>
          <p:spPr>
            <a:xfrm>
              <a:off x="371830" y="2223201"/>
              <a:ext cx="18415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 </a:t>
              </a:r>
            </a:p>
          </p:txBody>
        </p:sp>
        <p:sp>
          <p:nvSpPr>
            <p:cNvPr id="178" name="Rectangle 44"/>
            <p:cNvSpPr txBox="1"/>
            <p:nvPr/>
          </p:nvSpPr>
          <p:spPr>
            <a:xfrm>
              <a:off x="466991" y="2223201"/>
              <a:ext cx="12700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179" name="Rectangle 45"/>
            <p:cNvSpPr txBox="1"/>
            <p:nvPr/>
          </p:nvSpPr>
          <p:spPr>
            <a:xfrm>
              <a:off x="516333" y="2223201"/>
              <a:ext cx="18415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 </a:t>
              </a:r>
            </a:p>
          </p:txBody>
        </p:sp>
        <p:sp>
          <p:nvSpPr>
            <p:cNvPr id="180" name="Rectangle 46"/>
            <p:cNvSpPr txBox="1"/>
            <p:nvPr/>
          </p:nvSpPr>
          <p:spPr>
            <a:xfrm>
              <a:off x="611494" y="2223201"/>
              <a:ext cx="12700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181" name="Rectangle 47"/>
            <p:cNvSpPr txBox="1"/>
            <p:nvPr/>
          </p:nvSpPr>
          <p:spPr>
            <a:xfrm>
              <a:off x="657312" y="2223201"/>
              <a:ext cx="18415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 </a:t>
              </a:r>
            </a:p>
          </p:txBody>
        </p:sp>
        <p:sp>
          <p:nvSpPr>
            <p:cNvPr id="182" name="Rectangle 48"/>
            <p:cNvSpPr txBox="1"/>
            <p:nvPr/>
          </p:nvSpPr>
          <p:spPr>
            <a:xfrm>
              <a:off x="752472" y="2223201"/>
              <a:ext cx="12700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183" name="Rectangle 50"/>
            <p:cNvSpPr txBox="1"/>
            <p:nvPr/>
          </p:nvSpPr>
          <p:spPr>
            <a:xfrm>
              <a:off x="938388" y="2223201"/>
              <a:ext cx="12700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184" name="Rectangle 51"/>
            <p:cNvSpPr txBox="1"/>
            <p:nvPr/>
          </p:nvSpPr>
          <p:spPr>
            <a:xfrm>
              <a:off x="276670" y="2476484"/>
              <a:ext cx="12700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185" name="Rectangle 52"/>
            <p:cNvSpPr txBox="1"/>
            <p:nvPr/>
          </p:nvSpPr>
          <p:spPr>
            <a:xfrm>
              <a:off x="326012" y="2476484"/>
              <a:ext cx="12700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186" name="Rectangle 53"/>
            <p:cNvSpPr txBox="1"/>
            <p:nvPr/>
          </p:nvSpPr>
          <p:spPr>
            <a:xfrm>
              <a:off x="371830" y="2476484"/>
              <a:ext cx="18415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 </a:t>
              </a:r>
            </a:p>
          </p:txBody>
        </p:sp>
        <p:sp>
          <p:nvSpPr>
            <p:cNvPr id="187" name="Rectangle 54"/>
            <p:cNvSpPr txBox="1"/>
            <p:nvPr/>
          </p:nvSpPr>
          <p:spPr>
            <a:xfrm>
              <a:off x="466991" y="2476484"/>
              <a:ext cx="12700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188" name="Rectangle 55"/>
            <p:cNvSpPr txBox="1"/>
            <p:nvPr/>
          </p:nvSpPr>
          <p:spPr>
            <a:xfrm>
              <a:off x="516333" y="2476484"/>
              <a:ext cx="18415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 </a:t>
              </a:r>
            </a:p>
          </p:txBody>
        </p:sp>
        <p:sp>
          <p:nvSpPr>
            <p:cNvPr id="189" name="Rectangle 56"/>
            <p:cNvSpPr txBox="1"/>
            <p:nvPr/>
          </p:nvSpPr>
          <p:spPr>
            <a:xfrm>
              <a:off x="611494" y="2476484"/>
              <a:ext cx="12700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190" name="Rectangle 57"/>
            <p:cNvSpPr txBox="1"/>
            <p:nvPr/>
          </p:nvSpPr>
          <p:spPr>
            <a:xfrm>
              <a:off x="657312" y="2476484"/>
              <a:ext cx="18415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 </a:t>
              </a:r>
            </a:p>
          </p:txBody>
        </p:sp>
        <p:sp>
          <p:nvSpPr>
            <p:cNvPr id="191" name="Rectangle 58"/>
            <p:cNvSpPr txBox="1"/>
            <p:nvPr/>
          </p:nvSpPr>
          <p:spPr>
            <a:xfrm>
              <a:off x="752472" y="2476484"/>
              <a:ext cx="12700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192" name="Rectangle 59"/>
            <p:cNvSpPr txBox="1"/>
            <p:nvPr/>
          </p:nvSpPr>
          <p:spPr>
            <a:xfrm>
              <a:off x="801815" y="2476484"/>
              <a:ext cx="18415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 </a:t>
              </a:r>
            </a:p>
          </p:txBody>
        </p:sp>
        <p:sp>
          <p:nvSpPr>
            <p:cNvPr id="193" name="Rectangle 60"/>
            <p:cNvSpPr txBox="1"/>
            <p:nvPr/>
          </p:nvSpPr>
          <p:spPr>
            <a:xfrm>
              <a:off x="896975" y="2476484"/>
              <a:ext cx="12700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194" name="Rectangle 61"/>
            <p:cNvSpPr txBox="1"/>
            <p:nvPr/>
          </p:nvSpPr>
          <p:spPr>
            <a:xfrm>
              <a:off x="942793" y="2476484"/>
              <a:ext cx="18415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 </a:t>
              </a:r>
            </a:p>
          </p:txBody>
        </p:sp>
        <p:sp>
          <p:nvSpPr>
            <p:cNvPr id="195" name="Rectangle 62"/>
            <p:cNvSpPr txBox="1"/>
            <p:nvPr/>
          </p:nvSpPr>
          <p:spPr>
            <a:xfrm>
              <a:off x="1037953" y="2476484"/>
              <a:ext cx="12700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196" name="Rectangle 63"/>
            <p:cNvSpPr txBox="1"/>
            <p:nvPr/>
          </p:nvSpPr>
          <p:spPr>
            <a:xfrm>
              <a:off x="1087296" y="2476484"/>
              <a:ext cx="18415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 </a:t>
              </a:r>
            </a:p>
          </p:txBody>
        </p:sp>
        <p:sp>
          <p:nvSpPr>
            <p:cNvPr id="197" name="Rectangle 64"/>
            <p:cNvSpPr txBox="1"/>
            <p:nvPr/>
          </p:nvSpPr>
          <p:spPr>
            <a:xfrm>
              <a:off x="1182456" y="2476484"/>
              <a:ext cx="12700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198" name="Rectangle 65"/>
            <p:cNvSpPr txBox="1"/>
            <p:nvPr/>
          </p:nvSpPr>
          <p:spPr>
            <a:xfrm>
              <a:off x="1228275" y="2476484"/>
              <a:ext cx="18415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 </a:t>
              </a:r>
            </a:p>
          </p:txBody>
        </p:sp>
        <p:sp>
          <p:nvSpPr>
            <p:cNvPr id="199" name="Rectangle 66"/>
            <p:cNvSpPr txBox="1"/>
            <p:nvPr/>
          </p:nvSpPr>
          <p:spPr>
            <a:xfrm>
              <a:off x="1323435" y="2476484"/>
              <a:ext cx="12700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200" name="Rectangle 67"/>
            <p:cNvSpPr txBox="1"/>
            <p:nvPr/>
          </p:nvSpPr>
          <p:spPr>
            <a:xfrm>
              <a:off x="1372777" y="2476484"/>
              <a:ext cx="18415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 </a:t>
              </a:r>
            </a:p>
          </p:txBody>
        </p:sp>
        <p:sp>
          <p:nvSpPr>
            <p:cNvPr id="201" name="Rectangle 68"/>
            <p:cNvSpPr txBox="1"/>
            <p:nvPr/>
          </p:nvSpPr>
          <p:spPr>
            <a:xfrm>
              <a:off x="1467939" y="2476484"/>
              <a:ext cx="12700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202" name="Rectangle 69"/>
            <p:cNvSpPr txBox="1"/>
            <p:nvPr/>
          </p:nvSpPr>
          <p:spPr>
            <a:xfrm>
              <a:off x="1513756" y="2476484"/>
              <a:ext cx="18415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 </a:t>
              </a:r>
            </a:p>
          </p:txBody>
        </p:sp>
        <p:sp>
          <p:nvSpPr>
            <p:cNvPr id="203" name="Rectangle 70"/>
            <p:cNvSpPr txBox="1"/>
            <p:nvPr/>
          </p:nvSpPr>
          <p:spPr>
            <a:xfrm>
              <a:off x="1608916" y="2476484"/>
              <a:ext cx="12700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204" name="Rectangle 71"/>
            <p:cNvSpPr txBox="1"/>
            <p:nvPr/>
          </p:nvSpPr>
          <p:spPr>
            <a:xfrm>
              <a:off x="1658259" y="2476484"/>
              <a:ext cx="18415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 </a:t>
              </a:r>
            </a:p>
          </p:txBody>
        </p:sp>
        <p:sp>
          <p:nvSpPr>
            <p:cNvPr id="205" name="Rectangle 72"/>
            <p:cNvSpPr txBox="1"/>
            <p:nvPr/>
          </p:nvSpPr>
          <p:spPr>
            <a:xfrm>
              <a:off x="1753420" y="2476484"/>
              <a:ext cx="12700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206" name="Rectangle 73"/>
            <p:cNvSpPr txBox="1"/>
            <p:nvPr/>
          </p:nvSpPr>
          <p:spPr>
            <a:xfrm>
              <a:off x="1799238" y="2476484"/>
              <a:ext cx="18415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 </a:t>
              </a:r>
            </a:p>
          </p:txBody>
        </p:sp>
        <p:sp>
          <p:nvSpPr>
            <p:cNvPr id="207" name="Rectangle 74"/>
            <p:cNvSpPr txBox="1"/>
            <p:nvPr/>
          </p:nvSpPr>
          <p:spPr>
            <a:xfrm>
              <a:off x="1894398" y="2476484"/>
              <a:ext cx="12700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208" name="Rectangle 75"/>
            <p:cNvSpPr txBox="1"/>
            <p:nvPr/>
          </p:nvSpPr>
          <p:spPr>
            <a:xfrm>
              <a:off x="1943741" y="2476484"/>
              <a:ext cx="18415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 </a:t>
              </a:r>
            </a:p>
          </p:txBody>
        </p:sp>
        <p:sp>
          <p:nvSpPr>
            <p:cNvPr id="209" name="Rectangle 76"/>
            <p:cNvSpPr txBox="1"/>
            <p:nvPr/>
          </p:nvSpPr>
          <p:spPr>
            <a:xfrm>
              <a:off x="2038901" y="2476484"/>
              <a:ext cx="12700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210" name="Rectangle 77"/>
            <p:cNvSpPr txBox="1"/>
            <p:nvPr/>
          </p:nvSpPr>
          <p:spPr>
            <a:xfrm>
              <a:off x="2084719" y="2476484"/>
              <a:ext cx="18415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 </a:t>
              </a:r>
            </a:p>
          </p:txBody>
        </p:sp>
        <p:sp>
          <p:nvSpPr>
            <p:cNvPr id="211" name="Rectangle 78"/>
            <p:cNvSpPr txBox="1"/>
            <p:nvPr/>
          </p:nvSpPr>
          <p:spPr>
            <a:xfrm>
              <a:off x="2179880" y="2476484"/>
              <a:ext cx="12700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212" name="Rectangle 79"/>
            <p:cNvSpPr txBox="1"/>
            <p:nvPr/>
          </p:nvSpPr>
          <p:spPr>
            <a:xfrm>
              <a:off x="2229222" y="2476484"/>
              <a:ext cx="18415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 </a:t>
              </a:r>
            </a:p>
          </p:txBody>
        </p:sp>
        <p:sp>
          <p:nvSpPr>
            <p:cNvPr id="213" name="Rectangle 80"/>
            <p:cNvSpPr txBox="1"/>
            <p:nvPr/>
          </p:nvSpPr>
          <p:spPr>
            <a:xfrm>
              <a:off x="2324382" y="2476484"/>
              <a:ext cx="12700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214" name="Rectangle 81"/>
            <p:cNvSpPr txBox="1"/>
            <p:nvPr/>
          </p:nvSpPr>
          <p:spPr>
            <a:xfrm>
              <a:off x="2370200" y="2476484"/>
              <a:ext cx="18415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 </a:t>
              </a:r>
            </a:p>
          </p:txBody>
        </p:sp>
        <p:sp>
          <p:nvSpPr>
            <p:cNvPr id="215" name="Rectangle 82"/>
            <p:cNvSpPr txBox="1"/>
            <p:nvPr/>
          </p:nvSpPr>
          <p:spPr>
            <a:xfrm>
              <a:off x="2465361" y="2476484"/>
              <a:ext cx="12700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216" name="Rectangle 83"/>
            <p:cNvSpPr txBox="1"/>
            <p:nvPr/>
          </p:nvSpPr>
          <p:spPr>
            <a:xfrm>
              <a:off x="2514703" y="2476484"/>
              <a:ext cx="18415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 </a:t>
              </a:r>
            </a:p>
          </p:txBody>
        </p:sp>
        <p:sp>
          <p:nvSpPr>
            <p:cNvPr id="217" name="Rectangle 84"/>
            <p:cNvSpPr txBox="1"/>
            <p:nvPr/>
          </p:nvSpPr>
          <p:spPr>
            <a:xfrm>
              <a:off x="2609865" y="2476484"/>
              <a:ext cx="12700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218" name="Rectangle 85"/>
            <p:cNvSpPr txBox="1"/>
            <p:nvPr/>
          </p:nvSpPr>
          <p:spPr>
            <a:xfrm>
              <a:off x="2655682" y="2476484"/>
              <a:ext cx="18415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 </a:t>
              </a:r>
            </a:p>
          </p:txBody>
        </p:sp>
        <p:sp>
          <p:nvSpPr>
            <p:cNvPr id="219" name="Rectangle 86"/>
            <p:cNvSpPr txBox="1"/>
            <p:nvPr/>
          </p:nvSpPr>
          <p:spPr>
            <a:xfrm>
              <a:off x="2750842" y="2476484"/>
              <a:ext cx="12700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220" name="Rectangle 87"/>
            <p:cNvSpPr txBox="1"/>
            <p:nvPr/>
          </p:nvSpPr>
          <p:spPr>
            <a:xfrm>
              <a:off x="2800185" y="2476484"/>
              <a:ext cx="18415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 </a:t>
              </a:r>
            </a:p>
          </p:txBody>
        </p:sp>
        <p:sp>
          <p:nvSpPr>
            <p:cNvPr id="221" name="Rectangle 88"/>
            <p:cNvSpPr txBox="1"/>
            <p:nvPr/>
          </p:nvSpPr>
          <p:spPr>
            <a:xfrm>
              <a:off x="2895346" y="2476484"/>
              <a:ext cx="12700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222" name="Rectangle 89"/>
            <p:cNvSpPr txBox="1"/>
            <p:nvPr/>
          </p:nvSpPr>
          <p:spPr>
            <a:xfrm>
              <a:off x="2941164" y="2476484"/>
              <a:ext cx="18415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 </a:t>
              </a:r>
            </a:p>
          </p:txBody>
        </p:sp>
        <p:sp>
          <p:nvSpPr>
            <p:cNvPr id="223" name="Rectangle 90"/>
            <p:cNvSpPr txBox="1"/>
            <p:nvPr/>
          </p:nvSpPr>
          <p:spPr>
            <a:xfrm>
              <a:off x="3036325" y="2476484"/>
              <a:ext cx="12700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224" name="Rectangle 91"/>
            <p:cNvSpPr txBox="1"/>
            <p:nvPr/>
          </p:nvSpPr>
          <p:spPr>
            <a:xfrm>
              <a:off x="3085666" y="2476484"/>
              <a:ext cx="18415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 </a:t>
              </a:r>
            </a:p>
          </p:txBody>
        </p:sp>
        <p:sp>
          <p:nvSpPr>
            <p:cNvPr id="225" name="Rectangle 92"/>
            <p:cNvSpPr txBox="1"/>
            <p:nvPr/>
          </p:nvSpPr>
          <p:spPr>
            <a:xfrm>
              <a:off x="3180826" y="2476484"/>
              <a:ext cx="12700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226" name="Rectangle 93"/>
            <p:cNvSpPr txBox="1"/>
            <p:nvPr/>
          </p:nvSpPr>
          <p:spPr>
            <a:xfrm>
              <a:off x="3226645" y="2476484"/>
              <a:ext cx="18415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 </a:t>
              </a:r>
            </a:p>
          </p:txBody>
        </p:sp>
        <p:sp>
          <p:nvSpPr>
            <p:cNvPr id="227" name="Rectangle 94"/>
            <p:cNvSpPr txBox="1"/>
            <p:nvPr/>
          </p:nvSpPr>
          <p:spPr>
            <a:xfrm>
              <a:off x="3321805" y="2476484"/>
              <a:ext cx="12700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228" name="Rectangle 95"/>
            <p:cNvSpPr txBox="1"/>
            <p:nvPr/>
          </p:nvSpPr>
          <p:spPr>
            <a:xfrm>
              <a:off x="3371148" y="2476484"/>
              <a:ext cx="269876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  </a:t>
              </a:r>
            </a:p>
          </p:txBody>
        </p:sp>
        <p:sp>
          <p:nvSpPr>
            <p:cNvPr id="229" name="Rectangle 96"/>
            <p:cNvSpPr txBox="1"/>
            <p:nvPr/>
          </p:nvSpPr>
          <p:spPr>
            <a:xfrm>
              <a:off x="3515651" y="2476484"/>
              <a:ext cx="18415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30" name="Rectangle 97"/>
            <p:cNvSpPr txBox="1"/>
            <p:nvPr/>
          </p:nvSpPr>
          <p:spPr>
            <a:xfrm>
              <a:off x="3610811" y="2476484"/>
              <a:ext cx="12700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231" name="Line 98"/>
            <p:cNvSpPr/>
            <p:nvPr/>
          </p:nvSpPr>
          <p:spPr>
            <a:xfrm>
              <a:off x="545410" y="176345"/>
              <a:ext cx="2503403" cy="2267193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34" name="Group 101"/>
            <p:cNvGrpSpPr/>
            <p:nvPr/>
          </p:nvGrpSpPr>
          <p:grpSpPr>
            <a:xfrm>
              <a:off x="1439819" y="2048272"/>
              <a:ext cx="155959" cy="182241"/>
              <a:chOff x="0" y="0"/>
              <a:chExt cx="155958" cy="182239"/>
            </a:xfrm>
          </p:grpSpPr>
          <p:sp>
            <p:nvSpPr>
              <p:cNvPr id="232" name="Oval 99"/>
              <p:cNvSpPr/>
              <p:nvPr/>
            </p:nvSpPr>
            <p:spPr>
              <a:xfrm>
                <a:off x="11454" y="13384"/>
                <a:ext cx="133049" cy="155471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3" name="Oval 100"/>
              <p:cNvSpPr/>
              <p:nvPr/>
            </p:nvSpPr>
            <p:spPr>
              <a:xfrm>
                <a:off x="-1" y="0"/>
                <a:ext cx="155959" cy="182240"/>
              </a:xfrm>
              <a:prstGeom prst="ellipse">
                <a:avLst/>
              </a:prstGeom>
              <a:noFill/>
              <a:ln w="20638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37" name="Group 104"/>
            <p:cNvGrpSpPr/>
            <p:nvPr/>
          </p:nvGrpSpPr>
          <p:grpSpPr>
            <a:xfrm>
              <a:off x="1759779" y="688203"/>
              <a:ext cx="155958" cy="182241"/>
              <a:chOff x="0" y="0"/>
              <a:chExt cx="155957" cy="182239"/>
            </a:xfrm>
          </p:grpSpPr>
          <p:sp>
            <p:nvSpPr>
              <p:cNvPr id="235" name="Rectangle 102"/>
              <p:cNvSpPr/>
              <p:nvPr/>
            </p:nvSpPr>
            <p:spPr>
              <a:xfrm>
                <a:off x="11454" y="13384"/>
                <a:ext cx="133049" cy="15547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6" name="Rectangle 103"/>
              <p:cNvSpPr/>
              <p:nvPr/>
            </p:nvSpPr>
            <p:spPr>
              <a:xfrm>
                <a:off x="-1" y="0"/>
                <a:ext cx="155958" cy="182240"/>
              </a:xfrm>
              <a:prstGeom prst="rect">
                <a:avLst/>
              </a:prstGeom>
              <a:noFill/>
              <a:ln w="20638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40" name="Group 114"/>
            <p:cNvGrpSpPr/>
            <p:nvPr/>
          </p:nvGrpSpPr>
          <p:grpSpPr>
            <a:xfrm>
              <a:off x="2777008" y="1577680"/>
              <a:ext cx="155958" cy="182240"/>
              <a:chOff x="0" y="0"/>
              <a:chExt cx="155957" cy="182239"/>
            </a:xfrm>
          </p:grpSpPr>
          <p:sp>
            <p:nvSpPr>
              <p:cNvPr id="238" name="Rectangle 112"/>
              <p:cNvSpPr/>
              <p:nvPr/>
            </p:nvSpPr>
            <p:spPr>
              <a:xfrm>
                <a:off x="11454" y="13384"/>
                <a:ext cx="133049" cy="15547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9" name="Rectangle 113"/>
              <p:cNvSpPr/>
              <p:nvPr/>
            </p:nvSpPr>
            <p:spPr>
              <a:xfrm>
                <a:off x="-1" y="0"/>
                <a:ext cx="155958" cy="182240"/>
              </a:xfrm>
              <a:prstGeom prst="rect">
                <a:avLst/>
              </a:prstGeom>
              <a:noFill/>
              <a:ln w="20638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43" name="Group 129"/>
            <p:cNvGrpSpPr/>
            <p:nvPr/>
          </p:nvGrpSpPr>
          <p:grpSpPr>
            <a:xfrm>
              <a:off x="621187" y="1669273"/>
              <a:ext cx="152435" cy="182241"/>
              <a:chOff x="0" y="0"/>
              <a:chExt cx="152433" cy="182239"/>
            </a:xfrm>
          </p:grpSpPr>
          <p:sp>
            <p:nvSpPr>
              <p:cNvPr id="241" name="Oval 127"/>
              <p:cNvSpPr/>
              <p:nvPr/>
            </p:nvSpPr>
            <p:spPr>
              <a:xfrm>
                <a:off x="11454" y="13384"/>
                <a:ext cx="129525" cy="155471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42" name="Oval 128"/>
              <p:cNvSpPr/>
              <p:nvPr/>
            </p:nvSpPr>
            <p:spPr>
              <a:xfrm>
                <a:off x="-1" y="0"/>
                <a:ext cx="152435" cy="182240"/>
              </a:xfrm>
              <a:prstGeom prst="ellipse">
                <a:avLst/>
              </a:prstGeom>
              <a:noFill/>
              <a:ln w="20638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46" name="Group 132"/>
            <p:cNvGrpSpPr/>
            <p:nvPr/>
          </p:nvGrpSpPr>
          <p:grpSpPr>
            <a:xfrm>
              <a:off x="621187" y="1170944"/>
              <a:ext cx="152435" cy="178123"/>
              <a:chOff x="0" y="0"/>
              <a:chExt cx="152433" cy="178122"/>
            </a:xfrm>
          </p:grpSpPr>
          <p:sp>
            <p:nvSpPr>
              <p:cNvPr id="244" name="Oval 130"/>
              <p:cNvSpPr/>
              <p:nvPr/>
            </p:nvSpPr>
            <p:spPr>
              <a:xfrm>
                <a:off x="11454" y="13384"/>
                <a:ext cx="129525" cy="15135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45" name="Oval 131"/>
              <p:cNvSpPr/>
              <p:nvPr/>
            </p:nvSpPr>
            <p:spPr>
              <a:xfrm>
                <a:off x="-1" y="-1"/>
                <a:ext cx="152435" cy="178123"/>
              </a:xfrm>
              <a:prstGeom prst="ellipse">
                <a:avLst/>
              </a:prstGeom>
              <a:noFill/>
              <a:ln w="20638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49" name="Group 135"/>
            <p:cNvGrpSpPr/>
            <p:nvPr/>
          </p:nvGrpSpPr>
          <p:grpSpPr>
            <a:xfrm>
              <a:off x="1192149" y="2002866"/>
              <a:ext cx="152435" cy="182241"/>
              <a:chOff x="0" y="0"/>
              <a:chExt cx="152433" cy="182239"/>
            </a:xfrm>
          </p:grpSpPr>
          <p:sp>
            <p:nvSpPr>
              <p:cNvPr id="247" name="Oval 133"/>
              <p:cNvSpPr/>
              <p:nvPr/>
            </p:nvSpPr>
            <p:spPr>
              <a:xfrm>
                <a:off x="11454" y="13384"/>
                <a:ext cx="129525" cy="155471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48" name="Oval 134"/>
              <p:cNvSpPr/>
              <p:nvPr/>
            </p:nvSpPr>
            <p:spPr>
              <a:xfrm>
                <a:off x="-1" y="0"/>
                <a:ext cx="152435" cy="182240"/>
              </a:xfrm>
              <a:prstGeom prst="ellipse">
                <a:avLst/>
              </a:prstGeom>
              <a:noFill/>
              <a:ln w="20638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52" name="Group 138"/>
            <p:cNvGrpSpPr/>
            <p:nvPr/>
          </p:nvGrpSpPr>
          <p:grpSpPr>
            <a:xfrm>
              <a:off x="1618610" y="2336458"/>
              <a:ext cx="155959" cy="182241"/>
              <a:chOff x="0" y="0"/>
              <a:chExt cx="155958" cy="182239"/>
            </a:xfrm>
          </p:grpSpPr>
          <p:sp>
            <p:nvSpPr>
              <p:cNvPr id="250" name="Oval 136"/>
              <p:cNvSpPr/>
              <p:nvPr/>
            </p:nvSpPr>
            <p:spPr>
              <a:xfrm>
                <a:off x="11454" y="13384"/>
                <a:ext cx="133049" cy="155471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1" name="Oval 137"/>
              <p:cNvSpPr/>
              <p:nvPr/>
            </p:nvSpPr>
            <p:spPr>
              <a:xfrm>
                <a:off x="-1" y="0"/>
                <a:ext cx="155959" cy="182240"/>
              </a:xfrm>
              <a:prstGeom prst="ellipse">
                <a:avLst/>
              </a:prstGeom>
              <a:noFill/>
              <a:ln w="20638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55" name="Group 141"/>
            <p:cNvGrpSpPr/>
            <p:nvPr/>
          </p:nvGrpSpPr>
          <p:grpSpPr>
            <a:xfrm>
              <a:off x="2334075" y="668497"/>
              <a:ext cx="152434" cy="182241"/>
              <a:chOff x="0" y="0"/>
              <a:chExt cx="152433" cy="182239"/>
            </a:xfrm>
          </p:grpSpPr>
          <p:sp>
            <p:nvSpPr>
              <p:cNvPr id="253" name="Rectangle 139"/>
              <p:cNvSpPr/>
              <p:nvPr/>
            </p:nvSpPr>
            <p:spPr>
              <a:xfrm>
                <a:off x="11454" y="13384"/>
                <a:ext cx="129525" cy="15547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4" name="Rectangle 140"/>
              <p:cNvSpPr/>
              <p:nvPr/>
            </p:nvSpPr>
            <p:spPr>
              <a:xfrm>
                <a:off x="-1" y="0"/>
                <a:ext cx="152434" cy="182240"/>
              </a:xfrm>
              <a:prstGeom prst="rect">
                <a:avLst/>
              </a:prstGeom>
              <a:noFill/>
              <a:ln w="20638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58" name="Group 144"/>
            <p:cNvGrpSpPr/>
            <p:nvPr/>
          </p:nvGrpSpPr>
          <p:grpSpPr>
            <a:xfrm>
              <a:off x="906668" y="1335681"/>
              <a:ext cx="152435" cy="182241"/>
              <a:chOff x="0" y="0"/>
              <a:chExt cx="152433" cy="182239"/>
            </a:xfrm>
          </p:grpSpPr>
          <p:sp>
            <p:nvSpPr>
              <p:cNvPr id="256" name="Oval 142"/>
              <p:cNvSpPr/>
              <p:nvPr/>
            </p:nvSpPr>
            <p:spPr>
              <a:xfrm>
                <a:off x="11454" y="13384"/>
                <a:ext cx="129525" cy="155471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7" name="Oval 143"/>
              <p:cNvSpPr/>
              <p:nvPr/>
            </p:nvSpPr>
            <p:spPr>
              <a:xfrm>
                <a:off x="-1" y="0"/>
                <a:ext cx="152435" cy="182240"/>
              </a:xfrm>
              <a:prstGeom prst="ellipse">
                <a:avLst/>
              </a:prstGeom>
              <a:noFill/>
              <a:ln w="20638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61" name="Group 147"/>
            <p:cNvGrpSpPr/>
            <p:nvPr/>
          </p:nvGrpSpPr>
          <p:grpSpPr>
            <a:xfrm>
              <a:off x="2760535" y="503760"/>
              <a:ext cx="155958" cy="178122"/>
              <a:chOff x="0" y="0"/>
              <a:chExt cx="155957" cy="178121"/>
            </a:xfrm>
          </p:grpSpPr>
          <p:sp>
            <p:nvSpPr>
              <p:cNvPr id="259" name="Rectangle 145"/>
              <p:cNvSpPr/>
              <p:nvPr/>
            </p:nvSpPr>
            <p:spPr>
              <a:xfrm>
                <a:off x="11454" y="13384"/>
                <a:ext cx="133049" cy="15135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0" name="Rectangle 146"/>
              <p:cNvSpPr/>
              <p:nvPr/>
            </p:nvSpPr>
            <p:spPr>
              <a:xfrm>
                <a:off x="-1" y="-1"/>
                <a:ext cx="155958" cy="178122"/>
              </a:xfrm>
              <a:prstGeom prst="rect">
                <a:avLst/>
              </a:prstGeom>
              <a:noFill/>
              <a:ln w="20638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64" name="Group 150"/>
            <p:cNvGrpSpPr/>
            <p:nvPr/>
          </p:nvGrpSpPr>
          <p:grpSpPr>
            <a:xfrm>
              <a:off x="3190519" y="1669273"/>
              <a:ext cx="152434" cy="182241"/>
              <a:chOff x="0" y="0"/>
              <a:chExt cx="152433" cy="182239"/>
            </a:xfrm>
          </p:grpSpPr>
          <p:sp>
            <p:nvSpPr>
              <p:cNvPr id="262" name="Rectangle 148"/>
              <p:cNvSpPr/>
              <p:nvPr/>
            </p:nvSpPr>
            <p:spPr>
              <a:xfrm>
                <a:off x="11454" y="13384"/>
                <a:ext cx="129525" cy="15547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3" name="Rectangle 149"/>
              <p:cNvSpPr/>
              <p:nvPr/>
            </p:nvSpPr>
            <p:spPr>
              <a:xfrm>
                <a:off x="-1" y="0"/>
                <a:ext cx="152434" cy="182240"/>
              </a:xfrm>
              <a:prstGeom prst="rect">
                <a:avLst/>
              </a:prstGeom>
              <a:noFill/>
              <a:ln w="20638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67" name="Group 153"/>
            <p:cNvGrpSpPr/>
            <p:nvPr/>
          </p:nvGrpSpPr>
          <p:grpSpPr>
            <a:xfrm>
              <a:off x="2809877" y="1170944"/>
              <a:ext cx="152434" cy="178122"/>
              <a:chOff x="0" y="0"/>
              <a:chExt cx="152433" cy="178121"/>
            </a:xfrm>
          </p:grpSpPr>
          <p:sp>
            <p:nvSpPr>
              <p:cNvPr id="265" name="Rectangle 151"/>
              <p:cNvSpPr/>
              <p:nvPr/>
            </p:nvSpPr>
            <p:spPr>
              <a:xfrm>
                <a:off x="11454" y="13384"/>
                <a:ext cx="129525" cy="15135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6" name="Rectangle 152"/>
              <p:cNvSpPr/>
              <p:nvPr/>
            </p:nvSpPr>
            <p:spPr>
              <a:xfrm>
                <a:off x="-1" y="-1"/>
                <a:ext cx="152434" cy="178122"/>
              </a:xfrm>
              <a:prstGeom prst="rect">
                <a:avLst/>
              </a:prstGeom>
              <a:noFill/>
              <a:ln w="20638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268" name="Rectangle 224"/>
            <p:cNvSpPr txBox="1"/>
            <p:nvPr/>
          </p:nvSpPr>
          <p:spPr>
            <a:xfrm>
              <a:off x="2175474" y="1079310"/>
              <a:ext cx="127001" cy="379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269" name="Rectangle 226"/>
            <p:cNvSpPr txBox="1"/>
            <p:nvPr/>
          </p:nvSpPr>
          <p:spPr>
            <a:xfrm>
              <a:off x="3031918" y="2080087"/>
              <a:ext cx="127001" cy="379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7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 </a:t>
              </a:r>
            </a:p>
          </p:txBody>
        </p:sp>
        <p:grpSp>
          <p:nvGrpSpPr>
            <p:cNvPr id="272" name="Group 229"/>
            <p:cNvGrpSpPr/>
            <p:nvPr/>
          </p:nvGrpSpPr>
          <p:grpSpPr>
            <a:xfrm>
              <a:off x="419410" y="339022"/>
              <a:ext cx="126001" cy="2331030"/>
              <a:chOff x="0" y="0"/>
              <a:chExt cx="125999" cy="2331028"/>
            </a:xfrm>
          </p:grpSpPr>
          <p:sp>
            <p:nvSpPr>
              <p:cNvPr id="270" name="Line 227"/>
              <p:cNvSpPr/>
              <p:nvPr/>
            </p:nvSpPr>
            <p:spPr>
              <a:xfrm flipV="1">
                <a:off x="57272" y="137967"/>
                <a:ext cx="882" cy="2193062"/>
              </a:xfrm>
              <a:prstGeom prst="line">
                <a:avLst/>
              </a:prstGeom>
              <a:noFill/>
              <a:ln w="20638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1" name="Freeform 228"/>
              <p:cNvSpPr/>
              <p:nvPr/>
            </p:nvSpPr>
            <p:spPr>
              <a:xfrm>
                <a:off x="-1" y="0"/>
                <a:ext cx="126001" cy="1472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0422" y="0"/>
                    </a:ln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75" name="Group 232"/>
            <p:cNvGrpSpPr/>
            <p:nvPr/>
          </p:nvGrpSpPr>
          <p:grpSpPr>
            <a:xfrm>
              <a:off x="476684" y="2603127"/>
              <a:ext cx="3002843" cy="147234"/>
              <a:chOff x="0" y="0"/>
              <a:chExt cx="3002841" cy="147232"/>
            </a:xfrm>
          </p:grpSpPr>
          <p:sp>
            <p:nvSpPr>
              <p:cNvPr id="273" name="Line 230"/>
              <p:cNvSpPr/>
              <p:nvPr/>
            </p:nvSpPr>
            <p:spPr>
              <a:xfrm>
                <a:off x="-1" y="66924"/>
                <a:ext cx="2877725" cy="1030"/>
              </a:xfrm>
              <a:prstGeom prst="line">
                <a:avLst/>
              </a:prstGeom>
              <a:noFill/>
              <a:ln w="20638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4" name="Freeform 231"/>
              <p:cNvSpPr/>
              <p:nvPr/>
            </p:nvSpPr>
            <p:spPr>
              <a:xfrm>
                <a:off x="2881247" y="0"/>
                <a:ext cx="121595" cy="1472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11027"/>
                    </a:lnTo>
                    <a:lnTo>
                      <a:pt x="0" y="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276" name="Line 236"/>
            <p:cNvSpPr/>
            <p:nvPr/>
          </p:nvSpPr>
          <p:spPr>
            <a:xfrm>
              <a:off x="465228" y="614957"/>
              <a:ext cx="2326145" cy="2322792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7" name="Line 237"/>
            <p:cNvSpPr/>
            <p:nvPr/>
          </p:nvSpPr>
          <p:spPr>
            <a:xfrm>
              <a:off x="0" y="417272"/>
              <a:ext cx="3679540" cy="1976845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8" name="Straight Connector 3"/>
            <p:cNvSpPr/>
            <p:nvPr/>
          </p:nvSpPr>
          <p:spPr>
            <a:xfrm flipV="1">
              <a:off x="1047790" y="1260459"/>
              <a:ext cx="86845" cy="95732"/>
            </a:xfrm>
            <a:prstGeom prst="line">
              <a:avLst/>
            </a:prstGeom>
            <a:noFill/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9" name="Straight Connector 146"/>
            <p:cNvSpPr/>
            <p:nvPr/>
          </p:nvSpPr>
          <p:spPr>
            <a:xfrm flipV="1">
              <a:off x="2720480" y="1753076"/>
              <a:ext cx="54751" cy="97726"/>
            </a:xfrm>
            <a:prstGeom prst="line">
              <a:avLst/>
            </a:prstGeom>
            <a:noFill/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0" name="Straight Connector 149"/>
            <p:cNvSpPr/>
            <p:nvPr/>
          </p:nvSpPr>
          <p:spPr>
            <a:xfrm flipV="1">
              <a:off x="1583956" y="883518"/>
              <a:ext cx="175577" cy="191463"/>
            </a:xfrm>
            <a:prstGeom prst="line">
              <a:avLst/>
            </a:prstGeom>
            <a:noFill/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Support vector machine: </a:t>
            </a:r>
            <a:br/>
            <a:r>
              <a:t>optimally separating hyperplane</a:t>
            </a:r>
          </a:p>
        </p:txBody>
      </p:sp>
      <p:sp>
        <p:nvSpPr>
          <p:cNvPr id="284" name="Rectangle 3"/>
          <p:cNvSpPr txBox="1"/>
          <p:nvPr/>
        </p:nvSpPr>
        <p:spPr>
          <a:xfrm>
            <a:off x="8518525" y="4838700"/>
            <a:ext cx="127000" cy="219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85" name="Rectangle 5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6" name="Rectangle 7"/>
          <p:cNvSpPr txBox="1"/>
          <p:nvPr/>
        </p:nvSpPr>
        <p:spPr>
          <a:xfrm>
            <a:off x="388208" y="2285999"/>
            <a:ext cx="7830437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In practice we allow for error terms in case there is no hyperplane.</a:t>
            </a:r>
          </a:p>
        </p:txBody>
      </p:sp>
      <p:pic>
        <p:nvPicPr>
          <p:cNvPr id="287" name="Object 6" descr="Objec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5774" y="3354289"/>
            <a:ext cx="3635376" cy="2606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