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7025544998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7025544998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702554499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702554499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7025544998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7025544998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02af65b7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702af65b7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7025544998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7025544998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7025544998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7025544998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025544998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7025544998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7025544998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7025544998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7025544998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7025544998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7025544998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7025544998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02554499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02554499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7025544998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7025544998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02554499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02554499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7025544998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702554499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02554499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702554499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025544998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7025544998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7025544998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7025544998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025544998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7025544998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7025544998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7025544998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RepoLens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github repository recommendation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a:t>
            </a:r>
            <a:endParaRPr/>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For evaluation we used the metric of “precision” which is the number of recommended repositories belonging to the same category in the top 5, divided by 5.</a:t>
            </a:r>
            <a:endParaRPr/>
          </a:p>
          <a:p>
            <a:pPr indent="-311150" lvl="0" marL="457200" rtl="0" algn="l">
              <a:spcBef>
                <a:spcPts val="0"/>
              </a:spcBef>
              <a:spcAft>
                <a:spcPts val="0"/>
              </a:spcAft>
              <a:buSzPts val="1300"/>
              <a:buChar char="●"/>
            </a:pPr>
            <a:r>
              <a:rPr lang="en"/>
              <a:t>We iterated through each repository in the test data and calculated its similarity to all the other repositories in the test data. The final score was the average of these 60 precision scores. </a:t>
            </a:r>
            <a:endParaRPr/>
          </a:p>
          <a:p>
            <a:pPr indent="-311150" lvl="0" marL="457200" rtl="0" algn="l">
              <a:spcBef>
                <a:spcPts val="0"/>
              </a:spcBef>
              <a:spcAft>
                <a:spcPts val="0"/>
              </a:spcAft>
              <a:buSzPts val="1300"/>
              <a:buChar char="●"/>
            </a:pPr>
            <a:r>
              <a:rPr lang="en"/>
              <a:t>To provide perspective, the expected final score for purely random recommendation is approximately 8%</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Conducting Tests</a:t>
            </a:r>
            <a:endParaRPr/>
          </a:p>
        </p:txBody>
      </p:sp>
      <p:sp>
        <p:nvSpPr>
          <p:cNvPr id="196" name="Google Shape;196;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First we tried getting precision scores on one metric at a time. The following results were obtained:</a:t>
            </a:r>
            <a:endParaRPr/>
          </a:p>
          <a:p>
            <a:pPr indent="-311150" lvl="0" marL="457200" rtl="0" algn="l">
              <a:spcBef>
                <a:spcPts val="1200"/>
              </a:spcBef>
              <a:spcAft>
                <a:spcPts val="0"/>
              </a:spcAft>
              <a:buSzPts val="1300"/>
              <a:buChar char="●"/>
            </a:pPr>
            <a:r>
              <a:rPr lang="en"/>
              <a:t>Since descriptions were mainly small sentences, keywords provided a bigger impact as opposed to semantics. So a TF-IDF model trained on it alone gave a precision of approximately 36%</a:t>
            </a:r>
            <a:endParaRPr/>
          </a:p>
          <a:p>
            <a:pPr indent="-311150" lvl="0" marL="457200" rtl="0" algn="l">
              <a:spcBef>
                <a:spcPts val="0"/>
              </a:spcBef>
              <a:spcAft>
                <a:spcPts val="0"/>
              </a:spcAft>
              <a:buSzPts val="1300"/>
              <a:buChar char="●"/>
            </a:pPr>
            <a:r>
              <a:rPr lang="en"/>
              <a:t>Topic based similarity alone also showed a high precision of 31%. Topics are a good metric of similarity, but are not present in many repositories</a:t>
            </a:r>
            <a:endParaRPr/>
          </a:p>
          <a:p>
            <a:pPr indent="-311150" lvl="0" marL="457200" rtl="0" algn="l">
              <a:spcBef>
                <a:spcPts val="0"/>
              </a:spcBef>
              <a:spcAft>
                <a:spcPts val="0"/>
              </a:spcAft>
              <a:buSzPts val="1300"/>
              <a:buChar char="●"/>
            </a:pPr>
            <a:r>
              <a:rPr lang="en"/>
              <a:t>For READMEs, both keywords and semantics played a role. The order of precision by one model alone was: TF-IDF (25%) &gt; Doc2Vec (23%) &gt; BERT</a:t>
            </a:r>
            <a:endParaRPr/>
          </a:p>
          <a:p>
            <a:pPr indent="-311150" lvl="0" marL="457200" rtl="0" algn="l">
              <a:spcBef>
                <a:spcPts val="0"/>
              </a:spcBef>
              <a:spcAft>
                <a:spcPts val="0"/>
              </a:spcAft>
              <a:buSzPts val="1300"/>
              <a:buChar char="●"/>
            </a:pPr>
            <a:r>
              <a:rPr lang="en"/>
              <a:t>Evaluating purely on the basis of BERT on the READMEs gave a very low precision of around 20%. That along with the heavy impact on performance led us to drop BERT as an option.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Hyperparameter Tuning</a:t>
            </a:r>
            <a:endParaRPr/>
          </a:p>
        </p:txBody>
      </p:sp>
      <p:sp>
        <p:nvSpPr>
          <p:cNvPr id="202" name="Google Shape;202;p24"/>
          <p:cNvSpPr txBox="1"/>
          <p:nvPr>
            <p:ph idx="1" type="body"/>
          </p:nvPr>
        </p:nvSpPr>
        <p:spPr>
          <a:xfrm>
            <a:off x="1297500" y="1567550"/>
            <a:ext cx="7243500" cy="2911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Since we had figured out a rough order of importance, we needed to combine the different models. The final recommendation score was calculated as follows:</a:t>
            </a:r>
            <a:endParaRPr/>
          </a:p>
          <a:p>
            <a:pPr indent="0" lvl="0" marL="0" rtl="0" algn="l">
              <a:spcBef>
                <a:spcPts val="1200"/>
              </a:spcBef>
              <a:spcAft>
                <a:spcPts val="0"/>
              </a:spcAft>
              <a:buNone/>
            </a:pPr>
            <a:r>
              <a:rPr lang="en"/>
              <a:t>RS = sim( desc, TF-IDF) * w1 + sim(topic) * w2 + sim(readme, TF-IDF)*w3 + sim(readme, D2V)*w4</a:t>
            </a:r>
            <a:endParaRPr/>
          </a:p>
          <a:p>
            <a:pPr indent="0" lvl="0" marL="0" rtl="0" algn="l">
              <a:spcBef>
                <a:spcPts val="1200"/>
              </a:spcBef>
              <a:spcAft>
                <a:spcPts val="0"/>
              </a:spcAft>
              <a:buNone/>
            </a:pPr>
            <a:r>
              <a:rPr lang="en"/>
              <a:t>We set w1 = 1, and calculated the other weights relative to it by plotting graphs. Note that the final recommendation score is not normalized. As we increase the weights, the score roughly improves up until a certain point after which it decreases. </a:t>
            </a:r>
            <a:endParaRPr/>
          </a:p>
          <a:p>
            <a:pPr indent="0" lvl="0" marL="0" rtl="0" algn="l">
              <a:spcBef>
                <a:spcPts val="1200"/>
              </a:spcBef>
              <a:spcAft>
                <a:spcPts val="0"/>
              </a:spcAft>
              <a:buNone/>
            </a:pPr>
            <a:r>
              <a:rPr lang="en"/>
              <a:t>An additional hyperparameter is the number of features in the TF-IDF and Doc2Vec. The number of features in TF-IDF is much larger than that of doc2vec, so w4 is much smaller than the other weights.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Graphs</a:t>
            </a:r>
            <a:endParaRPr/>
          </a:p>
        </p:txBody>
      </p:sp>
      <p:sp>
        <p:nvSpPr>
          <p:cNvPr id="208" name="Google Shape;208;p25"/>
          <p:cNvSpPr txBox="1"/>
          <p:nvPr>
            <p:ph idx="1" type="body"/>
          </p:nvPr>
        </p:nvSpPr>
        <p:spPr>
          <a:xfrm>
            <a:off x="1297500" y="3885375"/>
            <a:ext cx="7038900" cy="959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Optimal hyperparameters leads to precision of around 50% (Meaning 2 to 3 correct recommendations out of 5)</a:t>
            </a:r>
            <a:endParaRPr/>
          </a:p>
          <a:p>
            <a:pPr indent="0" lvl="0" marL="0" rtl="0" algn="l">
              <a:spcBef>
                <a:spcPts val="1200"/>
              </a:spcBef>
              <a:spcAft>
                <a:spcPts val="1200"/>
              </a:spcAft>
              <a:buNone/>
            </a:pPr>
            <a:r>
              <a:rPr lang="en"/>
              <a:t>w1 = 1, w2 = 1.2, w3 = 0.8, w4 = 0.12 </a:t>
            </a:r>
            <a:endParaRPr/>
          </a:p>
        </p:txBody>
      </p:sp>
      <p:pic>
        <p:nvPicPr>
          <p:cNvPr id="209" name="Google Shape;209;p25"/>
          <p:cNvPicPr preferRelativeResize="0"/>
          <p:nvPr/>
        </p:nvPicPr>
        <p:blipFill>
          <a:blip r:embed="rId3">
            <a:alphaModFix/>
          </a:blip>
          <a:stretch>
            <a:fillRect/>
          </a:stretch>
        </p:blipFill>
        <p:spPr>
          <a:xfrm>
            <a:off x="3396225" y="1863875"/>
            <a:ext cx="2667926" cy="1822773"/>
          </a:xfrm>
          <a:prstGeom prst="rect">
            <a:avLst/>
          </a:prstGeom>
          <a:noFill/>
          <a:ln>
            <a:noFill/>
          </a:ln>
        </p:spPr>
      </p:pic>
      <p:pic>
        <p:nvPicPr>
          <p:cNvPr id="210" name="Google Shape;210;p25"/>
          <p:cNvPicPr preferRelativeResize="0"/>
          <p:nvPr/>
        </p:nvPicPr>
        <p:blipFill>
          <a:blip r:embed="rId4">
            <a:alphaModFix/>
          </a:blip>
          <a:stretch>
            <a:fillRect/>
          </a:stretch>
        </p:blipFill>
        <p:spPr>
          <a:xfrm>
            <a:off x="507125" y="1863875"/>
            <a:ext cx="2667926" cy="1822775"/>
          </a:xfrm>
          <a:prstGeom prst="rect">
            <a:avLst/>
          </a:prstGeom>
          <a:noFill/>
          <a:ln>
            <a:noFill/>
          </a:ln>
        </p:spPr>
      </p:pic>
      <p:pic>
        <p:nvPicPr>
          <p:cNvPr id="211" name="Google Shape;211;p25"/>
          <p:cNvPicPr preferRelativeResize="0"/>
          <p:nvPr/>
        </p:nvPicPr>
        <p:blipFill>
          <a:blip r:embed="rId5">
            <a:alphaModFix/>
          </a:blip>
          <a:stretch>
            <a:fillRect/>
          </a:stretch>
        </p:blipFill>
        <p:spPr>
          <a:xfrm>
            <a:off x="6285325" y="1863875"/>
            <a:ext cx="2667892" cy="18227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Content-based Recommendation</a:t>
            </a:r>
            <a:endParaRPr/>
          </a:p>
        </p:txBody>
      </p:sp>
      <p:sp>
        <p:nvSpPr>
          <p:cNvPr id="217" name="Google Shape;217;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Since we found out the </a:t>
            </a:r>
            <a:r>
              <a:rPr lang="en"/>
              <a:t>optimal</a:t>
            </a:r>
            <a:r>
              <a:rPr lang="en"/>
              <a:t> method to measure the </a:t>
            </a:r>
            <a:r>
              <a:rPr lang="en"/>
              <a:t>similarities between two repositories, it was intuitive to perform content based recommendation. This involved the following steps.</a:t>
            </a:r>
            <a:endParaRPr/>
          </a:p>
          <a:p>
            <a:pPr indent="-311150" lvl="0" marL="457200" rtl="0" algn="l">
              <a:spcBef>
                <a:spcPts val="1200"/>
              </a:spcBef>
              <a:spcAft>
                <a:spcPts val="0"/>
              </a:spcAft>
              <a:buSzPts val="1300"/>
              <a:buAutoNum type="arabicPeriod"/>
            </a:pPr>
            <a:r>
              <a:rPr lang="en"/>
              <a:t>Training the models on the train data of popular repositories throughout the years</a:t>
            </a:r>
            <a:endParaRPr/>
          </a:p>
          <a:p>
            <a:pPr indent="-311150" lvl="0" marL="457200" rtl="0" algn="l">
              <a:spcBef>
                <a:spcPts val="0"/>
              </a:spcBef>
              <a:spcAft>
                <a:spcPts val="0"/>
              </a:spcAft>
              <a:buSzPts val="1300"/>
              <a:buAutoNum type="arabicPeriod"/>
            </a:pPr>
            <a:r>
              <a:rPr lang="en"/>
              <a:t>Constructing a user profile by considering the repositories they have interacted with. This included both “created” repositories, and “starred” repositories</a:t>
            </a:r>
            <a:endParaRPr/>
          </a:p>
          <a:p>
            <a:pPr indent="-311150" lvl="0" marL="457200" rtl="0" algn="l">
              <a:spcBef>
                <a:spcPts val="0"/>
              </a:spcBef>
              <a:spcAft>
                <a:spcPts val="0"/>
              </a:spcAft>
              <a:buSzPts val="1300"/>
              <a:buAutoNum type="arabicPeriod"/>
            </a:pPr>
            <a:r>
              <a:rPr lang="en"/>
              <a:t>Creating an averaged user vector by taking the average of their repository vectors.</a:t>
            </a:r>
            <a:endParaRPr/>
          </a:p>
          <a:p>
            <a:pPr indent="-311150" lvl="0" marL="457200" rtl="0" algn="l">
              <a:spcBef>
                <a:spcPts val="0"/>
              </a:spcBef>
              <a:spcAft>
                <a:spcPts val="0"/>
              </a:spcAft>
              <a:buSzPts val="1300"/>
              <a:buAutoNum type="arabicPeriod"/>
            </a:pPr>
            <a:r>
              <a:rPr lang="en"/>
              <a:t>Getting the recommendation score for all the repositories in the dataset when compared to this user vector, as explained in the evaluation section.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Novelty 1: (Mitigating the Cold Start Problem)</a:t>
            </a:r>
            <a:endParaRPr/>
          </a:p>
        </p:txBody>
      </p:sp>
      <p:sp>
        <p:nvSpPr>
          <p:cNvPr id="223" name="Google Shape;223;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cold start problem is a </a:t>
            </a:r>
            <a:r>
              <a:rPr lang="en"/>
              <a:t>well</a:t>
            </a:r>
            <a:r>
              <a:rPr lang="en"/>
              <a:t> known issue with content based recommendation</a:t>
            </a:r>
            <a:endParaRPr/>
          </a:p>
          <a:p>
            <a:pPr indent="-311150" lvl="0" marL="457200" rtl="0" algn="l">
              <a:spcBef>
                <a:spcPts val="0"/>
              </a:spcBef>
              <a:spcAft>
                <a:spcPts val="0"/>
              </a:spcAft>
              <a:buSzPts val="1300"/>
              <a:buChar char="●"/>
            </a:pPr>
            <a:r>
              <a:rPr lang="en"/>
              <a:t>If the user hasn’t interacted with any repositories, the program manually requests input from the user to generate a topic vector.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Novelty 2: (Language Filtering)</a:t>
            </a:r>
            <a:endParaRPr/>
          </a:p>
        </p:txBody>
      </p:sp>
      <p:sp>
        <p:nvSpPr>
          <p:cNvPr id="229" name="Google Shape;229;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a:t>
            </a:r>
            <a:r>
              <a:rPr lang="en"/>
              <a:t>evaluation</a:t>
            </a:r>
            <a:r>
              <a:rPr lang="en"/>
              <a:t> section, we avoided discussing the similarity in programming language as most people do not compare similarity between repositories on the basis of programming </a:t>
            </a:r>
            <a:r>
              <a:rPr lang="en"/>
              <a:t>language.</a:t>
            </a:r>
            <a:endParaRPr/>
          </a:p>
          <a:p>
            <a:pPr indent="0" lvl="0" marL="0" rtl="0" algn="l">
              <a:spcBef>
                <a:spcPts val="1200"/>
              </a:spcBef>
              <a:spcAft>
                <a:spcPts val="0"/>
              </a:spcAft>
              <a:buNone/>
            </a:pPr>
            <a:r>
              <a:rPr lang="en"/>
              <a:t>For example, a remake of a library in a completely different programming language would still be considered very similar to the first. Hence we don’t factor this in.</a:t>
            </a:r>
            <a:endParaRPr/>
          </a:p>
          <a:p>
            <a:pPr indent="0" lvl="0" marL="0" rtl="0" algn="l">
              <a:spcBef>
                <a:spcPts val="1200"/>
              </a:spcBef>
              <a:spcAft>
                <a:spcPts val="1200"/>
              </a:spcAft>
              <a:buNone/>
            </a:pPr>
            <a:r>
              <a:rPr lang="en"/>
              <a:t>However, the user can optionally choose to give additional weightage to similarity in programming language.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Novelty 3 (Trending and Connections)</a:t>
            </a:r>
            <a:endParaRPr/>
          </a:p>
        </p:txBody>
      </p:sp>
      <p:sp>
        <p:nvSpPr>
          <p:cNvPr id="235" name="Google Shape;235;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One of the biggest problems with the current recommendation engine is that only popular repositories get suggested. This leads to lack of diversity and personalized content. So we came up with the following modifications:</a:t>
            </a:r>
            <a:endParaRPr/>
          </a:p>
          <a:p>
            <a:pPr indent="-311150" lvl="0" marL="457200" rtl="0" algn="l">
              <a:spcBef>
                <a:spcPts val="1200"/>
              </a:spcBef>
              <a:spcAft>
                <a:spcPts val="0"/>
              </a:spcAft>
              <a:buSzPts val="1300"/>
              <a:buAutoNum type="arabicPeriod"/>
            </a:pPr>
            <a:r>
              <a:rPr lang="en"/>
              <a:t>Users tend to show a preference to trending data, or data that they are related to.</a:t>
            </a:r>
            <a:endParaRPr/>
          </a:p>
          <a:p>
            <a:pPr indent="-311150" lvl="0" marL="457200" rtl="0" algn="l">
              <a:spcBef>
                <a:spcPts val="0"/>
              </a:spcBef>
              <a:spcAft>
                <a:spcPts val="0"/>
              </a:spcAft>
              <a:buSzPts val="1300"/>
              <a:buAutoNum type="arabicPeriod"/>
            </a:pPr>
            <a:r>
              <a:rPr lang="en"/>
              <a:t>We define a new metric called as “distance”, which is a measure of how close a user is to the data. By default popular repos have a distance of 1000 (Very unrelated to the user)</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Novelty 3 (Trending and Connections)</a:t>
            </a:r>
            <a:endParaRPr/>
          </a:p>
          <a:p>
            <a:pPr indent="0" lvl="0" marL="0" rtl="0" algn="l">
              <a:spcBef>
                <a:spcPts val="0"/>
              </a:spcBef>
              <a:spcAft>
                <a:spcPts val="0"/>
              </a:spcAft>
              <a:buNone/>
            </a:pPr>
            <a:r>
              <a:t/>
            </a:r>
            <a:endParaRPr/>
          </a:p>
        </p:txBody>
      </p:sp>
      <p:sp>
        <p:nvSpPr>
          <p:cNvPr id="241" name="Google Shape;241;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At the program runtime, we collect a list of 100 repositories in the last month sorted by stars. These are labelled as TRENDING. We define the top 50 repos to be at a distance of 1, and the next 50 to be at a distance of 2.</a:t>
            </a:r>
            <a:endParaRPr/>
          </a:p>
          <a:p>
            <a:pPr indent="-311150" lvl="0" marL="457200" rtl="0" algn="l">
              <a:spcBef>
                <a:spcPts val="0"/>
              </a:spcBef>
              <a:spcAft>
                <a:spcPts val="0"/>
              </a:spcAft>
              <a:buSzPts val="1300"/>
              <a:buChar char="●"/>
            </a:pPr>
            <a:r>
              <a:rPr lang="en"/>
              <a:t>Similarly we use github’s following feature to create a network of users. This is similar to a graph where the the nodes are users, and a following is a directed edge between them. </a:t>
            </a:r>
            <a:endParaRPr/>
          </a:p>
          <a:p>
            <a:pPr indent="-311150" lvl="0" marL="457200" rtl="0" algn="l">
              <a:spcBef>
                <a:spcPts val="0"/>
              </a:spcBef>
              <a:spcAft>
                <a:spcPts val="0"/>
              </a:spcAft>
              <a:buSzPts val="1300"/>
              <a:buChar char="●"/>
            </a:pPr>
            <a:r>
              <a:rPr lang="en"/>
              <a:t>Using a BFS traversal, we can explore the nearest neighbours of the user in this graph, and mark their distance. So users which are directly followed, are at a distance of 1. </a:t>
            </a:r>
            <a:endParaRPr/>
          </a:p>
          <a:p>
            <a:pPr indent="-311150" lvl="0" marL="457200" rtl="0" algn="l">
              <a:spcBef>
                <a:spcPts val="0"/>
              </a:spcBef>
              <a:spcAft>
                <a:spcPts val="0"/>
              </a:spcAft>
              <a:buSzPts val="1300"/>
              <a:buChar char="●"/>
            </a:pPr>
            <a:r>
              <a:rPr lang="en"/>
              <a:t>For each user in this graph, up to two recent repositories are added to the dataset. These are labelled as CONNECTED</a:t>
            </a:r>
            <a:endParaRPr/>
          </a:p>
          <a:p>
            <a:pPr indent="-311150" lvl="0" marL="457200" rtl="0" algn="l">
              <a:spcBef>
                <a:spcPts val="0"/>
              </a:spcBef>
              <a:spcAft>
                <a:spcPts val="0"/>
              </a:spcAft>
              <a:buSzPts val="1300"/>
              <a:buChar char="●"/>
            </a:pPr>
            <a:r>
              <a:rPr lang="en"/>
              <a:t>The final similarity scores are multiplied by a factor of (1 + 0.5/distance). Therefore the closest repositories are given an additional importance by a factor of 1.5. This metric was chosen by a series of manual evaluation of outputs to ensure a good mix  of POPULAR, TRENDING, and CONNECTED repositories.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247" name="Google Shape;247;p31"/>
          <p:cNvPicPr preferRelativeResize="0"/>
          <p:nvPr/>
        </p:nvPicPr>
        <p:blipFill>
          <a:blip r:embed="rId3">
            <a:alphaModFix/>
          </a:blip>
          <a:stretch>
            <a:fillRect/>
          </a:stretch>
        </p:blipFill>
        <p:spPr>
          <a:xfrm>
            <a:off x="1297498" y="1113100"/>
            <a:ext cx="5590102" cy="3964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Vision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Open source </a:t>
            </a:r>
            <a:r>
              <a:rPr lang="en"/>
              <a:t>developers</a:t>
            </a:r>
            <a:r>
              <a:rPr lang="en"/>
              <a:t> </a:t>
            </a:r>
            <a:r>
              <a:rPr lang="en"/>
              <a:t>often</a:t>
            </a:r>
            <a:r>
              <a:rPr lang="en"/>
              <a:t> work on or contribute to various repositories.</a:t>
            </a:r>
            <a:endParaRPr/>
          </a:p>
          <a:p>
            <a:pPr indent="-311150" lvl="0" marL="457200" rtl="0" algn="l">
              <a:spcBef>
                <a:spcPts val="0"/>
              </a:spcBef>
              <a:spcAft>
                <a:spcPts val="0"/>
              </a:spcAft>
              <a:buSzPts val="1300"/>
              <a:buChar char="●"/>
            </a:pPr>
            <a:r>
              <a:rPr lang="en"/>
              <a:t>Our project assists them in finding a repository most connected to them in order for them to contribute to whatever they are most interested in.</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253" name="Google Shape;253;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Taking average of the repositories may not always be the best approach to creating a user profile. Considering the case where the user has two distinct opposing interests, an ideal recommender system would suggest repositories which satisfy either one of these interests. </a:t>
            </a:r>
            <a:endParaRPr/>
          </a:p>
          <a:p>
            <a:pPr indent="0" lvl="0" marL="0" rtl="0" algn="l">
              <a:spcBef>
                <a:spcPts val="1200"/>
              </a:spcBef>
              <a:spcAft>
                <a:spcPts val="0"/>
              </a:spcAft>
              <a:buNone/>
            </a:pPr>
            <a:r>
              <a:rPr lang="en"/>
              <a:t>However taking the average might result in a vector which is between two extremes and unrelated to both.</a:t>
            </a:r>
            <a:endParaRPr/>
          </a:p>
          <a:p>
            <a:pPr indent="0" lvl="0" marL="0" rtl="0" algn="l">
              <a:spcBef>
                <a:spcPts val="1200"/>
              </a:spcBef>
              <a:spcAft>
                <a:spcPts val="0"/>
              </a:spcAft>
              <a:buNone/>
            </a:pPr>
            <a:r>
              <a:rPr lang="en"/>
              <a:t>The following are proposed solutions which we plan to implement in the future:</a:t>
            </a:r>
            <a:endParaRPr/>
          </a:p>
          <a:p>
            <a:pPr indent="-311150" lvl="0" marL="457200" rtl="0" algn="l">
              <a:spcBef>
                <a:spcPts val="1200"/>
              </a:spcBef>
              <a:spcAft>
                <a:spcPts val="0"/>
              </a:spcAft>
              <a:buSzPts val="1300"/>
              <a:buChar char="●"/>
            </a:pPr>
            <a:r>
              <a:rPr lang="en"/>
              <a:t>Assigning weights to user repositories based on date of creation so that the user vector mainly depends on the recent repositories.</a:t>
            </a:r>
            <a:endParaRPr/>
          </a:p>
          <a:p>
            <a:pPr indent="-311150" lvl="0" marL="457200" rtl="0" algn="l">
              <a:spcBef>
                <a:spcPts val="0"/>
              </a:spcBef>
              <a:spcAft>
                <a:spcPts val="0"/>
              </a:spcAft>
              <a:buSzPts val="1300"/>
              <a:buChar char="●"/>
            </a:pPr>
            <a:r>
              <a:rPr lang="en"/>
              <a:t>Perform some method of clustering to gather specific interests.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Creation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Github provides an API from which we can fetch user and repository data using an access token.</a:t>
            </a:r>
            <a:endParaRPr/>
          </a:p>
          <a:p>
            <a:pPr indent="-311150" lvl="0" marL="457200" rtl="0" algn="l">
              <a:spcBef>
                <a:spcPts val="0"/>
              </a:spcBef>
              <a:spcAft>
                <a:spcPts val="0"/>
              </a:spcAft>
              <a:buSzPts val="1300"/>
              <a:buChar char="●"/>
            </a:pPr>
            <a:r>
              <a:rPr lang="en"/>
              <a:t>In order to train our models, we needed a large dataset of repositories which would cover a diverse range of topics, while being a reliable source.</a:t>
            </a:r>
            <a:endParaRPr/>
          </a:p>
          <a:p>
            <a:pPr indent="-311150" lvl="0" marL="457200" rtl="0" algn="l">
              <a:spcBef>
                <a:spcPts val="0"/>
              </a:spcBef>
              <a:spcAft>
                <a:spcPts val="0"/>
              </a:spcAft>
              <a:buSzPts val="1300"/>
              <a:buChar char="●"/>
            </a:pPr>
            <a:r>
              <a:rPr lang="en"/>
              <a:t>For this we found the 100 most popular repositories (ranked by stars) </a:t>
            </a:r>
            <a:r>
              <a:rPr lang="en"/>
              <a:t>ranging</a:t>
            </a:r>
            <a:r>
              <a:rPr lang="en"/>
              <a:t> from the year 2008 to 2023.</a:t>
            </a:r>
            <a:endParaRPr/>
          </a:p>
          <a:p>
            <a:pPr indent="-311150" lvl="0" marL="457200" rtl="0" algn="l">
              <a:spcBef>
                <a:spcPts val="0"/>
              </a:spcBef>
              <a:spcAft>
                <a:spcPts val="0"/>
              </a:spcAft>
              <a:buSzPts val="1300"/>
              <a:buChar char="●"/>
            </a:pPr>
            <a:r>
              <a:rPr lang="en"/>
              <a:t>There is a total of 1600 repositories used for training data. </a:t>
            </a:r>
            <a:endParaRPr/>
          </a:p>
          <a:p>
            <a:pPr indent="-311150" lvl="0" marL="457200" rtl="0" algn="l">
              <a:spcBef>
                <a:spcPts val="0"/>
              </a:spcBef>
              <a:spcAft>
                <a:spcPts val="0"/>
              </a:spcAft>
              <a:buSzPts val="1300"/>
              <a:buChar char="●"/>
            </a:pPr>
            <a:r>
              <a:rPr lang="en"/>
              <a:t>The python requests module was used along with async functions to speed up the API requests.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Description</a:t>
            </a:r>
            <a:endParaRPr/>
          </a:p>
        </p:txBody>
      </p:sp>
      <p:pic>
        <p:nvPicPr>
          <p:cNvPr id="153" name="Google Shape;153;p16"/>
          <p:cNvPicPr preferRelativeResize="0"/>
          <p:nvPr/>
        </p:nvPicPr>
        <p:blipFill>
          <a:blip r:embed="rId3">
            <a:alphaModFix/>
          </a:blip>
          <a:stretch>
            <a:fillRect/>
          </a:stretch>
        </p:blipFill>
        <p:spPr>
          <a:xfrm>
            <a:off x="1296326" y="1567551"/>
            <a:ext cx="7041247" cy="26303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Many features such as stars, watchers, forks are a good measure of </a:t>
            </a:r>
            <a:r>
              <a:rPr lang="en"/>
              <a:t>popularity</a:t>
            </a:r>
            <a:r>
              <a:rPr lang="en"/>
              <a:t>. However we believed these features would not be helpful in personalized recommendations, hence they were dropped.</a:t>
            </a:r>
            <a:endParaRPr/>
          </a:p>
          <a:p>
            <a:pPr indent="-311150" lvl="0" marL="457200" rtl="0" algn="l">
              <a:spcBef>
                <a:spcPts val="0"/>
              </a:spcBef>
              <a:spcAft>
                <a:spcPts val="0"/>
              </a:spcAft>
              <a:buSzPts val="1300"/>
              <a:buChar char="●"/>
            </a:pPr>
            <a:r>
              <a:rPr lang="en"/>
              <a:t>Text based features such as Description and README were useful for identifying </a:t>
            </a:r>
            <a:r>
              <a:rPr lang="en"/>
              <a:t>similarities. NLP algorithms would work well for these.</a:t>
            </a:r>
            <a:endParaRPr/>
          </a:p>
          <a:p>
            <a:pPr indent="-311150" lvl="0" marL="457200" rtl="0" algn="l">
              <a:spcBef>
                <a:spcPts val="0"/>
              </a:spcBef>
              <a:spcAft>
                <a:spcPts val="0"/>
              </a:spcAft>
              <a:buSzPts val="1300"/>
              <a:buChar char="●"/>
            </a:pPr>
            <a:r>
              <a:rPr lang="en"/>
              <a:t>Topics could be treated as one hot encoded binary vectors. Similarly programming languages could be treated as float vectors, each entry between 0 and 1, the fraction of the code it takes up.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Text </a:t>
            </a:r>
            <a:r>
              <a:rPr lang="en"/>
              <a:t>Preprocessing</a:t>
            </a:r>
            <a:endParaRPr/>
          </a:p>
        </p:txBody>
      </p:sp>
      <p:pic>
        <p:nvPicPr>
          <p:cNvPr id="165" name="Google Shape;165;p18"/>
          <p:cNvPicPr preferRelativeResize="0"/>
          <p:nvPr/>
        </p:nvPicPr>
        <p:blipFill>
          <a:blip r:embed="rId3">
            <a:alphaModFix/>
          </a:blip>
          <a:stretch>
            <a:fillRect/>
          </a:stretch>
        </p:blipFill>
        <p:spPr>
          <a:xfrm>
            <a:off x="1297500" y="1052675"/>
            <a:ext cx="5516426" cy="3920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NLP Models</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idea was to capture a mix of keywords and semantic structure. So we experimented with the following models:</a:t>
            </a:r>
            <a:endParaRPr/>
          </a:p>
          <a:p>
            <a:pPr indent="-311150" lvl="0" marL="457200" rtl="0" algn="l">
              <a:spcBef>
                <a:spcPts val="1200"/>
              </a:spcBef>
              <a:spcAft>
                <a:spcPts val="0"/>
              </a:spcAft>
              <a:buSzPts val="1300"/>
              <a:buAutoNum type="arabicPeriod"/>
            </a:pPr>
            <a:r>
              <a:rPr lang="en"/>
              <a:t>TF-IDF</a:t>
            </a:r>
            <a:endParaRPr/>
          </a:p>
          <a:p>
            <a:pPr indent="-311150" lvl="0" marL="457200" rtl="0" algn="l">
              <a:spcBef>
                <a:spcPts val="0"/>
              </a:spcBef>
              <a:spcAft>
                <a:spcPts val="0"/>
              </a:spcAft>
              <a:buSzPts val="1300"/>
              <a:buAutoNum type="arabicPeriod"/>
            </a:pPr>
            <a:r>
              <a:rPr lang="en"/>
              <a:t>Doc2Vec (DM model)</a:t>
            </a:r>
            <a:endParaRPr/>
          </a:p>
          <a:p>
            <a:pPr indent="-311150" lvl="0" marL="457200" rtl="0" algn="l">
              <a:spcBef>
                <a:spcPts val="0"/>
              </a:spcBef>
              <a:spcAft>
                <a:spcPts val="0"/>
              </a:spcAft>
              <a:buSzPts val="1300"/>
              <a:buAutoNum type="arabicPeriod"/>
            </a:pPr>
            <a:r>
              <a:rPr lang="en"/>
              <a:t>BERT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Similarity Measurement</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key idea behind the recommendation engine is to measure similarity between two repositories.</a:t>
            </a:r>
            <a:endParaRPr/>
          </a:p>
          <a:p>
            <a:pPr indent="-311150" lvl="0" marL="457200" rtl="0" algn="l">
              <a:spcBef>
                <a:spcPts val="0"/>
              </a:spcBef>
              <a:spcAft>
                <a:spcPts val="0"/>
              </a:spcAft>
              <a:buSzPts val="1300"/>
              <a:buChar char="●"/>
            </a:pPr>
            <a:r>
              <a:rPr lang="en"/>
              <a:t>Using NLP models, we could </a:t>
            </a:r>
            <a:r>
              <a:rPr lang="en"/>
              <a:t>construct</a:t>
            </a:r>
            <a:r>
              <a:rPr lang="en"/>
              <a:t> feature vectors for Description and README. </a:t>
            </a:r>
            <a:endParaRPr/>
          </a:p>
          <a:p>
            <a:pPr indent="-311150" lvl="0" marL="457200" rtl="0" algn="l">
              <a:spcBef>
                <a:spcPts val="0"/>
              </a:spcBef>
              <a:spcAft>
                <a:spcPts val="0"/>
              </a:spcAft>
              <a:buSzPts val="1300"/>
              <a:buChar char="●"/>
            </a:pPr>
            <a:r>
              <a:rPr lang="en"/>
              <a:t>The one hot encoded binary and float vectors </a:t>
            </a:r>
            <a:r>
              <a:rPr lang="en"/>
              <a:t>for</a:t>
            </a:r>
            <a:r>
              <a:rPr lang="en"/>
              <a:t> topics and languages could be used directly.</a:t>
            </a:r>
            <a:endParaRPr/>
          </a:p>
          <a:p>
            <a:pPr indent="-311150" lvl="0" marL="457200" rtl="0" algn="l">
              <a:spcBef>
                <a:spcPts val="0"/>
              </a:spcBef>
              <a:spcAft>
                <a:spcPts val="0"/>
              </a:spcAft>
              <a:buSzPts val="1300"/>
              <a:buChar char="●"/>
            </a:pPr>
            <a:r>
              <a:rPr lang="en"/>
              <a:t>To check for similarity between two vectors we use cosine similarity and Jaccard similarity metrics (the latter which is useful for one hot encoded vectors)</a:t>
            </a:r>
            <a:endParaRPr/>
          </a:p>
          <a:p>
            <a:pPr indent="-311150" lvl="0" marL="457200" rtl="0" algn="l">
              <a:spcBef>
                <a:spcPts val="0"/>
              </a:spcBef>
              <a:spcAft>
                <a:spcPts val="0"/>
              </a:spcAft>
              <a:buSzPts val="1300"/>
              <a:buChar char="●"/>
            </a:pPr>
            <a:r>
              <a:rPr lang="en"/>
              <a:t>The final “recommendation score” is a weighted sum of the individual similarity scores.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Data</a:t>
            </a:r>
            <a:endParaRPr/>
          </a:p>
        </p:txBody>
      </p:sp>
      <p:sp>
        <p:nvSpPr>
          <p:cNvPr id="183" name="Google Shape;183;p21"/>
          <p:cNvSpPr txBox="1"/>
          <p:nvPr>
            <p:ph idx="1" type="body"/>
          </p:nvPr>
        </p:nvSpPr>
        <p:spPr>
          <a:xfrm>
            <a:off x="5387975" y="1567550"/>
            <a:ext cx="32073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For test data we handpicked 60 </a:t>
            </a:r>
            <a:r>
              <a:rPr lang="en"/>
              <a:t>famous</a:t>
            </a:r>
            <a:r>
              <a:rPr lang="en"/>
              <a:t> repositories and divided them into “rough” categories.</a:t>
            </a:r>
            <a:endParaRPr/>
          </a:p>
          <a:p>
            <a:pPr indent="-311150" lvl="0" marL="457200" rtl="0" algn="l">
              <a:spcBef>
                <a:spcPts val="0"/>
              </a:spcBef>
              <a:spcAft>
                <a:spcPts val="0"/>
              </a:spcAft>
              <a:buSzPts val="1300"/>
              <a:buChar char="●"/>
            </a:pPr>
            <a:r>
              <a:rPr lang="en"/>
              <a:t>Ideally the recommender system would give the top 5 similarity scores for repositories belonging to the same category (ignoring itself)</a:t>
            </a:r>
            <a:endParaRPr/>
          </a:p>
        </p:txBody>
      </p:sp>
      <p:pic>
        <p:nvPicPr>
          <p:cNvPr id="184" name="Google Shape;184;p21"/>
          <p:cNvPicPr preferRelativeResize="0"/>
          <p:nvPr/>
        </p:nvPicPr>
        <p:blipFill>
          <a:blip r:embed="rId3">
            <a:alphaModFix/>
          </a:blip>
          <a:stretch>
            <a:fillRect/>
          </a:stretch>
        </p:blipFill>
        <p:spPr>
          <a:xfrm>
            <a:off x="1297499" y="1567550"/>
            <a:ext cx="3912024" cy="291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