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243a1716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243a1716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243a17163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243a17163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243a1716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243a1716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243a1716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243a1716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243a1716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243a1716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243a1721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243a1721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243a1716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243a1716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c602df99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c602df99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Attention on </a:t>
            </a:r>
            <a:r>
              <a:rPr lang="en-GB"/>
              <a:t>Hierarchical</a:t>
            </a:r>
            <a:r>
              <a:rPr lang="en-GB"/>
              <a:t> Representation of Inputs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Mayank Gupta and Bazil Ahmed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60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700"/>
              <a:t>Background</a:t>
            </a:r>
            <a:endParaRPr sz="2400"/>
          </a:p>
        </p:txBody>
      </p:sp>
      <p:sp>
        <p:nvSpPr>
          <p:cNvPr id="66" name="Google Shape;66;p14"/>
          <p:cNvSpPr txBox="1"/>
          <p:nvPr>
            <p:ph idx="1" type="body"/>
          </p:nvPr>
        </p:nvSpPr>
        <p:spPr>
          <a:xfrm>
            <a:off x="311700" y="11048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0" y="1061450"/>
            <a:ext cx="5747149" cy="2515600"/>
          </a:xfrm>
          <a:prstGeom prst="rect">
            <a:avLst/>
          </a:prstGeom>
          <a:noFill/>
          <a:ln>
            <a:noFill/>
          </a:ln>
        </p:spPr>
      </p:pic>
      <p:sp>
        <p:nvSpPr>
          <p:cNvPr id="68" name="Google Shape;68;p14"/>
          <p:cNvSpPr txBox="1"/>
          <p:nvPr/>
        </p:nvSpPr>
        <p:spPr>
          <a:xfrm>
            <a:off x="5747150" y="1194975"/>
            <a:ext cx="3260100" cy="368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300">
                <a:latin typeface="Proxima Nova"/>
                <a:ea typeface="Proxima Nova"/>
                <a:cs typeface="Proxima Nova"/>
                <a:sym typeface="Proxima Nova"/>
              </a:rPr>
              <a:t>Attention mechanism is used in a lot of applications to improve the performance of </a:t>
            </a:r>
            <a:r>
              <a:rPr lang="en-GB" sz="1300">
                <a:latin typeface="Proxima Nova"/>
                <a:ea typeface="Proxima Nova"/>
                <a:cs typeface="Proxima Nova"/>
                <a:sym typeface="Proxima Nova"/>
              </a:rPr>
              <a:t>standard</a:t>
            </a:r>
            <a:r>
              <a:rPr lang="en-GB" sz="1300">
                <a:latin typeface="Proxima Nova"/>
                <a:ea typeface="Proxima Nova"/>
                <a:cs typeface="Proxima Nova"/>
                <a:sym typeface="Proxima Nova"/>
              </a:rPr>
              <a:t> seq-to-seq model.</a:t>
            </a:r>
            <a:endParaRPr sz="1300">
              <a:latin typeface="Proxima Nova"/>
              <a:ea typeface="Proxima Nova"/>
              <a:cs typeface="Proxima Nova"/>
              <a:sym typeface="Proxima Nova"/>
            </a:endParaRPr>
          </a:p>
          <a:p>
            <a:pPr indent="0" lvl="0" marL="0" rtl="0" algn="just">
              <a:spcBef>
                <a:spcPts val="0"/>
              </a:spcBef>
              <a:spcAft>
                <a:spcPts val="0"/>
              </a:spcAft>
              <a:buNone/>
            </a:pPr>
            <a:r>
              <a:t/>
            </a:r>
            <a:endParaRPr sz="1300">
              <a:latin typeface="Proxima Nova"/>
              <a:ea typeface="Proxima Nova"/>
              <a:cs typeface="Proxima Nova"/>
              <a:sym typeface="Proxima Nova"/>
            </a:endParaRPr>
          </a:p>
          <a:p>
            <a:pPr indent="0" lvl="0" marL="0" rtl="0" algn="just">
              <a:spcBef>
                <a:spcPts val="0"/>
              </a:spcBef>
              <a:spcAft>
                <a:spcPts val="0"/>
              </a:spcAft>
              <a:buNone/>
            </a:pPr>
            <a:r>
              <a:t/>
            </a:r>
            <a:endParaRPr sz="1300">
              <a:latin typeface="Proxima Nova"/>
              <a:ea typeface="Proxima Nova"/>
              <a:cs typeface="Proxima Nova"/>
              <a:sym typeface="Proxima Nova"/>
            </a:endParaRPr>
          </a:p>
          <a:p>
            <a:pPr indent="0" lvl="0" marL="0" rtl="0" algn="just">
              <a:spcBef>
                <a:spcPts val="0"/>
              </a:spcBef>
              <a:spcAft>
                <a:spcPts val="0"/>
              </a:spcAft>
              <a:buNone/>
            </a:pPr>
            <a:r>
              <a:rPr lang="en-GB" sz="1300">
                <a:latin typeface="Proxima Nova"/>
                <a:ea typeface="Proxima Nova"/>
                <a:cs typeface="Proxima Nova"/>
                <a:sym typeface="Proxima Nova"/>
              </a:rPr>
              <a:t>Attention mechanism calculates context vector for each decoder time step. </a:t>
            </a:r>
            <a:r>
              <a:rPr lang="en-GB" sz="1300">
                <a:latin typeface="Proxima Nova"/>
                <a:ea typeface="Proxima Nova"/>
                <a:cs typeface="Proxima Nova"/>
                <a:sym typeface="Proxima Nova"/>
              </a:rPr>
              <a:t>There exists many ways to calculate context vectors. Bahdanau’s and Luong’s attention are the most commonly used.</a:t>
            </a:r>
            <a:endParaRPr sz="1300">
              <a:latin typeface="Proxima Nova"/>
              <a:ea typeface="Proxima Nova"/>
              <a:cs typeface="Proxima Nova"/>
              <a:sym typeface="Proxima Nova"/>
            </a:endParaRPr>
          </a:p>
          <a:p>
            <a:pPr indent="0" lvl="0" marL="0" rtl="0" algn="just">
              <a:spcBef>
                <a:spcPts val="0"/>
              </a:spcBef>
              <a:spcAft>
                <a:spcPts val="0"/>
              </a:spcAft>
              <a:buNone/>
            </a:pPr>
            <a:r>
              <a:t/>
            </a:r>
            <a:endParaRPr sz="1300">
              <a:latin typeface="Proxima Nova"/>
              <a:ea typeface="Proxima Nova"/>
              <a:cs typeface="Proxima Nova"/>
              <a:sym typeface="Proxima Nova"/>
            </a:endParaRPr>
          </a:p>
          <a:p>
            <a:pPr indent="0" lvl="0" marL="0" rtl="0" algn="just">
              <a:spcBef>
                <a:spcPts val="0"/>
              </a:spcBef>
              <a:spcAft>
                <a:spcPts val="0"/>
              </a:spcAft>
              <a:buNone/>
            </a:pPr>
            <a:r>
              <a:t/>
            </a:r>
            <a:endParaRPr sz="1300">
              <a:latin typeface="Proxima Nova"/>
              <a:ea typeface="Proxima Nova"/>
              <a:cs typeface="Proxima Nova"/>
              <a:sym typeface="Proxima Nova"/>
            </a:endParaRPr>
          </a:p>
          <a:p>
            <a:pPr indent="0" lvl="0" marL="0" rtl="0" algn="just">
              <a:spcBef>
                <a:spcPts val="0"/>
              </a:spcBef>
              <a:spcAft>
                <a:spcPts val="0"/>
              </a:spcAft>
              <a:buNone/>
            </a:pPr>
            <a:r>
              <a:rPr lang="en-GB" sz="1300">
                <a:latin typeface="Proxima Nova"/>
                <a:ea typeface="Proxima Nova"/>
                <a:cs typeface="Proxima Nova"/>
                <a:sym typeface="Proxima Nova"/>
              </a:rPr>
              <a:t>With standard Attention mechanism, we have to look at complete encoder outputs to create a context vector for each decoder time step which makes it inefficient for longer sequences.</a:t>
            </a:r>
            <a:endParaRPr sz="1300">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pic>
        <p:nvPicPr>
          <p:cNvPr id="69" name="Google Shape;69;p14"/>
          <p:cNvPicPr preferRelativeResize="0"/>
          <p:nvPr/>
        </p:nvPicPr>
        <p:blipFill>
          <a:blip r:embed="rId4">
            <a:alphaModFix/>
          </a:blip>
          <a:stretch>
            <a:fillRect/>
          </a:stretch>
        </p:blipFill>
        <p:spPr>
          <a:xfrm>
            <a:off x="273175" y="4153975"/>
            <a:ext cx="5129298"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81250"/>
            <a:ext cx="8520600" cy="589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GB" sz="2400"/>
              <a:t>Proposed Approach</a:t>
            </a:r>
            <a:r>
              <a:rPr lang="en-GB" sz="2400">
                <a:solidFill>
                  <a:srgbClr val="000000"/>
                </a:solidFill>
              </a:rPr>
              <a:t>​</a:t>
            </a:r>
            <a:endParaRPr sz="2400">
              <a:solidFill>
                <a:srgbClr val="000000"/>
              </a:solidFill>
            </a:endParaRPr>
          </a:p>
          <a:p>
            <a:pPr indent="0" lvl="0" marL="0" rtl="0" algn="l">
              <a:spcBef>
                <a:spcPts val="1200"/>
              </a:spcBef>
              <a:spcAft>
                <a:spcPts val="0"/>
              </a:spcAft>
              <a:buNone/>
            </a:pPr>
            <a:r>
              <a:t/>
            </a:r>
            <a:endParaRPr sz="2100"/>
          </a:p>
        </p:txBody>
      </p:sp>
      <p:sp>
        <p:nvSpPr>
          <p:cNvPr id="75" name="Google Shape;75;p15"/>
          <p:cNvSpPr txBox="1"/>
          <p:nvPr>
            <p:ph idx="1" type="body"/>
          </p:nvPr>
        </p:nvSpPr>
        <p:spPr>
          <a:xfrm>
            <a:off x="311700" y="1053675"/>
            <a:ext cx="8520600" cy="3515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In this work, we propose a multi-level attention mechanism that has better time complexity than the standard attention mechanism.</a:t>
            </a:r>
            <a:endParaRPr sz="1300">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In our technique, we represent the input sequence using different levels where the first level is the hidden states obtained by running an LSTM over the input sequence. And the length of vectors in the subsequent level decreases by a constant factor. Using this level structure we can describe the input compactly where each level contains coarser details than the previous level.</a:t>
            </a:r>
            <a:endParaRPr sz="1300">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For each decoder time stamp, we will start by attending to the top-most level representation of input and will subsequently go down a particular branch based on the computed attention scores.</a:t>
            </a:r>
            <a:endParaRPr sz="1300">
              <a:solidFill>
                <a:srgbClr val="000000"/>
              </a:solidFill>
              <a:latin typeface="Arial"/>
              <a:ea typeface="Arial"/>
              <a:cs typeface="Arial"/>
              <a:sym typeface="Arial"/>
            </a:endParaRPr>
          </a:p>
          <a:p>
            <a:pPr indent="0" lvl="0" marL="0" rtl="0" algn="just">
              <a:spcBef>
                <a:spcPts val="0"/>
              </a:spcBef>
              <a:spcAft>
                <a:spcPts val="0"/>
              </a:spcAft>
              <a:buNone/>
            </a:pPr>
            <a:r>
              <a:t/>
            </a:r>
            <a:endParaRPr sz="1300">
              <a:solidFill>
                <a:srgbClr val="000000"/>
              </a:solidFill>
              <a:latin typeface="Arial"/>
              <a:ea typeface="Arial"/>
              <a:cs typeface="Arial"/>
              <a:sym typeface="Arial"/>
            </a:endParaRPr>
          </a:p>
          <a:p>
            <a:pPr indent="0" lvl="0" marL="0" rtl="0" algn="just">
              <a:spcBef>
                <a:spcPts val="0"/>
              </a:spcBef>
              <a:spcAft>
                <a:spcPts val="0"/>
              </a:spcAft>
              <a:buNone/>
            </a:pPr>
            <a:r>
              <a:t/>
            </a:r>
            <a:endParaRPr sz="1300">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We propose three different approaches to get the </a:t>
            </a:r>
            <a:r>
              <a:rPr lang="en-GB" sz="1300">
                <a:solidFill>
                  <a:srgbClr val="000000"/>
                </a:solidFill>
                <a:latin typeface="Arial"/>
                <a:ea typeface="Arial"/>
                <a:cs typeface="Arial"/>
                <a:sym typeface="Arial"/>
              </a:rPr>
              <a:t>representation</a:t>
            </a:r>
            <a:r>
              <a:rPr lang="en-GB" sz="1300">
                <a:solidFill>
                  <a:srgbClr val="000000"/>
                </a:solidFill>
                <a:latin typeface="Arial"/>
                <a:ea typeface="Arial"/>
                <a:cs typeface="Arial"/>
                <a:sym typeface="Arial"/>
              </a:rPr>
              <a:t> of input sequence:</a:t>
            </a:r>
            <a:endParaRPr sz="1300">
              <a:solidFill>
                <a:srgbClr val="000000"/>
              </a:solidFill>
              <a:latin typeface="Arial"/>
              <a:ea typeface="Arial"/>
              <a:cs typeface="Arial"/>
              <a:sym typeface="Arial"/>
            </a:endParaRPr>
          </a:p>
          <a:p>
            <a:pPr indent="-311150" lvl="1" marL="914400" rtl="0" algn="just">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RNN</a:t>
            </a:r>
            <a:endParaRPr sz="1300">
              <a:solidFill>
                <a:srgbClr val="000000"/>
              </a:solidFill>
              <a:latin typeface="Arial"/>
              <a:ea typeface="Arial"/>
              <a:cs typeface="Arial"/>
              <a:sym typeface="Arial"/>
            </a:endParaRPr>
          </a:p>
          <a:p>
            <a:pPr indent="-311150" lvl="1" marL="914400" rtl="0" algn="just">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CNN</a:t>
            </a:r>
            <a:endParaRPr sz="1300">
              <a:solidFill>
                <a:srgbClr val="000000"/>
              </a:solidFill>
              <a:latin typeface="Arial"/>
              <a:ea typeface="Arial"/>
              <a:cs typeface="Arial"/>
              <a:sym typeface="Arial"/>
            </a:endParaRPr>
          </a:p>
          <a:p>
            <a:pPr indent="-311150" lvl="1" marL="914400" rtl="0" algn="just">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ACT</a:t>
            </a:r>
            <a:endParaRPr sz="13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60400"/>
            <a:ext cx="8520600" cy="6486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GB" sz="2700"/>
              <a:t>Technical Details </a:t>
            </a:r>
            <a:r>
              <a:rPr lang="en-GB" sz="2700">
                <a:solidFill>
                  <a:srgbClr val="000000"/>
                </a:solidFill>
              </a:rPr>
              <a:t>​</a:t>
            </a:r>
            <a:endParaRPr sz="2700">
              <a:solidFill>
                <a:srgbClr val="000000"/>
              </a:solidFill>
            </a:endParaRPr>
          </a:p>
          <a:p>
            <a:pPr indent="0" lvl="0" marL="0" rtl="0" algn="l">
              <a:spcBef>
                <a:spcPts val="1200"/>
              </a:spcBef>
              <a:spcAft>
                <a:spcPts val="0"/>
              </a:spcAft>
              <a:buNone/>
            </a:pPr>
            <a:r>
              <a:t/>
            </a:r>
            <a:endParaRPr/>
          </a:p>
        </p:txBody>
      </p:sp>
      <p:sp>
        <p:nvSpPr>
          <p:cNvPr id="81" name="Google Shape;81;p16"/>
          <p:cNvSpPr/>
          <p:nvPr/>
        </p:nvSpPr>
        <p:spPr>
          <a:xfrm>
            <a:off x="564306" y="382127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sp>
        <p:nvSpPr>
          <p:cNvPr id="82" name="Google Shape;82;p16"/>
          <p:cNvSpPr/>
          <p:nvPr/>
        </p:nvSpPr>
        <p:spPr>
          <a:xfrm>
            <a:off x="1071714" y="382127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cxnSp>
        <p:nvCxnSpPr>
          <p:cNvPr id="83" name="Google Shape;83;p16"/>
          <p:cNvCxnSpPr>
            <a:stCxn id="81" idx="3"/>
            <a:endCxn id="82" idx="1"/>
          </p:cNvCxnSpPr>
          <p:nvPr/>
        </p:nvCxnSpPr>
        <p:spPr>
          <a:xfrm>
            <a:off x="913806" y="3922671"/>
            <a:ext cx="157800" cy="0"/>
          </a:xfrm>
          <a:prstGeom prst="straightConnector1">
            <a:avLst/>
          </a:prstGeom>
          <a:noFill/>
          <a:ln cap="flat" cmpd="sng" w="9525">
            <a:solidFill>
              <a:srgbClr val="595959"/>
            </a:solidFill>
            <a:prstDash val="solid"/>
            <a:round/>
            <a:headEnd len="med" w="med" type="none"/>
            <a:tailEnd len="med" w="med" type="triangle"/>
          </a:ln>
        </p:spPr>
      </p:cxnSp>
      <p:sp>
        <p:nvSpPr>
          <p:cNvPr id="84" name="Google Shape;84;p16"/>
          <p:cNvSpPr/>
          <p:nvPr/>
        </p:nvSpPr>
        <p:spPr>
          <a:xfrm>
            <a:off x="1579121" y="382127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sp>
        <p:nvSpPr>
          <p:cNvPr id="85" name="Google Shape;85;p16"/>
          <p:cNvSpPr/>
          <p:nvPr/>
        </p:nvSpPr>
        <p:spPr>
          <a:xfrm>
            <a:off x="2086529" y="382127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cxnSp>
        <p:nvCxnSpPr>
          <p:cNvPr id="86" name="Google Shape;86;p16"/>
          <p:cNvCxnSpPr>
            <a:stCxn id="84" idx="3"/>
            <a:endCxn id="85" idx="1"/>
          </p:cNvCxnSpPr>
          <p:nvPr/>
        </p:nvCxnSpPr>
        <p:spPr>
          <a:xfrm>
            <a:off x="1928621" y="3922671"/>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87" name="Google Shape;87;p16"/>
          <p:cNvCxnSpPr>
            <a:stCxn id="82" idx="3"/>
            <a:endCxn id="84" idx="1"/>
          </p:cNvCxnSpPr>
          <p:nvPr/>
        </p:nvCxnSpPr>
        <p:spPr>
          <a:xfrm>
            <a:off x="1421214" y="3922671"/>
            <a:ext cx="157800" cy="0"/>
          </a:xfrm>
          <a:prstGeom prst="straightConnector1">
            <a:avLst/>
          </a:prstGeom>
          <a:noFill/>
          <a:ln cap="flat" cmpd="sng" w="9525">
            <a:solidFill>
              <a:srgbClr val="595959"/>
            </a:solidFill>
            <a:prstDash val="solid"/>
            <a:round/>
            <a:headEnd len="med" w="med" type="none"/>
            <a:tailEnd len="med" w="med" type="triangle"/>
          </a:ln>
        </p:spPr>
      </p:cxnSp>
      <p:sp>
        <p:nvSpPr>
          <p:cNvPr id="88" name="Google Shape;88;p16"/>
          <p:cNvSpPr/>
          <p:nvPr/>
        </p:nvSpPr>
        <p:spPr>
          <a:xfrm>
            <a:off x="2593947" y="382127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sp>
        <p:nvSpPr>
          <p:cNvPr id="89" name="Google Shape;89;p16"/>
          <p:cNvSpPr/>
          <p:nvPr/>
        </p:nvSpPr>
        <p:spPr>
          <a:xfrm>
            <a:off x="3101355" y="382127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cxnSp>
        <p:nvCxnSpPr>
          <p:cNvPr id="90" name="Google Shape;90;p16"/>
          <p:cNvCxnSpPr>
            <a:stCxn id="88" idx="3"/>
            <a:endCxn id="89" idx="1"/>
          </p:cNvCxnSpPr>
          <p:nvPr/>
        </p:nvCxnSpPr>
        <p:spPr>
          <a:xfrm>
            <a:off x="2943447" y="3922671"/>
            <a:ext cx="157800" cy="0"/>
          </a:xfrm>
          <a:prstGeom prst="straightConnector1">
            <a:avLst/>
          </a:prstGeom>
          <a:noFill/>
          <a:ln cap="flat" cmpd="sng" w="9525">
            <a:solidFill>
              <a:srgbClr val="595959"/>
            </a:solidFill>
            <a:prstDash val="solid"/>
            <a:round/>
            <a:headEnd len="med" w="med" type="none"/>
            <a:tailEnd len="med" w="med" type="triangle"/>
          </a:ln>
        </p:spPr>
      </p:cxnSp>
      <p:sp>
        <p:nvSpPr>
          <p:cNvPr id="91" name="Google Shape;91;p16"/>
          <p:cNvSpPr/>
          <p:nvPr/>
        </p:nvSpPr>
        <p:spPr>
          <a:xfrm>
            <a:off x="3608763" y="382127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sp>
        <p:nvSpPr>
          <p:cNvPr id="92" name="Google Shape;92;p16"/>
          <p:cNvSpPr/>
          <p:nvPr/>
        </p:nvSpPr>
        <p:spPr>
          <a:xfrm>
            <a:off x="4116170" y="382127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cxnSp>
        <p:nvCxnSpPr>
          <p:cNvPr id="93" name="Google Shape;93;p16"/>
          <p:cNvCxnSpPr>
            <a:stCxn id="91" idx="3"/>
            <a:endCxn id="92" idx="1"/>
          </p:cNvCxnSpPr>
          <p:nvPr/>
        </p:nvCxnSpPr>
        <p:spPr>
          <a:xfrm>
            <a:off x="3958263" y="3922671"/>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94" name="Google Shape;94;p16"/>
          <p:cNvCxnSpPr>
            <a:stCxn id="89" idx="3"/>
            <a:endCxn id="91" idx="1"/>
          </p:cNvCxnSpPr>
          <p:nvPr/>
        </p:nvCxnSpPr>
        <p:spPr>
          <a:xfrm>
            <a:off x="3450855" y="3922671"/>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95" name="Google Shape;95;p16"/>
          <p:cNvCxnSpPr>
            <a:stCxn id="85" idx="3"/>
            <a:endCxn id="88" idx="1"/>
          </p:cNvCxnSpPr>
          <p:nvPr/>
        </p:nvCxnSpPr>
        <p:spPr>
          <a:xfrm>
            <a:off x="2436029" y="3922671"/>
            <a:ext cx="157800" cy="0"/>
          </a:xfrm>
          <a:prstGeom prst="straightConnector1">
            <a:avLst/>
          </a:prstGeom>
          <a:noFill/>
          <a:ln cap="flat" cmpd="sng" w="9525">
            <a:solidFill>
              <a:srgbClr val="595959"/>
            </a:solidFill>
            <a:prstDash val="solid"/>
            <a:round/>
            <a:headEnd len="med" w="med" type="none"/>
            <a:tailEnd len="med" w="med" type="triangle"/>
          </a:ln>
        </p:spPr>
      </p:cxnSp>
      <p:sp>
        <p:nvSpPr>
          <p:cNvPr id="96" name="Google Shape;96;p16"/>
          <p:cNvSpPr/>
          <p:nvPr/>
        </p:nvSpPr>
        <p:spPr>
          <a:xfrm>
            <a:off x="4623553" y="382118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sp>
        <p:nvSpPr>
          <p:cNvPr id="97" name="Google Shape;97;p16"/>
          <p:cNvSpPr/>
          <p:nvPr/>
        </p:nvSpPr>
        <p:spPr>
          <a:xfrm>
            <a:off x="5130960" y="382118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cxnSp>
        <p:nvCxnSpPr>
          <p:cNvPr id="98" name="Google Shape;98;p16"/>
          <p:cNvCxnSpPr>
            <a:stCxn id="96" idx="3"/>
            <a:endCxn id="97" idx="1"/>
          </p:cNvCxnSpPr>
          <p:nvPr/>
        </p:nvCxnSpPr>
        <p:spPr>
          <a:xfrm>
            <a:off x="4973053" y="3922581"/>
            <a:ext cx="157800" cy="0"/>
          </a:xfrm>
          <a:prstGeom prst="straightConnector1">
            <a:avLst/>
          </a:prstGeom>
          <a:noFill/>
          <a:ln cap="flat" cmpd="sng" w="9525">
            <a:solidFill>
              <a:srgbClr val="595959"/>
            </a:solidFill>
            <a:prstDash val="solid"/>
            <a:round/>
            <a:headEnd len="med" w="med" type="none"/>
            <a:tailEnd len="med" w="med" type="triangle"/>
          </a:ln>
        </p:spPr>
      </p:cxnSp>
      <p:sp>
        <p:nvSpPr>
          <p:cNvPr id="99" name="Google Shape;99;p16"/>
          <p:cNvSpPr/>
          <p:nvPr/>
        </p:nvSpPr>
        <p:spPr>
          <a:xfrm>
            <a:off x="5638368" y="382118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sp>
        <p:nvSpPr>
          <p:cNvPr id="100" name="Google Shape;100;p16"/>
          <p:cNvSpPr/>
          <p:nvPr/>
        </p:nvSpPr>
        <p:spPr>
          <a:xfrm>
            <a:off x="6145776" y="382118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cxnSp>
        <p:nvCxnSpPr>
          <p:cNvPr id="101" name="Google Shape;101;p16"/>
          <p:cNvCxnSpPr>
            <a:stCxn id="99" idx="3"/>
            <a:endCxn id="100" idx="1"/>
          </p:cNvCxnSpPr>
          <p:nvPr/>
        </p:nvCxnSpPr>
        <p:spPr>
          <a:xfrm>
            <a:off x="5987868" y="3922581"/>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02" name="Google Shape;102;p16"/>
          <p:cNvCxnSpPr>
            <a:stCxn id="97" idx="3"/>
            <a:endCxn id="99" idx="1"/>
          </p:cNvCxnSpPr>
          <p:nvPr/>
        </p:nvCxnSpPr>
        <p:spPr>
          <a:xfrm>
            <a:off x="5480460" y="3922581"/>
            <a:ext cx="157800" cy="0"/>
          </a:xfrm>
          <a:prstGeom prst="straightConnector1">
            <a:avLst/>
          </a:prstGeom>
          <a:noFill/>
          <a:ln cap="flat" cmpd="sng" w="9525">
            <a:solidFill>
              <a:srgbClr val="595959"/>
            </a:solidFill>
            <a:prstDash val="solid"/>
            <a:round/>
            <a:headEnd len="med" w="med" type="none"/>
            <a:tailEnd len="med" w="med" type="triangle"/>
          </a:ln>
        </p:spPr>
      </p:cxnSp>
      <p:sp>
        <p:nvSpPr>
          <p:cNvPr id="103" name="Google Shape;103;p16"/>
          <p:cNvSpPr/>
          <p:nvPr/>
        </p:nvSpPr>
        <p:spPr>
          <a:xfrm>
            <a:off x="6653194" y="382118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sp>
        <p:nvSpPr>
          <p:cNvPr id="104" name="Google Shape;104;p16"/>
          <p:cNvSpPr/>
          <p:nvPr/>
        </p:nvSpPr>
        <p:spPr>
          <a:xfrm>
            <a:off x="7160602" y="382118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cxnSp>
        <p:nvCxnSpPr>
          <p:cNvPr id="105" name="Google Shape;105;p16"/>
          <p:cNvCxnSpPr>
            <a:stCxn id="103" idx="3"/>
            <a:endCxn id="104" idx="1"/>
          </p:cNvCxnSpPr>
          <p:nvPr/>
        </p:nvCxnSpPr>
        <p:spPr>
          <a:xfrm>
            <a:off x="7002694" y="3922581"/>
            <a:ext cx="157800" cy="0"/>
          </a:xfrm>
          <a:prstGeom prst="straightConnector1">
            <a:avLst/>
          </a:prstGeom>
          <a:noFill/>
          <a:ln cap="flat" cmpd="sng" w="9525">
            <a:solidFill>
              <a:srgbClr val="595959"/>
            </a:solidFill>
            <a:prstDash val="solid"/>
            <a:round/>
            <a:headEnd len="med" w="med" type="none"/>
            <a:tailEnd len="med" w="med" type="triangle"/>
          </a:ln>
        </p:spPr>
      </p:cxnSp>
      <p:sp>
        <p:nvSpPr>
          <p:cNvPr id="106" name="Google Shape;106;p16"/>
          <p:cNvSpPr/>
          <p:nvPr/>
        </p:nvSpPr>
        <p:spPr>
          <a:xfrm>
            <a:off x="7668009" y="382118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sp>
        <p:nvSpPr>
          <p:cNvPr id="107" name="Google Shape;107;p16"/>
          <p:cNvSpPr/>
          <p:nvPr/>
        </p:nvSpPr>
        <p:spPr>
          <a:xfrm>
            <a:off x="8175417" y="3821181"/>
            <a:ext cx="349500" cy="202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600"/>
              <a:t>RNN</a:t>
            </a:r>
            <a:endParaRPr sz="600"/>
          </a:p>
        </p:txBody>
      </p:sp>
      <p:cxnSp>
        <p:nvCxnSpPr>
          <p:cNvPr id="108" name="Google Shape;108;p16"/>
          <p:cNvCxnSpPr>
            <a:stCxn id="106" idx="3"/>
            <a:endCxn id="107" idx="1"/>
          </p:cNvCxnSpPr>
          <p:nvPr/>
        </p:nvCxnSpPr>
        <p:spPr>
          <a:xfrm>
            <a:off x="8017509" y="3922581"/>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09" name="Google Shape;109;p16"/>
          <p:cNvCxnSpPr>
            <a:stCxn id="104" idx="3"/>
            <a:endCxn id="106" idx="1"/>
          </p:cNvCxnSpPr>
          <p:nvPr/>
        </p:nvCxnSpPr>
        <p:spPr>
          <a:xfrm>
            <a:off x="7510102" y="3922581"/>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10" name="Google Shape;110;p16"/>
          <p:cNvCxnSpPr>
            <a:stCxn id="100" idx="3"/>
            <a:endCxn id="103" idx="1"/>
          </p:cNvCxnSpPr>
          <p:nvPr/>
        </p:nvCxnSpPr>
        <p:spPr>
          <a:xfrm>
            <a:off x="6495276" y="3922581"/>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11" name="Google Shape;111;p16"/>
          <p:cNvCxnSpPr>
            <a:stCxn id="92" idx="3"/>
            <a:endCxn id="96" idx="1"/>
          </p:cNvCxnSpPr>
          <p:nvPr/>
        </p:nvCxnSpPr>
        <p:spPr>
          <a:xfrm>
            <a:off x="4465670" y="3922671"/>
            <a:ext cx="157800" cy="0"/>
          </a:xfrm>
          <a:prstGeom prst="straightConnector1">
            <a:avLst/>
          </a:prstGeom>
          <a:noFill/>
          <a:ln cap="flat" cmpd="sng" w="9525">
            <a:solidFill>
              <a:srgbClr val="595959"/>
            </a:solidFill>
            <a:prstDash val="solid"/>
            <a:round/>
            <a:headEnd len="med" w="med" type="none"/>
            <a:tailEnd len="med" w="med" type="triangle"/>
          </a:ln>
        </p:spPr>
      </p:cxnSp>
      <p:sp>
        <p:nvSpPr>
          <p:cNvPr id="112" name="Google Shape;112;p16"/>
          <p:cNvSpPr txBox="1"/>
          <p:nvPr/>
        </p:nvSpPr>
        <p:spPr>
          <a:xfrm>
            <a:off x="0" y="2475006"/>
            <a:ext cx="661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II Level</a:t>
            </a:r>
            <a:endParaRPr sz="900"/>
          </a:p>
        </p:txBody>
      </p:sp>
      <p:sp>
        <p:nvSpPr>
          <p:cNvPr id="113" name="Google Shape;113;p16"/>
          <p:cNvSpPr txBox="1"/>
          <p:nvPr/>
        </p:nvSpPr>
        <p:spPr>
          <a:xfrm>
            <a:off x="11" y="4285626"/>
            <a:ext cx="5643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I Level</a:t>
            </a:r>
            <a:endParaRPr sz="900"/>
          </a:p>
        </p:txBody>
      </p:sp>
      <p:sp>
        <p:nvSpPr>
          <p:cNvPr id="114" name="Google Shape;114;p16"/>
          <p:cNvSpPr txBox="1"/>
          <p:nvPr/>
        </p:nvSpPr>
        <p:spPr>
          <a:xfrm>
            <a:off x="8525023" y="4080789"/>
            <a:ext cx="6189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To Decoder</a:t>
            </a:r>
            <a:endParaRPr sz="800"/>
          </a:p>
        </p:txBody>
      </p:sp>
      <p:sp>
        <p:nvSpPr>
          <p:cNvPr id="115" name="Google Shape;115;p16"/>
          <p:cNvSpPr/>
          <p:nvPr/>
        </p:nvSpPr>
        <p:spPr>
          <a:xfrm>
            <a:off x="564356" y="4333499"/>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
          </a:p>
          <a:p>
            <a:pPr indent="0" lvl="0" marL="0" rtl="0" algn="l">
              <a:spcBef>
                <a:spcPts val="0"/>
              </a:spcBef>
              <a:spcAft>
                <a:spcPts val="0"/>
              </a:spcAft>
              <a:buNone/>
            </a:pPr>
            <a:r>
              <a:t/>
            </a:r>
            <a:endParaRPr sz="400"/>
          </a:p>
        </p:txBody>
      </p:sp>
      <p:sp>
        <p:nvSpPr>
          <p:cNvPr id="116" name="Google Shape;116;p16"/>
          <p:cNvSpPr/>
          <p:nvPr/>
        </p:nvSpPr>
        <p:spPr>
          <a:xfrm>
            <a:off x="1071764" y="4333499"/>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6"/>
          <p:cNvCxnSpPr>
            <a:stCxn id="115" idx="3"/>
            <a:endCxn id="116" idx="1"/>
          </p:cNvCxnSpPr>
          <p:nvPr/>
        </p:nvCxnSpPr>
        <p:spPr>
          <a:xfrm>
            <a:off x="913856" y="4434899"/>
            <a:ext cx="157800" cy="0"/>
          </a:xfrm>
          <a:prstGeom prst="straightConnector1">
            <a:avLst/>
          </a:prstGeom>
          <a:noFill/>
          <a:ln cap="flat" cmpd="sng" w="9525">
            <a:solidFill>
              <a:srgbClr val="595959"/>
            </a:solidFill>
            <a:prstDash val="solid"/>
            <a:round/>
            <a:headEnd len="med" w="med" type="none"/>
            <a:tailEnd len="med" w="med" type="triangle"/>
          </a:ln>
        </p:spPr>
      </p:cxnSp>
      <p:sp>
        <p:nvSpPr>
          <p:cNvPr id="118" name="Google Shape;118;p16"/>
          <p:cNvSpPr/>
          <p:nvPr/>
        </p:nvSpPr>
        <p:spPr>
          <a:xfrm>
            <a:off x="1579171" y="4333499"/>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2086579" y="4333499"/>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16"/>
          <p:cNvCxnSpPr>
            <a:stCxn id="118" idx="3"/>
            <a:endCxn id="119" idx="1"/>
          </p:cNvCxnSpPr>
          <p:nvPr/>
        </p:nvCxnSpPr>
        <p:spPr>
          <a:xfrm>
            <a:off x="1928671" y="4434899"/>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21" name="Google Shape;121;p16"/>
          <p:cNvCxnSpPr>
            <a:stCxn id="116" idx="3"/>
            <a:endCxn id="118" idx="1"/>
          </p:cNvCxnSpPr>
          <p:nvPr/>
        </p:nvCxnSpPr>
        <p:spPr>
          <a:xfrm>
            <a:off x="1421264" y="4434899"/>
            <a:ext cx="157800" cy="0"/>
          </a:xfrm>
          <a:prstGeom prst="straightConnector1">
            <a:avLst/>
          </a:prstGeom>
          <a:noFill/>
          <a:ln cap="flat" cmpd="sng" w="9525">
            <a:solidFill>
              <a:srgbClr val="595959"/>
            </a:solidFill>
            <a:prstDash val="solid"/>
            <a:round/>
            <a:headEnd len="med" w="med" type="none"/>
            <a:tailEnd len="med" w="med" type="triangle"/>
          </a:ln>
        </p:spPr>
      </p:cxnSp>
      <p:sp>
        <p:nvSpPr>
          <p:cNvPr id="122" name="Google Shape;122;p16"/>
          <p:cNvSpPr/>
          <p:nvPr/>
        </p:nvSpPr>
        <p:spPr>
          <a:xfrm>
            <a:off x="2593998" y="4333499"/>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101405" y="4333499"/>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6"/>
          <p:cNvCxnSpPr>
            <a:stCxn id="122" idx="3"/>
            <a:endCxn id="123" idx="1"/>
          </p:cNvCxnSpPr>
          <p:nvPr/>
        </p:nvCxnSpPr>
        <p:spPr>
          <a:xfrm>
            <a:off x="2943498" y="4434899"/>
            <a:ext cx="157800" cy="0"/>
          </a:xfrm>
          <a:prstGeom prst="straightConnector1">
            <a:avLst/>
          </a:prstGeom>
          <a:noFill/>
          <a:ln cap="flat" cmpd="sng" w="9525">
            <a:solidFill>
              <a:srgbClr val="595959"/>
            </a:solidFill>
            <a:prstDash val="solid"/>
            <a:round/>
            <a:headEnd len="med" w="med" type="none"/>
            <a:tailEnd len="med" w="med" type="triangle"/>
          </a:ln>
        </p:spPr>
      </p:cxnSp>
      <p:sp>
        <p:nvSpPr>
          <p:cNvPr id="125" name="Google Shape;125;p16"/>
          <p:cNvSpPr/>
          <p:nvPr/>
        </p:nvSpPr>
        <p:spPr>
          <a:xfrm>
            <a:off x="3608813" y="4333499"/>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4116221" y="4333499"/>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6"/>
          <p:cNvCxnSpPr>
            <a:stCxn id="125" idx="3"/>
            <a:endCxn id="126" idx="1"/>
          </p:cNvCxnSpPr>
          <p:nvPr/>
        </p:nvCxnSpPr>
        <p:spPr>
          <a:xfrm>
            <a:off x="3958313" y="4434899"/>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28" name="Google Shape;128;p16"/>
          <p:cNvCxnSpPr>
            <a:stCxn id="123" idx="3"/>
            <a:endCxn id="125" idx="1"/>
          </p:cNvCxnSpPr>
          <p:nvPr/>
        </p:nvCxnSpPr>
        <p:spPr>
          <a:xfrm>
            <a:off x="3450905" y="4434899"/>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29" name="Google Shape;129;p16"/>
          <p:cNvCxnSpPr>
            <a:stCxn id="119" idx="3"/>
            <a:endCxn id="122" idx="1"/>
          </p:cNvCxnSpPr>
          <p:nvPr/>
        </p:nvCxnSpPr>
        <p:spPr>
          <a:xfrm>
            <a:off x="2436079" y="4434899"/>
            <a:ext cx="157800" cy="0"/>
          </a:xfrm>
          <a:prstGeom prst="straightConnector1">
            <a:avLst/>
          </a:prstGeom>
          <a:noFill/>
          <a:ln cap="flat" cmpd="sng" w="9525">
            <a:solidFill>
              <a:srgbClr val="595959"/>
            </a:solidFill>
            <a:prstDash val="solid"/>
            <a:round/>
            <a:headEnd len="med" w="med" type="none"/>
            <a:tailEnd len="med" w="med" type="triangle"/>
          </a:ln>
        </p:spPr>
      </p:cxnSp>
      <p:sp>
        <p:nvSpPr>
          <p:cNvPr id="130" name="Google Shape;130;p16"/>
          <p:cNvSpPr/>
          <p:nvPr/>
        </p:nvSpPr>
        <p:spPr>
          <a:xfrm>
            <a:off x="4623603" y="4333410"/>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5131011" y="4333410"/>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6"/>
          <p:cNvCxnSpPr>
            <a:stCxn id="130" idx="3"/>
            <a:endCxn id="131" idx="1"/>
          </p:cNvCxnSpPr>
          <p:nvPr/>
        </p:nvCxnSpPr>
        <p:spPr>
          <a:xfrm>
            <a:off x="4973103" y="4434810"/>
            <a:ext cx="157800" cy="0"/>
          </a:xfrm>
          <a:prstGeom prst="straightConnector1">
            <a:avLst/>
          </a:prstGeom>
          <a:noFill/>
          <a:ln cap="flat" cmpd="sng" w="9525">
            <a:solidFill>
              <a:srgbClr val="595959"/>
            </a:solidFill>
            <a:prstDash val="solid"/>
            <a:round/>
            <a:headEnd len="med" w="med" type="none"/>
            <a:tailEnd len="med" w="med" type="triangle"/>
          </a:ln>
        </p:spPr>
      </p:cxnSp>
      <p:sp>
        <p:nvSpPr>
          <p:cNvPr id="133" name="Google Shape;133;p16"/>
          <p:cNvSpPr/>
          <p:nvPr/>
        </p:nvSpPr>
        <p:spPr>
          <a:xfrm>
            <a:off x="5638418" y="4333410"/>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6145826" y="4333410"/>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16"/>
          <p:cNvCxnSpPr>
            <a:stCxn id="133" idx="3"/>
            <a:endCxn id="134" idx="1"/>
          </p:cNvCxnSpPr>
          <p:nvPr/>
        </p:nvCxnSpPr>
        <p:spPr>
          <a:xfrm>
            <a:off x="5987918" y="4434810"/>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36" name="Google Shape;136;p16"/>
          <p:cNvCxnSpPr>
            <a:stCxn id="131" idx="3"/>
            <a:endCxn id="133" idx="1"/>
          </p:cNvCxnSpPr>
          <p:nvPr/>
        </p:nvCxnSpPr>
        <p:spPr>
          <a:xfrm>
            <a:off x="5480511" y="4434810"/>
            <a:ext cx="157800" cy="0"/>
          </a:xfrm>
          <a:prstGeom prst="straightConnector1">
            <a:avLst/>
          </a:prstGeom>
          <a:noFill/>
          <a:ln cap="flat" cmpd="sng" w="9525">
            <a:solidFill>
              <a:srgbClr val="595959"/>
            </a:solidFill>
            <a:prstDash val="solid"/>
            <a:round/>
            <a:headEnd len="med" w="med" type="none"/>
            <a:tailEnd len="med" w="med" type="triangle"/>
          </a:ln>
        </p:spPr>
      </p:cxnSp>
      <p:sp>
        <p:nvSpPr>
          <p:cNvPr id="137" name="Google Shape;137;p16"/>
          <p:cNvSpPr/>
          <p:nvPr/>
        </p:nvSpPr>
        <p:spPr>
          <a:xfrm>
            <a:off x="6653244" y="4333410"/>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7160652" y="4333410"/>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6"/>
          <p:cNvCxnSpPr>
            <a:stCxn id="137" idx="3"/>
            <a:endCxn id="138" idx="1"/>
          </p:cNvCxnSpPr>
          <p:nvPr/>
        </p:nvCxnSpPr>
        <p:spPr>
          <a:xfrm>
            <a:off x="7002744" y="4434810"/>
            <a:ext cx="157800" cy="0"/>
          </a:xfrm>
          <a:prstGeom prst="straightConnector1">
            <a:avLst/>
          </a:prstGeom>
          <a:noFill/>
          <a:ln cap="flat" cmpd="sng" w="9525">
            <a:solidFill>
              <a:srgbClr val="595959"/>
            </a:solidFill>
            <a:prstDash val="solid"/>
            <a:round/>
            <a:headEnd len="med" w="med" type="none"/>
            <a:tailEnd len="med" w="med" type="triangle"/>
          </a:ln>
        </p:spPr>
      </p:cxnSp>
      <p:sp>
        <p:nvSpPr>
          <p:cNvPr id="140" name="Google Shape;140;p16"/>
          <p:cNvSpPr/>
          <p:nvPr/>
        </p:nvSpPr>
        <p:spPr>
          <a:xfrm>
            <a:off x="7668060" y="4333410"/>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8175467" y="4333410"/>
            <a:ext cx="349500" cy="202800"/>
          </a:xfrm>
          <a:prstGeom prst="rect">
            <a:avLst/>
          </a:prstGeom>
          <a:solidFill>
            <a:srgbClr val="B4A7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16"/>
          <p:cNvCxnSpPr>
            <a:stCxn id="140" idx="3"/>
            <a:endCxn id="141" idx="1"/>
          </p:cNvCxnSpPr>
          <p:nvPr/>
        </p:nvCxnSpPr>
        <p:spPr>
          <a:xfrm>
            <a:off x="8017560" y="4434810"/>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43" name="Google Shape;143;p16"/>
          <p:cNvCxnSpPr>
            <a:stCxn id="138" idx="3"/>
            <a:endCxn id="140" idx="1"/>
          </p:cNvCxnSpPr>
          <p:nvPr/>
        </p:nvCxnSpPr>
        <p:spPr>
          <a:xfrm>
            <a:off x="7510152" y="4434810"/>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44" name="Google Shape;144;p16"/>
          <p:cNvCxnSpPr>
            <a:stCxn id="134" idx="3"/>
            <a:endCxn id="137" idx="1"/>
          </p:cNvCxnSpPr>
          <p:nvPr/>
        </p:nvCxnSpPr>
        <p:spPr>
          <a:xfrm>
            <a:off x="6495326" y="4434810"/>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45" name="Google Shape;145;p16"/>
          <p:cNvCxnSpPr>
            <a:stCxn id="126" idx="3"/>
            <a:endCxn id="130" idx="1"/>
          </p:cNvCxnSpPr>
          <p:nvPr/>
        </p:nvCxnSpPr>
        <p:spPr>
          <a:xfrm>
            <a:off x="4465721" y="4434899"/>
            <a:ext cx="157800" cy="0"/>
          </a:xfrm>
          <a:prstGeom prst="straightConnector1">
            <a:avLst/>
          </a:prstGeom>
          <a:noFill/>
          <a:ln cap="flat" cmpd="sng" w="9525">
            <a:solidFill>
              <a:srgbClr val="595959"/>
            </a:solidFill>
            <a:prstDash val="solid"/>
            <a:round/>
            <a:headEnd len="med" w="med" type="none"/>
            <a:tailEnd len="med" w="med" type="triangle"/>
          </a:ln>
        </p:spPr>
      </p:cxnSp>
      <p:cxnSp>
        <p:nvCxnSpPr>
          <p:cNvPr id="146" name="Google Shape;146;p16"/>
          <p:cNvCxnSpPr>
            <a:stCxn id="115" idx="0"/>
            <a:endCxn id="81" idx="2"/>
          </p:cNvCxnSpPr>
          <p:nvPr/>
        </p:nvCxnSpPr>
        <p:spPr>
          <a:xfrm rot="10800000">
            <a:off x="739106" y="4024199"/>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47" name="Google Shape;147;p16"/>
          <p:cNvCxnSpPr>
            <a:stCxn id="116" idx="0"/>
            <a:endCxn id="82" idx="2"/>
          </p:cNvCxnSpPr>
          <p:nvPr/>
        </p:nvCxnSpPr>
        <p:spPr>
          <a:xfrm rot="10800000">
            <a:off x="1246514" y="4024199"/>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48" name="Google Shape;148;p16"/>
          <p:cNvCxnSpPr>
            <a:stCxn id="118" idx="0"/>
            <a:endCxn id="84" idx="2"/>
          </p:cNvCxnSpPr>
          <p:nvPr/>
        </p:nvCxnSpPr>
        <p:spPr>
          <a:xfrm rot="10800000">
            <a:off x="1753921" y="4024199"/>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49" name="Google Shape;149;p16"/>
          <p:cNvCxnSpPr>
            <a:stCxn id="119" idx="0"/>
            <a:endCxn id="85" idx="2"/>
          </p:cNvCxnSpPr>
          <p:nvPr/>
        </p:nvCxnSpPr>
        <p:spPr>
          <a:xfrm rot="10800000">
            <a:off x="2261329" y="4024199"/>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0" name="Google Shape;150;p16"/>
          <p:cNvCxnSpPr>
            <a:stCxn id="122" idx="0"/>
            <a:endCxn id="88" idx="2"/>
          </p:cNvCxnSpPr>
          <p:nvPr/>
        </p:nvCxnSpPr>
        <p:spPr>
          <a:xfrm rot="10800000">
            <a:off x="2768748" y="4024199"/>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1" name="Google Shape;151;p16"/>
          <p:cNvCxnSpPr>
            <a:stCxn id="123" idx="0"/>
            <a:endCxn id="89" idx="2"/>
          </p:cNvCxnSpPr>
          <p:nvPr/>
        </p:nvCxnSpPr>
        <p:spPr>
          <a:xfrm rot="10800000">
            <a:off x="3276155" y="4024199"/>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2" name="Google Shape;152;p16"/>
          <p:cNvCxnSpPr>
            <a:stCxn id="125" idx="0"/>
            <a:endCxn id="91" idx="2"/>
          </p:cNvCxnSpPr>
          <p:nvPr/>
        </p:nvCxnSpPr>
        <p:spPr>
          <a:xfrm rot="10800000">
            <a:off x="3783563" y="4024199"/>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3" name="Google Shape;153;p16"/>
          <p:cNvCxnSpPr>
            <a:stCxn id="126" idx="0"/>
            <a:endCxn id="92" idx="2"/>
          </p:cNvCxnSpPr>
          <p:nvPr/>
        </p:nvCxnSpPr>
        <p:spPr>
          <a:xfrm rot="10800000">
            <a:off x="4290971" y="4024199"/>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4" name="Google Shape;154;p16"/>
          <p:cNvCxnSpPr>
            <a:stCxn id="130" idx="0"/>
            <a:endCxn id="96" idx="2"/>
          </p:cNvCxnSpPr>
          <p:nvPr/>
        </p:nvCxnSpPr>
        <p:spPr>
          <a:xfrm rot="10800000">
            <a:off x="4798353" y="4024110"/>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5" name="Google Shape;155;p16"/>
          <p:cNvCxnSpPr>
            <a:stCxn id="131" idx="0"/>
            <a:endCxn id="97" idx="2"/>
          </p:cNvCxnSpPr>
          <p:nvPr/>
        </p:nvCxnSpPr>
        <p:spPr>
          <a:xfrm rot="10800000">
            <a:off x="5305761" y="4024110"/>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6" name="Google Shape;156;p16"/>
          <p:cNvCxnSpPr>
            <a:stCxn id="133" idx="0"/>
            <a:endCxn id="99" idx="2"/>
          </p:cNvCxnSpPr>
          <p:nvPr/>
        </p:nvCxnSpPr>
        <p:spPr>
          <a:xfrm rot="10800000">
            <a:off x="5813168" y="4024110"/>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7" name="Google Shape;157;p16"/>
          <p:cNvCxnSpPr>
            <a:stCxn id="134" idx="0"/>
            <a:endCxn id="100" idx="2"/>
          </p:cNvCxnSpPr>
          <p:nvPr/>
        </p:nvCxnSpPr>
        <p:spPr>
          <a:xfrm rot="10800000">
            <a:off x="6320576" y="4024110"/>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8" name="Google Shape;158;p16"/>
          <p:cNvCxnSpPr>
            <a:stCxn id="137" idx="0"/>
            <a:endCxn id="103" idx="2"/>
          </p:cNvCxnSpPr>
          <p:nvPr/>
        </p:nvCxnSpPr>
        <p:spPr>
          <a:xfrm rot="10800000">
            <a:off x="6827994" y="4024110"/>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59" name="Google Shape;159;p16"/>
          <p:cNvCxnSpPr>
            <a:stCxn id="138" idx="0"/>
            <a:endCxn id="104" idx="2"/>
          </p:cNvCxnSpPr>
          <p:nvPr/>
        </p:nvCxnSpPr>
        <p:spPr>
          <a:xfrm rot="10800000">
            <a:off x="7335402" y="4024110"/>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60" name="Google Shape;160;p16"/>
          <p:cNvCxnSpPr>
            <a:stCxn id="140" idx="0"/>
            <a:endCxn id="106" idx="2"/>
          </p:cNvCxnSpPr>
          <p:nvPr/>
        </p:nvCxnSpPr>
        <p:spPr>
          <a:xfrm rot="10800000">
            <a:off x="7842810" y="4024110"/>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61" name="Google Shape;161;p16"/>
          <p:cNvCxnSpPr/>
          <p:nvPr/>
        </p:nvCxnSpPr>
        <p:spPr>
          <a:xfrm>
            <a:off x="6820463" y="5080900"/>
            <a:ext cx="0" cy="0"/>
          </a:xfrm>
          <a:prstGeom prst="straightConnector1">
            <a:avLst/>
          </a:prstGeom>
          <a:noFill/>
          <a:ln cap="flat" cmpd="sng" w="9525">
            <a:solidFill>
              <a:srgbClr val="595959"/>
            </a:solidFill>
            <a:prstDash val="solid"/>
            <a:round/>
            <a:headEnd len="med" w="med" type="none"/>
            <a:tailEnd len="med" w="med" type="triangle"/>
          </a:ln>
        </p:spPr>
      </p:cxnSp>
      <p:cxnSp>
        <p:nvCxnSpPr>
          <p:cNvPr id="162" name="Google Shape;162;p16"/>
          <p:cNvCxnSpPr>
            <a:stCxn id="141" idx="0"/>
            <a:endCxn id="107" idx="2"/>
          </p:cNvCxnSpPr>
          <p:nvPr/>
        </p:nvCxnSpPr>
        <p:spPr>
          <a:xfrm rot="10800000">
            <a:off x="8350217" y="4024110"/>
            <a:ext cx="0" cy="309300"/>
          </a:xfrm>
          <a:prstGeom prst="straightConnector1">
            <a:avLst/>
          </a:prstGeom>
          <a:noFill/>
          <a:ln cap="flat" cmpd="sng" w="9525">
            <a:solidFill>
              <a:srgbClr val="595959"/>
            </a:solidFill>
            <a:prstDash val="solid"/>
            <a:round/>
            <a:headEnd len="med" w="med" type="none"/>
            <a:tailEnd len="med" w="med" type="triangle"/>
          </a:ln>
        </p:spPr>
      </p:cxnSp>
      <p:cxnSp>
        <p:nvCxnSpPr>
          <p:cNvPr id="163" name="Google Shape;163;p16"/>
          <p:cNvCxnSpPr/>
          <p:nvPr/>
        </p:nvCxnSpPr>
        <p:spPr>
          <a:xfrm flipH="1" rot="10800000">
            <a:off x="8533386" y="4433159"/>
            <a:ext cx="510600" cy="3000"/>
          </a:xfrm>
          <a:prstGeom prst="straightConnector1">
            <a:avLst/>
          </a:prstGeom>
          <a:noFill/>
          <a:ln cap="flat" cmpd="sng" w="9525">
            <a:solidFill>
              <a:srgbClr val="595959"/>
            </a:solidFill>
            <a:prstDash val="solid"/>
            <a:round/>
            <a:headEnd len="med" w="med" type="none"/>
            <a:tailEnd len="med" w="med" type="triangle"/>
          </a:ln>
        </p:spPr>
      </p:cxnSp>
      <p:sp>
        <p:nvSpPr>
          <p:cNvPr id="164" name="Google Shape;164;p16"/>
          <p:cNvSpPr/>
          <p:nvPr/>
        </p:nvSpPr>
        <p:spPr>
          <a:xfrm>
            <a:off x="1490899" y="3171976"/>
            <a:ext cx="349500" cy="2028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Σ</a:t>
            </a:r>
            <a:endParaRPr sz="700"/>
          </a:p>
        </p:txBody>
      </p:sp>
      <p:sp>
        <p:nvSpPr>
          <p:cNvPr id="165" name="Google Shape;165;p16"/>
          <p:cNvSpPr/>
          <p:nvPr/>
        </p:nvSpPr>
        <p:spPr>
          <a:xfrm>
            <a:off x="3013175" y="3171875"/>
            <a:ext cx="349500" cy="2028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Σ</a:t>
            </a:r>
            <a:endParaRPr sz="1300"/>
          </a:p>
        </p:txBody>
      </p:sp>
      <p:sp>
        <p:nvSpPr>
          <p:cNvPr id="166" name="Google Shape;166;p16"/>
          <p:cNvSpPr/>
          <p:nvPr/>
        </p:nvSpPr>
        <p:spPr>
          <a:xfrm>
            <a:off x="4535446" y="3124175"/>
            <a:ext cx="349500" cy="2028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Σ</a:t>
            </a:r>
            <a:endParaRPr sz="1300"/>
          </a:p>
        </p:txBody>
      </p:sp>
      <p:sp>
        <p:nvSpPr>
          <p:cNvPr id="167" name="Google Shape;167;p16"/>
          <p:cNvSpPr/>
          <p:nvPr/>
        </p:nvSpPr>
        <p:spPr>
          <a:xfrm>
            <a:off x="6057750" y="3124175"/>
            <a:ext cx="349500" cy="2028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Σ</a:t>
            </a:r>
            <a:endParaRPr sz="1300"/>
          </a:p>
        </p:txBody>
      </p:sp>
      <p:sp>
        <p:nvSpPr>
          <p:cNvPr id="168" name="Google Shape;168;p16"/>
          <p:cNvSpPr/>
          <p:nvPr/>
        </p:nvSpPr>
        <p:spPr>
          <a:xfrm>
            <a:off x="7580027" y="3124175"/>
            <a:ext cx="349500" cy="2028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Σ</a:t>
            </a:r>
            <a:endParaRPr sz="1300"/>
          </a:p>
        </p:txBody>
      </p:sp>
      <p:sp>
        <p:nvSpPr>
          <p:cNvPr id="169" name="Google Shape;169;p16"/>
          <p:cNvSpPr/>
          <p:nvPr/>
        </p:nvSpPr>
        <p:spPr>
          <a:xfrm>
            <a:off x="8594601" y="3124175"/>
            <a:ext cx="349500" cy="2028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Σ</a:t>
            </a:r>
            <a:endParaRPr sz="1300"/>
          </a:p>
        </p:txBody>
      </p:sp>
      <p:cxnSp>
        <p:nvCxnSpPr>
          <p:cNvPr id="170" name="Google Shape;170;p16"/>
          <p:cNvCxnSpPr>
            <a:stCxn id="115" idx="0"/>
            <a:endCxn id="164" idx="4"/>
          </p:cNvCxnSpPr>
          <p:nvPr/>
        </p:nvCxnSpPr>
        <p:spPr>
          <a:xfrm flipH="1" rot="10800000">
            <a:off x="739106" y="3374699"/>
            <a:ext cx="926400" cy="958800"/>
          </a:xfrm>
          <a:prstGeom prst="straightConnector1">
            <a:avLst/>
          </a:prstGeom>
          <a:noFill/>
          <a:ln cap="flat" cmpd="sng" w="9525">
            <a:solidFill>
              <a:srgbClr val="CC0000"/>
            </a:solidFill>
            <a:prstDash val="solid"/>
            <a:round/>
            <a:headEnd len="med" w="med" type="none"/>
            <a:tailEnd len="med" w="med" type="triangle"/>
          </a:ln>
        </p:spPr>
      </p:cxnSp>
      <p:cxnSp>
        <p:nvCxnSpPr>
          <p:cNvPr id="171" name="Google Shape;171;p16"/>
          <p:cNvCxnSpPr>
            <a:stCxn id="116" idx="0"/>
            <a:endCxn id="164" idx="4"/>
          </p:cNvCxnSpPr>
          <p:nvPr/>
        </p:nvCxnSpPr>
        <p:spPr>
          <a:xfrm flipH="1" rot="10800000">
            <a:off x="1246514" y="3374699"/>
            <a:ext cx="419100" cy="958800"/>
          </a:xfrm>
          <a:prstGeom prst="straightConnector1">
            <a:avLst/>
          </a:prstGeom>
          <a:noFill/>
          <a:ln cap="flat" cmpd="sng" w="9525">
            <a:solidFill>
              <a:srgbClr val="CC0000"/>
            </a:solidFill>
            <a:prstDash val="solid"/>
            <a:round/>
            <a:headEnd len="med" w="med" type="none"/>
            <a:tailEnd len="med" w="med" type="triangle"/>
          </a:ln>
        </p:spPr>
      </p:cxnSp>
      <p:cxnSp>
        <p:nvCxnSpPr>
          <p:cNvPr id="172" name="Google Shape;172;p16"/>
          <p:cNvCxnSpPr>
            <a:stCxn id="118" idx="0"/>
            <a:endCxn id="164" idx="4"/>
          </p:cNvCxnSpPr>
          <p:nvPr/>
        </p:nvCxnSpPr>
        <p:spPr>
          <a:xfrm rot="10800000">
            <a:off x="1665721" y="3374699"/>
            <a:ext cx="88200" cy="958800"/>
          </a:xfrm>
          <a:prstGeom prst="straightConnector1">
            <a:avLst/>
          </a:prstGeom>
          <a:noFill/>
          <a:ln cap="flat" cmpd="sng" w="9525">
            <a:solidFill>
              <a:srgbClr val="CC0000"/>
            </a:solidFill>
            <a:prstDash val="solid"/>
            <a:round/>
            <a:headEnd len="med" w="med" type="none"/>
            <a:tailEnd len="med" w="med" type="triangle"/>
          </a:ln>
        </p:spPr>
      </p:cxnSp>
      <p:cxnSp>
        <p:nvCxnSpPr>
          <p:cNvPr id="173" name="Google Shape;173;p16"/>
          <p:cNvCxnSpPr>
            <a:stCxn id="84" idx="0"/>
            <a:endCxn id="164" idx="4"/>
          </p:cNvCxnSpPr>
          <p:nvPr/>
        </p:nvCxnSpPr>
        <p:spPr>
          <a:xfrm rot="10800000">
            <a:off x="1665671" y="3374871"/>
            <a:ext cx="88200" cy="446400"/>
          </a:xfrm>
          <a:prstGeom prst="straightConnector1">
            <a:avLst/>
          </a:prstGeom>
          <a:noFill/>
          <a:ln cap="flat" cmpd="sng" w="9525">
            <a:solidFill>
              <a:srgbClr val="CC0000"/>
            </a:solidFill>
            <a:prstDash val="solid"/>
            <a:round/>
            <a:headEnd len="med" w="med" type="none"/>
            <a:tailEnd len="med" w="med" type="triangle"/>
          </a:ln>
        </p:spPr>
      </p:cxnSp>
      <p:cxnSp>
        <p:nvCxnSpPr>
          <p:cNvPr id="174" name="Google Shape;174;p16"/>
          <p:cNvCxnSpPr>
            <a:stCxn id="119" idx="0"/>
            <a:endCxn id="165" idx="4"/>
          </p:cNvCxnSpPr>
          <p:nvPr/>
        </p:nvCxnSpPr>
        <p:spPr>
          <a:xfrm flipH="1" rot="10800000">
            <a:off x="2261329" y="3374699"/>
            <a:ext cx="926700" cy="958800"/>
          </a:xfrm>
          <a:prstGeom prst="straightConnector1">
            <a:avLst/>
          </a:prstGeom>
          <a:noFill/>
          <a:ln cap="flat" cmpd="sng" w="9525">
            <a:solidFill>
              <a:srgbClr val="CC0000"/>
            </a:solidFill>
            <a:prstDash val="solid"/>
            <a:round/>
            <a:headEnd len="med" w="med" type="none"/>
            <a:tailEnd len="med" w="med" type="triangle"/>
          </a:ln>
        </p:spPr>
      </p:cxnSp>
      <p:cxnSp>
        <p:nvCxnSpPr>
          <p:cNvPr id="175" name="Google Shape;175;p16"/>
          <p:cNvCxnSpPr>
            <a:stCxn id="122" idx="0"/>
            <a:endCxn id="165" idx="4"/>
          </p:cNvCxnSpPr>
          <p:nvPr/>
        </p:nvCxnSpPr>
        <p:spPr>
          <a:xfrm flipH="1" rot="10800000">
            <a:off x="2768748" y="3374699"/>
            <a:ext cx="419100" cy="958800"/>
          </a:xfrm>
          <a:prstGeom prst="straightConnector1">
            <a:avLst/>
          </a:prstGeom>
          <a:noFill/>
          <a:ln cap="flat" cmpd="sng" w="9525">
            <a:solidFill>
              <a:srgbClr val="CC0000"/>
            </a:solidFill>
            <a:prstDash val="solid"/>
            <a:round/>
            <a:headEnd len="med" w="med" type="none"/>
            <a:tailEnd len="med" w="med" type="triangle"/>
          </a:ln>
        </p:spPr>
      </p:cxnSp>
      <p:cxnSp>
        <p:nvCxnSpPr>
          <p:cNvPr id="176" name="Google Shape;176;p16"/>
          <p:cNvCxnSpPr>
            <a:stCxn id="123" idx="0"/>
            <a:endCxn id="165" idx="4"/>
          </p:cNvCxnSpPr>
          <p:nvPr/>
        </p:nvCxnSpPr>
        <p:spPr>
          <a:xfrm rot="10800000">
            <a:off x="3187955" y="3374699"/>
            <a:ext cx="88200" cy="958800"/>
          </a:xfrm>
          <a:prstGeom prst="straightConnector1">
            <a:avLst/>
          </a:prstGeom>
          <a:noFill/>
          <a:ln cap="flat" cmpd="sng" w="9525">
            <a:solidFill>
              <a:srgbClr val="CC0000"/>
            </a:solidFill>
            <a:prstDash val="solid"/>
            <a:round/>
            <a:headEnd len="med" w="med" type="none"/>
            <a:tailEnd len="med" w="med" type="triangle"/>
          </a:ln>
        </p:spPr>
      </p:cxnSp>
      <p:cxnSp>
        <p:nvCxnSpPr>
          <p:cNvPr id="177" name="Google Shape;177;p16"/>
          <p:cNvCxnSpPr>
            <a:stCxn id="89" idx="0"/>
            <a:endCxn id="165" idx="4"/>
          </p:cNvCxnSpPr>
          <p:nvPr/>
        </p:nvCxnSpPr>
        <p:spPr>
          <a:xfrm rot="10800000">
            <a:off x="3187905" y="3374571"/>
            <a:ext cx="88200" cy="446700"/>
          </a:xfrm>
          <a:prstGeom prst="straightConnector1">
            <a:avLst/>
          </a:prstGeom>
          <a:noFill/>
          <a:ln cap="flat" cmpd="sng" w="9525">
            <a:solidFill>
              <a:srgbClr val="CC0000"/>
            </a:solidFill>
            <a:prstDash val="solid"/>
            <a:round/>
            <a:headEnd len="med" w="med" type="none"/>
            <a:tailEnd len="med" w="med" type="triangle"/>
          </a:ln>
        </p:spPr>
      </p:cxnSp>
      <p:cxnSp>
        <p:nvCxnSpPr>
          <p:cNvPr id="178" name="Google Shape;178;p16"/>
          <p:cNvCxnSpPr>
            <a:stCxn id="125" idx="0"/>
            <a:endCxn id="166" idx="4"/>
          </p:cNvCxnSpPr>
          <p:nvPr/>
        </p:nvCxnSpPr>
        <p:spPr>
          <a:xfrm flipH="1" rot="10800000">
            <a:off x="3783563" y="3326999"/>
            <a:ext cx="926700" cy="1006500"/>
          </a:xfrm>
          <a:prstGeom prst="straightConnector1">
            <a:avLst/>
          </a:prstGeom>
          <a:noFill/>
          <a:ln cap="flat" cmpd="sng" w="9525">
            <a:solidFill>
              <a:srgbClr val="CC0000"/>
            </a:solidFill>
            <a:prstDash val="solid"/>
            <a:round/>
            <a:headEnd len="med" w="med" type="none"/>
            <a:tailEnd len="med" w="med" type="triangle"/>
          </a:ln>
        </p:spPr>
      </p:cxnSp>
      <p:cxnSp>
        <p:nvCxnSpPr>
          <p:cNvPr id="179" name="Google Shape;179;p16"/>
          <p:cNvCxnSpPr>
            <a:stCxn id="126" idx="0"/>
            <a:endCxn id="166" idx="4"/>
          </p:cNvCxnSpPr>
          <p:nvPr/>
        </p:nvCxnSpPr>
        <p:spPr>
          <a:xfrm flipH="1" rot="10800000">
            <a:off x="4290971" y="3326999"/>
            <a:ext cx="419100" cy="1006500"/>
          </a:xfrm>
          <a:prstGeom prst="straightConnector1">
            <a:avLst/>
          </a:prstGeom>
          <a:noFill/>
          <a:ln cap="flat" cmpd="sng" w="9525">
            <a:solidFill>
              <a:srgbClr val="CC0000"/>
            </a:solidFill>
            <a:prstDash val="solid"/>
            <a:round/>
            <a:headEnd len="med" w="med" type="none"/>
            <a:tailEnd len="med" w="med" type="triangle"/>
          </a:ln>
        </p:spPr>
      </p:cxnSp>
      <p:cxnSp>
        <p:nvCxnSpPr>
          <p:cNvPr id="180" name="Google Shape;180;p16"/>
          <p:cNvCxnSpPr>
            <a:stCxn id="130" idx="0"/>
            <a:endCxn id="166" idx="4"/>
          </p:cNvCxnSpPr>
          <p:nvPr/>
        </p:nvCxnSpPr>
        <p:spPr>
          <a:xfrm rot="10800000">
            <a:off x="4710153" y="3326910"/>
            <a:ext cx="88200" cy="1006500"/>
          </a:xfrm>
          <a:prstGeom prst="straightConnector1">
            <a:avLst/>
          </a:prstGeom>
          <a:noFill/>
          <a:ln cap="flat" cmpd="sng" w="9525">
            <a:solidFill>
              <a:srgbClr val="CC0000"/>
            </a:solidFill>
            <a:prstDash val="solid"/>
            <a:round/>
            <a:headEnd len="med" w="med" type="none"/>
            <a:tailEnd len="med" w="med" type="triangle"/>
          </a:ln>
        </p:spPr>
      </p:cxnSp>
      <p:cxnSp>
        <p:nvCxnSpPr>
          <p:cNvPr id="181" name="Google Shape;181;p16"/>
          <p:cNvCxnSpPr>
            <a:stCxn id="96" idx="0"/>
            <a:endCxn id="166" idx="4"/>
          </p:cNvCxnSpPr>
          <p:nvPr/>
        </p:nvCxnSpPr>
        <p:spPr>
          <a:xfrm rot="10800000">
            <a:off x="4710103" y="3327081"/>
            <a:ext cx="88200" cy="494100"/>
          </a:xfrm>
          <a:prstGeom prst="straightConnector1">
            <a:avLst/>
          </a:prstGeom>
          <a:noFill/>
          <a:ln cap="flat" cmpd="sng" w="9525">
            <a:solidFill>
              <a:srgbClr val="CC0000"/>
            </a:solidFill>
            <a:prstDash val="solid"/>
            <a:round/>
            <a:headEnd len="med" w="med" type="none"/>
            <a:tailEnd len="med" w="med" type="triangle"/>
          </a:ln>
        </p:spPr>
      </p:cxnSp>
      <p:cxnSp>
        <p:nvCxnSpPr>
          <p:cNvPr id="182" name="Google Shape;182;p16"/>
          <p:cNvCxnSpPr>
            <a:stCxn id="131" idx="0"/>
            <a:endCxn id="167" idx="4"/>
          </p:cNvCxnSpPr>
          <p:nvPr/>
        </p:nvCxnSpPr>
        <p:spPr>
          <a:xfrm flipH="1" rot="10800000">
            <a:off x="5305761" y="3326910"/>
            <a:ext cx="926700" cy="1006500"/>
          </a:xfrm>
          <a:prstGeom prst="straightConnector1">
            <a:avLst/>
          </a:prstGeom>
          <a:noFill/>
          <a:ln cap="flat" cmpd="sng" w="9525">
            <a:solidFill>
              <a:srgbClr val="CC0000"/>
            </a:solidFill>
            <a:prstDash val="solid"/>
            <a:round/>
            <a:headEnd len="med" w="med" type="none"/>
            <a:tailEnd len="med" w="med" type="triangle"/>
          </a:ln>
        </p:spPr>
      </p:cxnSp>
      <p:cxnSp>
        <p:nvCxnSpPr>
          <p:cNvPr id="183" name="Google Shape;183;p16"/>
          <p:cNvCxnSpPr>
            <a:stCxn id="133" idx="0"/>
            <a:endCxn id="167" idx="4"/>
          </p:cNvCxnSpPr>
          <p:nvPr/>
        </p:nvCxnSpPr>
        <p:spPr>
          <a:xfrm flipH="1" rot="10800000">
            <a:off x="5813168" y="3326910"/>
            <a:ext cx="419400" cy="1006500"/>
          </a:xfrm>
          <a:prstGeom prst="straightConnector1">
            <a:avLst/>
          </a:prstGeom>
          <a:noFill/>
          <a:ln cap="flat" cmpd="sng" w="9525">
            <a:solidFill>
              <a:srgbClr val="CC0000"/>
            </a:solidFill>
            <a:prstDash val="solid"/>
            <a:round/>
            <a:headEnd len="med" w="med" type="none"/>
            <a:tailEnd len="med" w="med" type="triangle"/>
          </a:ln>
        </p:spPr>
      </p:cxnSp>
      <p:cxnSp>
        <p:nvCxnSpPr>
          <p:cNvPr id="184" name="Google Shape;184;p16"/>
          <p:cNvCxnSpPr>
            <a:stCxn id="134" idx="0"/>
            <a:endCxn id="167" idx="4"/>
          </p:cNvCxnSpPr>
          <p:nvPr/>
        </p:nvCxnSpPr>
        <p:spPr>
          <a:xfrm rot="10800000">
            <a:off x="6232376" y="3326910"/>
            <a:ext cx="88200" cy="1006500"/>
          </a:xfrm>
          <a:prstGeom prst="straightConnector1">
            <a:avLst/>
          </a:prstGeom>
          <a:noFill/>
          <a:ln cap="flat" cmpd="sng" w="9525">
            <a:solidFill>
              <a:srgbClr val="CC0000"/>
            </a:solidFill>
            <a:prstDash val="solid"/>
            <a:round/>
            <a:headEnd len="med" w="med" type="none"/>
            <a:tailEnd len="med" w="med" type="triangle"/>
          </a:ln>
        </p:spPr>
      </p:cxnSp>
      <p:cxnSp>
        <p:nvCxnSpPr>
          <p:cNvPr id="185" name="Google Shape;185;p16"/>
          <p:cNvCxnSpPr>
            <a:stCxn id="100" idx="0"/>
            <a:endCxn id="167" idx="4"/>
          </p:cNvCxnSpPr>
          <p:nvPr/>
        </p:nvCxnSpPr>
        <p:spPr>
          <a:xfrm rot="10800000">
            <a:off x="6232626" y="3327081"/>
            <a:ext cx="87900" cy="494100"/>
          </a:xfrm>
          <a:prstGeom prst="straightConnector1">
            <a:avLst/>
          </a:prstGeom>
          <a:noFill/>
          <a:ln cap="flat" cmpd="sng" w="9525">
            <a:solidFill>
              <a:srgbClr val="CC0000"/>
            </a:solidFill>
            <a:prstDash val="solid"/>
            <a:round/>
            <a:headEnd len="med" w="med" type="none"/>
            <a:tailEnd len="med" w="med" type="triangle"/>
          </a:ln>
        </p:spPr>
      </p:cxnSp>
      <p:cxnSp>
        <p:nvCxnSpPr>
          <p:cNvPr id="186" name="Google Shape;186;p16"/>
          <p:cNvCxnSpPr>
            <a:stCxn id="137" idx="0"/>
            <a:endCxn id="168" idx="4"/>
          </p:cNvCxnSpPr>
          <p:nvPr/>
        </p:nvCxnSpPr>
        <p:spPr>
          <a:xfrm flipH="1" rot="10800000">
            <a:off x="6827994" y="3326910"/>
            <a:ext cx="926700" cy="1006500"/>
          </a:xfrm>
          <a:prstGeom prst="straightConnector1">
            <a:avLst/>
          </a:prstGeom>
          <a:noFill/>
          <a:ln cap="flat" cmpd="sng" w="9525">
            <a:solidFill>
              <a:srgbClr val="CC0000"/>
            </a:solidFill>
            <a:prstDash val="solid"/>
            <a:round/>
            <a:headEnd len="med" w="med" type="none"/>
            <a:tailEnd len="med" w="med" type="triangle"/>
          </a:ln>
        </p:spPr>
      </p:cxnSp>
      <p:cxnSp>
        <p:nvCxnSpPr>
          <p:cNvPr id="187" name="Google Shape;187;p16"/>
          <p:cNvCxnSpPr>
            <a:stCxn id="138" idx="0"/>
            <a:endCxn id="168" idx="4"/>
          </p:cNvCxnSpPr>
          <p:nvPr/>
        </p:nvCxnSpPr>
        <p:spPr>
          <a:xfrm flipH="1" rot="10800000">
            <a:off x="7335402" y="3326910"/>
            <a:ext cx="419400" cy="1006500"/>
          </a:xfrm>
          <a:prstGeom prst="straightConnector1">
            <a:avLst/>
          </a:prstGeom>
          <a:noFill/>
          <a:ln cap="flat" cmpd="sng" w="9525">
            <a:solidFill>
              <a:srgbClr val="CC0000"/>
            </a:solidFill>
            <a:prstDash val="solid"/>
            <a:round/>
            <a:headEnd len="med" w="med" type="none"/>
            <a:tailEnd len="med" w="med" type="triangle"/>
          </a:ln>
        </p:spPr>
      </p:cxnSp>
      <p:cxnSp>
        <p:nvCxnSpPr>
          <p:cNvPr id="188" name="Google Shape;188;p16"/>
          <p:cNvCxnSpPr>
            <a:stCxn id="140" idx="0"/>
            <a:endCxn id="168" idx="4"/>
          </p:cNvCxnSpPr>
          <p:nvPr/>
        </p:nvCxnSpPr>
        <p:spPr>
          <a:xfrm rot="10800000">
            <a:off x="7754910" y="3326910"/>
            <a:ext cx="87900" cy="1006500"/>
          </a:xfrm>
          <a:prstGeom prst="straightConnector1">
            <a:avLst/>
          </a:prstGeom>
          <a:noFill/>
          <a:ln cap="flat" cmpd="sng" w="9525">
            <a:solidFill>
              <a:srgbClr val="CC0000"/>
            </a:solidFill>
            <a:prstDash val="solid"/>
            <a:round/>
            <a:headEnd len="med" w="med" type="none"/>
            <a:tailEnd len="med" w="med" type="triangle"/>
          </a:ln>
        </p:spPr>
      </p:cxnSp>
      <p:cxnSp>
        <p:nvCxnSpPr>
          <p:cNvPr id="189" name="Google Shape;189;p16"/>
          <p:cNvCxnSpPr>
            <a:stCxn id="106" idx="0"/>
            <a:endCxn id="168" idx="4"/>
          </p:cNvCxnSpPr>
          <p:nvPr/>
        </p:nvCxnSpPr>
        <p:spPr>
          <a:xfrm rot="10800000">
            <a:off x="7754859" y="3327081"/>
            <a:ext cx="87900" cy="494100"/>
          </a:xfrm>
          <a:prstGeom prst="straightConnector1">
            <a:avLst/>
          </a:prstGeom>
          <a:noFill/>
          <a:ln cap="flat" cmpd="sng" w="9525">
            <a:solidFill>
              <a:srgbClr val="CC0000"/>
            </a:solidFill>
            <a:prstDash val="solid"/>
            <a:round/>
            <a:headEnd len="med" w="med" type="none"/>
            <a:tailEnd len="med" w="med" type="triangle"/>
          </a:ln>
        </p:spPr>
      </p:cxnSp>
      <p:cxnSp>
        <p:nvCxnSpPr>
          <p:cNvPr id="190" name="Google Shape;190;p16"/>
          <p:cNvCxnSpPr>
            <a:stCxn id="141" idx="0"/>
            <a:endCxn id="169" idx="4"/>
          </p:cNvCxnSpPr>
          <p:nvPr/>
        </p:nvCxnSpPr>
        <p:spPr>
          <a:xfrm flipH="1" rot="10800000">
            <a:off x="8350217" y="3326910"/>
            <a:ext cx="419100" cy="1006500"/>
          </a:xfrm>
          <a:prstGeom prst="straightConnector1">
            <a:avLst/>
          </a:prstGeom>
          <a:noFill/>
          <a:ln cap="flat" cmpd="sng" w="9525">
            <a:solidFill>
              <a:srgbClr val="CC0000"/>
            </a:solidFill>
            <a:prstDash val="solid"/>
            <a:round/>
            <a:headEnd len="med" w="med" type="none"/>
            <a:tailEnd len="med" w="med" type="triangle"/>
          </a:ln>
        </p:spPr>
      </p:cxnSp>
      <p:cxnSp>
        <p:nvCxnSpPr>
          <p:cNvPr id="191" name="Google Shape;191;p16"/>
          <p:cNvCxnSpPr>
            <a:stCxn id="107" idx="0"/>
            <a:endCxn id="169" idx="4"/>
          </p:cNvCxnSpPr>
          <p:nvPr/>
        </p:nvCxnSpPr>
        <p:spPr>
          <a:xfrm flipH="1" rot="10800000">
            <a:off x="8350167" y="3327081"/>
            <a:ext cx="419100" cy="494100"/>
          </a:xfrm>
          <a:prstGeom prst="straightConnector1">
            <a:avLst/>
          </a:prstGeom>
          <a:noFill/>
          <a:ln cap="flat" cmpd="sng" w="9525">
            <a:solidFill>
              <a:srgbClr val="CC0000"/>
            </a:solidFill>
            <a:prstDash val="solid"/>
            <a:round/>
            <a:headEnd len="med" w="med" type="none"/>
            <a:tailEnd len="med" w="med" type="triangle"/>
          </a:ln>
        </p:spPr>
      </p:cxnSp>
      <p:sp>
        <p:nvSpPr>
          <p:cNvPr id="192" name="Google Shape;192;p16"/>
          <p:cNvSpPr/>
          <p:nvPr/>
        </p:nvSpPr>
        <p:spPr>
          <a:xfrm>
            <a:off x="818097" y="2522945"/>
            <a:ext cx="349500" cy="2025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2340319" y="2522945"/>
            <a:ext cx="349500" cy="2025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3862542" y="2522945"/>
            <a:ext cx="349500" cy="2025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5384764" y="2522945"/>
            <a:ext cx="349500" cy="2025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6906987" y="2522945"/>
            <a:ext cx="349500" cy="2025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7921794" y="2522945"/>
            <a:ext cx="349500" cy="202500"/>
          </a:xfrm>
          <a:prstGeom prst="rect">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16"/>
          <p:cNvCxnSpPr>
            <a:stCxn id="115" idx="0"/>
            <a:endCxn id="192" idx="2"/>
          </p:cNvCxnSpPr>
          <p:nvPr/>
        </p:nvCxnSpPr>
        <p:spPr>
          <a:xfrm flipH="1" rot="10800000">
            <a:off x="739106" y="2725499"/>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199" name="Google Shape;199;p16"/>
          <p:cNvCxnSpPr>
            <a:stCxn id="116" idx="0"/>
            <a:endCxn id="192" idx="2"/>
          </p:cNvCxnSpPr>
          <p:nvPr/>
        </p:nvCxnSpPr>
        <p:spPr>
          <a:xfrm rot="10800000">
            <a:off x="992714" y="2725499"/>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200" name="Google Shape;200;p16"/>
          <p:cNvCxnSpPr>
            <a:stCxn id="118" idx="0"/>
            <a:endCxn id="192" idx="2"/>
          </p:cNvCxnSpPr>
          <p:nvPr/>
        </p:nvCxnSpPr>
        <p:spPr>
          <a:xfrm rot="10800000">
            <a:off x="992821" y="2725499"/>
            <a:ext cx="761100" cy="1608000"/>
          </a:xfrm>
          <a:prstGeom prst="straightConnector1">
            <a:avLst/>
          </a:prstGeom>
          <a:noFill/>
          <a:ln cap="flat" cmpd="sng" w="9525">
            <a:solidFill>
              <a:srgbClr val="595959"/>
            </a:solidFill>
            <a:prstDash val="dash"/>
            <a:round/>
            <a:headEnd len="med" w="med" type="none"/>
            <a:tailEnd len="med" w="med" type="triangle"/>
          </a:ln>
        </p:spPr>
      </p:cxnSp>
      <p:cxnSp>
        <p:nvCxnSpPr>
          <p:cNvPr id="201" name="Google Shape;201;p16"/>
          <p:cNvCxnSpPr>
            <a:stCxn id="119" idx="0"/>
            <a:endCxn id="193" idx="2"/>
          </p:cNvCxnSpPr>
          <p:nvPr/>
        </p:nvCxnSpPr>
        <p:spPr>
          <a:xfrm flipH="1" rot="10800000">
            <a:off x="2261329" y="2725499"/>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202" name="Google Shape;202;p16"/>
          <p:cNvCxnSpPr>
            <a:stCxn id="122" idx="0"/>
            <a:endCxn id="193" idx="2"/>
          </p:cNvCxnSpPr>
          <p:nvPr/>
        </p:nvCxnSpPr>
        <p:spPr>
          <a:xfrm rot="10800000">
            <a:off x="2514948" y="2725499"/>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203" name="Google Shape;203;p16"/>
          <p:cNvCxnSpPr>
            <a:stCxn id="123" idx="0"/>
            <a:endCxn id="193" idx="2"/>
          </p:cNvCxnSpPr>
          <p:nvPr/>
        </p:nvCxnSpPr>
        <p:spPr>
          <a:xfrm rot="10800000">
            <a:off x="2515055" y="2725499"/>
            <a:ext cx="761100" cy="1608000"/>
          </a:xfrm>
          <a:prstGeom prst="straightConnector1">
            <a:avLst/>
          </a:prstGeom>
          <a:noFill/>
          <a:ln cap="flat" cmpd="sng" w="9525">
            <a:solidFill>
              <a:srgbClr val="595959"/>
            </a:solidFill>
            <a:prstDash val="dash"/>
            <a:round/>
            <a:headEnd len="med" w="med" type="none"/>
            <a:tailEnd len="med" w="med" type="triangle"/>
          </a:ln>
        </p:spPr>
      </p:cxnSp>
      <p:cxnSp>
        <p:nvCxnSpPr>
          <p:cNvPr id="204" name="Google Shape;204;p16"/>
          <p:cNvCxnSpPr>
            <a:stCxn id="125" idx="0"/>
            <a:endCxn id="194" idx="2"/>
          </p:cNvCxnSpPr>
          <p:nvPr/>
        </p:nvCxnSpPr>
        <p:spPr>
          <a:xfrm flipH="1" rot="10800000">
            <a:off x="3783563" y="2725499"/>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205" name="Google Shape;205;p16"/>
          <p:cNvCxnSpPr>
            <a:stCxn id="126" idx="0"/>
            <a:endCxn id="194" idx="2"/>
          </p:cNvCxnSpPr>
          <p:nvPr/>
        </p:nvCxnSpPr>
        <p:spPr>
          <a:xfrm rot="10800000">
            <a:off x="4037171" y="2725499"/>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206" name="Google Shape;206;p16"/>
          <p:cNvCxnSpPr>
            <a:stCxn id="130" idx="0"/>
            <a:endCxn id="194" idx="2"/>
          </p:cNvCxnSpPr>
          <p:nvPr/>
        </p:nvCxnSpPr>
        <p:spPr>
          <a:xfrm rot="10800000">
            <a:off x="4037253" y="2725410"/>
            <a:ext cx="761100" cy="1608000"/>
          </a:xfrm>
          <a:prstGeom prst="straightConnector1">
            <a:avLst/>
          </a:prstGeom>
          <a:noFill/>
          <a:ln cap="flat" cmpd="sng" w="9525">
            <a:solidFill>
              <a:srgbClr val="595959"/>
            </a:solidFill>
            <a:prstDash val="dash"/>
            <a:round/>
            <a:headEnd len="med" w="med" type="none"/>
            <a:tailEnd len="med" w="med" type="triangle"/>
          </a:ln>
        </p:spPr>
      </p:cxnSp>
      <p:cxnSp>
        <p:nvCxnSpPr>
          <p:cNvPr id="207" name="Google Shape;207;p16"/>
          <p:cNvCxnSpPr>
            <a:stCxn id="131" idx="0"/>
            <a:endCxn id="195" idx="2"/>
          </p:cNvCxnSpPr>
          <p:nvPr/>
        </p:nvCxnSpPr>
        <p:spPr>
          <a:xfrm flipH="1" rot="10800000">
            <a:off x="5305761" y="2725410"/>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208" name="Google Shape;208;p16"/>
          <p:cNvCxnSpPr>
            <a:stCxn id="133" idx="0"/>
            <a:endCxn id="195" idx="2"/>
          </p:cNvCxnSpPr>
          <p:nvPr/>
        </p:nvCxnSpPr>
        <p:spPr>
          <a:xfrm rot="10800000">
            <a:off x="5559368" y="2725410"/>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209" name="Google Shape;209;p16"/>
          <p:cNvCxnSpPr>
            <a:stCxn id="134" idx="0"/>
            <a:endCxn id="195" idx="2"/>
          </p:cNvCxnSpPr>
          <p:nvPr/>
        </p:nvCxnSpPr>
        <p:spPr>
          <a:xfrm rot="10800000">
            <a:off x="5559476" y="2725410"/>
            <a:ext cx="761100" cy="1608000"/>
          </a:xfrm>
          <a:prstGeom prst="straightConnector1">
            <a:avLst/>
          </a:prstGeom>
          <a:noFill/>
          <a:ln cap="flat" cmpd="sng" w="9525">
            <a:solidFill>
              <a:srgbClr val="595959"/>
            </a:solidFill>
            <a:prstDash val="dash"/>
            <a:round/>
            <a:headEnd len="med" w="med" type="none"/>
            <a:tailEnd len="med" w="med" type="triangle"/>
          </a:ln>
        </p:spPr>
      </p:cxnSp>
      <p:cxnSp>
        <p:nvCxnSpPr>
          <p:cNvPr id="210" name="Google Shape;210;p16"/>
          <p:cNvCxnSpPr>
            <a:stCxn id="137" idx="0"/>
            <a:endCxn id="196" idx="2"/>
          </p:cNvCxnSpPr>
          <p:nvPr/>
        </p:nvCxnSpPr>
        <p:spPr>
          <a:xfrm flipH="1" rot="10800000">
            <a:off x="6827994" y="2725410"/>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211" name="Google Shape;211;p16"/>
          <p:cNvCxnSpPr>
            <a:stCxn id="140" idx="0"/>
            <a:endCxn id="196" idx="2"/>
          </p:cNvCxnSpPr>
          <p:nvPr/>
        </p:nvCxnSpPr>
        <p:spPr>
          <a:xfrm rot="10800000">
            <a:off x="7081710" y="2725410"/>
            <a:ext cx="761100" cy="1608000"/>
          </a:xfrm>
          <a:prstGeom prst="straightConnector1">
            <a:avLst/>
          </a:prstGeom>
          <a:noFill/>
          <a:ln cap="flat" cmpd="sng" w="9525">
            <a:solidFill>
              <a:srgbClr val="595959"/>
            </a:solidFill>
            <a:prstDash val="dash"/>
            <a:round/>
            <a:headEnd len="med" w="med" type="none"/>
            <a:tailEnd len="med" w="med" type="triangle"/>
          </a:ln>
        </p:spPr>
      </p:cxnSp>
      <p:cxnSp>
        <p:nvCxnSpPr>
          <p:cNvPr id="212" name="Google Shape;212;p16"/>
          <p:cNvCxnSpPr>
            <a:stCxn id="164" idx="0"/>
            <a:endCxn id="192" idx="2"/>
          </p:cNvCxnSpPr>
          <p:nvPr/>
        </p:nvCxnSpPr>
        <p:spPr>
          <a:xfrm rot="10800000">
            <a:off x="992749" y="2725576"/>
            <a:ext cx="672900" cy="446400"/>
          </a:xfrm>
          <a:prstGeom prst="straightConnector1">
            <a:avLst/>
          </a:prstGeom>
          <a:noFill/>
          <a:ln cap="flat" cmpd="sng" w="9525">
            <a:solidFill>
              <a:srgbClr val="595959"/>
            </a:solidFill>
            <a:prstDash val="solid"/>
            <a:round/>
            <a:headEnd len="med" w="med" type="none"/>
            <a:tailEnd len="med" w="med" type="triangle"/>
          </a:ln>
        </p:spPr>
      </p:cxnSp>
      <p:cxnSp>
        <p:nvCxnSpPr>
          <p:cNvPr id="213" name="Google Shape;213;p16"/>
          <p:cNvCxnSpPr>
            <a:stCxn id="165" idx="0"/>
            <a:endCxn id="193" idx="2"/>
          </p:cNvCxnSpPr>
          <p:nvPr/>
        </p:nvCxnSpPr>
        <p:spPr>
          <a:xfrm rot="10800000">
            <a:off x="2515025" y="2725475"/>
            <a:ext cx="672900" cy="446400"/>
          </a:xfrm>
          <a:prstGeom prst="straightConnector1">
            <a:avLst/>
          </a:prstGeom>
          <a:noFill/>
          <a:ln cap="flat" cmpd="sng" w="9525">
            <a:solidFill>
              <a:srgbClr val="595959"/>
            </a:solidFill>
            <a:prstDash val="solid"/>
            <a:round/>
            <a:headEnd len="med" w="med" type="none"/>
            <a:tailEnd len="med" w="med" type="triangle"/>
          </a:ln>
        </p:spPr>
      </p:cxnSp>
      <p:cxnSp>
        <p:nvCxnSpPr>
          <p:cNvPr id="214" name="Google Shape;214;p16"/>
          <p:cNvCxnSpPr>
            <a:stCxn id="166" idx="0"/>
            <a:endCxn id="194" idx="2"/>
          </p:cNvCxnSpPr>
          <p:nvPr/>
        </p:nvCxnSpPr>
        <p:spPr>
          <a:xfrm rot="10800000">
            <a:off x="4037296" y="2725475"/>
            <a:ext cx="672900" cy="398700"/>
          </a:xfrm>
          <a:prstGeom prst="straightConnector1">
            <a:avLst/>
          </a:prstGeom>
          <a:noFill/>
          <a:ln cap="flat" cmpd="sng" w="9525">
            <a:solidFill>
              <a:srgbClr val="595959"/>
            </a:solidFill>
            <a:prstDash val="solid"/>
            <a:round/>
            <a:headEnd len="med" w="med" type="none"/>
            <a:tailEnd len="med" w="med" type="triangle"/>
          </a:ln>
        </p:spPr>
      </p:cxnSp>
      <p:cxnSp>
        <p:nvCxnSpPr>
          <p:cNvPr id="215" name="Google Shape;215;p16"/>
          <p:cNvCxnSpPr>
            <a:stCxn id="167" idx="0"/>
            <a:endCxn id="195" idx="2"/>
          </p:cNvCxnSpPr>
          <p:nvPr/>
        </p:nvCxnSpPr>
        <p:spPr>
          <a:xfrm rot="10800000">
            <a:off x="5559600" y="2725475"/>
            <a:ext cx="672900" cy="398700"/>
          </a:xfrm>
          <a:prstGeom prst="straightConnector1">
            <a:avLst/>
          </a:prstGeom>
          <a:noFill/>
          <a:ln cap="flat" cmpd="sng" w="9525">
            <a:solidFill>
              <a:srgbClr val="595959"/>
            </a:solidFill>
            <a:prstDash val="solid"/>
            <a:round/>
            <a:headEnd len="med" w="med" type="none"/>
            <a:tailEnd len="med" w="med" type="triangle"/>
          </a:ln>
        </p:spPr>
      </p:cxnSp>
      <p:cxnSp>
        <p:nvCxnSpPr>
          <p:cNvPr id="216" name="Google Shape;216;p16"/>
          <p:cNvCxnSpPr>
            <a:stCxn id="141" idx="0"/>
            <a:endCxn id="197" idx="2"/>
          </p:cNvCxnSpPr>
          <p:nvPr/>
        </p:nvCxnSpPr>
        <p:spPr>
          <a:xfrm rot="10800000">
            <a:off x="8096417" y="2725410"/>
            <a:ext cx="253800" cy="1608000"/>
          </a:xfrm>
          <a:prstGeom prst="straightConnector1">
            <a:avLst/>
          </a:prstGeom>
          <a:noFill/>
          <a:ln cap="flat" cmpd="sng" w="9525">
            <a:solidFill>
              <a:srgbClr val="595959"/>
            </a:solidFill>
            <a:prstDash val="dash"/>
            <a:round/>
            <a:headEnd len="med" w="med" type="none"/>
            <a:tailEnd len="med" w="med" type="triangle"/>
          </a:ln>
        </p:spPr>
      </p:cxnSp>
      <p:cxnSp>
        <p:nvCxnSpPr>
          <p:cNvPr id="217" name="Google Shape;217;p16"/>
          <p:cNvCxnSpPr>
            <a:stCxn id="168" idx="0"/>
            <a:endCxn id="196" idx="2"/>
          </p:cNvCxnSpPr>
          <p:nvPr/>
        </p:nvCxnSpPr>
        <p:spPr>
          <a:xfrm rot="10800000">
            <a:off x="7081877" y="2725475"/>
            <a:ext cx="672900" cy="398700"/>
          </a:xfrm>
          <a:prstGeom prst="straightConnector1">
            <a:avLst/>
          </a:prstGeom>
          <a:noFill/>
          <a:ln cap="flat" cmpd="sng" w="9525">
            <a:solidFill>
              <a:srgbClr val="595959"/>
            </a:solidFill>
            <a:prstDash val="solid"/>
            <a:round/>
            <a:headEnd len="med" w="med" type="none"/>
            <a:tailEnd len="med" w="med" type="triangle"/>
          </a:ln>
        </p:spPr>
      </p:cxnSp>
      <p:cxnSp>
        <p:nvCxnSpPr>
          <p:cNvPr id="218" name="Google Shape;218;p16"/>
          <p:cNvCxnSpPr>
            <a:stCxn id="169" idx="0"/>
            <a:endCxn id="197" idx="2"/>
          </p:cNvCxnSpPr>
          <p:nvPr/>
        </p:nvCxnSpPr>
        <p:spPr>
          <a:xfrm rot="10800000">
            <a:off x="8096451" y="2725475"/>
            <a:ext cx="672900" cy="398700"/>
          </a:xfrm>
          <a:prstGeom prst="straightConnector1">
            <a:avLst/>
          </a:prstGeom>
          <a:noFill/>
          <a:ln cap="flat" cmpd="sng" w="9525">
            <a:solidFill>
              <a:srgbClr val="595959"/>
            </a:solidFill>
            <a:prstDash val="solid"/>
            <a:round/>
            <a:headEnd len="med" w="med" type="none"/>
            <a:tailEnd len="med" w="med" type="triangle"/>
          </a:ln>
        </p:spPr>
      </p:cxnSp>
      <p:sp>
        <p:nvSpPr>
          <p:cNvPr id="219" name="Google Shape;219;p16"/>
          <p:cNvSpPr txBox="1"/>
          <p:nvPr/>
        </p:nvSpPr>
        <p:spPr>
          <a:xfrm>
            <a:off x="737584" y="2213416"/>
            <a:ext cx="5106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100"/>
              <a:t>p</a:t>
            </a:r>
            <a:r>
              <a:rPr baseline="30000" i="1" lang="en-GB" sz="1100"/>
              <a:t>2</a:t>
            </a:r>
            <a:r>
              <a:rPr baseline="-25000" i="1" lang="en-GB" sz="1100"/>
              <a:t>1</a:t>
            </a:r>
            <a:endParaRPr baseline="-25000" i="1" sz="1100"/>
          </a:p>
        </p:txBody>
      </p:sp>
      <p:sp>
        <p:nvSpPr>
          <p:cNvPr id="220" name="Google Shape;220;p16"/>
          <p:cNvSpPr txBox="1"/>
          <p:nvPr/>
        </p:nvSpPr>
        <p:spPr>
          <a:xfrm>
            <a:off x="2259814" y="2213416"/>
            <a:ext cx="5106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100"/>
              <a:t>p</a:t>
            </a:r>
            <a:r>
              <a:rPr baseline="30000" i="1" lang="en-GB" sz="1100"/>
              <a:t>2</a:t>
            </a:r>
            <a:r>
              <a:rPr baseline="-25000" i="1" lang="en-GB" sz="1100"/>
              <a:t>2</a:t>
            </a:r>
            <a:endParaRPr baseline="-25000" i="1" sz="1100"/>
          </a:p>
        </p:txBody>
      </p:sp>
      <p:sp>
        <p:nvSpPr>
          <p:cNvPr id="221" name="Google Shape;221;p16"/>
          <p:cNvSpPr txBox="1"/>
          <p:nvPr/>
        </p:nvSpPr>
        <p:spPr>
          <a:xfrm>
            <a:off x="3782043" y="2213416"/>
            <a:ext cx="5106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100"/>
              <a:t>p</a:t>
            </a:r>
            <a:r>
              <a:rPr baseline="30000" i="1" lang="en-GB" sz="1100"/>
              <a:t>2</a:t>
            </a:r>
            <a:r>
              <a:rPr baseline="-25000" i="1" lang="en-GB" sz="1100"/>
              <a:t>3</a:t>
            </a:r>
            <a:endParaRPr baseline="-25000" i="1" sz="1100"/>
          </a:p>
        </p:txBody>
      </p:sp>
      <p:sp>
        <p:nvSpPr>
          <p:cNvPr id="222" name="Google Shape;222;p16"/>
          <p:cNvSpPr txBox="1"/>
          <p:nvPr/>
        </p:nvSpPr>
        <p:spPr>
          <a:xfrm>
            <a:off x="5304310" y="2212925"/>
            <a:ext cx="5106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100"/>
              <a:t>p</a:t>
            </a:r>
            <a:r>
              <a:rPr baseline="30000" i="1" lang="en-GB" sz="1100"/>
              <a:t>2</a:t>
            </a:r>
            <a:r>
              <a:rPr baseline="-25000" i="1" lang="en-GB" sz="1100"/>
              <a:t>4</a:t>
            </a:r>
            <a:endParaRPr baseline="-25000" i="1" sz="1100"/>
          </a:p>
        </p:txBody>
      </p:sp>
      <p:sp>
        <p:nvSpPr>
          <p:cNvPr id="223" name="Google Shape;223;p16"/>
          <p:cNvSpPr txBox="1"/>
          <p:nvPr/>
        </p:nvSpPr>
        <p:spPr>
          <a:xfrm>
            <a:off x="6826590" y="2212925"/>
            <a:ext cx="5106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100"/>
              <a:t>p</a:t>
            </a:r>
            <a:r>
              <a:rPr baseline="30000" i="1" lang="en-GB" sz="1100"/>
              <a:t>2</a:t>
            </a:r>
            <a:r>
              <a:rPr baseline="-25000" i="1" lang="en-GB" sz="1100"/>
              <a:t>5</a:t>
            </a:r>
            <a:endParaRPr baseline="-25000" i="1" sz="1100"/>
          </a:p>
        </p:txBody>
      </p:sp>
      <p:sp>
        <p:nvSpPr>
          <p:cNvPr id="224" name="Google Shape;224;p16"/>
          <p:cNvSpPr txBox="1"/>
          <p:nvPr/>
        </p:nvSpPr>
        <p:spPr>
          <a:xfrm>
            <a:off x="7841317" y="2212948"/>
            <a:ext cx="5106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100"/>
              <a:t>p</a:t>
            </a:r>
            <a:r>
              <a:rPr baseline="30000" i="1" lang="en-GB" sz="1100"/>
              <a:t>2</a:t>
            </a:r>
            <a:r>
              <a:rPr baseline="-25000" i="1" lang="en-GB" sz="1100"/>
              <a:t>6</a:t>
            </a:r>
            <a:endParaRPr baseline="-25000" i="1" sz="1100"/>
          </a:p>
        </p:txBody>
      </p:sp>
      <p:cxnSp>
        <p:nvCxnSpPr>
          <p:cNvPr id="225" name="Google Shape;225;p16"/>
          <p:cNvCxnSpPr>
            <a:stCxn id="138" idx="0"/>
            <a:endCxn id="196" idx="2"/>
          </p:cNvCxnSpPr>
          <p:nvPr/>
        </p:nvCxnSpPr>
        <p:spPr>
          <a:xfrm rot="10800000">
            <a:off x="7081602" y="2725410"/>
            <a:ext cx="253800" cy="1608000"/>
          </a:xfrm>
          <a:prstGeom prst="straightConnector1">
            <a:avLst/>
          </a:prstGeom>
          <a:noFill/>
          <a:ln cap="flat" cmpd="sng" w="9525">
            <a:solidFill>
              <a:srgbClr val="000000"/>
            </a:solidFill>
            <a:prstDash val="dash"/>
            <a:round/>
            <a:headEnd len="med" w="med" type="none"/>
            <a:tailEnd len="med" w="med" type="triangle"/>
          </a:ln>
        </p:spPr>
      </p:cxnSp>
      <p:sp>
        <p:nvSpPr>
          <p:cNvPr id="226" name="Google Shape;226;p16"/>
          <p:cNvSpPr txBox="1"/>
          <p:nvPr/>
        </p:nvSpPr>
        <p:spPr>
          <a:xfrm>
            <a:off x="576600" y="1045300"/>
            <a:ext cx="8018100" cy="958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Proxima Nova"/>
              <a:buChar char="●"/>
            </a:pPr>
            <a:r>
              <a:rPr lang="en-GB" sz="1300">
                <a:latin typeface="Proxima Nova"/>
                <a:ea typeface="Proxima Nova"/>
                <a:cs typeface="Proxima Nova"/>
                <a:sym typeface="Proxima Nova"/>
              </a:rPr>
              <a:t>Encoder hidden states are divided into blocks and a representative hidden vector for each block at the next level are computed.</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GB" sz="1300">
                <a:latin typeface="Proxima Nova"/>
                <a:ea typeface="Proxima Nova"/>
                <a:cs typeface="Proxima Nova"/>
                <a:sym typeface="Proxima Nova"/>
              </a:rPr>
              <a:t>Figure shows encoder for 2 levels and block size =3 for RNN based hierarchy</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GB" sz="1300">
                <a:latin typeface="Proxima Nova"/>
                <a:ea typeface="Proxima Nova"/>
                <a:cs typeface="Proxima Nova"/>
                <a:sym typeface="Proxima Nova"/>
              </a:rPr>
              <a:t>CNN works in similar fashion with fixed block sizes while with ACT block sizes are dynamically adapted for each input sequence</a:t>
            </a:r>
            <a:endParaRPr sz="13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p:nvPr/>
        </p:nvSpPr>
        <p:spPr>
          <a:xfrm>
            <a:off x="736046" y="4362341"/>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1202130" y="4362341"/>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17"/>
          <p:cNvCxnSpPr>
            <a:stCxn id="231" idx="3"/>
            <a:endCxn id="232" idx="1"/>
          </p:cNvCxnSpPr>
          <p:nvPr/>
        </p:nvCxnSpPr>
        <p:spPr>
          <a:xfrm>
            <a:off x="1057046" y="4445141"/>
            <a:ext cx="145200" cy="0"/>
          </a:xfrm>
          <a:prstGeom prst="straightConnector1">
            <a:avLst/>
          </a:prstGeom>
          <a:noFill/>
          <a:ln cap="flat" cmpd="sng" w="9525">
            <a:solidFill>
              <a:srgbClr val="595959"/>
            </a:solidFill>
            <a:prstDash val="solid"/>
            <a:round/>
            <a:headEnd len="med" w="med" type="none"/>
            <a:tailEnd len="med" w="med" type="triangle"/>
          </a:ln>
        </p:spPr>
      </p:cxnSp>
      <p:sp>
        <p:nvSpPr>
          <p:cNvPr id="234" name="Google Shape;234;p17"/>
          <p:cNvSpPr/>
          <p:nvPr/>
        </p:nvSpPr>
        <p:spPr>
          <a:xfrm>
            <a:off x="1668215" y="4362341"/>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2134300" y="4362341"/>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17"/>
          <p:cNvCxnSpPr>
            <a:stCxn id="234" idx="3"/>
            <a:endCxn id="235" idx="1"/>
          </p:cNvCxnSpPr>
          <p:nvPr/>
        </p:nvCxnSpPr>
        <p:spPr>
          <a:xfrm>
            <a:off x="1989215" y="4445141"/>
            <a:ext cx="145200" cy="0"/>
          </a:xfrm>
          <a:prstGeom prst="straightConnector1">
            <a:avLst/>
          </a:prstGeom>
          <a:noFill/>
          <a:ln cap="flat" cmpd="sng" w="9525">
            <a:solidFill>
              <a:srgbClr val="595959"/>
            </a:solidFill>
            <a:prstDash val="solid"/>
            <a:round/>
            <a:headEnd len="med" w="med" type="none"/>
            <a:tailEnd len="med" w="med" type="triangle"/>
          </a:ln>
        </p:spPr>
      </p:cxnSp>
      <p:cxnSp>
        <p:nvCxnSpPr>
          <p:cNvPr id="237" name="Google Shape;237;p17"/>
          <p:cNvCxnSpPr>
            <a:stCxn id="232" idx="3"/>
            <a:endCxn id="234" idx="1"/>
          </p:cNvCxnSpPr>
          <p:nvPr/>
        </p:nvCxnSpPr>
        <p:spPr>
          <a:xfrm>
            <a:off x="1523130" y="4445141"/>
            <a:ext cx="145200" cy="0"/>
          </a:xfrm>
          <a:prstGeom prst="straightConnector1">
            <a:avLst/>
          </a:prstGeom>
          <a:noFill/>
          <a:ln cap="flat" cmpd="sng" w="9525">
            <a:solidFill>
              <a:srgbClr val="595959"/>
            </a:solidFill>
            <a:prstDash val="solid"/>
            <a:round/>
            <a:headEnd len="med" w="med" type="none"/>
            <a:tailEnd len="med" w="med" type="triangle"/>
          </a:ln>
        </p:spPr>
      </p:cxnSp>
      <p:sp>
        <p:nvSpPr>
          <p:cNvPr id="238" name="Google Shape;238;p17"/>
          <p:cNvSpPr/>
          <p:nvPr/>
        </p:nvSpPr>
        <p:spPr>
          <a:xfrm>
            <a:off x="2600395" y="4362341"/>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3066480" y="4362341"/>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17"/>
          <p:cNvCxnSpPr>
            <a:stCxn id="238" idx="3"/>
            <a:endCxn id="239" idx="1"/>
          </p:cNvCxnSpPr>
          <p:nvPr/>
        </p:nvCxnSpPr>
        <p:spPr>
          <a:xfrm>
            <a:off x="2921395" y="4445141"/>
            <a:ext cx="145200" cy="0"/>
          </a:xfrm>
          <a:prstGeom prst="straightConnector1">
            <a:avLst/>
          </a:prstGeom>
          <a:noFill/>
          <a:ln cap="flat" cmpd="sng" w="9525">
            <a:solidFill>
              <a:srgbClr val="595959"/>
            </a:solidFill>
            <a:prstDash val="solid"/>
            <a:round/>
            <a:headEnd len="med" w="med" type="none"/>
            <a:tailEnd len="med" w="med" type="triangle"/>
          </a:ln>
        </p:spPr>
      </p:cxnSp>
      <p:sp>
        <p:nvSpPr>
          <p:cNvPr id="241" name="Google Shape;241;p17"/>
          <p:cNvSpPr/>
          <p:nvPr/>
        </p:nvSpPr>
        <p:spPr>
          <a:xfrm>
            <a:off x="3532565" y="4362341"/>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3998650" y="4362341"/>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17"/>
          <p:cNvCxnSpPr>
            <a:stCxn id="241" idx="3"/>
            <a:endCxn id="242" idx="1"/>
          </p:cNvCxnSpPr>
          <p:nvPr/>
        </p:nvCxnSpPr>
        <p:spPr>
          <a:xfrm>
            <a:off x="3853565" y="4445141"/>
            <a:ext cx="145200" cy="0"/>
          </a:xfrm>
          <a:prstGeom prst="straightConnector1">
            <a:avLst/>
          </a:prstGeom>
          <a:noFill/>
          <a:ln cap="flat" cmpd="sng" w="9525">
            <a:solidFill>
              <a:srgbClr val="595959"/>
            </a:solidFill>
            <a:prstDash val="solid"/>
            <a:round/>
            <a:headEnd len="med" w="med" type="none"/>
            <a:tailEnd len="med" w="med" type="triangle"/>
          </a:ln>
        </p:spPr>
      </p:cxnSp>
      <p:cxnSp>
        <p:nvCxnSpPr>
          <p:cNvPr id="244" name="Google Shape;244;p17"/>
          <p:cNvCxnSpPr>
            <a:stCxn id="239" idx="3"/>
            <a:endCxn id="241" idx="1"/>
          </p:cNvCxnSpPr>
          <p:nvPr/>
        </p:nvCxnSpPr>
        <p:spPr>
          <a:xfrm>
            <a:off x="3387480" y="4445141"/>
            <a:ext cx="145200" cy="0"/>
          </a:xfrm>
          <a:prstGeom prst="straightConnector1">
            <a:avLst/>
          </a:prstGeom>
          <a:noFill/>
          <a:ln cap="flat" cmpd="sng" w="9525">
            <a:solidFill>
              <a:srgbClr val="595959"/>
            </a:solidFill>
            <a:prstDash val="solid"/>
            <a:round/>
            <a:headEnd len="med" w="med" type="none"/>
            <a:tailEnd len="med" w="med" type="triangle"/>
          </a:ln>
        </p:spPr>
      </p:cxnSp>
      <p:cxnSp>
        <p:nvCxnSpPr>
          <p:cNvPr id="245" name="Google Shape;245;p17"/>
          <p:cNvCxnSpPr>
            <a:stCxn id="235" idx="3"/>
            <a:endCxn id="238" idx="1"/>
          </p:cNvCxnSpPr>
          <p:nvPr/>
        </p:nvCxnSpPr>
        <p:spPr>
          <a:xfrm>
            <a:off x="2455300" y="4445141"/>
            <a:ext cx="145200" cy="0"/>
          </a:xfrm>
          <a:prstGeom prst="straightConnector1">
            <a:avLst/>
          </a:prstGeom>
          <a:noFill/>
          <a:ln cap="flat" cmpd="sng" w="9525">
            <a:solidFill>
              <a:srgbClr val="595959"/>
            </a:solidFill>
            <a:prstDash val="solid"/>
            <a:round/>
            <a:headEnd len="med" w="med" type="none"/>
            <a:tailEnd len="med" w="med" type="triangle"/>
          </a:ln>
        </p:spPr>
      </p:cxnSp>
      <p:sp>
        <p:nvSpPr>
          <p:cNvPr id="246" name="Google Shape;246;p17"/>
          <p:cNvSpPr/>
          <p:nvPr/>
        </p:nvSpPr>
        <p:spPr>
          <a:xfrm>
            <a:off x="4464711" y="4362268"/>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4930796" y="4362268"/>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17"/>
          <p:cNvCxnSpPr>
            <a:stCxn id="246" idx="3"/>
            <a:endCxn id="247" idx="1"/>
          </p:cNvCxnSpPr>
          <p:nvPr/>
        </p:nvCxnSpPr>
        <p:spPr>
          <a:xfrm>
            <a:off x="4785711" y="4445068"/>
            <a:ext cx="145200" cy="0"/>
          </a:xfrm>
          <a:prstGeom prst="straightConnector1">
            <a:avLst/>
          </a:prstGeom>
          <a:noFill/>
          <a:ln cap="flat" cmpd="sng" w="9525">
            <a:solidFill>
              <a:srgbClr val="595959"/>
            </a:solidFill>
            <a:prstDash val="solid"/>
            <a:round/>
            <a:headEnd len="med" w="med" type="none"/>
            <a:tailEnd len="med" w="med" type="triangle"/>
          </a:ln>
        </p:spPr>
      </p:cxnSp>
      <p:sp>
        <p:nvSpPr>
          <p:cNvPr id="249" name="Google Shape;249;p17"/>
          <p:cNvSpPr/>
          <p:nvPr/>
        </p:nvSpPr>
        <p:spPr>
          <a:xfrm>
            <a:off x="5396881" y="4362268"/>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5862966" y="4362268"/>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17"/>
          <p:cNvCxnSpPr>
            <a:stCxn id="249" idx="3"/>
            <a:endCxn id="250" idx="1"/>
          </p:cNvCxnSpPr>
          <p:nvPr/>
        </p:nvCxnSpPr>
        <p:spPr>
          <a:xfrm>
            <a:off x="5717881" y="4445068"/>
            <a:ext cx="145200" cy="0"/>
          </a:xfrm>
          <a:prstGeom prst="straightConnector1">
            <a:avLst/>
          </a:prstGeom>
          <a:noFill/>
          <a:ln cap="flat" cmpd="sng" w="9525">
            <a:solidFill>
              <a:srgbClr val="595959"/>
            </a:solidFill>
            <a:prstDash val="solid"/>
            <a:round/>
            <a:headEnd len="med" w="med" type="none"/>
            <a:tailEnd len="med" w="med" type="triangle"/>
          </a:ln>
        </p:spPr>
      </p:cxnSp>
      <p:cxnSp>
        <p:nvCxnSpPr>
          <p:cNvPr id="252" name="Google Shape;252;p17"/>
          <p:cNvCxnSpPr>
            <a:stCxn id="247" idx="3"/>
            <a:endCxn id="249" idx="1"/>
          </p:cNvCxnSpPr>
          <p:nvPr/>
        </p:nvCxnSpPr>
        <p:spPr>
          <a:xfrm>
            <a:off x="5251796" y="4445068"/>
            <a:ext cx="145200" cy="0"/>
          </a:xfrm>
          <a:prstGeom prst="straightConnector1">
            <a:avLst/>
          </a:prstGeom>
          <a:noFill/>
          <a:ln cap="flat" cmpd="sng" w="9525">
            <a:solidFill>
              <a:srgbClr val="595959"/>
            </a:solidFill>
            <a:prstDash val="solid"/>
            <a:round/>
            <a:headEnd len="med" w="med" type="none"/>
            <a:tailEnd len="med" w="med" type="triangle"/>
          </a:ln>
        </p:spPr>
      </p:cxnSp>
      <p:sp>
        <p:nvSpPr>
          <p:cNvPr id="253" name="Google Shape;253;p17"/>
          <p:cNvSpPr/>
          <p:nvPr/>
        </p:nvSpPr>
        <p:spPr>
          <a:xfrm>
            <a:off x="6329061" y="4362268"/>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6795145" y="4362268"/>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17"/>
          <p:cNvCxnSpPr>
            <a:stCxn id="253" idx="3"/>
            <a:endCxn id="254" idx="1"/>
          </p:cNvCxnSpPr>
          <p:nvPr/>
        </p:nvCxnSpPr>
        <p:spPr>
          <a:xfrm>
            <a:off x="6650061" y="4445068"/>
            <a:ext cx="145200" cy="0"/>
          </a:xfrm>
          <a:prstGeom prst="straightConnector1">
            <a:avLst/>
          </a:prstGeom>
          <a:noFill/>
          <a:ln cap="flat" cmpd="sng" w="9525">
            <a:solidFill>
              <a:srgbClr val="595959"/>
            </a:solidFill>
            <a:prstDash val="solid"/>
            <a:round/>
            <a:headEnd len="med" w="med" type="none"/>
            <a:tailEnd len="med" w="med" type="triangle"/>
          </a:ln>
        </p:spPr>
      </p:cxnSp>
      <p:sp>
        <p:nvSpPr>
          <p:cNvPr id="256" name="Google Shape;256;p17"/>
          <p:cNvSpPr/>
          <p:nvPr/>
        </p:nvSpPr>
        <p:spPr>
          <a:xfrm>
            <a:off x="7261230" y="4362268"/>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7727315" y="4362268"/>
            <a:ext cx="321000" cy="165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17"/>
          <p:cNvCxnSpPr>
            <a:stCxn id="256" idx="3"/>
            <a:endCxn id="257" idx="1"/>
          </p:cNvCxnSpPr>
          <p:nvPr/>
        </p:nvCxnSpPr>
        <p:spPr>
          <a:xfrm>
            <a:off x="7582230" y="4445068"/>
            <a:ext cx="145200" cy="0"/>
          </a:xfrm>
          <a:prstGeom prst="straightConnector1">
            <a:avLst/>
          </a:prstGeom>
          <a:noFill/>
          <a:ln cap="flat" cmpd="sng" w="9525">
            <a:solidFill>
              <a:srgbClr val="595959"/>
            </a:solidFill>
            <a:prstDash val="solid"/>
            <a:round/>
            <a:headEnd len="med" w="med" type="none"/>
            <a:tailEnd len="med" w="med" type="triangle"/>
          </a:ln>
        </p:spPr>
      </p:cxnSp>
      <p:cxnSp>
        <p:nvCxnSpPr>
          <p:cNvPr id="259" name="Google Shape;259;p17"/>
          <p:cNvCxnSpPr>
            <a:stCxn id="254" idx="3"/>
            <a:endCxn id="256" idx="1"/>
          </p:cNvCxnSpPr>
          <p:nvPr/>
        </p:nvCxnSpPr>
        <p:spPr>
          <a:xfrm>
            <a:off x="7116145" y="4445068"/>
            <a:ext cx="145200" cy="0"/>
          </a:xfrm>
          <a:prstGeom prst="straightConnector1">
            <a:avLst/>
          </a:prstGeom>
          <a:noFill/>
          <a:ln cap="flat" cmpd="sng" w="9525">
            <a:solidFill>
              <a:srgbClr val="595959"/>
            </a:solidFill>
            <a:prstDash val="solid"/>
            <a:round/>
            <a:headEnd len="med" w="med" type="none"/>
            <a:tailEnd len="med" w="med" type="triangle"/>
          </a:ln>
        </p:spPr>
      </p:cxnSp>
      <p:cxnSp>
        <p:nvCxnSpPr>
          <p:cNvPr id="260" name="Google Shape;260;p17"/>
          <p:cNvCxnSpPr>
            <a:stCxn id="250" idx="3"/>
            <a:endCxn id="253" idx="1"/>
          </p:cNvCxnSpPr>
          <p:nvPr/>
        </p:nvCxnSpPr>
        <p:spPr>
          <a:xfrm>
            <a:off x="6183966" y="4445068"/>
            <a:ext cx="145200" cy="0"/>
          </a:xfrm>
          <a:prstGeom prst="straightConnector1">
            <a:avLst/>
          </a:prstGeom>
          <a:noFill/>
          <a:ln cap="flat" cmpd="sng" w="9525">
            <a:solidFill>
              <a:srgbClr val="595959"/>
            </a:solidFill>
            <a:prstDash val="solid"/>
            <a:round/>
            <a:headEnd len="med" w="med" type="none"/>
            <a:tailEnd len="med" w="med" type="triangle"/>
          </a:ln>
        </p:spPr>
      </p:cxnSp>
      <p:cxnSp>
        <p:nvCxnSpPr>
          <p:cNvPr id="261" name="Google Shape;261;p17"/>
          <p:cNvCxnSpPr>
            <a:stCxn id="242" idx="3"/>
            <a:endCxn id="246" idx="1"/>
          </p:cNvCxnSpPr>
          <p:nvPr/>
        </p:nvCxnSpPr>
        <p:spPr>
          <a:xfrm>
            <a:off x="4319650" y="4445141"/>
            <a:ext cx="145200" cy="0"/>
          </a:xfrm>
          <a:prstGeom prst="straightConnector1">
            <a:avLst/>
          </a:prstGeom>
          <a:noFill/>
          <a:ln cap="flat" cmpd="sng" w="9525">
            <a:solidFill>
              <a:srgbClr val="595959"/>
            </a:solidFill>
            <a:prstDash val="solid"/>
            <a:round/>
            <a:headEnd len="med" w="med" type="none"/>
            <a:tailEnd len="med" w="med" type="triangle"/>
          </a:ln>
        </p:spPr>
      </p:cxnSp>
      <p:sp>
        <p:nvSpPr>
          <p:cNvPr id="262" name="Google Shape;262;p17"/>
          <p:cNvSpPr/>
          <p:nvPr/>
        </p:nvSpPr>
        <p:spPr>
          <a:xfrm>
            <a:off x="1202137" y="3661451"/>
            <a:ext cx="321000" cy="1656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17"/>
          <p:cNvCxnSpPr>
            <a:stCxn id="231" idx="0"/>
            <a:endCxn id="262" idx="2"/>
          </p:cNvCxnSpPr>
          <p:nvPr/>
        </p:nvCxnSpPr>
        <p:spPr>
          <a:xfrm flipH="1" rot="10800000">
            <a:off x="896546" y="3827141"/>
            <a:ext cx="466200" cy="535200"/>
          </a:xfrm>
          <a:prstGeom prst="straightConnector1">
            <a:avLst/>
          </a:prstGeom>
          <a:noFill/>
          <a:ln cap="flat" cmpd="sng" w="9525">
            <a:solidFill>
              <a:srgbClr val="595959"/>
            </a:solidFill>
            <a:prstDash val="solid"/>
            <a:round/>
            <a:headEnd len="med" w="med" type="none"/>
            <a:tailEnd len="med" w="med" type="triangle"/>
          </a:ln>
        </p:spPr>
      </p:cxnSp>
      <p:cxnSp>
        <p:nvCxnSpPr>
          <p:cNvPr id="264" name="Google Shape;264;p17"/>
          <p:cNvCxnSpPr>
            <a:stCxn id="232" idx="0"/>
            <a:endCxn id="262" idx="2"/>
          </p:cNvCxnSpPr>
          <p:nvPr/>
        </p:nvCxnSpPr>
        <p:spPr>
          <a:xfrm rot="10800000">
            <a:off x="1362630" y="3827141"/>
            <a:ext cx="0" cy="535200"/>
          </a:xfrm>
          <a:prstGeom prst="straightConnector1">
            <a:avLst/>
          </a:prstGeom>
          <a:noFill/>
          <a:ln cap="flat" cmpd="sng" w="9525">
            <a:solidFill>
              <a:srgbClr val="595959"/>
            </a:solidFill>
            <a:prstDash val="solid"/>
            <a:round/>
            <a:headEnd len="med" w="med" type="none"/>
            <a:tailEnd len="med" w="med" type="triangle"/>
          </a:ln>
        </p:spPr>
      </p:cxnSp>
      <p:cxnSp>
        <p:nvCxnSpPr>
          <p:cNvPr id="265" name="Google Shape;265;p17"/>
          <p:cNvCxnSpPr>
            <a:stCxn id="234" idx="0"/>
            <a:endCxn id="262" idx="2"/>
          </p:cNvCxnSpPr>
          <p:nvPr/>
        </p:nvCxnSpPr>
        <p:spPr>
          <a:xfrm rot="10800000">
            <a:off x="1362515" y="3827141"/>
            <a:ext cx="466200" cy="535200"/>
          </a:xfrm>
          <a:prstGeom prst="straightConnector1">
            <a:avLst/>
          </a:prstGeom>
          <a:noFill/>
          <a:ln cap="flat" cmpd="sng" w="9525">
            <a:solidFill>
              <a:srgbClr val="595959"/>
            </a:solidFill>
            <a:prstDash val="solid"/>
            <a:round/>
            <a:headEnd len="med" w="med" type="none"/>
            <a:tailEnd len="med" w="med" type="triangle"/>
          </a:ln>
        </p:spPr>
      </p:cxnSp>
      <p:sp>
        <p:nvSpPr>
          <p:cNvPr id="266" name="Google Shape;266;p17"/>
          <p:cNvSpPr/>
          <p:nvPr/>
        </p:nvSpPr>
        <p:spPr>
          <a:xfrm>
            <a:off x="2600389" y="3661451"/>
            <a:ext cx="321000" cy="1656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17"/>
          <p:cNvCxnSpPr>
            <a:stCxn id="235" idx="0"/>
            <a:endCxn id="266" idx="2"/>
          </p:cNvCxnSpPr>
          <p:nvPr/>
        </p:nvCxnSpPr>
        <p:spPr>
          <a:xfrm flipH="1" rot="10800000">
            <a:off x="2294800" y="3827141"/>
            <a:ext cx="466200" cy="535200"/>
          </a:xfrm>
          <a:prstGeom prst="straightConnector1">
            <a:avLst/>
          </a:prstGeom>
          <a:noFill/>
          <a:ln cap="flat" cmpd="sng" w="9525">
            <a:solidFill>
              <a:srgbClr val="595959"/>
            </a:solidFill>
            <a:prstDash val="solid"/>
            <a:round/>
            <a:headEnd len="med" w="med" type="none"/>
            <a:tailEnd len="med" w="med" type="triangle"/>
          </a:ln>
        </p:spPr>
      </p:cxnSp>
      <p:cxnSp>
        <p:nvCxnSpPr>
          <p:cNvPr id="268" name="Google Shape;268;p17"/>
          <p:cNvCxnSpPr>
            <a:stCxn id="238" idx="0"/>
            <a:endCxn id="266" idx="2"/>
          </p:cNvCxnSpPr>
          <p:nvPr/>
        </p:nvCxnSpPr>
        <p:spPr>
          <a:xfrm rot="10800000">
            <a:off x="2760895" y="3827141"/>
            <a:ext cx="0" cy="535200"/>
          </a:xfrm>
          <a:prstGeom prst="straightConnector1">
            <a:avLst/>
          </a:prstGeom>
          <a:noFill/>
          <a:ln cap="flat" cmpd="sng" w="9525">
            <a:solidFill>
              <a:srgbClr val="595959"/>
            </a:solidFill>
            <a:prstDash val="solid"/>
            <a:round/>
            <a:headEnd len="med" w="med" type="none"/>
            <a:tailEnd len="med" w="med" type="triangle"/>
          </a:ln>
        </p:spPr>
      </p:cxnSp>
      <p:cxnSp>
        <p:nvCxnSpPr>
          <p:cNvPr id="269" name="Google Shape;269;p17"/>
          <p:cNvCxnSpPr>
            <a:stCxn id="239" idx="0"/>
            <a:endCxn id="266" idx="2"/>
          </p:cNvCxnSpPr>
          <p:nvPr/>
        </p:nvCxnSpPr>
        <p:spPr>
          <a:xfrm rot="10800000">
            <a:off x="2760780" y="3827141"/>
            <a:ext cx="466200" cy="535200"/>
          </a:xfrm>
          <a:prstGeom prst="straightConnector1">
            <a:avLst/>
          </a:prstGeom>
          <a:noFill/>
          <a:ln cap="flat" cmpd="sng" w="9525">
            <a:solidFill>
              <a:srgbClr val="595959"/>
            </a:solidFill>
            <a:prstDash val="solid"/>
            <a:round/>
            <a:headEnd len="med" w="med" type="none"/>
            <a:tailEnd len="med" w="med" type="triangle"/>
          </a:ln>
        </p:spPr>
      </p:cxnSp>
      <p:sp>
        <p:nvSpPr>
          <p:cNvPr id="270" name="Google Shape;270;p17"/>
          <p:cNvSpPr/>
          <p:nvPr/>
        </p:nvSpPr>
        <p:spPr>
          <a:xfrm>
            <a:off x="3998642" y="3661451"/>
            <a:ext cx="321000" cy="1656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17"/>
          <p:cNvCxnSpPr>
            <a:stCxn id="241" idx="0"/>
            <a:endCxn id="270" idx="2"/>
          </p:cNvCxnSpPr>
          <p:nvPr/>
        </p:nvCxnSpPr>
        <p:spPr>
          <a:xfrm flipH="1" rot="10800000">
            <a:off x="3693065" y="3827141"/>
            <a:ext cx="466200" cy="535200"/>
          </a:xfrm>
          <a:prstGeom prst="straightConnector1">
            <a:avLst/>
          </a:prstGeom>
          <a:noFill/>
          <a:ln cap="flat" cmpd="sng" w="9525">
            <a:solidFill>
              <a:srgbClr val="595959"/>
            </a:solidFill>
            <a:prstDash val="solid"/>
            <a:round/>
            <a:headEnd len="med" w="med" type="none"/>
            <a:tailEnd len="med" w="med" type="triangle"/>
          </a:ln>
        </p:spPr>
      </p:cxnSp>
      <p:cxnSp>
        <p:nvCxnSpPr>
          <p:cNvPr id="272" name="Google Shape;272;p17"/>
          <p:cNvCxnSpPr>
            <a:stCxn id="242" idx="0"/>
            <a:endCxn id="270" idx="2"/>
          </p:cNvCxnSpPr>
          <p:nvPr/>
        </p:nvCxnSpPr>
        <p:spPr>
          <a:xfrm rot="10800000">
            <a:off x="4159150" y="3827141"/>
            <a:ext cx="0" cy="535200"/>
          </a:xfrm>
          <a:prstGeom prst="straightConnector1">
            <a:avLst/>
          </a:prstGeom>
          <a:noFill/>
          <a:ln cap="flat" cmpd="sng" w="9525">
            <a:solidFill>
              <a:srgbClr val="595959"/>
            </a:solidFill>
            <a:prstDash val="solid"/>
            <a:round/>
            <a:headEnd len="med" w="med" type="none"/>
            <a:tailEnd len="med" w="med" type="triangle"/>
          </a:ln>
        </p:spPr>
      </p:cxnSp>
      <p:cxnSp>
        <p:nvCxnSpPr>
          <p:cNvPr id="273" name="Google Shape;273;p17"/>
          <p:cNvCxnSpPr>
            <a:stCxn id="246" idx="0"/>
            <a:endCxn id="270" idx="2"/>
          </p:cNvCxnSpPr>
          <p:nvPr/>
        </p:nvCxnSpPr>
        <p:spPr>
          <a:xfrm rot="10800000">
            <a:off x="4159011" y="3827068"/>
            <a:ext cx="466200" cy="535200"/>
          </a:xfrm>
          <a:prstGeom prst="straightConnector1">
            <a:avLst/>
          </a:prstGeom>
          <a:noFill/>
          <a:ln cap="flat" cmpd="sng" w="9525">
            <a:solidFill>
              <a:srgbClr val="595959"/>
            </a:solidFill>
            <a:prstDash val="solid"/>
            <a:round/>
            <a:headEnd len="med" w="med" type="none"/>
            <a:tailEnd len="med" w="med" type="triangle"/>
          </a:ln>
        </p:spPr>
      </p:cxnSp>
      <p:sp>
        <p:nvSpPr>
          <p:cNvPr id="274" name="Google Shape;274;p17"/>
          <p:cNvSpPr/>
          <p:nvPr/>
        </p:nvSpPr>
        <p:spPr>
          <a:xfrm>
            <a:off x="5396894" y="3661451"/>
            <a:ext cx="321000" cy="1656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17"/>
          <p:cNvCxnSpPr>
            <a:stCxn id="247" idx="0"/>
            <a:endCxn id="274" idx="2"/>
          </p:cNvCxnSpPr>
          <p:nvPr/>
        </p:nvCxnSpPr>
        <p:spPr>
          <a:xfrm flipH="1" rot="10800000">
            <a:off x="5091296" y="3827068"/>
            <a:ext cx="466200" cy="535200"/>
          </a:xfrm>
          <a:prstGeom prst="straightConnector1">
            <a:avLst/>
          </a:prstGeom>
          <a:noFill/>
          <a:ln cap="flat" cmpd="sng" w="9525">
            <a:solidFill>
              <a:srgbClr val="595959"/>
            </a:solidFill>
            <a:prstDash val="solid"/>
            <a:round/>
            <a:headEnd len="med" w="med" type="none"/>
            <a:tailEnd len="med" w="med" type="triangle"/>
          </a:ln>
        </p:spPr>
      </p:cxnSp>
      <p:cxnSp>
        <p:nvCxnSpPr>
          <p:cNvPr id="276" name="Google Shape;276;p17"/>
          <p:cNvCxnSpPr>
            <a:stCxn id="249" idx="0"/>
            <a:endCxn id="274" idx="2"/>
          </p:cNvCxnSpPr>
          <p:nvPr/>
        </p:nvCxnSpPr>
        <p:spPr>
          <a:xfrm rot="10800000">
            <a:off x="5557381" y="3827068"/>
            <a:ext cx="0" cy="535200"/>
          </a:xfrm>
          <a:prstGeom prst="straightConnector1">
            <a:avLst/>
          </a:prstGeom>
          <a:noFill/>
          <a:ln cap="flat" cmpd="sng" w="9525">
            <a:solidFill>
              <a:srgbClr val="595959"/>
            </a:solidFill>
            <a:prstDash val="solid"/>
            <a:round/>
            <a:headEnd len="med" w="med" type="none"/>
            <a:tailEnd len="med" w="med" type="triangle"/>
          </a:ln>
        </p:spPr>
      </p:cxnSp>
      <p:cxnSp>
        <p:nvCxnSpPr>
          <p:cNvPr id="277" name="Google Shape;277;p17"/>
          <p:cNvCxnSpPr>
            <a:stCxn id="250" idx="0"/>
            <a:endCxn id="274" idx="2"/>
          </p:cNvCxnSpPr>
          <p:nvPr/>
        </p:nvCxnSpPr>
        <p:spPr>
          <a:xfrm rot="10800000">
            <a:off x="5557266" y="3827068"/>
            <a:ext cx="466200" cy="535200"/>
          </a:xfrm>
          <a:prstGeom prst="straightConnector1">
            <a:avLst/>
          </a:prstGeom>
          <a:noFill/>
          <a:ln cap="flat" cmpd="sng" w="9525">
            <a:solidFill>
              <a:srgbClr val="595959"/>
            </a:solidFill>
            <a:prstDash val="solid"/>
            <a:round/>
            <a:headEnd len="med" w="med" type="none"/>
            <a:tailEnd len="med" w="med" type="triangle"/>
          </a:ln>
        </p:spPr>
      </p:cxnSp>
      <p:sp>
        <p:nvSpPr>
          <p:cNvPr id="278" name="Google Shape;278;p17"/>
          <p:cNvSpPr/>
          <p:nvPr/>
        </p:nvSpPr>
        <p:spPr>
          <a:xfrm>
            <a:off x="6795146" y="3661451"/>
            <a:ext cx="321000" cy="1656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17"/>
          <p:cNvCxnSpPr>
            <a:stCxn id="253" idx="0"/>
            <a:endCxn id="278" idx="2"/>
          </p:cNvCxnSpPr>
          <p:nvPr/>
        </p:nvCxnSpPr>
        <p:spPr>
          <a:xfrm flipH="1" rot="10800000">
            <a:off x="6489561" y="3827068"/>
            <a:ext cx="466200" cy="535200"/>
          </a:xfrm>
          <a:prstGeom prst="straightConnector1">
            <a:avLst/>
          </a:prstGeom>
          <a:noFill/>
          <a:ln cap="flat" cmpd="sng" w="9525">
            <a:solidFill>
              <a:srgbClr val="595959"/>
            </a:solidFill>
            <a:prstDash val="solid"/>
            <a:round/>
            <a:headEnd len="med" w="med" type="none"/>
            <a:tailEnd len="med" w="med" type="triangle"/>
          </a:ln>
        </p:spPr>
      </p:cxnSp>
      <p:cxnSp>
        <p:nvCxnSpPr>
          <p:cNvPr id="280" name="Google Shape;280;p17"/>
          <p:cNvCxnSpPr>
            <a:stCxn id="254" idx="0"/>
            <a:endCxn id="278" idx="2"/>
          </p:cNvCxnSpPr>
          <p:nvPr/>
        </p:nvCxnSpPr>
        <p:spPr>
          <a:xfrm rot="10800000">
            <a:off x="6955645" y="3827068"/>
            <a:ext cx="0" cy="535200"/>
          </a:xfrm>
          <a:prstGeom prst="straightConnector1">
            <a:avLst/>
          </a:prstGeom>
          <a:noFill/>
          <a:ln cap="flat" cmpd="sng" w="9525">
            <a:solidFill>
              <a:srgbClr val="595959"/>
            </a:solidFill>
            <a:prstDash val="solid"/>
            <a:round/>
            <a:headEnd len="med" w="med" type="none"/>
            <a:tailEnd len="med" w="med" type="triangle"/>
          </a:ln>
        </p:spPr>
      </p:cxnSp>
      <p:cxnSp>
        <p:nvCxnSpPr>
          <p:cNvPr id="281" name="Google Shape;281;p17"/>
          <p:cNvCxnSpPr>
            <a:stCxn id="256" idx="0"/>
            <a:endCxn id="278" idx="2"/>
          </p:cNvCxnSpPr>
          <p:nvPr/>
        </p:nvCxnSpPr>
        <p:spPr>
          <a:xfrm rot="10800000">
            <a:off x="6955530" y="3827068"/>
            <a:ext cx="466200" cy="535200"/>
          </a:xfrm>
          <a:prstGeom prst="straightConnector1">
            <a:avLst/>
          </a:prstGeom>
          <a:noFill/>
          <a:ln cap="flat" cmpd="sng" w="9525">
            <a:solidFill>
              <a:srgbClr val="595959"/>
            </a:solidFill>
            <a:prstDash val="solid"/>
            <a:round/>
            <a:headEnd len="med" w="med" type="none"/>
            <a:tailEnd len="med" w="med" type="triangle"/>
          </a:ln>
        </p:spPr>
      </p:cxnSp>
      <p:sp>
        <p:nvSpPr>
          <p:cNvPr id="282" name="Google Shape;282;p17"/>
          <p:cNvSpPr/>
          <p:nvPr/>
        </p:nvSpPr>
        <p:spPr>
          <a:xfrm>
            <a:off x="2516322" y="2760846"/>
            <a:ext cx="321000" cy="1656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6375766" y="2760846"/>
            <a:ext cx="321000" cy="1656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7727307" y="3661451"/>
            <a:ext cx="321000" cy="1656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 name="Google Shape;285;p17"/>
          <p:cNvCxnSpPr>
            <a:stCxn id="257" idx="0"/>
            <a:endCxn id="284" idx="2"/>
          </p:cNvCxnSpPr>
          <p:nvPr/>
        </p:nvCxnSpPr>
        <p:spPr>
          <a:xfrm rot="10800000">
            <a:off x="7887815" y="3827068"/>
            <a:ext cx="0" cy="535200"/>
          </a:xfrm>
          <a:prstGeom prst="straightConnector1">
            <a:avLst/>
          </a:prstGeom>
          <a:noFill/>
          <a:ln cap="flat" cmpd="sng" w="9525">
            <a:solidFill>
              <a:srgbClr val="595959"/>
            </a:solidFill>
            <a:prstDash val="solid"/>
            <a:round/>
            <a:headEnd len="med" w="med" type="none"/>
            <a:tailEnd len="med" w="med" type="triangle"/>
          </a:ln>
        </p:spPr>
      </p:cxnSp>
      <p:cxnSp>
        <p:nvCxnSpPr>
          <p:cNvPr id="286" name="Google Shape;286;p17"/>
          <p:cNvCxnSpPr>
            <a:stCxn id="262" idx="0"/>
            <a:endCxn id="282" idx="2"/>
          </p:cNvCxnSpPr>
          <p:nvPr/>
        </p:nvCxnSpPr>
        <p:spPr>
          <a:xfrm flipH="1" rot="10800000">
            <a:off x="1362637" y="2926451"/>
            <a:ext cx="1314300" cy="735000"/>
          </a:xfrm>
          <a:prstGeom prst="straightConnector1">
            <a:avLst/>
          </a:prstGeom>
          <a:noFill/>
          <a:ln cap="flat" cmpd="sng" w="9525">
            <a:solidFill>
              <a:srgbClr val="595959"/>
            </a:solidFill>
            <a:prstDash val="solid"/>
            <a:round/>
            <a:headEnd len="med" w="med" type="none"/>
            <a:tailEnd len="med" w="med" type="triangle"/>
          </a:ln>
        </p:spPr>
      </p:cxnSp>
      <p:cxnSp>
        <p:nvCxnSpPr>
          <p:cNvPr id="287" name="Google Shape;287;p17"/>
          <p:cNvCxnSpPr>
            <a:stCxn id="266" idx="0"/>
            <a:endCxn id="282" idx="2"/>
          </p:cNvCxnSpPr>
          <p:nvPr/>
        </p:nvCxnSpPr>
        <p:spPr>
          <a:xfrm rot="10800000">
            <a:off x="2676889" y="2926451"/>
            <a:ext cx="84000" cy="735000"/>
          </a:xfrm>
          <a:prstGeom prst="straightConnector1">
            <a:avLst/>
          </a:prstGeom>
          <a:noFill/>
          <a:ln cap="flat" cmpd="sng" w="9525">
            <a:solidFill>
              <a:srgbClr val="595959"/>
            </a:solidFill>
            <a:prstDash val="solid"/>
            <a:round/>
            <a:headEnd len="med" w="med" type="none"/>
            <a:tailEnd len="med" w="med" type="triangle"/>
          </a:ln>
        </p:spPr>
      </p:cxnSp>
      <p:cxnSp>
        <p:nvCxnSpPr>
          <p:cNvPr id="288" name="Google Shape;288;p17"/>
          <p:cNvCxnSpPr>
            <a:stCxn id="270" idx="0"/>
            <a:endCxn id="282" idx="2"/>
          </p:cNvCxnSpPr>
          <p:nvPr/>
        </p:nvCxnSpPr>
        <p:spPr>
          <a:xfrm rot="10800000">
            <a:off x="2676842" y="2926451"/>
            <a:ext cx="1482300" cy="735000"/>
          </a:xfrm>
          <a:prstGeom prst="straightConnector1">
            <a:avLst/>
          </a:prstGeom>
          <a:noFill/>
          <a:ln cap="flat" cmpd="sng" w="9525">
            <a:solidFill>
              <a:srgbClr val="595959"/>
            </a:solidFill>
            <a:prstDash val="solid"/>
            <a:round/>
            <a:headEnd len="med" w="med" type="none"/>
            <a:tailEnd len="med" w="med" type="triangle"/>
          </a:ln>
        </p:spPr>
      </p:cxnSp>
      <p:cxnSp>
        <p:nvCxnSpPr>
          <p:cNvPr id="289" name="Google Shape;289;p17"/>
          <p:cNvCxnSpPr>
            <a:stCxn id="274" idx="0"/>
            <a:endCxn id="283" idx="2"/>
          </p:cNvCxnSpPr>
          <p:nvPr/>
        </p:nvCxnSpPr>
        <p:spPr>
          <a:xfrm flipH="1" rot="10800000">
            <a:off x="5557394" y="2926451"/>
            <a:ext cx="978900" cy="735000"/>
          </a:xfrm>
          <a:prstGeom prst="straightConnector1">
            <a:avLst/>
          </a:prstGeom>
          <a:noFill/>
          <a:ln cap="flat" cmpd="sng" w="9525">
            <a:solidFill>
              <a:srgbClr val="595959"/>
            </a:solidFill>
            <a:prstDash val="solid"/>
            <a:round/>
            <a:headEnd len="med" w="med" type="none"/>
            <a:tailEnd len="med" w="med" type="triangle"/>
          </a:ln>
        </p:spPr>
      </p:cxnSp>
      <p:cxnSp>
        <p:nvCxnSpPr>
          <p:cNvPr id="290" name="Google Shape;290;p17"/>
          <p:cNvCxnSpPr>
            <a:stCxn id="278" idx="0"/>
            <a:endCxn id="283" idx="2"/>
          </p:cNvCxnSpPr>
          <p:nvPr/>
        </p:nvCxnSpPr>
        <p:spPr>
          <a:xfrm rot="10800000">
            <a:off x="6536246" y="2926451"/>
            <a:ext cx="419400" cy="735000"/>
          </a:xfrm>
          <a:prstGeom prst="straightConnector1">
            <a:avLst/>
          </a:prstGeom>
          <a:noFill/>
          <a:ln cap="flat" cmpd="sng" w="9525">
            <a:solidFill>
              <a:srgbClr val="595959"/>
            </a:solidFill>
            <a:prstDash val="solid"/>
            <a:round/>
            <a:headEnd len="med" w="med" type="none"/>
            <a:tailEnd len="med" w="med" type="triangle"/>
          </a:ln>
        </p:spPr>
      </p:cxnSp>
      <p:cxnSp>
        <p:nvCxnSpPr>
          <p:cNvPr id="291" name="Google Shape;291;p17"/>
          <p:cNvCxnSpPr>
            <a:stCxn id="284" idx="0"/>
            <a:endCxn id="283" idx="2"/>
          </p:cNvCxnSpPr>
          <p:nvPr/>
        </p:nvCxnSpPr>
        <p:spPr>
          <a:xfrm rot="10800000">
            <a:off x="6536307" y="2926451"/>
            <a:ext cx="1351500" cy="735000"/>
          </a:xfrm>
          <a:prstGeom prst="straightConnector1">
            <a:avLst/>
          </a:prstGeom>
          <a:noFill/>
          <a:ln cap="flat" cmpd="sng" w="9525">
            <a:solidFill>
              <a:srgbClr val="595959"/>
            </a:solidFill>
            <a:prstDash val="solid"/>
            <a:round/>
            <a:headEnd len="med" w="med" type="none"/>
            <a:tailEnd len="med" w="med" type="triangle"/>
          </a:ln>
        </p:spPr>
      </p:cxnSp>
      <p:cxnSp>
        <p:nvCxnSpPr>
          <p:cNvPr id="292" name="Google Shape;292;p17"/>
          <p:cNvCxnSpPr>
            <a:stCxn id="257" idx="3"/>
          </p:cNvCxnSpPr>
          <p:nvPr/>
        </p:nvCxnSpPr>
        <p:spPr>
          <a:xfrm>
            <a:off x="8048315" y="4445068"/>
            <a:ext cx="372900" cy="2400"/>
          </a:xfrm>
          <a:prstGeom prst="straightConnector1">
            <a:avLst/>
          </a:prstGeom>
          <a:noFill/>
          <a:ln cap="flat" cmpd="sng" w="9525">
            <a:solidFill>
              <a:srgbClr val="595959"/>
            </a:solidFill>
            <a:prstDash val="solid"/>
            <a:round/>
            <a:headEnd len="med" w="med" type="none"/>
            <a:tailEnd len="med" w="med" type="triangle"/>
          </a:ln>
        </p:spPr>
      </p:cxnSp>
      <p:sp>
        <p:nvSpPr>
          <p:cNvPr id="293" name="Google Shape;293;p17"/>
          <p:cNvSpPr txBox="1"/>
          <p:nvPr/>
        </p:nvSpPr>
        <p:spPr>
          <a:xfrm>
            <a:off x="217850" y="3583786"/>
            <a:ext cx="6078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II Level</a:t>
            </a:r>
            <a:endParaRPr sz="900"/>
          </a:p>
        </p:txBody>
      </p:sp>
      <p:sp>
        <p:nvSpPr>
          <p:cNvPr id="294" name="Google Shape;294;p17"/>
          <p:cNvSpPr txBox="1"/>
          <p:nvPr/>
        </p:nvSpPr>
        <p:spPr>
          <a:xfrm>
            <a:off x="217850" y="4284575"/>
            <a:ext cx="6078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I Level</a:t>
            </a:r>
            <a:endParaRPr sz="900"/>
          </a:p>
        </p:txBody>
      </p:sp>
      <p:sp>
        <p:nvSpPr>
          <p:cNvPr id="295" name="Google Shape;295;p17"/>
          <p:cNvSpPr txBox="1"/>
          <p:nvPr/>
        </p:nvSpPr>
        <p:spPr>
          <a:xfrm>
            <a:off x="217850" y="2683177"/>
            <a:ext cx="6078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III Level</a:t>
            </a:r>
            <a:endParaRPr sz="900"/>
          </a:p>
        </p:txBody>
      </p:sp>
      <p:sp>
        <p:nvSpPr>
          <p:cNvPr id="296" name="Google Shape;296;p17"/>
          <p:cNvSpPr txBox="1"/>
          <p:nvPr/>
        </p:nvSpPr>
        <p:spPr>
          <a:xfrm>
            <a:off x="8098555" y="4067176"/>
            <a:ext cx="5688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To Decoder</a:t>
            </a:r>
            <a:endParaRPr sz="800"/>
          </a:p>
        </p:txBody>
      </p:sp>
      <p:sp>
        <p:nvSpPr>
          <p:cNvPr id="297" name="Google Shape;297;p17"/>
          <p:cNvSpPr/>
          <p:nvPr/>
        </p:nvSpPr>
        <p:spPr>
          <a:xfrm>
            <a:off x="4521494" y="2305785"/>
            <a:ext cx="372900" cy="1656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Σ</a:t>
            </a:r>
            <a:endParaRPr sz="1300"/>
          </a:p>
        </p:txBody>
      </p:sp>
      <p:cxnSp>
        <p:nvCxnSpPr>
          <p:cNvPr id="298" name="Google Shape;298;p17"/>
          <p:cNvCxnSpPr>
            <a:endCxn id="297" idx="0"/>
          </p:cNvCxnSpPr>
          <p:nvPr/>
        </p:nvCxnSpPr>
        <p:spPr>
          <a:xfrm flipH="1">
            <a:off x="4707944" y="1908285"/>
            <a:ext cx="2700" cy="397500"/>
          </a:xfrm>
          <a:prstGeom prst="straightConnector1">
            <a:avLst/>
          </a:prstGeom>
          <a:noFill/>
          <a:ln cap="flat" cmpd="sng" w="9525">
            <a:solidFill>
              <a:srgbClr val="E06666"/>
            </a:solidFill>
            <a:prstDash val="solid"/>
            <a:round/>
            <a:headEnd len="med" w="med" type="none"/>
            <a:tailEnd len="med" w="med" type="triangle"/>
          </a:ln>
        </p:spPr>
      </p:cxnSp>
      <p:cxnSp>
        <p:nvCxnSpPr>
          <p:cNvPr id="299" name="Google Shape;299;p17"/>
          <p:cNvCxnSpPr>
            <a:stCxn id="282" idx="0"/>
            <a:endCxn id="297" idx="2"/>
          </p:cNvCxnSpPr>
          <p:nvPr/>
        </p:nvCxnSpPr>
        <p:spPr>
          <a:xfrm flipH="1" rot="10800000">
            <a:off x="2676822" y="2388546"/>
            <a:ext cx="1844700" cy="372300"/>
          </a:xfrm>
          <a:prstGeom prst="straightConnector1">
            <a:avLst/>
          </a:prstGeom>
          <a:noFill/>
          <a:ln cap="flat" cmpd="sng" w="9525">
            <a:solidFill>
              <a:srgbClr val="E06666"/>
            </a:solidFill>
            <a:prstDash val="solid"/>
            <a:round/>
            <a:headEnd len="med" w="med" type="none"/>
            <a:tailEnd len="med" w="med" type="triangle"/>
          </a:ln>
        </p:spPr>
      </p:cxnSp>
      <p:cxnSp>
        <p:nvCxnSpPr>
          <p:cNvPr id="300" name="Google Shape;300;p17"/>
          <p:cNvCxnSpPr>
            <a:stCxn id="283" idx="0"/>
            <a:endCxn id="297" idx="6"/>
          </p:cNvCxnSpPr>
          <p:nvPr/>
        </p:nvCxnSpPr>
        <p:spPr>
          <a:xfrm rot="10800000">
            <a:off x="4894366" y="2388546"/>
            <a:ext cx="1641900" cy="372300"/>
          </a:xfrm>
          <a:prstGeom prst="straightConnector1">
            <a:avLst/>
          </a:prstGeom>
          <a:noFill/>
          <a:ln cap="flat" cmpd="sng" w="9525">
            <a:solidFill>
              <a:srgbClr val="E06666"/>
            </a:solidFill>
            <a:prstDash val="solid"/>
            <a:round/>
            <a:headEnd len="med" w="med" type="none"/>
            <a:tailEnd len="med" w="med" type="triangle"/>
          </a:ln>
        </p:spPr>
      </p:cxnSp>
      <p:sp>
        <p:nvSpPr>
          <p:cNvPr id="301" name="Google Shape;301;p17"/>
          <p:cNvSpPr txBox="1"/>
          <p:nvPr/>
        </p:nvSpPr>
        <p:spPr>
          <a:xfrm>
            <a:off x="4676934" y="1841529"/>
            <a:ext cx="321000" cy="1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200">
                <a:latin typeface="Proxima Nova"/>
                <a:ea typeface="Proxima Nova"/>
                <a:cs typeface="Proxima Nova"/>
                <a:sym typeface="Proxima Nova"/>
              </a:rPr>
              <a:t>d</a:t>
            </a:r>
            <a:r>
              <a:rPr baseline="-25000" i="1" lang="en-GB" sz="1200">
                <a:latin typeface="Proxima Nova"/>
                <a:ea typeface="Proxima Nova"/>
                <a:cs typeface="Proxima Nova"/>
                <a:sym typeface="Proxima Nova"/>
              </a:rPr>
              <a:t>t</a:t>
            </a:r>
            <a:endParaRPr baseline="-25000" i="1" sz="1200">
              <a:latin typeface="Proxima Nova"/>
              <a:ea typeface="Proxima Nova"/>
              <a:cs typeface="Proxima Nova"/>
              <a:sym typeface="Proxima Nova"/>
            </a:endParaRPr>
          </a:p>
        </p:txBody>
      </p:sp>
      <p:sp>
        <p:nvSpPr>
          <p:cNvPr id="302" name="Google Shape;302;p17"/>
          <p:cNvSpPr txBox="1"/>
          <p:nvPr/>
        </p:nvSpPr>
        <p:spPr>
          <a:xfrm>
            <a:off x="2188070" y="2625719"/>
            <a:ext cx="372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latin typeface="Proxima Nova"/>
                <a:ea typeface="Proxima Nova"/>
                <a:cs typeface="Proxima Nova"/>
                <a:sym typeface="Proxima Nova"/>
              </a:rPr>
              <a:t>p</a:t>
            </a:r>
            <a:r>
              <a:rPr baseline="30000" i="1" lang="en-GB" sz="1100">
                <a:latin typeface="Proxima Nova"/>
                <a:ea typeface="Proxima Nova"/>
                <a:cs typeface="Proxima Nova"/>
                <a:sym typeface="Proxima Nova"/>
              </a:rPr>
              <a:t>3</a:t>
            </a:r>
            <a:r>
              <a:rPr baseline="-25000" i="1" lang="en-GB" sz="1100">
                <a:latin typeface="Proxima Nova"/>
                <a:ea typeface="Proxima Nova"/>
                <a:cs typeface="Proxima Nova"/>
                <a:sym typeface="Proxima Nova"/>
              </a:rPr>
              <a:t>1</a:t>
            </a:r>
            <a:endParaRPr baseline="-25000" i="1" sz="1100">
              <a:latin typeface="Proxima Nova"/>
              <a:ea typeface="Proxima Nova"/>
              <a:cs typeface="Proxima Nova"/>
              <a:sym typeface="Proxima Nova"/>
            </a:endParaRPr>
          </a:p>
        </p:txBody>
      </p:sp>
      <p:sp>
        <p:nvSpPr>
          <p:cNvPr id="303" name="Google Shape;303;p17"/>
          <p:cNvSpPr txBox="1"/>
          <p:nvPr/>
        </p:nvSpPr>
        <p:spPr>
          <a:xfrm>
            <a:off x="6696643" y="2625719"/>
            <a:ext cx="372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latin typeface="Proxima Nova"/>
                <a:ea typeface="Proxima Nova"/>
                <a:cs typeface="Proxima Nova"/>
                <a:sym typeface="Proxima Nova"/>
              </a:rPr>
              <a:t>p</a:t>
            </a:r>
            <a:r>
              <a:rPr baseline="30000" i="1" lang="en-GB" sz="1100">
                <a:latin typeface="Proxima Nova"/>
                <a:ea typeface="Proxima Nova"/>
                <a:cs typeface="Proxima Nova"/>
                <a:sym typeface="Proxima Nova"/>
              </a:rPr>
              <a:t>3</a:t>
            </a:r>
            <a:r>
              <a:rPr baseline="-25000" i="1" lang="en-GB" sz="1100">
                <a:latin typeface="Proxima Nova"/>
                <a:ea typeface="Proxima Nova"/>
                <a:cs typeface="Proxima Nova"/>
                <a:sym typeface="Proxima Nova"/>
              </a:rPr>
              <a:t>2</a:t>
            </a:r>
            <a:endParaRPr baseline="-25000" i="1" sz="1100">
              <a:latin typeface="Proxima Nova"/>
              <a:ea typeface="Proxima Nova"/>
              <a:cs typeface="Proxima Nova"/>
              <a:sym typeface="Proxima Nova"/>
            </a:endParaRPr>
          </a:p>
        </p:txBody>
      </p:sp>
      <p:sp>
        <p:nvSpPr>
          <p:cNvPr id="304" name="Google Shape;304;p17"/>
          <p:cNvSpPr txBox="1"/>
          <p:nvPr/>
        </p:nvSpPr>
        <p:spPr>
          <a:xfrm>
            <a:off x="1526577" y="3574305"/>
            <a:ext cx="372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latin typeface="Proxima Nova"/>
                <a:ea typeface="Proxima Nova"/>
                <a:cs typeface="Proxima Nova"/>
                <a:sym typeface="Proxima Nova"/>
              </a:rPr>
              <a:t>p</a:t>
            </a:r>
            <a:r>
              <a:rPr baseline="30000" i="1" lang="en-GB" sz="1100">
                <a:latin typeface="Proxima Nova"/>
                <a:ea typeface="Proxima Nova"/>
                <a:cs typeface="Proxima Nova"/>
                <a:sym typeface="Proxima Nova"/>
              </a:rPr>
              <a:t>2</a:t>
            </a:r>
            <a:r>
              <a:rPr baseline="-25000" i="1" lang="en-GB" sz="1100">
                <a:latin typeface="Proxima Nova"/>
                <a:ea typeface="Proxima Nova"/>
                <a:cs typeface="Proxima Nova"/>
                <a:sym typeface="Proxima Nova"/>
              </a:rPr>
              <a:t>1</a:t>
            </a:r>
            <a:endParaRPr baseline="-25000" i="1" sz="1100">
              <a:latin typeface="Proxima Nova"/>
              <a:ea typeface="Proxima Nova"/>
              <a:cs typeface="Proxima Nova"/>
              <a:sym typeface="Proxima Nova"/>
            </a:endParaRPr>
          </a:p>
        </p:txBody>
      </p:sp>
      <p:sp>
        <p:nvSpPr>
          <p:cNvPr id="305" name="Google Shape;305;p17"/>
          <p:cNvSpPr txBox="1"/>
          <p:nvPr/>
        </p:nvSpPr>
        <p:spPr>
          <a:xfrm>
            <a:off x="2924815" y="3526169"/>
            <a:ext cx="372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latin typeface="Proxima Nova"/>
                <a:ea typeface="Proxima Nova"/>
                <a:cs typeface="Proxima Nova"/>
                <a:sym typeface="Proxima Nova"/>
              </a:rPr>
              <a:t>p</a:t>
            </a:r>
            <a:r>
              <a:rPr baseline="30000" i="1" lang="en-GB" sz="1100">
                <a:latin typeface="Proxima Nova"/>
                <a:ea typeface="Proxima Nova"/>
                <a:cs typeface="Proxima Nova"/>
                <a:sym typeface="Proxima Nova"/>
              </a:rPr>
              <a:t>2</a:t>
            </a:r>
            <a:r>
              <a:rPr baseline="-25000" i="1" lang="en-GB" sz="1100">
                <a:latin typeface="Proxima Nova"/>
                <a:ea typeface="Proxima Nova"/>
                <a:cs typeface="Proxima Nova"/>
                <a:sym typeface="Proxima Nova"/>
              </a:rPr>
              <a:t>2</a:t>
            </a:r>
            <a:endParaRPr baseline="-25000" i="1" sz="1100">
              <a:latin typeface="Proxima Nova"/>
              <a:ea typeface="Proxima Nova"/>
              <a:cs typeface="Proxima Nova"/>
              <a:sym typeface="Proxima Nova"/>
            </a:endParaRPr>
          </a:p>
        </p:txBody>
      </p:sp>
      <p:sp>
        <p:nvSpPr>
          <p:cNvPr id="306" name="Google Shape;306;p17"/>
          <p:cNvSpPr txBox="1"/>
          <p:nvPr/>
        </p:nvSpPr>
        <p:spPr>
          <a:xfrm>
            <a:off x="4291274" y="3562529"/>
            <a:ext cx="372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latin typeface="Proxima Nova"/>
                <a:ea typeface="Proxima Nova"/>
                <a:cs typeface="Proxima Nova"/>
                <a:sym typeface="Proxima Nova"/>
              </a:rPr>
              <a:t>p</a:t>
            </a:r>
            <a:r>
              <a:rPr baseline="30000" i="1" lang="en-GB" sz="1100">
                <a:latin typeface="Proxima Nova"/>
                <a:ea typeface="Proxima Nova"/>
                <a:cs typeface="Proxima Nova"/>
                <a:sym typeface="Proxima Nova"/>
              </a:rPr>
              <a:t>2</a:t>
            </a:r>
            <a:r>
              <a:rPr baseline="-25000" i="1" lang="en-GB" sz="1100">
                <a:latin typeface="Proxima Nova"/>
                <a:ea typeface="Proxima Nova"/>
                <a:cs typeface="Proxima Nova"/>
                <a:sym typeface="Proxima Nova"/>
              </a:rPr>
              <a:t>3</a:t>
            </a:r>
            <a:endParaRPr baseline="-25000" i="1" sz="1100">
              <a:latin typeface="Proxima Nova"/>
              <a:ea typeface="Proxima Nova"/>
              <a:cs typeface="Proxima Nova"/>
              <a:sym typeface="Proxima Nova"/>
            </a:endParaRPr>
          </a:p>
        </p:txBody>
      </p:sp>
      <p:sp>
        <p:nvSpPr>
          <p:cNvPr id="307" name="Google Shape;307;p17"/>
          <p:cNvSpPr txBox="1"/>
          <p:nvPr/>
        </p:nvSpPr>
        <p:spPr>
          <a:xfrm>
            <a:off x="5721254" y="3574470"/>
            <a:ext cx="372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latin typeface="Proxima Nova"/>
                <a:ea typeface="Proxima Nova"/>
                <a:cs typeface="Proxima Nova"/>
                <a:sym typeface="Proxima Nova"/>
              </a:rPr>
              <a:t>p</a:t>
            </a:r>
            <a:r>
              <a:rPr baseline="30000" i="1" lang="en-GB" sz="1100">
                <a:latin typeface="Proxima Nova"/>
                <a:ea typeface="Proxima Nova"/>
                <a:cs typeface="Proxima Nova"/>
                <a:sym typeface="Proxima Nova"/>
              </a:rPr>
              <a:t>2</a:t>
            </a:r>
            <a:r>
              <a:rPr baseline="-25000" i="1" lang="en-GB" sz="1100">
                <a:latin typeface="Proxima Nova"/>
                <a:ea typeface="Proxima Nova"/>
                <a:cs typeface="Proxima Nova"/>
                <a:sym typeface="Proxima Nova"/>
              </a:rPr>
              <a:t>4</a:t>
            </a:r>
            <a:endParaRPr baseline="-25000" i="1" sz="1100">
              <a:latin typeface="Proxima Nova"/>
              <a:ea typeface="Proxima Nova"/>
              <a:cs typeface="Proxima Nova"/>
              <a:sym typeface="Proxima Nova"/>
            </a:endParaRPr>
          </a:p>
        </p:txBody>
      </p:sp>
      <p:sp>
        <p:nvSpPr>
          <p:cNvPr id="308" name="Google Shape;308;p17"/>
          <p:cNvSpPr txBox="1"/>
          <p:nvPr/>
        </p:nvSpPr>
        <p:spPr>
          <a:xfrm>
            <a:off x="7119479" y="3574305"/>
            <a:ext cx="372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latin typeface="Proxima Nova"/>
                <a:ea typeface="Proxima Nova"/>
                <a:cs typeface="Proxima Nova"/>
                <a:sym typeface="Proxima Nova"/>
              </a:rPr>
              <a:t>p</a:t>
            </a:r>
            <a:r>
              <a:rPr baseline="30000" i="1" lang="en-GB" sz="1100">
                <a:latin typeface="Proxima Nova"/>
                <a:ea typeface="Proxima Nova"/>
                <a:cs typeface="Proxima Nova"/>
                <a:sym typeface="Proxima Nova"/>
              </a:rPr>
              <a:t>2</a:t>
            </a:r>
            <a:r>
              <a:rPr baseline="-25000" i="1" lang="en-GB" sz="1100">
                <a:latin typeface="Proxima Nova"/>
                <a:ea typeface="Proxima Nova"/>
                <a:cs typeface="Proxima Nova"/>
                <a:sym typeface="Proxima Nova"/>
              </a:rPr>
              <a:t>5</a:t>
            </a:r>
            <a:endParaRPr baseline="-25000" i="1" sz="1100">
              <a:latin typeface="Proxima Nova"/>
              <a:ea typeface="Proxima Nova"/>
              <a:cs typeface="Proxima Nova"/>
              <a:sym typeface="Proxima Nova"/>
            </a:endParaRPr>
          </a:p>
        </p:txBody>
      </p:sp>
      <p:sp>
        <p:nvSpPr>
          <p:cNvPr id="309" name="Google Shape;309;p17"/>
          <p:cNvSpPr txBox="1"/>
          <p:nvPr/>
        </p:nvSpPr>
        <p:spPr>
          <a:xfrm>
            <a:off x="8048401" y="3526169"/>
            <a:ext cx="372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100">
                <a:latin typeface="Proxima Nova"/>
                <a:ea typeface="Proxima Nova"/>
                <a:cs typeface="Proxima Nova"/>
                <a:sym typeface="Proxima Nova"/>
              </a:rPr>
              <a:t>p</a:t>
            </a:r>
            <a:r>
              <a:rPr baseline="30000" i="1" lang="en-GB" sz="1100">
                <a:latin typeface="Proxima Nova"/>
                <a:ea typeface="Proxima Nova"/>
                <a:cs typeface="Proxima Nova"/>
                <a:sym typeface="Proxima Nova"/>
              </a:rPr>
              <a:t>2</a:t>
            </a:r>
            <a:r>
              <a:rPr baseline="-25000" i="1" lang="en-GB" sz="1100">
                <a:latin typeface="Proxima Nova"/>
                <a:ea typeface="Proxima Nova"/>
                <a:cs typeface="Proxima Nova"/>
                <a:sym typeface="Proxima Nova"/>
              </a:rPr>
              <a:t>6</a:t>
            </a:r>
            <a:endParaRPr baseline="-25000" i="1" sz="1100">
              <a:latin typeface="Proxima Nova"/>
              <a:ea typeface="Proxima Nova"/>
              <a:cs typeface="Proxima Nova"/>
              <a:sym typeface="Proxima Nova"/>
            </a:endParaRPr>
          </a:p>
        </p:txBody>
      </p:sp>
      <p:sp>
        <p:nvSpPr>
          <p:cNvPr id="310" name="Google Shape;310;p17"/>
          <p:cNvSpPr/>
          <p:nvPr/>
        </p:nvSpPr>
        <p:spPr>
          <a:xfrm>
            <a:off x="4543953" y="3164183"/>
            <a:ext cx="372900" cy="1656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Σ</a:t>
            </a:r>
            <a:endParaRPr sz="1300"/>
          </a:p>
        </p:txBody>
      </p:sp>
      <p:cxnSp>
        <p:nvCxnSpPr>
          <p:cNvPr id="311" name="Google Shape;311;p17"/>
          <p:cNvCxnSpPr>
            <a:endCxn id="310" idx="2"/>
          </p:cNvCxnSpPr>
          <p:nvPr/>
        </p:nvCxnSpPr>
        <p:spPr>
          <a:xfrm flipH="1" rot="10800000">
            <a:off x="1362453" y="3246983"/>
            <a:ext cx="3181500" cy="414300"/>
          </a:xfrm>
          <a:prstGeom prst="straightConnector1">
            <a:avLst/>
          </a:prstGeom>
          <a:noFill/>
          <a:ln cap="flat" cmpd="sng" w="9525">
            <a:solidFill>
              <a:srgbClr val="E06666"/>
            </a:solidFill>
            <a:prstDash val="solid"/>
            <a:round/>
            <a:headEnd len="med" w="med" type="none"/>
            <a:tailEnd len="med" w="med" type="triangle"/>
          </a:ln>
        </p:spPr>
      </p:cxnSp>
      <p:cxnSp>
        <p:nvCxnSpPr>
          <p:cNvPr id="312" name="Google Shape;312;p17"/>
          <p:cNvCxnSpPr>
            <a:endCxn id="310" idx="2"/>
          </p:cNvCxnSpPr>
          <p:nvPr/>
        </p:nvCxnSpPr>
        <p:spPr>
          <a:xfrm flipH="1" rot="10800000">
            <a:off x="2760753" y="3246983"/>
            <a:ext cx="1783200" cy="414300"/>
          </a:xfrm>
          <a:prstGeom prst="straightConnector1">
            <a:avLst/>
          </a:prstGeom>
          <a:noFill/>
          <a:ln cap="flat" cmpd="sng" w="9525">
            <a:solidFill>
              <a:srgbClr val="E06666"/>
            </a:solidFill>
            <a:prstDash val="solid"/>
            <a:round/>
            <a:headEnd len="med" w="med" type="none"/>
            <a:tailEnd len="med" w="med" type="triangle"/>
          </a:ln>
        </p:spPr>
      </p:cxnSp>
      <p:cxnSp>
        <p:nvCxnSpPr>
          <p:cNvPr id="313" name="Google Shape;313;p17"/>
          <p:cNvCxnSpPr>
            <a:endCxn id="310" idx="3"/>
          </p:cNvCxnSpPr>
          <p:nvPr/>
        </p:nvCxnSpPr>
        <p:spPr>
          <a:xfrm flipH="1" rot="10800000">
            <a:off x="4183063" y="3305531"/>
            <a:ext cx="415500" cy="356100"/>
          </a:xfrm>
          <a:prstGeom prst="straightConnector1">
            <a:avLst/>
          </a:prstGeom>
          <a:noFill/>
          <a:ln cap="flat" cmpd="sng" w="9525">
            <a:solidFill>
              <a:srgbClr val="E06666"/>
            </a:solidFill>
            <a:prstDash val="solid"/>
            <a:round/>
            <a:headEnd len="med" w="med" type="none"/>
            <a:tailEnd len="med" w="med" type="triangle"/>
          </a:ln>
        </p:spPr>
      </p:cxnSp>
      <p:sp>
        <p:nvSpPr>
          <p:cNvPr id="314" name="Google Shape;314;p17"/>
          <p:cNvSpPr txBox="1"/>
          <p:nvPr/>
        </p:nvSpPr>
        <p:spPr>
          <a:xfrm>
            <a:off x="4689281" y="2770035"/>
            <a:ext cx="3210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200">
                <a:latin typeface="Proxima Nova"/>
                <a:ea typeface="Proxima Nova"/>
                <a:cs typeface="Proxima Nova"/>
                <a:sym typeface="Proxima Nova"/>
              </a:rPr>
              <a:t>d</a:t>
            </a:r>
            <a:r>
              <a:rPr baseline="-25000" i="1" lang="en-GB" sz="1200">
                <a:latin typeface="Proxima Nova"/>
                <a:ea typeface="Proxima Nova"/>
                <a:cs typeface="Proxima Nova"/>
                <a:sym typeface="Proxima Nova"/>
              </a:rPr>
              <a:t>t</a:t>
            </a:r>
            <a:endParaRPr baseline="-25000" i="1" sz="1200">
              <a:latin typeface="Proxima Nova"/>
              <a:ea typeface="Proxima Nova"/>
              <a:cs typeface="Proxima Nova"/>
              <a:sym typeface="Proxima Nova"/>
            </a:endParaRPr>
          </a:p>
        </p:txBody>
      </p:sp>
      <p:cxnSp>
        <p:nvCxnSpPr>
          <p:cNvPr id="315" name="Google Shape;315;p17"/>
          <p:cNvCxnSpPr>
            <a:endCxn id="310" idx="0"/>
          </p:cNvCxnSpPr>
          <p:nvPr/>
        </p:nvCxnSpPr>
        <p:spPr>
          <a:xfrm>
            <a:off x="4719303" y="2802683"/>
            <a:ext cx="11100" cy="361500"/>
          </a:xfrm>
          <a:prstGeom prst="straightConnector1">
            <a:avLst/>
          </a:prstGeom>
          <a:noFill/>
          <a:ln cap="flat" cmpd="sng" w="9525">
            <a:solidFill>
              <a:srgbClr val="E06666"/>
            </a:solidFill>
            <a:prstDash val="solid"/>
            <a:round/>
            <a:headEnd len="med" w="med" type="none"/>
            <a:tailEnd len="med" w="med" type="triangle"/>
          </a:ln>
        </p:spPr>
      </p:cxnSp>
      <p:sp>
        <p:nvSpPr>
          <p:cNvPr id="316" name="Google Shape;316;p17"/>
          <p:cNvSpPr/>
          <p:nvPr/>
        </p:nvSpPr>
        <p:spPr>
          <a:xfrm>
            <a:off x="4588609" y="3970471"/>
            <a:ext cx="372900" cy="1656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t>Σ</a:t>
            </a:r>
            <a:endParaRPr sz="1300"/>
          </a:p>
        </p:txBody>
      </p:sp>
      <p:sp>
        <p:nvSpPr>
          <p:cNvPr id="317" name="Google Shape;317;p17"/>
          <p:cNvSpPr txBox="1"/>
          <p:nvPr/>
        </p:nvSpPr>
        <p:spPr>
          <a:xfrm>
            <a:off x="4697771" y="3528480"/>
            <a:ext cx="3210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200">
                <a:latin typeface="Proxima Nova"/>
                <a:ea typeface="Proxima Nova"/>
                <a:cs typeface="Proxima Nova"/>
                <a:sym typeface="Proxima Nova"/>
              </a:rPr>
              <a:t>d</a:t>
            </a:r>
            <a:r>
              <a:rPr baseline="-25000" i="1" lang="en-GB" sz="1200">
                <a:latin typeface="Proxima Nova"/>
                <a:ea typeface="Proxima Nova"/>
                <a:cs typeface="Proxima Nova"/>
                <a:sym typeface="Proxima Nova"/>
              </a:rPr>
              <a:t>t</a:t>
            </a:r>
            <a:endParaRPr baseline="-25000" i="1" sz="1200">
              <a:latin typeface="Proxima Nova"/>
              <a:ea typeface="Proxima Nova"/>
              <a:cs typeface="Proxima Nova"/>
              <a:sym typeface="Proxima Nova"/>
            </a:endParaRPr>
          </a:p>
        </p:txBody>
      </p:sp>
      <p:cxnSp>
        <p:nvCxnSpPr>
          <p:cNvPr id="318" name="Google Shape;318;p17"/>
          <p:cNvCxnSpPr>
            <a:endCxn id="316" idx="0"/>
          </p:cNvCxnSpPr>
          <p:nvPr/>
        </p:nvCxnSpPr>
        <p:spPr>
          <a:xfrm>
            <a:off x="4763959" y="3608971"/>
            <a:ext cx="11100" cy="361500"/>
          </a:xfrm>
          <a:prstGeom prst="straightConnector1">
            <a:avLst/>
          </a:prstGeom>
          <a:noFill/>
          <a:ln cap="flat" cmpd="sng" w="9525">
            <a:solidFill>
              <a:srgbClr val="E06666"/>
            </a:solidFill>
            <a:prstDash val="solid"/>
            <a:round/>
            <a:headEnd len="med" w="med" type="none"/>
            <a:tailEnd len="med" w="med" type="triangle"/>
          </a:ln>
        </p:spPr>
      </p:cxnSp>
      <p:cxnSp>
        <p:nvCxnSpPr>
          <p:cNvPr id="319" name="Google Shape;319;p17"/>
          <p:cNvCxnSpPr/>
          <p:nvPr/>
        </p:nvCxnSpPr>
        <p:spPr>
          <a:xfrm flipH="1">
            <a:off x="1869234" y="3048322"/>
            <a:ext cx="714600" cy="406200"/>
          </a:xfrm>
          <a:prstGeom prst="straightConnector1">
            <a:avLst/>
          </a:prstGeom>
          <a:noFill/>
          <a:ln cap="flat" cmpd="sng" w="9525">
            <a:solidFill>
              <a:srgbClr val="FF00FF"/>
            </a:solidFill>
            <a:prstDash val="dash"/>
            <a:round/>
            <a:headEnd len="med" w="med" type="none"/>
            <a:tailEnd len="med" w="med" type="triangle"/>
          </a:ln>
        </p:spPr>
      </p:cxnSp>
      <p:cxnSp>
        <p:nvCxnSpPr>
          <p:cNvPr id="320" name="Google Shape;320;p17"/>
          <p:cNvCxnSpPr/>
          <p:nvPr/>
        </p:nvCxnSpPr>
        <p:spPr>
          <a:xfrm>
            <a:off x="2752501" y="3123881"/>
            <a:ext cx="59400" cy="396900"/>
          </a:xfrm>
          <a:prstGeom prst="straightConnector1">
            <a:avLst/>
          </a:prstGeom>
          <a:noFill/>
          <a:ln cap="flat" cmpd="sng" w="9525">
            <a:solidFill>
              <a:srgbClr val="FF00FF"/>
            </a:solidFill>
            <a:prstDash val="dash"/>
            <a:round/>
            <a:headEnd len="med" w="med" type="none"/>
            <a:tailEnd len="med" w="med" type="triangle"/>
          </a:ln>
        </p:spPr>
      </p:cxnSp>
      <p:cxnSp>
        <p:nvCxnSpPr>
          <p:cNvPr id="321" name="Google Shape;321;p17"/>
          <p:cNvCxnSpPr/>
          <p:nvPr/>
        </p:nvCxnSpPr>
        <p:spPr>
          <a:xfrm>
            <a:off x="2980733" y="2991646"/>
            <a:ext cx="962700" cy="491100"/>
          </a:xfrm>
          <a:prstGeom prst="straightConnector1">
            <a:avLst/>
          </a:prstGeom>
          <a:noFill/>
          <a:ln cap="flat" cmpd="sng" w="9525">
            <a:solidFill>
              <a:srgbClr val="FF00FF"/>
            </a:solidFill>
            <a:prstDash val="dash"/>
            <a:round/>
            <a:headEnd len="med" w="med" type="none"/>
            <a:tailEnd len="med" w="med" type="triangle"/>
          </a:ln>
        </p:spPr>
      </p:cxnSp>
      <p:cxnSp>
        <p:nvCxnSpPr>
          <p:cNvPr id="322" name="Google Shape;322;p17"/>
          <p:cNvCxnSpPr/>
          <p:nvPr/>
        </p:nvCxnSpPr>
        <p:spPr>
          <a:xfrm flipH="1">
            <a:off x="2316164" y="3945581"/>
            <a:ext cx="237900" cy="255000"/>
          </a:xfrm>
          <a:prstGeom prst="straightConnector1">
            <a:avLst/>
          </a:prstGeom>
          <a:noFill/>
          <a:ln cap="flat" cmpd="sng" w="9525">
            <a:solidFill>
              <a:srgbClr val="FF00FF"/>
            </a:solidFill>
            <a:prstDash val="dash"/>
            <a:round/>
            <a:headEnd len="med" w="med" type="none"/>
            <a:tailEnd len="med" w="med" type="triangle"/>
          </a:ln>
        </p:spPr>
      </p:cxnSp>
      <p:cxnSp>
        <p:nvCxnSpPr>
          <p:cNvPr id="323" name="Google Shape;323;p17"/>
          <p:cNvCxnSpPr/>
          <p:nvPr/>
        </p:nvCxnSpPr>
        <p:spPr>
          <a:xfrm flipH="1">
            <a:off x="2712530" y="3992803"/>
            <a:ext cx="10200" cy="226800"/>
          </a:xfrm>
          <a:prstGeom prst="straightConnector1">
            <a:avLst/>
          </a:prstGeom>
          <a:noFill/>
          <a:ln cap="flat" cmpd="sng" w="9525">
            <a:solidFill>
              <a:srgbClr val="FF00FF"/>
            </a:solidFill>
            <a:prstDash val="dash"/>
            <a:round/>
            <a:headEnd len="med" w="med" type="none"/>
            <a:tailEnd len="med" w="med" type="triangle"/>
          </a:ln>
        </p:spPr>
      </p:cxnSp>
      <p:cxnSp>
        <p:nvCxnSpPr>
          <p:cNvPr id="324" name="Google Shape;324;p17"/>
          <p:cNvCxnSpPr/>
          <p:nvPr/>
        </p:nvCxnSpPr>
        <p:spPr>
          <a:xfrm>
            <a:off x="2851744" y="4002257"/>
            <a:ext cx="208500" cy="245400"/>
          </a:xfrm>
          <a:prstGeom prst="straightConnector1">
            <a:avLst/>
          </a:prstGeom>
          <a:noFill/>
          <a:ln cap="flat" cmpd="sng" w="9525">
            <a:solidFill>
              <a:srgbClr val="FF00FF"/>
            </a:solidFill>
            <a:prstDash val="dash"/>
            <a:round/>
            <a:headEnd len="med" w="med" type="none"/>
            <a:tailEnd len="med" w="med" type="triangle"/>
          </a:ln>
        </p:spPr>
      </p:cxnSp>
      <p:cxnSp>
        <p:nvCxnSpPr>
          <p:cNvPr id="325" name="Google Shape;325;p17"/>
          <p:cNvCxnSpPr>
            <a:stCxn id="235" idx="0"/>
            <a:endCxn id="316" idx="2"/>
          </p:cNvCxnSpPr>
          <p:nvPr/>
        </p:nvCxnSpPr>
        <p:spPr>
          <a:xfrm flipH="1" rot="10800000">
            <a:off x="2294800" y="4053341"/>
            <a:ext cx="2293800" cy="309000"/>
          </a:xfrm>
          <a:prstGeom prst="straightConnector1">
            <a:avLst/>
          </a:prstGeom>
          <a:noFill/>
          <a:ln cap="flat" cmpd="sng" w="9525">
            <a:solidFill>
              <a:srgbClr val="E06666"/>
            </a:solidFill>
            <a:prstDash val="solid"/>
            <a:round/>
            <a:headEnd len="med" w="med" type="none"/>
            <a:tailEnd len="med" w="med" type="triangle"/>
          </a:ln>
        </p:spPr>
      </p:cxnSp>
      <p:cxnSp>
        <p:nvCxnSpPr>
          <p:cNvPr id="326" name="Google Shape;326;p17"/>
          <p:cNvCxnSpPr>
            <a:stCxn id="238" idx="0"/>
            <a:endCxn id="316" idx="2"/>
          </p:cNvCxnSpPr>
          <p:nvPr/>
        </p:nvCxnSpPr>
        <p:spPr>
          <a:xfrm flipH="1" rot="10800000">
            <a:off x="2760895" y="4053341"/>
            <a:ext cx="1827600" cy="309000"/>
          </a:xfrm>
          <a:prstGeom prst="straightConnector1">
            <a:avLst/>
          </a:prstGeom>
          <a:noFill/>
          <a:ln cap="flat" cmpd="sng" w="9525">
            <a:solidFill>
              <a:srgbClr val="E06666"/>
            </a:solidFill>
            <a:prstDash val="solid"/>
            <a:round/>
            <a:headEnd len="med" w="med" type="none"/>
            <a:tailEnd len="med" w="med" type="triangle"/>
          </a:ln>
        </p:spPr>
      </p:cxnSp>
      <p:cxnSp>
        <p:nvCxnSpPr>
          <p:cNvPr id="327" name="Google Shape;327;p17"/>
          <p:cNvCxnSpPr>
            <a:stCxn id="239" idx="0"/>
            <a:endCxn id="316" idx="2"/>
          </p:cNvCxnSpPr>
          <p:nvPr/>
        </p:nvCxnSpPr>
        <p:spPr>
          <a:xfrm flipH="1" rot="10800000">
            <a:off x="3226980" y="4053341"/>
            <a:ext cx="1361700" cy="309000"/>
          </a:xfrm>
          <a:prstGeom prst="straightConnector1">
            <a:avLst/>
          </a:prstGeom>
          <a:noFill/>
          <a:ln cap="flat" cmpd="sng" w="9525">
            <a:solidFill>
              <a:srgbClr val="E06666"/>
            </a:solidFill>
            <a:prstDash val="solid"/>
            <a:round/>
            <a:headEnd len="med" w="med" type="none"/>
            <a:tailEnd len="med" w="med" type="triangle"/>
          </a:ln>
        </p:spPr>
      </p:cxnSp>
      <p:sp>
        <p:nvSpPr>
          <p:cNvPr id="328" name="Google Shape;328;p17"/>
          <p:cNvSpPr txBox="1"/>
          <p:nvPr/>
        </p:nvSpPr>
        <p:spPr>
          <a:xfrm>
            <a:off x="284100" y="542175"/>
            <a:ext cx="8575800" cy="926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Proxima Nova"/>
              <a:buChar char="●"/>
            </a:pPr>
            <a:r>
              <a:rPr lang="en-GB" sz="1300">
                <a:latin typeface="Proxima Nova"/>
                <a:ea typeface="Proxima Nova"/>
                <a:cs typeface="Proxima Nova"/>
                <a:sym typeface="Proxima Nova"/>
              </a:rPr>
              <a:t>At decoder, we find attention on the top most level representative hidden vectors, and go deeper along the branches whose representative hidden vector gets the most attention score by the decoder</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GB" sz="1300">
                <a:latin typeface="Proxima Nova"/>
                <a:ea typeface="Proxima Nova"/>
                <a:cs typeface="Proxima Nova"/>
                <a:sym typeface="Proxima Nova"/>
              </a:rPr>
              <a:t>Final context vector is a convex combination of all hidden states of Encoder</a:t>
            </a:r>
            <a:endParaRPr sz="13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type="title"/>
          </p:nvPr>
        </p:nvSpPr>
        <p:spPr>
          <a:xfrm>
            <a:off x="311700" y="1718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GB"/>
              <a:t>Contributions (Novelty)</a:t>
            </a:r>
            <a:r>
              <a:rPr lang="en-GB">
                <a:solidFill>
                  <a:srgbClr val="000000"/>
                </a:solidFill>
              </a:rPr>
              <a:t>​</a:t>
            </a:r>
            <a:endParaRPr>
              <a:solidFill>
                <a:srgbClr val="000000"/>
              </a:solidFill>
            </a:endParaRPr>
          </a:p>
          <a:p>
            <a:pPr indent="0" lvl="0" marL="0" rtl="0" algn="l">
              <a:spcBef>
                <a:spcPts val="1200"/>
              </a:spcBef>
              <a:spcAft>
                <a:spcPts val="0"/>
              </a:spcAft>
              <a:buNone/>
            </a:pPr>
            <a:r>
              <a:t/>
            </a:r>
            <a:endParaRPr/>
          </a:p>
        </p:txBody>
      </p:sp>
      <p:sp>
        <p:nvSpPr>
          <p:cNvPr id="334" name="Google Shape;33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GB" sz="1400">
                <a:solidFill>
                  <a:srgbClr val="000000"/>
                </a:solidFill>
              </a:rPr>
              <a:t>We proposed a new attention mechanism in which we build </a:t>
            </a:r>
            <a:r>
              <a:rPr lang="en-GB" sz="1400">
                <a:solidFill>
                  <a:srgbClr val="000000"/>
                </a:solidFill>
              </a:rPr>
              <a:t>multi</a:t>
            </a:r>
            <a:r>
              <a:rPr lang="en-GB" sz="1400">
                <a:solidFill>
                  <a:srgbClr val="000000"/>
                </a:solidFill>
              </a:rPr>
              <a:t>-level </a:t>
            </a:r>
            <a:r>
              <a:rPr lang="en-GB" sz="1400">
                <a:solidFill>
                  <a:srgbClr val="000000"/>
                </a:solidFill>
              </a:rPr>
              <a:t>representation</a:t>
            </a:r>
            <a:r>
              <a:rPr lang="en-GB" sz="1400">
                <a:solidFill>
                  <a:srgbClr val="000000"/>
                </a:solidFill>
              </a:rPr>
              <a:t> of inputs.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We implemented 3 ways to make the representation of input for our attention mechanism</a:t>
            </a:r>
            <a:endParaRPr sz="1400">
              <a:solidFill>
                <a:srgbClr val="000000"/>
              </a:solidFill>
            </a:endParaRPr>
          </a:p>
          <a:p>
            <a:pPr indent="-317500" lvl="1" marL="914400" rtl="0" algn="l">
              <a:spcBef>
                <a:spcPts val="0"/>
              </a:spcBef>
              <a:spcAft>
                <a:spcPts val="0"/>
              </a:spcAft>
              <a:buClr>
                <a:srgbClr val="000000"/>
              </a:buClr>
              <a:buSzPts val="1400"/>
              <a:buChar char="○"/>
            </a:pPr>
            <a:r>
              <a:rPr lang="en-GB">
                <a:solidFill>
                  <a:srgbClr val="000000"/>
                </a:solidFill>
              </a:rPr>
              <a:t>Using RNN</a:t>
            </a:r>
            <a:endParaRPr>
              <a:solidFill>
                <a:srgbClr val="000000"/>
              </a:solidFill>
            </a:endParaRPr>
          </a:p>
          <a:p>
            <a:pPr indent="-317500" lvl="1" marL="914400" rtl="0" algn="l">
              <a:spcBef>
                <a:spcPts val="0"/>
              </a:spcBef>
              <a:spcAft>
                <a:spcPts val="0"/>
              </a:spcAft>
              <a:buClr>
                <a:srgbClr val="000000"/>
              </a:buClr>
              <a:buSzPts val="1400"/>
              <a:buChar char="○"/>
            </a:pPr>
            <a:r>
              <a:rPr lang="en-GB">
                <a:solidFill>
                  <a:srgbClr val="000000"/>
                </a:solidFill>
              </a:rPr>
              <a:t>Using CNN</a:t>
            </a:r>
            <a:endParaRPr>
              <a:solidFill>
                <a:srgbClr val="000000"/>
              </a:solidFill>
            </a:endParaRPr>
          </a:p>
          <a:p>
            <a:pPr indent="-317500" lvl="1" marL="914400" rtl="0" algn="l">
              <a:spcBef>
                <a:spcPts val="0"/>
              </a:spcBef>
              <a:spcAft>
                <a:spcPts val="0"/>
              </a:spcAft>
              <a:buClr>
                <a:srgbClr val="000000"/>
              </a:buClr>
              <a:buSzPts val="1400"/>
              <a:buChar char="○"/>
            </a:pPr>
            <a:r>
              <a:rPr lang="en-GB">
                <a:solidFill>
                  <a:srgbClr val="000000"/>
                </a:solidFill>
              </a:rPr>
              <a:t>Using ACT</a:t>
            </a:r>
            <a:endParaRPr>
              <a:solidFill>
                <a:srgbClr val="000000"/>
              </a:solidFill>
            </a:endParaRPr>
          </a:p>
        </p:txBody>
      </p:sp>
      <p:pic>
        <p:nvPicPr>
          <p:cNvPr id="335" name="Google Shape;335;p18"/>
          <p:cNvPicPr preferRelativeResize="0"/>
          <p:nvPr/>
        </p:nvPicPr>
        <p:blipFill>
          <a:blip r:embed="rId3">
            <a:alphaModFix/>
          </a:blip>
          <a:stretch>
            <a:fillRect/>
          </a:stretch>
        </p:blipFill>
        <p:spPr>
          <a:xfrm>
            <a:off x="5520325" y="3170025"/>
            <a:ext cx="2725600" cy="1268925"/>
          </a:xfrm>
          <a:prstGeom prst="rect">
            <a:avLst/>
          </a:prstGeom>
          <a:noFill/>
          <a:ln>
            <a:noFill/>
          </a:ln>
        </p:spPr>
      </p:pic>
      <p:sp>
        <p:nvSpPr>
          <p:cNvPr id="336" name="Google Shape;336;p18"/>
          <p:cNvSpPr txBox="1"/>
          <p:nvPr/>
        </p:nvSpPr>
        <p:spPr>
          <a:xfrm>
            <a:off x="244450" y="3128875"/>
            <a:ext cx="5113200" cy="1741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Proxima Nova"/>
              <a:buChar char="●"/>
            </a:pPr>
            <a:r>
              <a:rPr lang="en-GB">
                <a:latin typeface="Proxima Nova"/>
                <a:ea typeface="Proxima Nova"/>
                <a:cs typeface="Proxima Nova"/>
                <a:sym typeface="Proxima Nova"/>
              </a:rPr>
              <a:t>The proposed attention mechanism is computationally efficient than the standard attention mechanism. </a:t>
            </a:r>
            <a:endParaRPr>
              <a:latin typeface="Proxima Nova"/>
              <a:ea typeface="Proxima Nova"/>
              <a:cs typeface="Proxima Nova"/>
              <a:sym typeface="Proxima Nova"/>
            </a:endParaRPr>
          </a:p>
          <a:p>
            <a:pPr indent="0" lvl="0" marL="457200" rtl="0" algn="l">
              <a:lnSpc>
                <a:spcPct val="115000"/>
              </a:lnSpc>
              <a:spcBef>
                <a:spcPts val="1200"/>
              </a:spcBef>
              <a:spcAft>
                <a:spcPts val="120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9"/>
          <p:cNvSpPr txBox="1"/>
          <p:nvPr>
            <p:ph type="title"/>
          </p:nvPr>
        </p:nvSpPr>
        <p:spPr>
          <a:xfrm>
            <a:off x="271425" y="1330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GB" sz="2600"/>
              <a:t>Results &amp; Conclusion</a:t>
            </a:r>
            <a:r>
              <a:rPr lang="en-GB" sz="2600">
                <a:solidFill>
                  <a:srgbClr val="000000"/>
                </a:solidFill>
              </a:rPr>
              <a:t>​</a:t>
            </a:r>
            <a:endParaRPr sz="2600">
              <a:solidFill>
                <a:srgbClr val="000000"/>
              </a:solidFill>
            </a:endParaRPr>
          </a:p>
          <a:p>
            <a:pPr indent="0" lvl="0" marL="0" rtl="0" algn="ctr">
              <a:spcBef>
                <a:spcPts val="1200"/>
              </a:spcBef>
              <a:spcAft>
                <a:spcPts val="0"/>
              </a:spcAft>
              <a:buNone/>
            </a:pPr>
            <a:r>
              <a:t/>
            </a:r>
            <a:endParaRPr sz="2600"/>
          </a:p>
        </p:txBody>
      </p:sp>
      <p:pic>
        <p:nvPicPr>
          <p:cNvPr id="342" name="Google Shape;342;p19"/>
          <p:cNvPicPr preferRelativeResize="0"/>
          <p:nvPr/>
        </p:nvPicPr>
        <p:blipFill>
          <a:blip r:embed="rId3">
            <a:alphaModFix/>
          </a:blip>
          <a:stretch>
            <a:fillRect/>
          </a:stretch>
        </p:blipFill>
        <p:spPr>
          <a:xfrm>
            <a:off x="271425" y="3145450"/>
            <a:ext cx="4559324" cy="1573900"/>
          </a:xfrm>
          <a:prstGeom prst="rect">
            <a:avLst/>
          </a:prstGeom>
          <a:noFill/>
          <a:ln>
            <a:noFill/>
          </a:ln>
        </p:spPr>
      </p:pic>
      <p:pic>
        <p:nvPicPr>
          <p:cNvPr id="343" name="Google Shape;343;p19"/>
          <p:cNvPicPr preferRelativeResize="0"/>
          <p:nvPr/>
        </p:nvPicPr>
        <p:blipFill>
          <a:blip r:embed="rId4">
            <a:alphaModFix/>
          </a:blip>
          <a:stretch>
            <a:fillRect/>
          </a:stretch>
        </p:blipFill>
        <p:spPr>
          <a:xfrm>
            <a:off x="447040" y="1313325"/>
            <a:ext cx="4124960" cy="1476125"/>
          </a:xfrm>
          <a:prstGeom prst="rect">
            <a:avLst/>
          </a:prstGeom>
          <a:noFill/>
          <a:ln>
            <a:noFill/>
          </a:ln>
        </p:spPr>
      </p:pic>
      <p:sp>
        <p:nvSpPr>
          <p:cNvPr id="344" name="Google Shape;344;p19"/>
          <p:cNvSpPr txBox="1"/>
          <p:nvPr/>
        </p:nvSpPr>
        <p:spPr>
          <a:xfrm>
            <a:off x="5277200" y="1095625"/>
            <a:ext cx="3603300" cy="372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All models share the same hyperparameters and has been trained for 10 epochs unless </a:t>
            </a:r>
            <a:r>
              <a:rPr lang="en-GB">
                <a:latin typeface="Proxima Nova"/>
                <a:ea typeface="Proxima Nova"/>
                <a:cs typeface="Proxima Nova"/>
                <a:sym typeface="Proxima Nova"/>
              </a:rPr>
              <a:t>explicitly</a:t>
            </a:r>
            <a:r>
              <a:rPr lang="en-GB">
                <a:latin typeface="Proxima Nova"/>
                <a:ea typeface="Proxima Nova"/>
                <a:cs typeface="Proxima Nova"/>
                <a:sym typeface="Proxima Nova"/>
              </a:rPr>
              <a:t> mentioned.</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ACT was highly time consuming hence trained for only 3 epochs.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Parallelizable</a:t>
            </a:r>
            <a:r>
              <a:rPr lang="en-GB">
                <a:latin typeface="Proxima Nova"/>
                <a:ea typeface="Proxima Nova"/>
                <a:cs typeface="Proxima Nova"/>
                <a:sym typeface="Proxima Nova"/>
              </a:rPr>
              <a:t> Operations could not be reduced to Matrix operations, hence our mechanism turned out to be slower in our </a:t>
            </a:r>
            <a:r>
              <a:rPr lang="en-GB">
                <a:latin typeface="Proxima Nova"/>
                <a:ea typeface="Proxima Nova"/>
                <a:cs typeface="Proxima Nova"/>
                <a:sym typeface="Proxima Nova"/>
              </a:rPr>
              <a:t>experiments</a:t>
            </a:r>
            <a:r>
              <a:rPr lang="en-GB">
                <a:latin typeface="Proxima Nova"/>
                <a:ea typeface="Proxima Nova"/>
                <a:cs typeface="Proxima Nova"/>
                <a:sym typeface="Proxima Nova"/>
              </a:rPr>
              <a:t>.</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Better accuracy can be achieved if multiple branches are explored during computation of context vector.</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0"/>
          <p:cNvSpPr txBox="1"/>
          <p:nvPr>
            <p:ph type="title"/>
          </p:nvPr>
        </p:nvSpPr>
        <p:spPr>
          <a:xfrm>
            <a:off x="311700" y="371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Attention Visualized</a:t>
            </a:r>
            <a:endParaRPr/>
          </a:p>
        </p:txBody>
      </p:sp>
      <p:sp>
        <p:nvSpPr>
          <p:cNvPr id="350" name="Google Shape;350;p20"/>
          <p:cNvSpPr/>
          <p:nvPr/>
        </p:nvSpPr>
        <p:spPr>
          <a:xfrm>
            <a:off x="1112085" y="4096895"/>
            <a:ext cx="536400" cy="2238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t>0</a:t>
            </a:r>
            <a:endParaRPr sz="800"/>
          </a:p>
        </p:txBody>
      </p:sp>
      <p:sp>
        <p:nvSpPr>
          <p:cNvPr id="351" name="Google Shape;351;p20"/>
          <p:cNvSpPr/>
          <p:nvPr/>
        </p:nvSpPr>
        <p:spPr>
          <a:xfrm>
            <a:off x="1890639" y="4096895"/>
            <a:ext cx="536400" cy="2238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0.991</a:t>
            </a:r>
            <a:endParaRPr sz="800"/>
          </a:p>
        </p:txBody>
      </p:sp>
      <p:cxnSp>
        <p:nvCxnSpPr>
          <p:cNvPr id="352" name="Google Shape;352;p20"/>
          <p:cNvCxnSpPr>
            <a:stCxn id="350" idx="3"/>
            <a:endCxn id="351" idx="1"/>
          </p:cNvCxnSpPr>
          <p:nvPr/>
        </p:nvCxnSpPr>
        <p:spPr>
          <a:xfrm>
            <a:off x="1648485" y="4208795"/>
            <a:ext cx="242100" cy="0"/>
          </a:xfrm>
          <a:prstGeom prst="straightConnector1">
            <a:avLst/>
          </a:prstGeom>
          <a:noFill/>
          <a:ln cap="flat" cmpd="sng" w="9525">
            <a:solidFill>
              <a:srgbClr val="595959"/>
            </a:solidFill>
            <a:prstDash val="solid"/>
            <a:round/>
            <a:headEnd len="med" w="med" type="none"/>
            <a:tailEnd len="med" w="med" type="triangle"/>
          </a:ln>
        </p:spPr>
      </p:cxnSp>
      <p:sp>
        <p:nvSpPr>
          <p:cNvPr id="353" name="Google Shape;353;p20"/>
          <p:cNvSpPr/>
          <p:nvPr/>
        </p:nvSpPr>
        <p:spPr>
          <a:xfrm>
            <a:off x="2669193" y="4096895"/>
            <a:ext cx="536400" cy="2238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0.007</a:t>
            </a:r>
            <a:endParaRPr sz="800"/>
          </a:p>
        </p:txBody>
      </p:sp>
      <p:sp>
        <p:nvSpPr>
          <p:cNvPr id="354" name="Google Shape;354;p20"/>
          <p:cNvSpPr/>
          <p:nvPr/>
        </p:nvSpPr>
        <p:spPr>
          <a:xfrm>
            <a:off x="3447748" y="4096895"/>
            <a:ext cx="536400" cy="2238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5" name="Google Shape;355;p20"/>
          <p:cNvCxnSpPr>
            <a:stCxn id="353" idx="3"/>
            <a:endCxn id="354" idx="1"/>
          </p:cNvCxnSpPr>
          <p:nvPr/>
        </p:nvCxnSpPr>
        <p:spPr>
          <a:xfrm>
            <a:off x="3205593" y="4208795"/>
            <a:ext cx="242100" cy="0"/>
          </a:xfrm>
          <a:prstGeom prst="straightConnector1">
            <a:avLst/>
          </a:prstGeom>
          <a:noFill/>
          <a:ln cap="flat" cmpd="sng" w="9525">
            <a:solidFill>
              <a:srgbClr val="595959"/>
            </a:solidFill>
            <a:prstDash val="solid"/>
            <a:round/>
            <a:headEnd len="med" w="med" type="none"/>
            <a:tailEnd len="med" w="med" type="triangle"/>
          </a:ln>
        </p:spPr>
      </p:cxnSp>
      <p:cxnSp>
        <p:nvCxnSpPr>
          <p:cNvPr id="356" name="Google Shape;356;p20"/>
          <p:cNvCxnSpPr>
            <a:stCxn id="351" idx="3"/>
            <a:endCxn id="353" idx="1"/>
          </p:cNvCxnSpPr>
          <p:nvPr/>
        </p:nvCxnSpPr>
        <p:spPr>
          <a:xfrm>
            <a:off x="2427039" y="4208795"/>
            <a:ext cx="242100" cy="0"/>
          </a:xfrm>
          <a:prstGeom prst="straightConnector1">
            <a:avLst/>
          </a:prstGeom>
          <a:noFill/>
          <a:ln cap="flat" cmpd="sng" w="9525">
            <a:solidFill>
              <a:srgbClr val="595959"/>
            </a:solidFill>
            <a:prstDash val="solid"/>
            <a:round/>
            <a:headEnd len="med" w="med" type="none"/>
            <a:tailEnd len="med" w="med" type="triangle"/>
          </a:ln>
        </p:spPr>
      </p:cxnSp>
      <p:sp>
        <p:nvSpPr>
          <p:cNvPr id="357" name="Google Shape;357;p20"/>
          <p:cNvSpPr/>
          <p:nvPr/>
        </p:nvSpPr>
        <p:spPr>
          <a:xfrm>
            <a:off x="4226319" y="4096895"/>
            <a:ext cx="536400" cy="2238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5004873" y="4096895"/>
            <a:ext cx="536400" cy="2238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20"/>
          <p:cNvCxnSpPr>
            <a:stCxn id="357" idx="3"/>
            <a:endCxn id="358" idx="1"/>
          </p:cNvCxnSpPr>
          <p:nvPr/>
        </p:nvCxnSpPr>
        <p:spPr>
          <a:xfrm>
            <a:off x="4762719" y="4208795"/>
            <a:ext cx="242100" cy="0"/>
          </a:xfrm>
          <a:prstGeom prst="straightConnector1">
            <a:avLst/>
          </a:prstGeom>
          <a:noFill/>
          <a:ln cap="flat" cmpd="sng" w="9525">
            <a:solidFill>
              <a:srgbClr val="595959"/>
            </a:solidFill>
            <a:prstDash val="solid"/>
            <a:round/>
            <a:headEnd len="med" w="med" type="none"/>
            <a:tailEnd len="med" w="med" type="triangle"/>
          </a:ln>
        </p:spPr>
      </p:cxnSp>
      <p:sp>
        <p:nvSpPr>
          <p:cNvPr id="360" name="Google Shape;360;p20"/>
          <p:cNvSpPr/>
          <p:nvPr/>
        </p:nvSpPr>
        <p:spPr>
          <a:xfrm>
            <a:off x="5783427" y="4096895"/>
            <a:ext cx="536400" cy="2238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6561981" y="4096895"/>
            <a:ext cx="536400" cy="2238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2" name="Google Shape;362;p20"/>
          <p:cNvCxnSpPr>
            <a:stCxn id="360" idx="3"/>
            <a:endCxn id="361" idx="1"/>
          </p:cNvCxnSpPr>
          <p:nvPr/>
        </p:nvCxnSpPr>
        <p:spPr>
          <a:xfrm>
            <a:off x="6319827" y="4208795"/>
            <a:ext cx="242100" cy="0"/>
          </a:xfrm>
          <a:prstGeom prst="straightConnector1">
            <a:avLst/>
          </a:prstGeom>
          <a:noFill/>
          <a:ln cap="flat" cmpd="sng" w="9525">
            <a:solidFill>
              <a:srgbClr val="595959"/>
            </a:solidFill>
            <a:prstDash val="solid"/>
            <a:round/>
            <a:headEnd len="med" w="med" type="none"/>
            <a:tailEnd len="med" w="med" type="triangle"/>
          </a:ln>
        </p:spPr>
      </p:cxnSp>
      <p:cxnSp>
        <p:nvCxnSpPr>
          <p:cNvPr id="363" name="Google Shape;363;p20"/>
          <p:cNvCxnSpPr>
            <a:stCxn id="358" idx="3"/>
            <a:endCxn id="360" idx="1"/>
          </p:cNvCxnSpPr>
          <p:nvPr/>
        </p:nvCxnSpPr>
        <p:spPr>
          <a:xfrm>
            <a:off x="5541273" y="4208795"/>
            <a:ext cx="242100" cy="0"/>
          </a:xfrm>
          <a:prstGeom prst="straightConnector1">
            <a:avLst/>
          </a:prstGeom>
          <a:noFill/>
          <a:ln cap="flat" cmpd="sng" w="9525">
            <a:solidFill>
              <a:srgbClr val="595959"/>
            </a:solidFill>
            <a:prstDash val="solid"/>
            <a:round/>
            <a:headEnd len="med" w="med" type="none"/>
            <a:tailEnd len="med" w="med" type="triangle"/>
          </a:ln>
        </p:spPr>
      </p:cxnSp>
      <p:cxnSp>
        <p:nvCxnSpPr>
          <p:cNvPr id="364" name="Google Shape;364;p20"/>
          <p:cNvCxnSpPr>
            <a:stCxn id="354" idx="3"/>
            <a:endCxn id="357" idx="1"/>
          </p:cNvCxnSpPr>
          <p:nvPr/>
        </p:nvCxnSpPr>
        <p:spPr>
          <a:xfrm>
            <a:off x="3984148" y="4208795"/>
            <a:ext cx="242100" cy="0"/>
          </a:xfrm>
          <a:prstGeom prst="straightConnector1">
            <a:avLst/>
          </a:prstGeom>
          <a:noFill/>
          <a:ln cap="flat" cmpd="sng" w="9525">
            <a:solidFill>
              <a:srgbClr val="595959"/>
            </a:solidFill>
            <a:prstDash val="solid"/>
            <a:round/>
            <a:headEnd len="med" w="med" type="none"/>
            <a:tailEnd len="med" w="med" type="triangle"/>
          </a:ln>
        </p:spPr>
      </p:cxnSp>
      <p:sp>
        <p:nvSpPr>
          <p:cNvPr id="365" name="Google Shape;365;p20"/>
          <p:cNvSpPr/>
          <p:nvPr/>
        </p:nvSpPr>
        <p:spPr>
          <a:xfrm>
            <a:off x="7340497" y="4096797"/>
            <a:ext cx="536400" cy="2238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8119051" y="4096797"/>
            <a:ext cx="536400" cy="2238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7" name="Google Shape;367;p20"/>
          <p:cNvCxnSpPr>
            <a:stCxn id="365" idx="3"/>
            <a:endCxn id="366" idx="1"/>
          </p:cNvCxnSpPr>
          <p:nvPr/>
        </p:nvCxnSpPr>
        <p:spPr>
          <a:xfrm>
            <a:off x="7876897" y="4208697"/>
            <a:ext cx="242100" cy="0"/>
          </a:xfrm>
          <a:prstGeom prst="straightConnector1">
            <a:avLst/>
          </a:prstGeom>
          <a:noFill/>
          <a:ln cap="flat" cmpd="sng" w="9525">
            <a:solidFill>
              <a:srgbClr val="595959"/>
            </a:solidFill>
            <a:prstDash val="solid"/>
            <a:round/>
            <a:headEnd len="med" w="med" type="none"/>
            <a:tailEnd len="med" w="med" type="triangle"/>
          </a:ln>
        </p:spPr>
      </p:cxnSp>
      <p:cxnSp>
        <p:nvCxnSpPr>
          <p:cNvPr id="368" name="Google Shape;368;p20"/>
          <p:cNvCxnSpPr>
            <a:stCxn id="366" idx="3"/>
          </p:cNvCxnSpPr>
          <p:nvPr/>
        </p:nvCxnSpPr>
        <p:spPr>
          <a:xfrm>
            <a:off x="8655451" y="4208697"/>
            <a:ext cx="242400" cy="0"/>
          </a:xfrm>
          <a:prstGeom prst="straightConnector1">
            <a:avLst/>
          </a:prstGeom>
          <a:noFill/>
          <a:ln cap="flat" cmpd="sng" w="9525">
            <a:solidFill>
              <a:srgbClr val="595959"/>
            </a:solidFill>
            <a:prstDash val="solid"/>
            <a:round/>
            <a:headEnd len="med" w="med" type="none"/>
            <a:tailEnd len="med" w="med" type="triangle"/>
          </a:ln>
        </p:spPr>
      </p:cxnSp>
      <p:cxnSp>
        <p:nvCxnSpPr>
          <p:cNvPr id="369" name="Google Shape;369;p20"/>
          <p:cNvCxnSpPr>
            <a:stCxn id="361" idx="3"/>
            <a:endCxn id="365" idx="1"/>
          </p:cNvCxnSpPr>
          <p:nvPr/>
        </p:nvCxnSpPr>
        <p:spPr>
          <a:xfrm>
            <a:off x="7098381" y="4208795"/>
            <a:ext cx="242100" cy="0"/>
          </a:xfrm>
          <a:prstGeom prst="straightConnector1">
            <a:avLst/>
          </a:prstGeom>
          <a:noFill/>
          <a:ln cap="flat" cmpd="sng" w="9525">
            <a:solidFill>
              <a:srgbClr val="595959"/>
            </a:solidFill>
            <a:prstDash val="solid"/>
            <a:round/>
            <a:headEnd len="med" w="med" type="none"/>
            <a:tailEnd len="med" w="med" type="triangle"/>
          </a:ln>
        </p:spPr>
      </p:cxnSp>
      <p:sp>
        <p:nvSpPr>
          <p:cNvPr id="370" name="Google Shape;370;p20"/>
          <p:cNvSpPr/>
          <p:nvPr/>
        </p:nvSpPr>
        <p:spPr>
          <a:xfrm>
            <a:off x="1890650" y="3147235"/>
            <a:ext cx="536400" cy="2238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1" name="Google Shape;371;p20"/>
          <p:cNvCxnSpPr>
            <a:stCxn id="350" idx="0"/>
            <a:endCxn id="370" idx="2"/>
          </p:cNvCxnSpPr>
          <p:nvPr/>
        </p:nvCxnSpPr>
        <p:spPr>
          <a:xfrm flipH="1" rot="10800000">
            <a:off x="1380285" y="3370895"/>
            <a:ext cx="778500" cy="726000"/>
          </a:xfrm>
          <a:prstGeom prst="straightConnector1">
            <a:avLst/>
          </a:prstGeom>
          <a:noFill/>
          <a:ln cap="flat" cmpd="sng" w="9525">
            <a:solidFill>
              <a:srgbClr val="595959"/>
            </a:solidFill>
            <a:prstDash val="solid"/>
            <a:round/>
            <a:headEnd len="med" w="med" type="none"/>
            <a:tailEnd len="med" w="med" type="triangle"/>
          </a:ln>
        </p:spPr>
      </p:cxnSp>
      <p:cxnSp>
        <p:nvCxnSpPr>
          <p:cNvPr id="372" name="Google Shape;372;p20"/>
          <p:cNvCxnSpPr>
            <a:stCxn id="351" idx="0"/>
            <a:endCxn id="370" idx="2"/>
          </p:cNvCxnSpPr>
          <p:nvPr/>
        </p:nvCxnSpPr>
        <p:spPr>
          <a:xfrm rot="10800000">
            <a:off x="2158839" y="3370895"/>
            <a:ext cx="0" cy="726000"/>
          </a:xfrm>
          <a:prstGeom prst="straightConnector1">
            <a:avLst/>
          </a:prstGeom>
          <a:noFill/>
          <a:ln cap="flat" cmpd="sng" w="9525">
            <a:solidFill>
              <a:srgbClr val="595959"/>
            </a:solidFill>
            <a:prstDash val="solid"/>
            <a:round/>
            <a:headEnd len="med" w="med" type="none"/>
            <a:tailEnd len="med" w="med" type="triangle"/>
          </a:ln>
        </p:spPr>
      </p:cxnSp>
      <p:cxnSp>
        <p:nvCxnSpPr>
          <p:cNvPr id="373" name="Google Shape;373;p20"/>
          <p:cNvCxnSpPr>
            <a:stCxn id="353" idx="0"/>
            <a:endCxn id="370" idx="2"/>
          </p:cNvCxnSpPr>
          <p:nvPr/>
        </p:nvCxnSpPr>
        <p:spPr>
          <a:xfrm rot="10800000">
            <a:off x="2158893" y="3370895"/>
            <a:ext cx="778500" cy="726000"/>
          </a:xfrm>
          <a:prstGeom prst="straightConnector1">
            <a:avLst/>
          </a:prstGeom>
          <a:noFill/>
          <a:ln cap="flat" cmpd="sng" w="9525">
            <a:solidFill>
              <a:srgbClr val="595959"/>
            </a:solidFill>
            <a:prstDash val="solid"/>
            <a:round/>
            <a:headEnd len="med" w="med" type="none"/>
            <a:tailEnd len="med" w="med" type="triangle"/>
          </a:ln>
        </p:spPr>
      </p:cxnSp>
      <p:sp>
        <p:nvSpPr>
          <p:cNvPr id="374" name="Google Shape;374;p20"/>
          <p:cNvSpPr/>
          <p:nvPr/>
        </p:nvSpPr>
        <p:spPr>
          <a:xfrm>
            <a:off x="4226309" y="3147235"/>
            <a:ext cx="536400" cy="223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5" name="Google Shape;375;p20"/>
          <p:cNvCxnSpPr>
            <a:stCxn id="354" idx="0"/>
            <a:endCxn id="374" idx="2"/>
          </p:cNvCxnSpPr>
          <p:nvPr/>
        </p:nvCxnSpPr>
        <p:spPr>
          <a:xfrm flipH="1" rot="10800000">
            <a:off x="3715948" y="3370895"/>
            <a:ext cx="778500" cy="726000"/>
          </a:xfrm>
          <a:prstGeom prst="straightConnector1">
            <a:avLst/>
          </a:prstGeom>
          <a:noFill/>
          <a:ln cap="flat" cmpd="sng" w="9525">
            <a:solidFill>
              <a:srgbClr val="595959"/>
            </a:solidFill>
            <a:prstDash val="solid"/>
            <a:round/>
            <a:headEnd len="med" w="med" type="none"/>
            <a:tailEnd len="med" w="med" type="triangle"/>
          </a:ln>
        </p:spPr>
      </p:cxnSp>
      <p:cxnSp>
        <p:nvCxnSpPr>
          <p:cNvPr id="376" name="Google Shape;376;p20"/>
          <p:cNvCxnSpPr>
            <a:stCxn id="357" idx="0"/>
            <a:endCxn id="374" idx="2"/>
          </p:cNvCxnSpPr>
          <p:nvPr/>
        </p:nvCxnSpPr>
        <p:spPr>
          <a:xfrm rot="10800000">
            <a:off x="4494519" y="3370895"/>
            <a:ext cx="0" cy="726000"/>
          </a:xfrm>
          <a:prstGeom prst="straightConnector1">
            <a:avLst/>
          </a:prstGeom>
          <a:noFill/>
          <a:ln cap="flat" cmpd="sng" w="9525">
            <a:solidFill>
              <a:srgbClr val="595959"/>
            </a:solidFill>
            <a:prstDash val="solid"/>
            <a:round/>
            <a:headEnd len="med" w="med" type="none"/>
            <a:tailEnd len="med" w="med" type="triangle"/>
          </a:ln>
        </p:spPr>
      </p:cxnSp>
      <p:cxnSp>
        <p:nvCxnSpPr>
          <p:cNvPr id="377" name="Google Shape;377;p20"/>
          <p:cNvCxnSpPr>
            <a:stCxn id="358" idx="0"/>
            <a:endCxn id="374" idx="2"/>
          </p:cNvCxnSpPr>
          <p:nvPr/>
        </p:nvCxnSpPr>
        <p:spPr>
          <a:xfrm rot="10800000">
            <a:off x="4494573" y="3370895"/>
            <a:ext cx="778500" cy="726000"/>
          </a:xfrm>
          <a:prstGeom prst="straightConnector1">
            <a:avLst/>
          </a:prstGeom>
          <a:noFill/>
          <a:ln cap="flat" cmpd="sng" w="9525">
            <a:solidFill>
              <a:srgbClr val="595959"/>
            </a:solidFill>
            <a:prstDash val="solid"/>
            <a:round/>
            <a:headEnd len="med" w="med" type="none"/>
            <a:tailEnd len="med" w="med" type="triangle"/>
          </a:ln>
        </p:spPr>
      </p:cxnSp>
      <p:sp>
        <p:nvSpPr>
          <p:cNvPr id="378" name="Google Shape;378;p20"/>
          <p:cNvSpPr/>
          <p:nvPr/>
        </p:nvSpPr>
        <p:spPr>
          <a:xfrm>
            <a:off x="6561968" y="3147235"/>
            <a:ext cx="536400" cy="223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20"/>
          <p:cNvCxnSpPr>
            <a:stCxn id="360" idx="0"/>
            <a:endCxn id="378" idx="2"/>
          </p:cNvCxnSpPr>
          <p:nvPr/>
        </p:nvCxnSpPr>
        <p:spPr>
          <a:xfrm flipH="1" rot="10800000">
            <a:off x="6051627" y="3370895"/>
            <a:ext cx="778500" cy="726000"/>
          </a:xfrm>
          <a:prstGeom prst="straightConnector1">
            <a:avLst/>
          </a:prstGeom>
          <a:noFill/>
          <a:ln cap="flat" cmpd="sng" w="9525">
            <a:solidFill>
              <a:srgbClr val="595959"/>
            </a:solidFill>
            <a:prstDash val="solid"/>
            <a:round/>
            <a:headEnd len="med" w="med" type="none"/>
            <a:tailEnd len="med" w="med" type="triangle"/>
          </a:ln>
        </p:spPr>
      </p:cxnSp>
      <p:cxnSp>
        <p:nvCxnSpPr>
          <p:cNvPr id="380" name="Google Shape;380;p20"/>
          <p:cNvCxnSpPr>
            <a:stCxn id="361" idx="0"/>
            <a:endCxn id="378" idx="2"/>
          </p:cNvCxnSpPr>
          <p:nvPr/>
        </p:nvCxnSpPr>
        <p:spPr>
          <a:xfrm rot="10800000">
            <a:off x="6830181" y="3370895"/>
            <a:ext cx="0" cy="726000"/>
          </a:xfrm>
          <a:prstGeom prst="straightConnector1">
            <a:avLst/>
          </a:prstGeom>
          <a:noFill/>
          <a:ln cap="flat" cmpd="sng" w="9525">
            <a:solidFill>
              <a:srgbClr val="595959"/>
            </a:solidFill>
            <a:prstDash val="solid"/>
            <a:round/>
            <a:headEnd len="med" w="med" type="none"/>
            <a:tailEnd len="med" w="med" type="triangle"/>
          </a:ln>
        </p:spPr>
      </p:cxnSp>
      <p:cxnSp>
        <p:nvCxnSpPr>
          <p:cNvPr id="381" name="Google Shape;381;p20"/>
          <p:cNvCxnSpPr>
            <a:stCxn id="365" idx="0"/>
            <a:endCxn id="378" idx="2"/>
          </p:cNvCxnSpPr>
          <p:nvPr/>
        </p:nvCxnSpPr>
        <p:spPr>
          <a:xfrm rot="10800000">
            <a:off x="6830197" y="3371097"/>
            <a:ext cx="778500" cy="725700"/>
          </a:xfrm>
          <a:prstGeom prst="straightConnector1">
            <a:avLst/>
          </a:prstGeom>
          <a:noFill/>
          <a:ln cap="flat" cmpd="sng" w="9525">
            <a:solidFill>
              <a:srgbClr val="595959"/>
            </a:solidFill>
            <a:prstDash val="solid"/>
            <a:round/>
            <a:headEnd len="med" w="med" type="none"/>
            <a:tailEnd len="med" w="med" type="triangle"/>
          </a:ln>
        </p:spPr>
      </p:cxnSp>
      <p:sp>
        <p:nvSpPr>
          <p:cNvPr id="382" name="Google Shape;382;p20"/>
          <p:cNvSpPr txBox="1"/>
          <p:nvPr/>
        </p:nvSpPr>
        <p:spPr>
          <a:xfrm>
            <a:off x="246150" y="3094372"/>
            <a:ext cx="10152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II Level</a:t>
            </a:r>
            <a:endParaRPr sz="900"/>
          </a:p>
        </p:txBody>
      </p:sp>
      <p:sp>
        <p:nvSpPr>
          <p:cNvPr id="383" name="Google Shape;383;p20"/>
          <p:cNvSpPr txBox="1"/>
          <p:nvPr/>
        </p:nvSpPr>
        <p:spPr>
          <a:xfrm>
            <a:off x="246167" y="4043918"/>
            <a:ext cx="8658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I Level</a:t>
            </a:r>
            <a:endParaRPr sz="900"/>
          </a:p>
        </p:txBody>
      </p:sp>
      <p:sp>
        <p:nvSpPr>
          <p:cNvPr id="384" name="Google Shape;384;p20"/>
          <p:cNvSpPr/>
          <p:nvPr/>
        </p:nvSpPr>
        <p:spPr>
          <a:xfrm>
            <a:off x="8119017" y="3147235"/>
            <a:ext cx="536400" cy="2238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 name="Google Shape;385;p20"/>
          <p:cNvCxnSpPr>
            <a:stCxn id="366" idx="0"/>
            <a:endCxn id="384" idx="2"/>
          </p:cNvCxnSpPr>
          <p:nvPr/>
        </p:nvCxnSpPr>
        <p:spPr>
          <a:xfrm rot="10800000">
            <a:off x="8387251" y="3371097"/>
            <a:ext cx="0" cy="725700"/>
          </a:xfrm>
          <a:prstGeom prst="straightConnector1">
            <a:avLst/>
          </a:prstGeom>
          <a:noFill/>
          <a:ln cap="flat" cmpd="sng" w="9525">
            <a:solidFill>
              <a:srgbClr val="595959"/>
            </a:solidFill>
            <a:prstDash val="solid"/>
            <a:round/>
            <a:headEnd len="med" w="med" type="none"/>
            <a:tailEnd len="med" w="med" type="triangle"/>
          </a:ln>
        </p:spPr>
      </p:cxnSp>
      <p:sp>
        <p:nvSpPr>
          <p:cNvPr id="386" name="Google Shape;386;p20"/>
          <p:cNvSpPr txBox="1"/>
          <p:nvPr/>
        </p:nvSpPr>
        <p:spPr>
          <a:xfrm>
            <a:off x="380875" y="2334638"/>
            <a:ext cx="2310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Decoder word: ‘black’</a:t>
            </a:r>
            <a:endParaRPr/>
          </a:p>
        </p:txBody>
      </p:sp>
      <p:sp>
        <p:nvSpPr>
          <p:cNvPr id="387" name="Google Shape;387;p20"/>
          <p:cNvSpPr txBox="1"/>
          <p:nvPr/>
        </p:nvSpPr>
        <p:spPr>
          <a:xfrm>
            <a:off x="1890673" y="2824300"/>
            <a:ext cx="536400" cy="2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sz="1200">
                <a:solidFill>
                  <a:srgbClr val="212121"/>
                </a:solidFill>
                <a:highlight>
                  <a:srgbClr val="FFFFFF"/>
                </a:highlight>
              </a:rPr>
              <a:t>1.0</a:t>
            </a:r>
            <a:endParaRPr sz="1200"/>
          </a:p>
        </p:txBody>
      </p:sp>
      <p:sp>
        <p:nvSpPr>
          <p:cNvPr id="388" name="Google Shape;388;p20"/>
          <p:cNvSpPr txBox="1"/>
          <p:nvPr/>
        </p:nvSpPr>
        <p:spPr>
          <a:xfrm>
            <a:off x="4226317" y="2824298"/>
            <a:ext cx="5364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389" name="Google Shape;389;p20"/>
          <p:cNvSpPr txBox="1"/>
          <p:nvPr/>
        </p:nvSpPr>
        <p:spPr>
          <a:xfrm>
            <a:off x="6561987" y="2824298"/>
            <a:ext cx="5364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390" name="Google Shape;390;p20"/>
          <p:cNvSpPr txBox="1"/>
          <p:nvPr/>
        </p:nvSpPr>
        <p:spPr>
          <a:xfrm>
            <a:off x="8119036" y="2824298"/>
            <a:ext cx="5364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391" name="Google Shape;391;p20"/>
          <p:cNvSpPr txBox="1"/>
          <p:nvPr/>
        </p:nvSpPr>
        <p:spPr>
          <a:xfrm>
            <a:off x="1043208" y="4433475"/>
            <a:ext cx="5364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12121"/>
                </a:solidFill>
                <a:highlight>
                  <a:srgbClr val="FFFFFF"/>
                </a:highlight>
              </a:rPr>
              <a:t>ein</a:t>
            </a:r>
            <a:endParaRPr sz="1200"/>
          </a:p>
        </p:txBody>
      </p:sp>
      <p:sp>
        <p:nvSpPr>
          <p:cNvPr id="392" name="Google Shape;392;p20"/>
          <p:cNvSpPr txBox="1"/>
          <p:nvPr/>
        </p:nvSpPr>
        <p:spPr>
          <a:xfrm>
            <a:off x="1675975" y="4433475"/>
            <a:ext cx="10152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12121"/>
                </a:solidFill>
                <a:highlight>
                  <a:srgbClr val="FFFFFF"/>
                </a:highlight>
              </a:rPr>
              <a:t>schwarzer</a:t>
            </a:r>
            <a:endParaRPr sz="1200"/>
          </a:p>
        </p:txBody>
      </p:sp>
      <p:sp>
        <p:nvSpPr>
          <p:cNvPr id="393" name="Google Shape;393;p20"/>
          <p:cNvSpPr txBox="1"/>
          <p:nvPr/>
        </p:nvSpPr>
        <p:spPr>
          <a:xfrm>
            <a:off x="2669206" y="4433475"/>
            <a:ext cx="5364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hund</a:t>
            </a:r>
            <a:endParaRPr sz="1200"/>
          </a:p>
        </p:txBody>
      </p:sp>
      <p:sp>
        <p:nvSpPr>
          <p:cNvPr id="394" name="Google Shape;394;p20"/>
          <p:cNvSpPr txBox="1"/>
          <p:nvPr/>
        </p:nvSpPr>
        <p:spPr>
          <a:xfrm>
            <a:off x="3447745" y="4433475"/>
            <a:ext cx="536400" cy="2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und</a:t>
            </a:r>
            <a:endParaRPr sz="1200"/>
          </a:p>
        </p:txBody>
      </p:sp>
      <p:sp>
        <p:nvSpPr>
          <p:cNvPr id="395" name="Google Shape;395;p20"/>
          <p:cNvSpPr txBox="1"/>
          <p:nvPr/>
        </p:nvSpPr>
        <p:spPr>
          <a:xfrm>
            <a:off x="4226285" y="4433475"/>
            <a:ext cx="536400" cy="2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ein</a:t>
            </a:r>
            <a:endParaRPr sz="1200"/>
          </a:p>
        </p:txBody>
      </p:sp>
      <p:sp>
        <p:nvSpPr>
          <p:cNvPr id="396" name="Google Shape;396;p20"/>
          <p:cNvSpPr txBox="1"/>
          <p:nvPr/>
        </p:nvSpPr>
        <p:spPr>
          <a:xfrm>
            <a:off x="4762725" y="4433475"/>
            <a:ext cx="1056600" cy="2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212121"/>
                </a:solidFill>
                <a:highlight>
                  <a:srgbClr val="FFFFFF"/>
                </a:highlight>
              </a:rPr>
              <a:t>gefleckter</a:t>
            </a:r>
            <a:endParaRPr sz="1200"/>
          </a:p>
        </p:txBody>
      </p:sp>
      <p:sp>
        <p:nvSpPr>
          <p:cNvPr id="397" name="Google Shape;397;p20"/>
          <p:cNvSpPr txBox="1"/>
          <p:nvPr/>
        </p:nvSpPr>
        <p:spPr>
          <a:xfrm>
            <a:off x="5783365" y="4433475"/>
            <a:ext cx="5364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hund</a:t>
            </a:r>
            <a:endParaRPr sz="1200"/>
          </a:p>
        </p:txBody>
      </p:sp>
      <p:sp>
        <p:nvSpPr>
          <p:cNvPr id="398" name="Google Shape;398;p20"/>
          <p:cNvSpPr txBox="1"/>
          <p:nvPr/>
        </p:nvSpPr>
        <p:spPr>
          <a:xfrm>
            <a:off x="6548450" y="4433475"/>
            <a:ext cx="7785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12121"/>
                </a:solidFill>
                <a:highlight>
                  <a:srgbClr val="FFFFFF"/>
                </a:highlight>
              </a:rPr>
              <a:t>kämpfen</a:t>
            </a:r>
            <a:endParaRPr sz="1200"/>
          </a:p>
        </p:txBody>
      </p:sp>
      <p:sp>
        <p:nvSpPr>
          <p:cNvPr id="399" name="Google Shape;399;p20"/>
          <p:cNvSpPr txBox="1"/>
          <p:nvPr/>
        </p:nvSpPr>
        <p:spPr>
          <a:xfrm>
            <a:off x="7376450" y="4373625"/>
            <a:ext cx="536400" cy="2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t>.</a:t>
            </a:r>
            <a:endParaRPr sz="1600"/>
          </a:p>
        </p:txBody>
      </p:sp>
      <p:sp>
        <p:nvSpPr>
          <p:cNvPr id="400" name="Google Shape;400;p20"/>
          <p:cNvSpPr txBox="1"/>
          <p:nvPr/>
        </p:nvSpPr>
        <p:spPr>
          <a:xfrm>
            <a:off x="8056075" y="4452225"/>
            <a:ext cx="655200" cy="2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t>&lt;eos&gt;</a:t>
            </a:r>
            <a:endParaRPr sz="1100"/>
          </a:p>
          <a:p>
            <a:pPr indent="0" lvl="0" marL="0" rtl="0" algn="ctr">
              <a:spcBef>
                <a:spcPts val="0"/>
              </a:spcBef>
              <a:spcAft>
                <a:spcPts val="0"/>
              </a:spcAft>
              <a:buNone/>
            </a:pPr>
            <a:r>
              <a:t/>
            </a:r>
            <a:endParaRPr sz="1300"/>
          </a:p>
        </p:txBody>
      </p:sp>
      <p:sp>
        <p:nvSpPr>
          <p:cNvPr id="401" name="Google Shape;401;p20"/>
          <p:cNvSpPr txBox="1"/>
          <p:nvPr/>
        </p:nvSpPr>
        <p:spPr>
          <a:xfrm>
            <a:off x="563325" y="1436900"/>
            <a:ext cx="7788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Attention flow is shown for word ‘black’,  where source sequence is 'ein schwarzer hund und ein gefleckter hund kämpfen.' and the target sequence is 'a black dog and a spotted dog are fighting'.</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