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 Xuemin" userId="dee90317-e136-4ef9-b8da-22166e84fbcb" providerId="ADAL" clId="{892B8A30-4CC3-45DC-9A99-6D9932E856F2}"/>
    <pc:docChg chg="modSld">
      <pc:chgData name="Jin, Xuemin" userId="dee90317-e136-4ef9-b8da-22166e84fbcb" providerId="ADAL" clId="{892B8A30-4CC3-45DC-9A99-6D9932E856F2}" dt="2019-08-01T16:30:47.541" v="0" actId="20577"/>
      <pc:docMkLst>
        <pc:docMk/>
      </pc:docMkLst>
      <pc:sldChg chg="modSp">
        <pc:chgData name="Jin, Xuemin" userId="dee90317-e136-4ef9-b8da-22166e84fbcb" providerId="ADAL" clId="{892B8A30-4CC3-45DC-9A99-6D9932E856F2}" dt="2019-08-01T16:30:47.541" v="0" actId="20577"/>
        <pc:sldMkLst>
          <pc:docMk/>
          <pc:sldMk cId="3221088751" sldId="256"/>
        </pc:sldMkLst>
        <pc:spChg chg="mod">
          <ac:chgData name="Jin, Xuemin" userId="dee90317-e136-4ef9-b8da-22166e84fbcb" providerId="ADAL" clId="{892B8A30-4CC3-45DC-9A99-6D9932E856F2}" dt="2019-08-01T16:30:47.541" v="0" actId="20577"/>
          <ac:spMkLst>
            <pc:docMk/>
            <pc:sldMk cId="3221088751" sldId="256"/>
            <ac:spMk id="2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96F975-A4B6-4F3F-9186-EBCC922601C3}"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66274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96F975-A4B6-4F3F-9186-EBCC922601C3}"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143009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96F975-A4B6-4F3F-9186-EBCC922601C3}"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123207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96F975-A4B6-4F3F-9186-EBCC922601C3}"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406581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96F975-A4B6-4F3F-9186-EBCC922601C3}"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7120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96F975-A4B6-4F3F-9186-EBCC922601C3}"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416141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96F975-A4B6-4F3F-9186-EBCC922601C3}"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14427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96F975-A4B6-4F3F-9186-EBCC922601C3}" type="datetimeFigureOut">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43113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6F975-A4B6-4F3F-9186-EBCC922601C3}" type="datetimeFigureOut">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19052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96F975-A4B6-4F3F-9186-EBCC922601C3}"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67361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96F975-A4B6-4F3F-9186-EBCC922601C3}"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53832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6F975-A4B6-4F3F-9186-EBCC922601C3}" type="datetimeFigureOut">
              <a:rPr lang="en-US" smtClean="0"/>
              <a:t>8/16/2021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B6AC6-24CE-42A2-ADDD-B8D80351920C}" type="slidenum">
              <a:rPr lang="en-US" smtClean="0"/>
              <a:t>‹#›</a:t>
            </a:fld>
            <a:endParaRPr lang="en-US"/>
          </a:p>
        </p:txBody>
      </p:sp>
    </p:spTree>
    <p:extLst>
      <p:ext uri="{BB962C8B-B14F-4D97-AF65-F5344CB8AC3E}">
        <p14:creationId xmlns:p14="http://schemas.microsoft.com/office/powerpoint/2010/main" val="65506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ileep070/heart-disease-prediction-using-logistic-regression#framingham.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00D921B-09BF-4301-A2AC-5DC79E95772C}"/>
              </a:ext>
            </a:extLst>
          </p:cNvPr>
          <p:cNvGraphicFramePr>
            <a:graphicFrameLocks noGrp="1"/>
          </p:cNvGraphicFramePr>
          <p:nvPr>
            <p:extLst>
              <p:ext uri="{D42A27DB-BD31-4B8C-83A1-F6EECF244321}">
                <p14:modId xmlns:p14="http://schemas.microsoft.com/office/powerpoint/2010/main" val="402171242"/>
              </p:ext>
            </p:extLst>
          </p:nvPr>
        </p:nvGraphicFramePr>
        <p:xfrm>
          <a:off x="436485" y="878889"/>
          <a:ext cx="11319030" cy="5814874"/>
        </p:xfrm>
        <a:graphic>
          <a:graphicData uri="http://schemas.openxmlformats.org/drawingml/2006/table">
            <a:tbl>
              <a:tblPr firstRow="1" bandRow="1">
                <a:tableStyleId>{D7AC3CCA-C797-4891-BE02-D94E43425B78}</a:tableStyleId>
              </a:tblPr>
              <a:tblGrid>
                <a:gridCol w="5659515">
                  <a:extLst>
                    <a:ext uri="{9D8B030D-6E8A-4147-A177-3AD203B41FA5}">
                      <a16:colId xmlns:a16="http://schemas.microsoft.com/office/drawing/2014/main" val="2287942627"/>
                    </a:ext>
                  </a:extLst>
                </a:gridCol>
                <a:gridCol w="5659515">
                  <a:extLst>
                    <a:ext uri="{9D8B030D-6E8A-4147-A177-3AD203B41FA5}">
                      <a16:colId xmlns:a16="http://schemas.microsoft.com/office/drawing/2014/main" val="100651366"/>
                    </a:ext>
                  </a:extLst>
                </a:gridCol>
              </a:tblGrid>
              <a:tr h="2907437">
                <a:tc>
                  <a:txBody>
                    <a:bodyPr/>
                    <a:lstStyle/>
                    <a:p>
                      <a:pPr algn="ctr"/>
                      <a:r>
                        <a:rPr lang="en-US" sz="1600" b="1" dirty="0">
                          <a:latin typeface="Times New Roman" panose="02020603050405020304" pitchFamily="18" charset="0"/>
                          <a:cs typeface="Times New Roman" panose="02020603050405020304" pitchFamily="18" charset="0"/>
                        </a:rPr>
                        <a:t>PROBLEM </a:t>
                      </a:r>
                    </a:p>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Background – </a:t>
                      </a:r>
                      <a:r>
                        <a:rPr lang="en-IN" sz="1200" b="1" dirty="0">
                          <a:latin typeface="Times New Roman" panose="02020603050405020304" pitchFamily="18" charset="0"/>
                          <a:cs typeface="Times New Roman" panose="02020603050405020304" pitchFamily="18" charset="0"/>
                        </a:rPr>
                        <a:t>In today’s world the rate of heart disease is increasing tremendously because of our eating and drinking habits. On an average there are 12 million deaths per annum due to heart disease, reported by World health organization. In order to decrease this rate, we need to take early precautions by changing our way of living.  </a:t>
                      </a:r>
                      <a:endParaRPr lang="en-US" sz="1200" b="1" dirty="0">
                        <a:latin typeface="Times New Roman" panose="02020603050405020304" pitchFamily="18" charset="0"/>
                        <a:cs typeface="Times New Roman" panose="02020603050405020304" pitchFamily="18" charset="0"/>
                      </a:endParaRPr>
                    </a:p>
                    <a:p>
                      <a:pPr algn="just"/>
                      <a:endParaRPr lang="en-AU" sz="1200" b="1"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r>
                        <a:rPr lang="en-AU" sz="1200" b="1" dirty="0">
                          <a:latin typeface="Times New Roman" panose="02020603050405020304" pitchFamily="18" charset="0"/>
                          <a:cs typeface="Times New Roman" panose="02020603050405020304" pitchFamily="18" charset="0"/>
                        </a:rPr>
                        <a:t>Problem Statement - </a:t>
                      </a:r>
                      <a:r>
                        <a:rPr lang="en-US" sz="1200" b="1" dirty="0">
                          <a:latin typeface="Times New Roman" panose="02020603050405020304" pitchFamily="18" charset="0"/>
                          <a:cs typeface="Times New Roman" panose="02020603050405020304" pitchFamily="18" charset="0"/>
                        </a:rPr>
                        <a:t> There are various factors/attributes in this dataset which are the causes for heart disease. </a:t>
                      </a:r>
                      <a:r>
                        <a:rPr lang="en-IN" sz="1200" b="1" dirty="0">
                          <a:latin typeface="Times New Roman" panose="02020603050405020304" pitchFamily="18" charset="0"/>
                          <a:cs typeface="Times New Roman" panose="02020603050405020304" pitchFamily="18" charset="0"/>
                        </a:rPr>
                        <a:t>The objective of this project is to analyse the data and build a model to predict whether a person can get heart disease in the coming 10 years or not.</a:t>
                      </a:r>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r>
                        <a:rPr lang="en-AU" sz="1200" b="1" dirty="0">
                          <a:latin typeface="Times New Roman" panose="02020603050405020304" pitchFamily="18" charset="0"/>
                          <a:cs typeface="Times New Roman" panose="02020603050405020304" pitchFamily="18" charset="0"/>
                        </a:rPr>
                        <a:t>Objective -  </a:t>
                      </a:r>
                      <a:r>
                        <a:rPr lang="en-US" sz="1200" b="1" dirty="0">
                          <a:latin typeface="Times New Roman" panose="02020603050405020304" pitchFamily="18" charset="0"/>
                          <a:cs typeface="Times New Roman" panose="02020603050405020304" pitchFamily="18" charset="0"/>
                        </a:rPr>
                        <a:t>If we understand statistics of all these factors and </a:t>
                      </a:r>
                      <a:r>
                        <a:rPr lang="en-IN" sz="1200" b="1" dirty="0">
                          <a:latin typeface="Times New Roman" panose="02020603050405020304" pitchFamily="18" charset="0"/>
                          <a:cs typeface="Times New Roman" panose="02020603050405020304" pitchFamily="18" charset="0"/>
                        </a:rPr>
                        <a:t>have the efficient model than a person can take precautions to avoid the heart disease at an early stage.</a:t>
                      </a:r>
                      <a:endParaRPr lang="en-US" sz="1200" b="1"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SOLUTION DESIGN </a:t>
                      </a:r>
                    </a:p>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Data Preprocessing/Exploration, Variable Selection –. We checked descriptive statistic of each variable to see if there is nay outliers which are need to be removed. Made different visualization to understand data. Checked multi-collinearity for linear models.</a:t>
                      </a:r>
                    </a:p>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Prediction/Classification – In the end, model is going to</a:t>
                      </a:r>
                      <a:r>
                        <a:rPr lang="en-IN" sz="1200" b="1" dirty="0"/>
                        <a:t> </a:t>
                      </a:r>
                      <a:r>
                        <a:rPr lang="en-IN" sz="1200" b="1" dirty="0">
                          <a:latin typeface="Times New Roman" panose="02020603050405020304" pitchFamily="18" charset="0"/>
                          <a:cs typeface="Times New Roman" panose="02020603050405020304" pitchFamily="18" charset="0"/>
                        </a:rPr>
                        <a:t>predict whether a person can get heart disease in the coming 10 years or not. </a:t>
                      </a:r>
                      <a:r>
                        <a:rPr lang="en-US" sz="1200" b="1" dirty="0">
                          <a:latin typeface="Times New Roman" panose="02020603050405020304" pitchFamily="18" charset="0"/>
                          <a:cs typeface="Times New Roman" panose="02020603050405020304" pitchFamily="18" charset="0"/>
                        </a:rPr>
                        <a:t>It’s binary classification problem.</a:t>
                      </a:r>
                    </a:p>
                    <a:p>
                      <a:pPr marL="171450" indent="-171450">
                        <a:buFont typeface="Wingdings" panose="05000000000000000000" pitchFamily="2" charset="2"/>
                        <a:buChar char="§"/>
                      </a:pPr>
                      <a:endParaRPr lang="en-US" sz="1200" b="1"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r>
                        <a:rPr lang="en-AU" sz="1200" b="1" dirty="0">
                          <a:latin typeface="Times New Roman" panose="02020603050405020304" pitchFamily="18" charset="0"/>
                          <a:cs typeface="Times New Roman" panose="02020603050405020304" pitchFamily="18" charset="0"/>
                        </a:rPr>
                        <a:t>Predictors/Outcomes – Predictors are different factors which can cause a heart disease such as </a:t>
                      </a:r>
                      <a:r>
                        <a:rPr lang="en-IN" sz="1200" b="1" dirty="0">
                          <a:latin typeface="Times New Roman" panose="02020603050405020304" pitchFamily="18" charset="0"/>
                          <a:cs typeface="Times New Roman" panose="02020603050405020304" pitchFamily="18" charset="0"/>
                        </a:rPr>
                        <a:t>Diabetes, BMI, total cholesterol, Cig per day, BP medicines, Prevalent Stroke, age, Glucose</a:t>
                      </a:r>
                      <a:r>
                        <a:rPr lang="en-AU" sz="1200" b="1" dirty="0">
                          <a:latin typeface="Times New Roman" panose="02020603050405020304" pitchFamily="18" charset="0"/>
                          <a:cs typeface="Times New Roman" panose="02020603050405020304" pitchFamily="18" charset="0"/>
                        </a:rPr>
                        <a:t> etc. </a:t>
                      </a:r>
                      <a:r>
                        <a:rPr lang="en-IN" sz="1200" b="1" dirty="0">
                          <a:latin typeface="Times New Roman" panose="02020603050405020304" pitchFamily="18" charset="0"/>
                          <a:cs typeface="Times New Roman" panose="02020603050405020304" pitchFamily="18" charset="0"/>
                        </a:rPr>
                        <a:t>Target attribute has the value 0 and 1 for negative and positive heart disease, respectively.</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1275159"/>
                  </a:ext>
                </a:extLst>
              </a:tr>
              <a:tr h="2907437">
                <a:tc>
                  <a:txBody>
                    <a:bodyPr/>
                    <a:lstStyle/>
                    <a:p>
                      <a:pPr algn="ctr"/>
                      <a:r>
                        <a:rPr lang="en-US" sz="1800" b="1" dirty="0">
                          <a:latin typeface="Times New Roman" panose="02020603050405020304" pitchFamily="18" charset="0"/>
                          <a:cs typeface="Times New Roman" panose="02020603050405020304" pitchFamily="18" charset="0"/>
                        </a:rPr>
                        <a:t>DATA</a:t>
                      </a:r>
                    </a:p>
                    <a:p>
                      <a:pPr marL="171450" indent="-171450">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Data Origin  - We found this dataset on Kaggle. </a:t>
                      </a:r>
                    </a:p>
                    <a:p>
                      <a:pPr marL="171450" indent="-171450">
                        <a:buFont typeface="Wingdings" panose="05000000000000000000" pitchFamily="2" charset="2"/>
                        <a:buChar char="Ø"/>
                      </a:pPr>
                      <a:r>
                        <a:rPr lang="en-IN" sz="1200" b="1" u="sng" dirty="0">
                          <a:latin typeface="Times New Roman" panose="02020603050405020304" pitchFamily="18" charset="0"/>
                          <a:cs typeface="Times New Roman" panose="02020603050405020304" pitchFamily="18" charset="0"/>
                          <a:hlinkClick r:id="rId2"/>
                        </a:rPr>
                        <a:t>https://www.kaggle.com/dileep070/heart-disease-prediction-using-logistic regression#framingham.csv</a:t>
                      </a:r>
                      <a:endParaRPr lang="en-US" sz="1200" b="1" dirty="0">
                        <a:latin typeface="Times New Roman" panose="02020603050405020304" pitchFamily="18" charset="0"/>
                        <a:cs typeface="Times New Roman" panose="02020603050405020304" pitchFamily="18" charset="0"/>
                      </a:endParaRPr>
                    </a:p>
                    <a:p>
                      <a:pPr algn="just"/>
                      <a:endParaRPr lang="en-US" sz="1200" b="1"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r>
                        <a:rPr lang="en-AU" sz="1200" b="1" dirty="0">
                          <a:latin typeface="Times New Roman" panose="02020603050405020304" pitchFamily="18" charset="0"/>
                          <a:cs typeface="Times New Roman" panose="02020603050405020304" pitchFamily="18" charset="0"/>
                        </a:rPr>
                        <a:t>Key Attributes – There are total </a:t>
                      </a:r>
                      <a:r>
                        <a:rPr lang="en-IN" sz="1200" b="1" dirty="0">
                          <a:latin typeface="Times New Roman" panose="02020603050405020304" pitchFamily="18" charset="0"/>
                          <a:cs typeface="Times New Roman" panose="02020603050405020304" pitchFamily="18" charset="0"/>
                        </a:rPr>
                        <a:t>15 predictor attributes and 1 target attribute. Target attribute has the value 0 and 1 for negative and positive heart disease, respectively.</a:t>
                      </a:r>
                      <a:endParaRPr lang="en-US" sz="1200" b="1"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200" b="1"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r>
                        <a:rPr lang="en-AU" sz="1200" b="1" dirty="0">
                          <a:latin typeface="Times New Roman" panose="02020603050405020304" pitchFamily="18" charset="0"/>
                          <a:cs typeface="Times New Roman" panose="02020603050405020304" pitchFamily="18" charset="0"/>
                        </a:rPr>
                        <a:t>Data Quality - </a:t>
                      </a:r>
                      <a:r>
                        <a:rPr lang="en-US" sz="1200" b="1" dirty="0">
                          <a:latin typeface="Times New Roman" panose="02020603050405020304" pitchFamily="18" charset="0"/>
                          <a:cs typeface="Times New Roman" panose="02020603050405020304" pitchFamily="18" charset="0"/>
                        </a:rPr>
                        <a:t>While going through the data, we noticed that there are 15 numeric columns with different scales, and magnitudes. We have to normalize the features so that no one feature has more weightage over the classification. </a:t>
                      </a:r>
                    </a:p>
                  </a:txBody>
                  <a:tcPr/>
                </a:tc>
                <a:tc>
                  <a:txBody>
                    <a:bodyPr/>
                    <a:lstStyle/>
                    <a:p>
                      <a:pPr algn="ctr"/>
                      <a:r>
                        <a:rPr lang="en-US" sz="1800" b="1" dirty="0">
                          <a:latin typeface="Times New Roman" panose="02020603050405020304" pitchFamily="18" charset="0"/>
                          <a:cs typeface="Times New Roman" panose="02020603050405020304" pitchFamily="18" charset="0"/>
                        </a:rPr>
                        <a:t>DATA MINING </a:t>
                      </a:r>
                    </a:p>
                    <a:p>
                      <a:pPr marL="171450" indent="-171450" algn="just">
                        <a:buFont typeface="Wingdings" panose="05000000000000000000" pitchFamily="2" charset="2"/>
                        <a:buChar char="§"/>
                      </a:pPr>
                      <a:r>
                        <a:rPr lang="en-US" sz="1200" b="1" dirty="0">
                          <a:latin typeface="Times New Roman" panose="02020603050405020304" pitchFamily="18" charset="0"/>
                          <a:cs typeface="Times New Roman" panose="02020603050405020304" pitchFamily="18" charset="0"/>
                        </a:rPr>
                        <a:t>Techniques -  We are intending to use Naïve Bayes Classifier, k-Nearest neighbors(</a:t>
                      </a:r>
                      <a:r>
                        <a:rPr lang="en-US" sz="1200" b="1" dirty="0" err="1">
                          <a:latin typeface="Times New Roman" panose="02020603050405020304" pitchFamily="18" charset="0"/>
                          <a:cs typeface="Times New Roman" panose="02020603050405020304" pitchFamily="18" charset="0"/>
                        </a:rPr>
                        <a:t>kNN</a:t>
                      </a:r>
                      <a:r>
                        <a:rPr lang="en-US" sz="12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Decision Tree and Random Forests</a:t>
                      </a:r>
                      <a:r>
                        <a:rPr lang="en-IN" sz="1200" b="1" dirty="0"/>
                        <a:t> </a:t>
                      </a:r>
                      <a:r>
                        <a:rPr lang="en-US" sz="1200" b="1" dirty="0">
                          <a:latin typeface="Times New Roman" panose="02020603050405020304" pitchFamily="18" charset="0"/>
                          <a:cs typeface="Times New Roman" panose="02020603050405020304" pitchFamily="18" charset="0"/>
                        </a:rPr>
                        <a:t>algorithms for our classification problem. </a:t>
                      </a:r>
                    </a:p>
                    <a:p>
                      <a:pPr marL="171450" indent="-171450" algn="just">
                        <a:buFont typeface="Wingdings" panose="05000000000000000000" pitchFamily="2" charset="2"/>
                        <a:buChar char="§"/>
                      </a:pPr>
                      <a:r>
                        <a:rPr lang="en-AU" sz="1200" b="1" dirty="0">
                          <a:latin typeface="Times New Roman" panose="02020603050405020304" pitchFamily="18" charset="0"/>
                          <a:cs typeface="Times New Roman" panose="02020603050405020304" pitchFamily="18" charset="0"/>
                        </a:rPr>
                        <a:t>Validation – We need to divide data in 3 parts: training, validation and test data. After creating model om training data, we can run validation on validation and test dataset to check efficiency of model.</a:t>
                      </a:r>
                      <a:endParaRPr lang="en-US" sz="1200" b="1"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r>
                        <a:rPr lang="en-AU" sz="1200" b="1" dirty="0">
                          <a:latin typeface="Times New Roman" panose="02020603050405020304" pitchFamily="18" charset="0"/>
                          <a:cs typeface="Times New Roman" panose="02020603050405020304" pitchFamily="18" charset="0"/>
                        </a:rPr>
                        <a:t>Performance – We will create models using 3 different algorithms and will generate confusion matrix and errors for each models. We will select the model which predicts value with the highest efficiency.</a:t>
                      </a:r>
                    </a:p>
                  </a:txBody>
                  <a:tcPr/>
                </a:tc>
                <a:extLst>
                  <a:ext uri="{0D108BD9-81ED-4DB2-BD59-A6C34878D82A}">
                    <a16:rowId xmlns:a16="http://schemas.microsoft.com/office/drawing/2014/main" val="2811997937"/>
                  </a:ext>
                </a:extLst>
              </a:tr>
            </a:tbl>
          </a:graphicData>
        </a:graphic>
      </p:graphicFrame>
      <p:sp>
        <p:nvSpPr>
          <p:cNvPr id="6" name="TextBox 5">
            <a:extLst>
              <a:ext uri="{FF2B5EF4-FFF2-40B4-BE49-F238E27FC236}">
                <a16:creationId xmlns:a16="http://schemas.microsoft.com/office/drawing/2014/main" id="{6CC1A777-DB5A-4CA6-8941-C98FFA8B52D2}"/>
              </a:ext>
            </a:extLst>
          </p:cNvPr>
          <p:cNvSpPr txBox="1"/>
          <p:nvPr/>
        </p:nvSpPr>
        <p:spPr>
          <a:xfrm>
            <a:off x="3851201" y="397327"/>
            <a:ext cx="448959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Group 1</a:t>
            </a:r>
            <a:r>
              <a:rPr lang="en-US" b="1" dirty="0">
                <a:solidFill>
                  <a:srgbClr val="0070C0"/>
                </a:solidFill>
                <a:latin typeface="Times New Roman" panose="02020603050405020304" pitchFamily="18" charset="0"/>
                <a:cs typeface="Times New Roman" panose="02020603050405020304" pitchFamily="18" charset="0"/>
              </a:rPr>
              <a:t>: Mayank Mehta </a:t>
            </a:r>
            <a:r>
              <a:rPr lang="en-US" b="1" dirty="0">
                <a:latin typeface="Times New Roman" panose="02020603050405020304" pitchFamily="18" charset="0"/>
                <a:cs typeface="Times New Roman" panose="02020603050405020304" pitchFamily="18" charset="0"/>
              </a:rPr>
              <a:t>and </a:t>
            </a:r>
            <a:r>
              <a:rPr lang="en-US" b="1" dirty="0">
                <a:solidFill>
                  <a:srgbClr val="0070C0"/>
                </a:solidFill>
                <a:latin typeface="Times New Roman" panose="02020603050405020304" pitchFamily="18" charset="0"/>
                <a:cs typeface="Times New Roman" panose="02020603050405020304" pitchFamily="18" charset="0"/>
              </a:rPr>
              <a:t>Aashka Shah </a:t>
            </a:r>
          </a:p>
        </p:txBody>
      </p:sp>
      <p:sp>
        <p:nvSpPr>
          <p:cNvPr id="7" name="TextBox 6">
            <a:extLst>
              <a:ext uri="{FF2B5EF4-FFF2-40B4-BE49-F238E27FC236}">
                <a16:creationId xmlns:a16="http://schemas.microsoft.com/office/drawing/2014/main" id="{B6FFAE81-3633-4916-9149-DE838131F5D9}"/>
              </a:ext>
            </a:extLst>
          </p:cNvPr>
          <p:cNvSpPr txBox="1"/>
          <p:nvPr/>
        </p:nvSpPr>
        <p:spPr>
          <a:xfrm>
            <a:off x="0" y="0"/>
            <a:ext cx="3151825"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    IE 7275 Data Mining in Engineering</a:t>
            </a:r>
          </a:p>
        </p:txBody>
      </p:sp>
      <p:sp>
        <p:nvSpPr>
          <p:cNvPr id="8" name="TextBox 7">
            <a:extLst>
              <a:ext uri="{FF2B5EF4-FFF2-40B4-BE49-F238E27FC236}">
                <a16:creationId xmlns:a16="http://schemas.microsoft.com/office/drawing/2014/main" id="{319511E6-4750-465A-98F1-FAF9AE9CB116}"/>
              </a:ext>
            </a:extLst>
          </p:cNvPr>
          <p:cNvSpPr txBox="1"/>
          <p:nvPr/>
        </p:nvSpPr>
        <p:spPr>
          <a:xfrm>
            <a:off x="10280342" y="-1"/>
            <a:ext cx="175777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Case Study Project</a:t>
            </a:r>
          </a:p>
        </p:txBody>
      </p:sp>
    </p:spTree>
    <p:extLst>
      <p:ext uri="{BB962C8B-B14F-4D97-AF65-F5344CB8AC3E}">
        <p14:creationId xmlns:p14="http://schemas.microsoft.com/office/powerpoint/2010/main" val="30922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498</Words>
  <Application>Microsoft Office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Xuemin</dc:creator>
  <cp:lastModifiedBy>Mayank Mehta</cp:lastModifiedBy>
  <cp:revision>40</cp:revision>
  <dcterms:created xsi:type="dcterms:W3CDTF">2018-11-07T19:07:36Z</dcterms:created>
  <dcterms:modified xsi:type="dcterms:W3CDTF">2021-08-16T22:27:15Z</dcterms:modified>
</cp:coreProperties>
</file>