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446398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446398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446398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446398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f446398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f446398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f4463983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f4463983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f4463983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f446398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f4463983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f4463983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f446398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f446398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f4463983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f4463983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f4463983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f4463983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f1bf8b55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f1bf8b55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f1bf8b55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f1bf8b55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f1bf8b55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f1bf8b55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f1bf8b55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f1bf8b55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f1bf8b55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f1bf8b55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5c961ec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5c961ec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446398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446398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f446398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f446398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pydata-patna-arim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pydata-patna-proph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pydata-patna-d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pydata-patna-ts" TargetMode="External"/><Relationship Id="rId4" Type="http://schemas.openxmlformats.org/officeDocument/2006/relationships/hyperlink" Target="https://github.com/VatsalSin" TargetMode="External"/><Relationship Id="rId5" Type="http://schemas.openxmlformats.org/officeDocument/2006/relationships/hyperlink" Target="https://www.linkedin.com/in/vatsalsi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machinelearningmastery.com/decompose-time-series-data-trend-seasonality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auto.readthedocs.io/en/latest/how_to_choose_terms.htm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4400" y="1385225"/>
            <a:ext cx="6459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and Forecasting using Python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14400" y="2910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PyData Patna Conference</a:t>
            </a:r>
            <a:endParaRPr sz="1800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25" y="4031875"/>
            <a:ext cx="49134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Vatsal Singhal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 of Computer Science and Engg. IIT Patna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and SARIMA Models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999000" y="1304250"/>
            <a:ext cx="631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ARIMA(p,d,q) Model: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87" y="1736621"/>
            <a:ext cx="4705824" cy="10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943950" y="2769775"/>
            <a:ext cx="70305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</a:t>
            </a:r>
            <a:r>
              <a:rPr lang="en" sz="1700"/>
              <a:t>ARIMA(p,d,q)(P,D,Q) Model: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If we can identify a seasonal component in time series then we can use SARIMA. 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P, D, Q are analogous to p, d, q but are terms used for the seasonal component.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1000"/>
              </a:spcAft>
              <a:buSzPts val="1700"/>
              <a:buChar char="○"/>
            </a:pPr>
            <a:r>
              <a:rPr lang="en" sz="1700"/>
              <a:t>Complex Mathematical equation.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parameters?</a:t>
            </a:r>
            <a:endParaRPr/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999000" y="1304250"/>
            <a:ext cx="747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way is to use ACF and PACF.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is we can use a grid search and try to </a:t>
            </a:r>
            <a:r>
              <a:rPr lang="en" sz="1400"/>
              <a:t>minimize</a:t>
            </a:r>
            <a:r>
              <a:rPr lang="en" sz="1400"/>
              <a:t> AIC and BIC.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Akaike information criterion = 2K - 2(LL)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Log-likelihood = log(RSS/N)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K = number of model parameters.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Bayes information </a:t>
            </a:r>
            <a:r>
              <a:rPr lang="en" sz="1400"/>
              <a:t>criterion = -2 * LL + log(N) * K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Log-likelihood = log(RSS/n)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K = number of model parameters.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 = Number of training examples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12375" y="2122575"/>
            <a:ext cx="893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Demo of ARIMA and SARIMA</a:t>
            </a:r>
            <a:endParaRPr sz="4200"/>
          </a:p>
        </p:txBody>
      </p:sp>
      <p:sp>
        <p:nvSpPr>
          <p:cNvPr id="362" name="Google Shape;362;p24"/>
          <p:cNvSpPr txBox="1"/>
          <p:nvPr/>
        </p:nvSpPr>
        <p:spPr>
          <a:xfrm>
            <a:off x="6146275" y="4495150"/>
            <a:ext cx="2904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Link: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bit.ly/pydata-patna-arima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fbprophet</a:t>
            </a:r>
            <a:r>
              <a:rPr lang="en"/>
              <a:t> Models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999000" y="1304250"/>
            <a:ext cx="631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Developed by Facebook.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fast and easy to use.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additive regression model where non-linear trends are fit with yearly, weekly, and daily seasonality, plus holiday effects.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Eq:  </a:t>
            </a:r>
            <a:r>
              <a:rPr b="1" lang="en" sz="1400"/>
              <a:t>y(t) = g(t) + s(t) + h(t) + ε</a:t>
            </a:r>
            <a:r>
              <a:rPr b="1" baseline="-25000" lang="en" sz="1400"/>
              <a:t>t</a:t>
            </a:r>
            <a:endParaRPr b="1"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g(t): piecewise linear or logistic growth curve for trend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s(t): periodic changes 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h(t): effects of holidays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ε</a:t>
            </a:r>
            <a:r>
              <a:rPr baseline="-25000" lang="en" sz="1400"/>
              <a:t>t</a:t>
            </a:r>
            <a:r>
              <a:rPr lang="en" sz="1400"/>
              <a:t>: Residual term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12375" y="2122575"/>
            <a:ext cx="893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Demo of Prophet Model</a:t>
            </a:r>
            <a:endParaRPr sz="4200"/>
          </a:p>
        </p:txBody>
      </p:sp>
      <p:sp>
        <p:nvSpPr>
          <p:cNvPr id="374" name="Google Shape;374;p26"/>
          <p:cNvSpPr txBox="1"/>
          <p:nvPr/>
        </p:nvSpPr>
        <p:spPr>
          <a:xfrm>
            <a:off x="6146275" y="4495150"/>
            <a:ext cx="2904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Link: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bit.ly/pydata-patna-prophet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r>
              <a:rPr lang="en"/>
              <a:t> Models</a:t>
            </a:r>
            <a:endParaRPr/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999000" y="1304250"/>
            <a:ext cx="631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a time series has complex non-linear </a:t>
            </a:r>
            <a:r>
              <a:rPr lang="en" sz="1200"/>
              <a:t>relations.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Neural Networks can map complex relations with ease.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NN are good at pattern recognition and can map deep relationships like human brain.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Commonly used deep learning architectures in time series: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RNN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GRU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CNN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LSTM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en" sz="1200"/>
              <a:t>N-BEATS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12375" y="2122575"/>
            <a:ext cx="893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Demo of Deep Learning</a:t>
            </a:r>
            <a:endParaRPr sz="4200"/>
          </a:p>
        </p:txBody>
      </p:sp>
      <p:sp>
        <p:nvSpPr>
          <p:cNvPr id="386" name="Google Shape;386;p28"/>
          <p:cNvSpPr txBox="1"/>
          <p:nvPr/>
        </p:nvSpPr>
        <p:spPr>
          <a:xfrm>
            <a:off x="6222475" y="4495150"/>
            <a:ext cx="2904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Link: </a:t>
            </a:r>
            <a:r>
              <a:rPr lang="en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bit.ly/pydata-patna-dl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999000" y="1304250"/>
            <a:ext cx="631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time series?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time series forecasting?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time series forecasting is needed.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concepts of time series like ACF, PACF, Stationarity, Seasonality, etc.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widely used time series models like: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ARIMA and SARIMA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Prophet Model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LSTM and N-BEATS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12375" y="2122575"/>
            <a:ext cx="893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Thank You</a:t>
            </a:r>
            <a:endParaRPr sz="6200"/>
          </a:p>
        </p:txBody>
      </p:sp>
      <p:sp>
        <p:nvSpPr>
          <p:cNvPr id="398" name="Google Shape;398;p30"/>
          <p:cNvSpPr txBox="1"/>
          <p:nvPr/>
        </p:nvSpPr>
        <p:spPr>
          <a:xfrm>
            <a:off x="5376900" y="4147125"/>
            <a:ext cx="3674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Link to code: </a:t>
            </a:r>
            <a:r>
              <a:rPr lang="en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bit.ly/pydata-patna-ts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Github: </a:t>
            </a:r>
            <a:r>
              <a:rPr lang="en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github.com/vatsalsin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Linkedin: </a:t>
            </a:r>
            <a:r>
              <a:rPr lang="en" sz="17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linkedin.com/in/vatsalsin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Time Series?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922800" y="1456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set of observations on the values that a variable takes at different times.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value of some variable(s) that is observed at fixed time inveratals.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frequency of data can vary.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be hourly, daily, weekly, monthly or </a:t>
            </a:r>
            <a:r>
              <a:rPr lang="en" sz="1600"/>
              <a:t>annually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time series: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1514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Daily record of number of </a:t>
            </a:r>
            <a:r>
              <a:rPr lang="en" sz="1600"/>
              <a:t>passenger</a:t>
            </a:r>
            <a:r>
              <a:rPr lang="en" sz="1600"/>
              <a:t> using Delhi Metro.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of temperature recorded every hour.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Monthly sales data for a product.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Annual revenues generated by a company.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Daily stock price of a particular stock</a:t>
            </a:r>
            <a:endParaRPr sz="16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149" y="2746657"/>
            <a:ext cx="1931250" cy="205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877" y="179325"/>
            <a:ext cx="1931250" cy="2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7071250" y="2372600"/>
            <a:ext cx="1931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Monthly Electricity Production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7247325" y="4731900"/>
            <a:ext cx="1931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Monthly Air Travellers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Forecasting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0752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process of </a:t>
            </a:r>
            <a:r>
              <a:rPr lang="en" sz="1700"/>
              <a:t>predicting</a:t>
            </a:r>
            <a:r>
              <a:rPr lang="en" sz="1700"/>
              <a:t> the future values of a time series using the past available data.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Various different models can be employed for time series </a:t>
            </a:r>
            <a:r>
              <a:rPr lang="en" sz="1700"/>
              <a:t>forecasting. Eg. Autoregression, ARMA, ARIMA, LSTM, etc.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Important in many fields like finance, business, applied sciences, etc.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popular use cases: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0752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Predicting future sales of a product.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Projecting future revenues, profits, expenses, etc of a firm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Predicting future prices of a stock.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Predicting the temperature or amount of rainfall for a future time.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time series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0752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Consists of 4 major component: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Trend(T)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Seasonal (S)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Cyclic (C)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Residual (R)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Decomposition can be additive or multiplicative.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Time Series = T + S + C + R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en" sz="1200"/>
              <a:t> </a:t>
            </a:r>
            <a:r>
              <a:rPr lang="en" sz="1200"/>
              <a:t>Time Series = T * S * C * R</a:t>
            </a:r>
            <a:endParaRPr sz="12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750" y="1123800"/>
            <a:ext cx="4019975" cy="28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5242750" y="4036975"/>
            <a:ext cx="374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SRC: </a:t>
            </a:r>
            <a:r>
              <a:rPr lang="en" sz="9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https://machinelearningmastery.com/decompose-time-series-data-trend-seasonality/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 of time series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227600" y="1304250"/>
            <a:ext cx="4607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Conditions</a:t>
            </a:r>
            <a:r>
              <a:rPr lang="en" sz="1400"/>
              <a:t> of stationarity: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Constant mean for all time steps. 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Constant variance for all time steps. 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autocovariance function between X</a:t>
            </a:r>
            <a:r>
              <a:rPr baseline="-25000" lang="en" sz="1400"/>
              <a:t>t1</a:t>
            </a:r>
            <a:r>
              <a:rPr lang="en" sz="1400"/>
              <a:t> and X</a:t>
            </a:r>
            <a:r>
              <a:rPr baseline="-25000" lang="en" sz="1400"/>
              <a:t>t2</a:t>
            </a:r>
            <a:r>
              <a:rPr lang="en" sz="1400"/>
              <a:t> only depends on the interval t1 and t2.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Tests for Stationarity: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Augmented Dickey-Fuller test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KPSS test</a:t>
            </a:r>
            <a:endParaRPr sz="1400"/>
          </a:p>
        </p:txBody>
      </p:sp>
      <p:sp>
        <p:nvSpPr>
          <p:cNvPr id="322" name="Google Shape;322;p19"/>
          <p:cNvSpPr txBox="1"/>
          <p:nvPr/>
        </p:nvSpPr>
        <p:spPr>
          <a:xfrm>
            <a:off x="7018475" y="3139925"/>
            <a:ext cx="2157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SRC: R Cran Package TS Tutorial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 b="0" l="0" r="0" t="8374"/>
          <a:stretch/>
        </p:blipFill>
        <p:spPr>
          <a:xfrm>
            <a:off x="6861176" y="284625"/>
            <a:ext cx="1960548" cy="13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282" y="1854325"/>
            <a:ext cx="2033918" cy="13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7094675" y="67425"/>
            <a:ext cx="192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Non Constant Variance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6990950" y="1579400"/>
            <a:ext cx="192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Non Constant Mean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6.4.4.6.2. Model Identification for the CO&lt;sub&gt;2&lt;/sub&gt; Concentrations Data" id="327" name="Google Shape;3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6325" y="3653361"/>
            <a:ext cx="1927800" cy="1420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5744400" y="4780425"/>
            <a:ext cx="1338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Stationary Time Series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770400" y="1228050"/>
            <a:ext cx="631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Autocorrelation Function: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correlation of a variable with lagged value of </a:t>
            </a:r>
            <a:r>
              <a:rPr lang="en" sz="1400"/>
              <a:t>itself</a:t>
            </a:r>
            <a:r>
              <a:rPr lang="en" sz="1400"/>
              <a:t>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a variable is linearly dependent on its own past value.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Partial </a:t>
            </a:r>
            <a:r>
              <a:rPr lang="en" sz="1400"/>
              <a:t>Autocorrelation</a:t>
            </a:r>
            <a:r>
              <a:rPr lang="en" sz="1400"/>
              <a:t> Function: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The correlation of a variable with lagged value of itself taking into consideration the relationships of these terms with other lagged values.</a:t>
            </a:r>
            <a:endParaRPr sz="1400"/>
          </a:p>
        </p:txBody>
      </p:sp>
      <p:sp>
        <p:nvSpPr>
          <p:cNvPr id="335" name="Google Shape;335;p20"/>
          <p:cNvSpPr txBox="1"/>
          <p:nvPr/>
        </p:nvSpPr>
        <p:spPr>
          <a:xfrm>
            <a:off x="3630650" y="4580500"/>
            <a:ext cx="192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Src: </a:t>
            </a:r>
            <a:r>
              <a:rPr b="1" lang="en" sz="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https://arauto.readthedocs.io/en/latest/how_to_choose_terms.html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4">
            <a:alphaModFix/>
          </a:blip>
          <a:srcRect b="0" l="18073" r="14084" t="19302"/>
          <a:stretch/>
        </p:blipFill>
        <p:spPr>
          <a:xfrm>
            <a:off x="5558450" y="3235275"/>
            <a:ext cx="3523601" cy="1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Sessions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999000" y="1380450"/>
            <a:ext cx="631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ARIMA and SARIMA model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Prophet Model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Deep Learning Models like LSTM and N-BEATS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