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97" r:id="rId26"/>
    <p:sldId id="298" r:id="rId27"/>
    <p:sldId id="299" r:id="rId28"/>
    <p:sldId id="300" r:id="rId29"/>
    <p:sldId id="301" r:id="rId30"/>
    <p:sldId id="302" r:id="rId31"/>
    <p:sldId id="303" r:id="rId32"/>
    <p:sldId id="304" r:id="rId33"/>
    <p:sldId id="305" r:id="rId34"/>
    <p:sldId id="306" r:id="rId35"/>
    <p:sldId id="307"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F78A4-BFDA-45A0-BBBD-006CD9B01423}" type="datetimeFigureOut">
              <a:rPr lang="en-IN" smtClean="0"/>
              <a:t>09-12-2020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BB0EC-D1F9-44EA-8B5E-0E628D86359B}" type="slidenum">
              <a:rPr lang="en-IN" smtClean="0"/>
              <a:t>‹#›</a:t>
            </a:fld>
            <a:endParaRPr lang="en-IN"/>
          </a:p>
        </p:txBody>
      </p:sp>
    </p:spTree>
    <p:extLst>
      <p:ext uri="{BB962C8B-B14F-4D97-AF65-F5344CB8AC3E}">
        <p14:creationId xmlns:p14="http://schemas.microsoft.com/office/powerpoint/2010/main" val="249790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3</a:t>
            </a:fld>
            <a:endParaRPr lang="ar-SA"/>
          </a:p>
        </p:txBody>
      </p:sp>
    </p:spTree>
    <p:extLst>
      <p:ext uri="{BB962C8B-B14F-4D97-AF65-F5344CB8AC3E}">
        <p14:creationId xmlns:p14="http://schemas.microsoft.com/office/powerpoint/2010/main" val="337176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15</a:t>
            </a:fld>
            <a:endParaRPr lang="ar-SA"/>
          </a:p>
        </p:txBody>
      </p:sp>
    </p:spTree>
    <p:extLst>
      <p:ext uri="{BB962C8B-B14F-4D97-AF65-F5344CB8AC3E}">
        <p14:creationId xmlns:p14="http://schemas.microsoft.com/office/powerpoint/2010/main" val="6212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16</a:t>
            </a:fld>
            <a:endParaRPr lang="ar-SA"/>
          </a:p>
        </p:txBody>
      </p:sp>
    </p:spTree>
    <p:extLst>
      <p:ext uri="{BB962C8B-B14F-4D97-AF65-F5344CB8AC3E}">
        <p14:creationId xmlns:p14="http://schemas.microsoft.com/office/powerpoint/2010/main" val="181208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17</a:t>
            </a:fld>
            <a:endParaRPr lang="ar-SA"/>
          </a:p>
        </p:txBody>
      </p:sp>
    </p:spTree>
    <p:extLst>
      <p:ext uri="{BB962C8B-B14F-4D97-AF65-F5344CB8AC3E}">
        <p14:creationId xmlns:p14="http://schemas.microsoft.com/office/powerpoint/2010/main" val="346528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5c961ec8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5c961ec8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f4463983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f446398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73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f4463983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f4463983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86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f4463983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f4463983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204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f4463983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f4463983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57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af4463983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af4463983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58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f4463983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af4463983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19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4</a:t>
            </a:fld>
            <a:endParaRPr lang="ar-SA"/>
          </a:p>
        </p:txBody>
      </p:sp>
    </p:spTree>
    <p:extLst>
      <p:ext uri="{BB962C8B-B14F-4D97-AF65-F5344CB8AC3E}">
        <p14:creationId xmlns:p14="http://schemas.microsoft.com/office/powerpoint/2010/main" val="358684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f4463983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f4463983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75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f4463983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f4463983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5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f4463983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f4463983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9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f4463983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f4463983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56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5</a:t>
            </a:fld>
            <a:endParaRPr lang="ar-SA"/>
          </a:p>
        </p:txBody>
      </p:sp>
    </p:spTree>
    <p:extLst>
      <p:ext uri="{BB962C8B-B14F-4D97-AF65-F5344CB8AC3E}">
        <p14:creationId xmlns:p14="http://schemas.microsoft.com/office/powerpoint/2010/main" val="322712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6</a:t>
            </a:fld>
            <a:endParaRPr lang="ar-SA"/>
          </a:p>
        </p:txBody>
      </p:sp>
    </p:spTree>
    <p:extLst>
      <p:ext uri="{BB962C8B-B14F-4D97-AF65-F5344CB8AC3E}">
        <p14:creationId xmlns:p14="http://schemas.microsoft.com/office/powerpoint/2010/main" val="261532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7</a:t>
            </a:fld>
            <a:endParaRPr lang="ar-SA"/>
          </a:p>
        </p:txBody>
      </p:sp>
    </p:spTree>
    <p:extLst>
      <p:ext uri="{BB962C8B-B14F-4D97-AF65-F5344CB8AC3E}">
        <p14:creationId xmlns:p14="http://schemas.microsoft.com/office/powerpoint/2010/main" val="142705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8</a:t>
            </a:fld>
            <a:endParaRPr lang="ar-SA"/>
          </a:p>
        </p:txBody>
      </p:sp>
    </p:spTree>
    <p:extLst>
      <p:ext uri="{BB962C8B-B14F-4D97-AF65-F5344CB8AC3E}">
        <p14:creationId xmlns:p14="http://schemas.microsoft.com/office/powerpoint/2010/main" val="421091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9</a:t>
            </a:fld>
            <a:endParaRPr lang="ar-SA"/>
          </a:p>
        </p:txBody>
      </p:sp>
    </p:spTree>
    <p:extLst>
      <p:ext uri="{BB962C8B-B14F-4D97-AF65-F5344CB8AC3E}">
        <p14:creationId xmlns:p14="http://schemas.microsoft.com/office/powerpoint/2010/main" val="97085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10</a:t>
            </a:fld>
            <a:endParaRPr lang="ar-SA"/>
          </a:p>
        </p:txBody>
      </p:sp>
    </p:spTree>
    <p:extLst>
      <p:ext uri="{BB962C8B-B14F-4D97-AF65-F5344CB8AC3E}">
        <p14:creationId xmlns:p14="http://schemas.microsoft.com/office/powerpoint/2010/main" val="294036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a:p>
        </p:txBody>
      </p:sp>
      <p:sp>
        <p:nvSpPr>
          <p:cNvPr id="4" name="Slide Number Placeholder 3"/>
          <p:cNvSpPr>
            <a:spLocks noGrp="1"/>
          </p:cNvSpPr>
          <p:nvPr>
            <p:ph type="sldNum" sz="quarter" idx="10"/>
          </p:nvPr>
        </p:nvSpPr>
        <p:spPr/>
        <p:txBody>
          <a:bodyPr/>
          <a:lstStyle/>
          <a:p>
            <a:fld id="{964148BF-0B85-4E84-B20F-F2A1EBFA324C}" type="slidenum">
              <a:rPr lang="ar-SA" smtClean="0"/>
              <a:pPr/>
              <a:t>11</a:t>
            </a:fld>
            <a:endParaRPr lang="ar-SA"/>
          </a:p>
        </p:txBody>
      </p:sp>
    </p:spTree>
    <p:extLst>
      <p:ext uri="{BB962C8B-B14F-4D97-AF65-F5344CB8AC3E}">
        <p14:creationId xmlns:p14="http://schemas.microsoft.com/office/powerpoint/2010/main" val="96657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0A2741-87AF-405C-A26B-39C586F21262}"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78850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0A2741-87AF-405C-A26B-39C586F21262}"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46045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0A2741-87AF-405C-A26B-39C586F21262}"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51466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843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0A2741-87AF-405C-A26B-39C586F21262}"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4247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0A2741-87AF-405C-A26B-39C586F21262}" type="datetimeFigureOut">
              <a:rPr lang="en-IN" smtClean="0"/>
              <a:t>09-12-2020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153823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0A2741-87AF-405C-A26B-39C586F21262}"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372595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0A2741-87AF-405C-A26B-39C586F21262}" type="datetimeFigureOut">
              <a:rPr lang="en-IN" smtClean="0"/>
              <a:t>09-12-2020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351356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0A2741-87AF-405C-A26B-39C586F21262}" type="datetimeFigureOut">
              <a:rPr lang="en-IN" smtClean="0"/>
              <a:t>09-12-2020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47996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A2741-87AF-405C-A26B-39C586F21262}" type="datetimeFigureOut">
              <a:rPr lang="en-IN" smtClean="0"/>
              <a:t>09-12-2020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208761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A2741-87AF-405C-A26B-39C586F21262}"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32280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A2741-87AF-405C-A26B-39C586F21262}" type="datetimeFigureOut">
              <a:rPr lang="en-IN" smtClean="0"/>
              <a:t>09-12-2020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1AED4-AE35-404D-9A23-0A13F9278E57}" type="slidenum">
              <a:rPr lang="en-IN" smtClean="0"/>
              <a:t>‹#›</a:t>
            </a:fld>
            <a:endParaRPr lang="en-IN"/>
          </a:p>
        </p:txBody>
      </p:sp>
    </p:spTree>
    <p:extLst>
      <p:ext uri="{BB962C8B-B14F-4D97-AF65-F5344CB8AC3E}">
        <p14:creationId xmlns:p14="http://schemas.microsoft.com/office/powerpoint/2010/main" val="401352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A2741-87AF-405C-A26B-39C586F21262}" type="datetimeFigureOut">
              <a:rPr lang="en-IN" smtClean="0"/>
              <a:t>09-12-2020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1AED4-AE35-404D-9A23-0A13F9278E57}" type="slidenum">
              <a:rPr lang="en-IN" smtClean="0"/>
              <a:t>‹#›</a:t>
            </a:fld>
            <a:endParaRPr lang="en-IN"/>
          </a:p>
        </p:txBody>
      </p:sp>
    </p:spTree>
    <p:extLst>
      <p:ext uri="{BB962C8B-B14F-4D97-AF65-F5344CB8AC3E}">
        <p14:creationId xmlns:p14="http://schemas.microsoft.com/office/powerpoint/2010/main" val="352611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9.gif"/><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hyperlink" Target="https://arauto.readthedocs.io/en/latest/how_to_choose_terms.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ly/pydata-patna-arima"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pydata-patna-proph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bit.ly/pydata-patna-d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Time Series Analysis, Properties and Prediction Models</a:t>
            </a:r>
            <a:endParaRPr lang="en-IN" dirty="0"/>
          </a:p>
        </p:txBody>
      </p:sp>
      <p:sp>
        <p:nvSpPr>
          <p:cNvPr id="3" name="Subtitle 2"/>
          <p:cNvSpPr>
            <a:spLocks noGrp="1"/>
          </p:cNvSpPr>
          <p:nvPr>
            <p:ph type="subTitle" idx="1"/>
          </p:nvPr>
        </p:nvSpPr>
        <p:spPr/>
        <p:txBody>
          <a:bodyPr/>
          <a:lstStyle/>
          <a:p>
            <a:r>
              <a:rPr lang="en-IN" dirty="0" smtClean="0"/>
              <a:t>Dr. Mayank Agarwal (IIT Patna)</a:t>
            </a:r>
            <a:endParaRPr lang="en-IN" dirty="0"/>
          </a:p>
        </p:txBody>
      </p:sp>
    </p:spTree>
    <p:extLst>
      <p:ext uri="{BB962C8B-B14F-4D97-AF65-F5344CB8AC3E}">
        <p14:creationId xmlns:p14="http://schemas.microsoft.com/office/powerpoint/2010/main" val="391073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2743200" y="381000"/>
            <a:ext cx="7793038" cy="762000"/>
          </a:xfrm>
        </p:spPr>
        <p:txBody>
          <a:bodyPr/>
          <a:lstStyle/>
          <a:p>
            <a:pPr eaLnBrk="1" hangingPunct="1"/>
            <a:r>
              <a:rPr lang="en-US" b="1" dirty="0" smtClean="0"/>
              <a:t>Irregular/Random Component</a:t>
            </a:r>
          </a:p>
        </p:txBody>
      </p:sp>
      <p:sp>
        <p:nvSpPr>
          <p:cNvPr id="2053" name="Rectangle 3"/>
          <p:cNvSpPr>
            <a:spLocks noGrp="1" noChangeArrowheads="1"/>
          </p:cNvSpPr>
          <p:nvPr>
            <p:ph type="body" idx="1"/>
          </p:nvPr>
        </p:nvSpPr>
        <p:spPr>
          <a:xfrm>
            <a:off x="2438400" y="1752600"/>
            <a:ext cx="7848600" cy="4495800"/>
          </a:xfrm>
        </p:spPr>
        <p:txBody>
          <a:bodyPr>
            <a:normAutofit/>
          </a:bodyPr>
          <a:lstStyle/>
          <a:p>
            <a:pPr algn="l" rtl="0" eaLnBrk="1" hangingPunct="1"/>
            <a:r>
              <a:rPr lang="en-US" dirty="0" smtClean="0"/>
              <a:t>Unpredictable, random, “residual” fluctuations</a:t>
            </a:r>
          </a:p>
          <a:p>
            <a:pPr algn="l" rtl="0" eaLnBrk="1" hangingPunct="1"/>
            <a:r>
              <a:rPr lang="en-US" dirty="0" smtClean="0"/>
              <a:t>“Noise” in the time series</a:t>
            </a:r>
          </a:p>
          <a:p>
            <a:pPr algn="l" rtl="0" eaLnBrk="1" hangingPunct="1"/>
            <a:r>
              <a:rPr lang="en-US" dirty="0" smtClean="0"/>
              <a:t>The truly irregular component may not be estimated – however, the more predictable random component can be estimated – and is usually the emphasis of time series analysis via the usual stationary time series models such as AR, MA, ARMA etc after we filter out the trend, seasonal and other cyclical components</a:t>
            </a:r>
          </a:p>
        </p:txBody>
      </p:sp>
      <p:sp>
        <p:nvSpPr>
          <p:cNvPr id="7" name="عنصر نائب لرقم الشريحة 6"/>
          <p:cNvSpPr>
            <a:spLocks noGrp="1"/>
          </p:cNvSpPr>
          <p:nvPr>
            <p:ph type="sldNum" sz="quarter" idx="12"/>
          </p:nvPr>
        </p:nvSpPr>
        <p:spPr/>
        <p:txBody>
          <a:bodyPr/>
          <a:lstStyle/>
          <a:p>
            <a:fld id="{B6D09FD2-1A00-453C-B236-CBDB5D8E0A4C}" type="slidenum">
              <a:rPr lang="ar-SA" smtClean="0"/>
              <a:pPr/>
              <a:t>10</a:t>
            </a:fld>
            <a:endParaRPr lang="ar-SA"/>
          </a:p>
        </p:txBody>
      </p:sp>
    </p:spTree>
    <p:extLst>
      <p:ext uri="{BB962C8B-B14F-4D97-AF65-F5344CB8AC3E}">
        <p14:creationId xmlns:p14="http://schemas.microsoft.com/office/powerpoint/2010/main" val="2995687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2743200" y="381000"/>
            <a:ext cx="7793038" cy="762000"/>
          </a:xfrm>
        </p:spPr>
        <p:txBody>
          <a:bodyPr>
            <a:normAutofit/>
          </a:bodyPr>
          <a:lstStyle/>
          <a:p>
            <a:pPr eaLnBrk="1" hangingPunct="1"/>
            <a:r>
              <a:rPr lang="en-US" b="1" dirty="0" smtClean="0"/>
              <a:t>Two simplified time series models</a:t>
            </a:r>
          </a:p>
        </p:txBody>
      </p:sp>
      <p:sp>
        <p:nvSpPr>
          <p:cNvPr id="2053" name="Rectangle 3"/>
          <p:cNvSpPr>
            <a:spLocks noGrp="1" noChangeArrowheads="1"/>
          </p:cNvSpPr>
          <p:nvPr>
            <p:ph type="body" idx="1"/>
          </p:nvPr>
        </p:nvSpPr>
        <p:spPr>
          <a:xfrm>
            <a:off x="2438400" y="1752600"/>
            <a:ext cx="7848600" cy="4495800"/>
          </a:xfrm>
        </p:spPr>
        <p:txBody>
          <a:bodyPr>
            <a:normAutofit fontScale="92500" lnSpcReduction="10000"/>
          </a:bodyPr>
          <a:lstStyle/>
          <a:p>
            <a:pPr algn="l" rtl="0"/>
            <a:r>
              <a:rPr lang="en-US" altLang="zh-CN" dirty="0" smtClean="0"/>
              <a:t>In the following, we present two classes of simplified time series models</a:t>
            </a:r>
          </a:p>
          <a:p>
            <a:pPr marL="971550" lvl="1" indent="-514350">
              <a:buFont typeface="+mj-lt"/>
              <a:buAutoNum type="arabicPeriod"/>
            </a:pPr>
            <a:r>
              <a:rPr lang="en-US" altLang="zh-CN" u="sng" dirty="0" smtClean="0"/>
              <a:t>Non-seasonal Model </a:t>
            </a:r>
            <a:r>
              <a:rPr lang="en-US" altLang="zh-CN" dirty="0" smtClean="0"/>
              <a:t>with Trend</a:t>
            </a:r>
          </a:p>
          <a:p>
            <a:pPr marL="971550" lvl="1" indent="-514350">
              <a:buFont typeface="+mj-lt"/>
              <a:buAutoNum type="arabicPeriod"/>
            </a:pPr>
            <a:r>
              <a:rPr lang="en-US" altLang="zh-CN" u="sng" dirty="0" smtClean="0"/>
              <a:t>Classical Decomposition Model </a:t>
            </a:r>
            <a:r>
              <a:rPr lang="en-US" altLang="zh-CN" dirty="0" smtClean="0"/>
              <a:t>with Trend and Seasonal Components </a:t>
            </a:r>
          </a:p>
          <a:p>
            <a:pPr algn="l" rtl="0" eaLnBrk="1" hangingPunct="1"/>
            <a:r>
              <a:rPr lang="en-US" dirty="0" smtClean="0"/>
              <a:t>The usual procedure is to first filter out the trend and seasonal component – then fit the random component with a stationary time series model to capture the correlation structure in the time series</a:t>
            </a:r>
          </a:p>
          <a:p>
            <a:pPr algn="l" rtl="0" eaLnBrk="1" hangingPunct="1"/>
            <a:r>
              <a:rPr lang="en-US" dirty="0" smtClean="0"/>
              <a:t>If necessary, the entire time series (with seasonal, trend, and random components) can be re-analyzed for better estimation, modeling and prediction. </a:t>
            </a:r>
          </a:p>
        </p:txBody>
      </p:sp>
      <p:sp>
        <p:nvSpPr>
          <p:cNvPr id="7" name="عنصر نائب لرقم الشريحة 6"/>
          <p:cNvSpPr>
            <a:spLocks noGrp="1"/>
          </p:cNvSpPr>
          <p:nvPr>
            <p:ph type="sldNum" sz="quarter" idx="12"/>
          </p:nvPr>
        </p:nvSpPr>
        <p:spPr/>
        <p:txBody>
          <a:bodyPr/>
          <a:lstStyle/>
          <a:p>
            <a:fld id="{B6D09FD2-1A00-453C-B236-CBDB5D8E0A4C}" type="slidenum">
              <a:rPr lang="ar-SA" smtClean="0"/>
              <a:pPr/>
              <a:t>11</a:t>
            </a:fld>
            <a:endParaRPr lang="ar-SA"/>
          </a:p>
        </p:txBody>
      </p:sp>
    </p:spTree>
    <p:extLst>
      <p:ext uri="{BB962C8B-B14F-4D97-AF65-F5344CB8AC3E}">
        <p14:creationId xmlns:p14="http://schemas.microsoft.com/office/powerpoint/2010/main" val="3842979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438400" y="838200"/>
            <a:ext cx="7696200" cy="990600"/>
          </a:xfrm>
        </p:spPr>
        <p:txBody>
          <a:bodyPr>
            <a:normAutofit fontScale="90000"/>
          </a:bodyPr>
          <a:lstStyle/>
          <a:p>
            <a:r>
              <a:rPr lang="en-US" altLang="zh-CN" b="1" u="sng" dirty="0" smtClean="0"/>
              <a:t>Non-s</a:t>
            </a:r>
            <a:r>
              <a:rPr lang="pl-PL" altLang="zh-CN" b="1" u="sng" dirty="0" smtClean="0"/>
              <a:t>easonal </a:t>
            </a:r>
            <a:r>
              <a:rPr lang="en-US" altLang="zh-CN" b="1" u="sng" dirty="0" smtClean="0"/>
              <a:t>M</a:t>
            </a:r>
            <a:r>
              <a:rPr lang="pl-PL" altLang="zh-CN" b="1" u="sng" dirty="0" smtClean="0"/>
              <a:t>odels</a:t>
            </a:r>
            <a:r>
              <a:rPr lang="pl-PL" altLang="zh-CN" b="1" dirty="0"/>
              <a:t/>
            </a:r>
            <a:br>
              <a:rPr lang="pl-PL" altLang="zh-CN" b="1" dirty="0"/>
            </a:br>
            <a:r>
              <a:rPr lang="en-US" altLang="zh-CN" b="1" dirty="0" smtClean="0"/>
              <a:t>with Trend</a:t>
            </a:r>
            <a:endParaRPr lang="pl-PL" altLang="zh-CN" b="1" dirty="0"/>
          </a:p>
        </p:txBody>
      </p:sp>
      <p:grpSp>
        <p:nvGrpSpPr>
          <p:cNvPr id="2" name="Group 16"/>
          <p:cNvGrpSpPr>
            <a:grpSpLocks/>
          </p:cNvGrpSpPr>
          <p:nvPr/>
        </p:nvGrpSpPr>
        <p:grpSpPr bwMode="auto">
          <a:xfrm>
            <a:off x="3276600" y="2362201"/>
            <a:ext cx="5410200" cy="2932113"/>
            <a:chOff x="1056" y="1680"/>
            <a:chExt cx="3408" cy="1847"/>
          </a:xfrm>
        </p:grpSpPr>
        <p:sp>
          <p:nvSpPr>
            <p:cNvPr id="100356" name="Text Box 4"/>
            <p:cNvSpPr txBox="1">
              <a:spLocks noChangeArrowheads="1"/>
            </p:cNvSpPr>
            <p:nvPr/>
          </p:nvSpPr>
          <p:spPr bwMode="auto">
            <a:xfrm>
              <a:off x="2544" y="3120"/>
              <a:ext cx="528" cy="233"/>
            </a:xfrm>
            <a:prstGeom prst="rect">
              <a:avLst/>
            </a:prstGeom>
            <a:noFill/>
            <a:ln w="9525">
              <a:noFill/>
              <a:miter lim="800000"/>
              <a:headEnd/>
              <a:tailEnd/>
            </a:ln>
            <a:effectLst/>
          </p:spPr>
          <p:txBody>
            <a:bodyPr>
              <a:spAutoFit/>
            </a:bodyPr>
            <a:lstStyle/>
            <a:p>
              <a:pPr eaLnBrk="0" hangingPunct="0">
                <a:spcBef>
                  <a:spcPct val="50000"/>
                </a:spcBef>
              </a:pPr>
              <a:r>
                <a:rPr lang="pl-PL" altLang="zh-CN" dirty="0"/>
                <a:t>trend</a:t>
              </a:r>
            </a:p>
          </p:txBody>
        </p:sp>
        <p:sp>
          <p:nvSpPr>
            <p:cNvPr id="100357" name="Text Box 5"/>
            <p:cNvSpPr txBox="1">
              <a:spLocks noChangeArrowheads="1"/>
            </p:cNvSpPr>
            <p:nvPr/>
          </p:nvSpPr>
          <p:spPr bwMode="auto">
            <a:xfrm>
              <a:off x="1584" y="3120"/>
              <a:ext cx="960" cy="407"/>
            </a:xfrm>
            <a:prstGeom prst="rect">
              <a:avLst/>
            </a:prstGeom>
            <a:noFill/>
            <a:ln w="9525">
              <a:noFill/>
              <a:miter lim="800000"/>
              <a:headEnd/>
              <a:tailEnd/>
            </a:ln>
            <a:effectLst/>
          </p:spPr>
          <p:txBody>
            <a:bodyPr>
              <a:spAutoFit/>
            </a:bodyPr>
            <a:lstStyle/>
            <a:p>
              <a:pPr eaLnBrk="0" hangingPunct="0">
                <a:spcBef>
                  <a:spcPct val="50000"/>
                </a:spcBef>
              </a:pPr>
              <a:r>
                <a:rPr lang="pl-PL" altLang="zh-CN" dirty="0"/>
                <a:t>Stochastic</a:t>
              </a:r>
              <a:br>
                <a:rPr lang="pl-PL" altLang="zh-CN" dirty="0"/>
              </a:br>
              <a:r>
                <a:rPr lang="pl-PL" altLang="zh-CN" dirty="0"/>
                <a:t> process </a:t>
              </a:r>
            </a:p>
          </p:txBody>
        </p:sp>
        <p:sp>
          <p:nvSpPr>
            <p:cNvPr id="100358" name="Text Box 6"/>
            <p:cNvSpPr txBox="1">
              <a:spLocks noChangeArrowheads="1"/>
            </p:cNvSpPr>
            <p:nvPr/>
          </p:nvSpPr>
          <p:spPr bwMode="auto">
            <a:xfrm>
              <a:off x="3024" y="3120"/>
              <a:ext cx="624" cy="407"/>
            </a:xfrm>
            <a:prstGeom prst="rect">
              <a:avLst/>
            </a:prstGeom>
            <a:noFill/>
            <a:ln w="9525">
              <a:noFill/>
              <a:miter lim="800000"/>
              <a:headEnd/>
              <a:tailEnd/>
            </a:ln>
            <a:effectLst/>
          </p:spPr>
          <p:txBody>
            <a:bodyPr wrap="square">
              <a:spAutoFit/>
            </a:bodyPr>
            <a:lstStyle/>
            <a:p>
              <a:pPr eaLnBrk="0" hangingPunct="0">
                <a:spcBef>
                  <a:spcPct val="50000"/>
                </a:spcBef>
              </a:pPr>
              <a:r>
                <a:rPr lang="pl-PL" altLang="zh-CN" dirty="0"/>
                <a:t>random noise</a:t>
              </a:r>
            </a:p>
          </p:txBody>
        </p:sp>
        <p:sp>
          <p:nvSpPr>
            <p:cNvPr id="100359" name="Line 7"/>
            <p:cNvSpPr>
              <a:spLocks noChangeShapeType="1"/>
            </p:cNvSpPr>
            <p:nvPr/>
          </p:nvSpPr>
          <p:spPr bwMode="auto">
            <a:xfrm flipV="1">
              <a:off x="2208" y="2448"/>
              <a:ext cx="0" cy="672"/>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00360" name="Line 8"/>
            <p:cNvSpPr>
              <a:spLocks noChangeShapeType="1"/>
            </p:cNvSpPr>
            <p:nvPr/>
          </p:nvSpPr>
          <p:spPr bwMode="auto">
            <a:xfrm flipV="1">
              <a:off x="2784" y="2448"/>
              <a:ext cx="0" cy="672"/>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00362" name="Line 10"/>
            <p:cNvSpPr>
              <a:spLocks noChangeShapeType="1"/>
            </p:cNvSpPr>
            <p:nvPr/>
          </p:nvSpPr>
          <p:spPr bwMode="auto">
            <a:xfrm flipH="1" flipV="1">
              <a:off x="3264" y="2448"/>
              <a:ext cx="0" cy="624"/>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3" name="Group 11"/>
            <p:cNvGrpSpPr>
              <a:grpSpLocks/>
            </p:cNvGrpSpPr>
            <p:nvPr/>
          </p:nvGrpSpPr>
          <p:grpSpPr bwMode="auto">
            <a:xfrm>
              <a:off x="1056" y="1680"/>
              <a:ext cx="3408" cy="1008"/>
              <a:chOff x="1056" y="1680"/>
              <a:chExt cx="3408" cy="1008"/>
            </a:xfrm>
          </p:grpSpPr>
          <p:sp>
            <p:nvSpPr>
              <p:cNvPr id="100364" name="Text Box 12"/>
              <p:cNvSpPr txBox="1">
                <a:spLocks noChangeArrowheads="1"/>
              </p:cNvSpPr>
              <p:nvPr/>
            </p:nvSpPr>
            <p:spPr bwMode="auto">
              <a:xfrm>
                <a:off x="1056" y="1996"/>
                <a:ext cx="3408" cy="404"/>
              </a:xfrm>
              <a:prstGeom prst="rect">
                <a:avLst/>
              </a:prstGeom>
              <a:noFill/>
              <a:ln w="9525">
                <a:noFill/>
                <a:miter lim="800000"/>
                <a:headEnd/>
                <a:tailEnd/>
              </a:ln>
              <a:effectLst/>
            </p:spPr>
            <p:txBody>
              <a:bodyPr>
                <a:spAutoFit/>
              </a:bodyPr>
              <a:lstStyle/>
              <a:p>
                <a:pPr algn="ctr" eaLnBrk="0" hangingPunct="0">
                  <a:spcBef>
                    <a:spcPct val="50000"/>
                  </a:spcBef>
                </a:pPr>
                <a:r>
                  <a:rPr lang="pl-PL" altLang="zh-CN" sz="3600" dirty="0"/>
                  <a:t>X</a:t>
                </a:r>
                <a:r>
                  <a:rPr lang="pl-PL" altLang="zh-CN" sz="3600" baseline="-25000" dirty="0"/>
                  <a:t>t</a:t>
                </a:r>
                <a:r>
                  <a:rPr lang="pl-PL" altLang="zh-CN" sz="3600" dirty="0"/>
                  <a:t> = m</a:t>
                </a:r>
                <a:r>
                  <a:rPr lang="pl-PL" altLang="zh-CN" sz="3600" baseline="-25000" dirty="0"/>
                  <a:t>t </a:t>
                </a:r>
                <a:r>
                  <a:rPr lang="pl-PL" altLang="zh-CN" sz="3600" dirty="0"/>
                  <a:t>+ </a:t>
                </a:r>
                <a:r>
                  <a:rPr lang="en-US" altLang="zh-CN" sz="3600" dirty="0"/>
                  <a:t>Y</a:t>
                </a:r>
                <a:r>
                  <a:rPr lang="pl-PL" altLang="zh-CN" sz="3600" baseline="-25000" dirty="0"/>
                  <a:t>t</a:t>
                </a:r>
                <a:r>
                  <a:rPr lang="pl-PL" altLang="zh-CN" dirty="0"/>
                  <a:t> </a:t>
                </a:r>
              </a:p>
            </p:txBody>
          </p:sp>
          <p:sp>
            <p:nvSpPr>
              <p:cNvPr id="100365" name="Rectangle 13"/>
              <p:cNvSpPr>
                <a:spLocks noChangeArrowheads="1"/>
              </p:cNvSpPr>
              <p:nvPr/>
            </p:nvSpPr>
            <p:spPr bwMode="auto">
              <a:xfrm>
                <a:off x="1200" y="1680"/>
                <a:ext cx="3120" cy="1008"/>
              </a:xfrm>
              <a:prstGeom prst="rect">
                <a:avLst/>
              </a:prstGeom>
              <a:noFill/>
              <a:ln w="38100">
                <a:solidFill>
                  <a:srgbClr val="0000FF"/>
                </a:solidFill>
                <a:miter lim="800000"/>
                <a:headEnd/>
                <a:tailEnd/>
              </a:ln>
              <a:effectLst/>
            </p:spPr>
            <p:txBody>
              <a:bodyPr wrap="none" anchor="ctr"/>
              <a:lstStyle/>
              <a:p>
                <a:endParaRPr lang="zh-CN" altLang="en-US"/>
              </a:p>
            </p:txBody>
          </p:sp>
        </p:grpSp>
      </p:grpSp>
      <p:sp>
        <p:nvSpPr>
          <p:cNvPr id="16" name="灯片编号占位符 15"/>
          <p:cNvSpPr>
            <a:spLocks noGrp="1"/>
          </p:cNvSpPr>
          <p:nvPr>
            <p:ph type="sldNum" sz="quarter" idx="12"/>
          </p:nvPr>
        </p:nvSpPr>
        <p:spPr/>
        <p:txBody>
          <a:bodyPr/>
          <a:lstStyle/>
          <a:p>
            <a:fld id="{B6D09FD2-1A00-453C-B236-CBDB5D8E0A4C}" type="slidenum">
              <a:rPr lang="ar-SA" smtClean="0"/>
              <a:pPr/>
              <a:t>12</a:t>
            </a:fld>
            <a:endParaRPr lang="ar-SA"/>
          </a:p>
        </p:txBody>
      </p:sp>
      <p:sp>
        <p:nvSpPr>
          <p:cNvPr id="5837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83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91000" y="5638800"/>
            <a:ext cx="4038600" cy="361950"/>
          </a:xfrm>
          <a:prstGeom prst="rect">
            <a:avLst/>
          </a:prstGeom>
          <a:noFill/>
        </p:spPr>
      </p:pic>
      <p:sp>
        <p:nvSpPr>
          <p:cNvPr id="58371" name="Rectangle 3"/>
          <p:cNvSpPr>
            <a:spLocks noChangeArrowheads="1"/>
          </p:cNvSpPr>
          <p:nvPr/>
        </p:nvSpPr>
        <p:spPr bwMode="auto">
          <a:xfrm>
            <a:off x="1524001" y="8630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440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438400" y="838200"/>
            <a:ext cx="7696200" cy="990600"/>
          </a:xfrm>
        </p:spPr>
        <p:txBody>
          <a:bodyPr>
            <a:normAutofit fontScale="90000"/>
          </a:bodyPr>
          <a:lstStyle/>
          <a:p>
            <a:r>
              <a:rPr lang="pl-PL" altLang="zh-CN" b="1" u="sng" dirty="0" smtClean="0"/>
              <a:t>Classical </a:t>
            </a:r>
            <a:r>
              <a:rPr lang="en-US" altLang="zh-CN" b="1" u="sng" dirty="0" smtClean="0"/>
              <a:t>D</a:t>
            </a:r>
            <a:r>
              <a:rPr lang="pl-PL" altLang="zh-CN" b="1" u="sng" dirty="0" smtClean="0"/>
              <a:t>ecomposition </a:t>
            </a:r>
            <a:r>
              <a:rPr lang="en-US" altLang="zh-CN" b="1" u="sng" dirty="0" smtClean="0"/>
              <a:t>M</a:t>
            </a:r>
            <a:r>
              <a:rPr lang="pl-PL" altLang="zh-CN" b="1" u="sng" dirty="0" smtClean="0"/>
              <a:t>odel</a:t>
            </a:r>
            <a:r>
              <a:rPr lang="en-US" altLang="zh-CN" b="1" dirty="0" smtClean="0"/>
              <a:t/>
            </a:r>
            <a:br>
              <a:rPr lang="en-US" altLang="zh-CN" b="1" dirty="0" smtClean="0"/>
            </a:br>
            <a:r>
              <a:rPr lang="en-US" altLang="zh-CN" b="1" dirty="0" smtClean="0"/>
              <a:t>with Trend and Season</a:t>
            </a:r>
            <a:endParaRPr lang="pl-PL" altLang="zh-CN" b="1" dirty="0"/>
          </a:p>
        </p:txBody>
      </p:sp>
      <p:grpSp>
        <p:nvGrpSpPr>
          <p:cNvPr id="2" name="Group 16"/>
          <p:cNvGrpSpPr>
            <a:grpSpLocks/>
          </p:cNvGrpSpPr>
          <p:nvPr/>
        </p:nvGrpSpPr>
        <p:grpSpPr bwMode="auto">
          <a:xfrm>
            <a:off x="3200400" y="2362201"/>
            <a:ext cx="5486400" cy="3008313"/>
            <a:chOff x="1008" y="1680"/>
            <a:chExt cx="3456" cy="1895"/>
          </a:xfrm>
        </p:grpSpPr>
        <p:sp>
          <p:nvSpPr>
            <p:cNvPr id="100355" name="Text Box 3"/>
            <p:cNvSpPr txBox="1">
              <a:spLocks noChangeArrowheads="1"/>
            </p:cNvSpPr>
            <p:nvPr/>
          </p:nvSpPr>
          <p:spPr bwMode="auto">
            <a:xfrm>
              <a:off x="2544" y="3120"/>
              <a:ext cx="816" cy="407"/>
            </a:xfrm>
            <a:prstGeom prst="rect">
              <a:avLst/>
            </a:prstGeom>
            <a:noFill/>
            <a:ln w="9525">
              <a:noFill/>
              <a:miter lim="800000"/>
              <a:headEnd/>
              <a:tailEnd/>
            </a:ln>
            <a:effectLst/>
          </p:spPr>
          <p:txBody>
            <a:bodyPr wrap="square">
              <a:spAutoFit/>
            </a:bodyPr>
            <a:lstStyle/>
            <a:p>
              <a:pPr eaLnBrk="0" hangingPunct="0">
                <a:spcBef>
                  <a:spcPct val="50000"/>
                </a:spcBef>
              </a:pPr>
              <a:r>
                <a:rPr lang="pl-PL" altLang="zh-CN" dirty="0"/>
                <a:t>seasonal component</a:t>
              </a:r>
            </a:p>
          </p:txBody>
        </p:sp>
        <p:sp>
          <p:nvSpPr>
            <p:cNvPr id="100356" name="Text Box 4"/>
            <p:cNvSpPr txBox="1">
              <a:spLocks noChangeArrowheads="1"/>
            </p:cNvSpPr>
            <p:nvPr/>
          </p:nvSpPr>
          <p:spPr bwMode="auto">
            <a:xfrm>
              <a:off x="2112" y="3168"/>
              <a:ext cx="528" cy="233"/>
            </a:xfrm>
            <a:prstGeom prst="rect">
              <a:avLst/>
            </a:prstGeom>
            <a:noFill/>
            <a:ln w="9525">
              <a:noFill/>
              <a:miter lim="800000"/>
              <a:headEnd/>
              <a:tailEnd/>
            </a:ln>
            <a:effectLst/>
          </p:spPr>
          <p:txBody>
            <a:bodyPr>
              <a:spAutoFit/>
            </a:bodyPr>
            <a:lstStyle/>
            <a:p>
              <a:pPr eaLnBrk="0" hangingPunct="0">
                <a:spcBef>
                  <a:spcPct val="50000"/>
                </a:spcBef>
              </a:pPr>
              <a:r>
                <a:rPr lang="pl-PL" altLang="zh-CN"/>
                <a:t>trend</a:t>
              </a:r>
            </a:p>
          </p:txBody>
        </p:sp>
        <p:sp>
          <p:nvSpPr>
            <p:cNvPr id="100357" name="Text Box 5"/>
            <p:cNvSpPr txBox="1">
              <a:spLocks noChangeArrowheads="1"/>
            </p:cNvSpPr>
            <p:nvPr/>
          </p:nvSpPr>
          <p:spPr bwMode="auto">
            <a:xfrm>
              <a:off x="1008" y="3168"/>
              <a:ext cx="960" cy="407"/>
            </a:xfrm>
            <a:prstGeom prst="rect">
              <a:avLst/>
            </a:prstGeom>
            <a:noFill/>
            <a:ln w="9525">
              <a:noFill/>
              <a:miter lim="800000"/>
              <a:headEnd/>
              <a:tailEnd/>
            </a:ln>
            <a:effectLst/>
          </p:spPr>
          <p:txBody>
            <a:bodyPr>
              <a:spAutoFit/>
            </a:bodyPr>
            <a:lstStyle/>
            <a:p>
              <a:pPr eaLnBrk="0" hangingPunct="0">
                <a:spcBef>
                  <a:spcPct val="50000"/>
                </a:spcBef>
              </a:pPr>
              <a:r>
                <a:rPr lang="pl-PL" altLang="zh-CN"/>
                <a:t>Stochastic</a:t>
              </a:r>
              <a:br>
                <a:rPr lang="pl-PL" altLang="zh-CN"/>
              </a:br>
              <a:r>
                <a:rPr lang="pl-PL" altLang="zh-CN"/>
                <a:t> process </a:t>
              </a:r>
            </a:p>
          </p:txBody>
        </p:sp>
        <p:sp>
          <p:nvSpPr>
            <p:cNvPr id="100358" name="Text Box 6"/>
            <p:cNvSpPr txBox="1">
              <a:spLocks noChangeArrowheads="1"/>
            </p:cNvSpPr>
            <p:nvPr/>
          </p:nvSpPr>
          <p:spPr bwMode="auto">
            <a:xfrm>
              <a:off x="3264" y="3072"/>
              <a:ext cx="624" cy="407"/>
            </a:xfrm>
            <a:prstGeom prst="rect">
              <a:avLst/>
            </a:prstGeom>
            <a:noFill/>
            <a:ln w="9525">
              <a:noFill/>
              <a:miter lim="800000"/>
              <a:headEnd/>
              <a:tailEnd/>
            </a:ln>
            <a:effectLst/>
          </p:spPr>
          <p:txBody>
            <a:bodyPr wrap="square">
              <a:spAutoFit/>
            </a:bodyPr>
            <a:lstStyle/>
            <a:p>
              <a:pPr eaLnBrk="0" hangingPunct="0">
                <a:spcBef>
                  <a:spcPct val="50000"/>
                </a:spcBef>
              </a:pPr>
              <a:r>
                <a:rPr lang="pl-PL" altLang="zh-CN" dirty="0"/>
                <a:t>random noise</a:t>
              </a:r>
            </a:p>
          </p:txBody>
        </p:sp>
        <p:sp>
          <p:nvSpPr>
            <p:cNvPr id="100359" name="Line 7"/>
            <p:cNvSpPr>
              <a:spLocks noChangeShapeType="1"/>
            </p:cNvSpPr>
            <p:nvPr/>
          </p:nvSpPr>
          <p:spPr bwMode="auto">
            <a:xfrm flipV="1">
              <a:off x="1920" y="2448"/>
              <a:ext cx="0" cy="672"/>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00360" name="Line 8"/>
            <p:cNvSpPr>
              <a:spLocks noChangeShapeType="1"/>
            </p:cNvSpPr>
            <p:nvPr/>
          </p:nvSpPr>
          <p:spPr bwMode="auto">
            <a:xfrm flipV="1">
              <a:off x="2496" y="2448"/>
              <a:ext cx="0" cy="672"/>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00361" name="Line 9"/>
            <p:cNvSpPr>
              <a:spLocks noChangeShapeType="1"/>
            </p:cNvSpPr>
            <p:nvPr/>
          </p:nvSpPr>
          <p:spPr bwMode="auto">
            <a:xfrm flipH="1" flipV="1">
              <a:off x="3024" y="2448"/>
              <a:ext cx="0" cy="624"/>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00362" name="Line 10"/>
            <p:cNvSpPr>
              <a:spLocks noChangeShapeType="1"/>
            </p:cNvSpPr>
            <p:nvPr/>
          </p:nvSpPr>
          <p:spPr bwMode="auto">
            <a:xfrm flipH="1" flipV="1">
              <a:off x="3456" y="2448"/>
              <a:ext cx="0" cy="624"/>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3" name="Group 11"/>
            <p:cNvGrpSpPr>
              <a:grpSpLocks/>
            </p:cNvGrpSpPr>
            <p:nvPr/>
          </p:nvGrpSpPr>
          <p:grpSpPr bwMode="auto">
            <a:xfrm>
              <a:off x="1056" y="1680"/>
              <a:ext cx="3408" cy="1008"/>
              <a:chOff x="1056" y="1680"/>
              <a:chExt cx="3408" cy="1008"/>
            </a:xfrm>
          </p:grpSpPr>
          <p:sp>
            <p:nvSpPr>
              <p:cNvPr id="100364" name="Text Box 12"/>
              <p:cNvSpPr txBox="1">
                <a:spLocks noChangeArrowheads="1"/>
              </p:cNvSpPr>
              <p:nvPr/>
            </p:nvSpPr>
            <p:spPr bwMode="auto">
              <a:xfrm>
                <a:off x="1056" y="1996"/>
                <a:ext cx="3408" cy="404"/>
              </a:xfrm>
              <a:prstGeom prst="rect">
                <a:avLst/>
              </a:prstGeom>
              <a:noFill/>
              <a:ln w="9525">
                <a:noFill/>
                <a:miter lim="800000"/>
                <a:headEnd/>
                <a:tailEnd/>
              </a:ln>
              <a:effectLst/>
            </p:spPr>
            <p:txBody>
              <a:bodyPr>
                <a:spAutoFit/>
              </a:bodyPr>
              <a:lstStyle/>
              <a:p>
                <a:pPr algn="ctr" eaLnBrk="0" hangingPunct="0">
                  <a:spcBef>
                    <a:spcPct val="50000"/>
                  </a:spcBef>
                </a:pPr>
                <a:r>
                  <a:rPr lang="pl-PL" altLang="zh-CN" sz="3600" dirty="0"/>
                  <a:t>X</a:t>
                </a:r>
                <a:r>
                  <a:rPr lang="pl-PL" altLang="zh-CN" sz="3600" baseline="-25000" dirty="0"/>
                  <a:t>t</a:t>
                </a:r>
                <a:r>
                  <a:rPr lang="pl-PL" altLang="zh-CN" sz="3600" dirty="0"/>
                  <a:t> = m</a:t>
                </a:r>
                <a:r>
                  <a:rPr lang="pl-PL" altLang="zh-CN" sz="3600" baseline="-25000" dirty="0"/>
                  <a:t>t </a:t>
                </a:r>
                <a:r>
                  <a:rPr lang="pl-PL" altLang="zh-CN" sz="3600" dirty="0"/>
                  <a:t>+ </a:t>
                </a:r>
                <a:r>
                  <a:rPr lang="en-US" altLang="zh-CN" sz="3600" dirty="0"/>
                  <a:t>s</a:t>
                </a:r>
                <a:r>
                  <a:rPr lang="pl-PL" altLang="zh-CN" sz="3600" baseline="-25000" dirty="0"/>
                  <a:t>t </a:t>
                </a:r>
                <a:r>
                  <a:rPr lang="pl-PL" altLang="zh-CN" sz="3600" dirty="0"/>
                  <a:t>+ </a:t>
                </a:r>
                <a:r>
                  <a:rPr lang="en-US" altLang="zh-CN" sz="3600" dirty="0"/>
                  <a:t>Y</a:t>
                </a:r>
                <a:r>
                  <a:rPr lang="pl-PL" altLang="zh-CN" sz="3600" baseline="-25000" dirty="0"/>
                  <a:t>t</a:t>
                </a:r>
                <a:r>
                  <a:rPr lang="pl-PL" altLang="zh-CN" dirty="0"/>
                  <a:t> </a:t>
                </a:r>
              </a:p>
            </p:txBody>
          </p:sp>
          <p:sp>
            <p:nvSpPr>
              <p:cNvPr id="100365" name="Rectangle 13"/>
              <p:cNvSpPr>
                <a:spLocks noChangeArrowheads="1"/>
              </p:cNvSpPr>
              <p:nvPr/>
            </p:nvSpPr>
            <p:spPr bwMode="auto">
              <a:xfrm>
                <a:off x="1200" y="1680"/>
                <a:ext cx="3120" cy="1008"/>
              </a:xfrm>
              <a:prstGeom prst="rect">
                <a:avLst/>
              </a:prstGeom>
              <a:noFill/>
              <a:ln w="38100">
                <a:solidFill>
                  <a:srgbClr val="0000FF"/>
                </a:solidFill>
                <a:miter lim="800000"/>
                <a:headEnd/>
                <a:tailEnd/>
              </a:ln>
              <a:effectLst/>
            </p:spPr>
            <p:txBody>
              <a:bodyPr wrap="none" anchor="ctr"/>
              <a:lstStyle/>
              <a:p>
                <a:endParaRPr lang="zh-CN" altLang="en-US"/>
              </a:p>
            </p:txBody>
          </p:sp>
        </p:grpSp>
      </p:grpSp>
      <p:sp>
        <p:nvSpPr>
          <p:cNvPr id="16" name="灯片编号占位符 15"/>
          <p:cNvSpPr>
            <a:spLocks noGrp="1"/>
          </p:cNvSpPr>
          <p:nvPr>
            <p:ph type="sldNum" sz="quarter" idx="12"/>
          </p:nvPr>
        </p:nvSpPr>
        <p:spPr/>
        <p:txBody>
          <a:bodyPr/>
          <a:lstStyle/>
          <a:p>
            <a:fld id="{B6D09FD2-1A00-453C-B236-CBDB5D8E0A4C}" type="slidenum">
              <a:rPr lang="ar-SA" smtClean="0"/>
              <a:pPr/>
              <a:t>13</a:t>
            </a:fld>
            <a:endParaRPr lang="ar-SA"/>
          </a:p>
        </p:txBody>
      </p:sp>
      <p:sp>
        <p:nvSpPr>
          <p:cNvPr id="40962"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0963" name="Rectangle 3"/>
          <p:cNvSpPr>
            <a:spLocks noChangeArrowheads="1"/>
          </p:cNvSpPr>
          <p:nvPr/>
        </p:nvSpPr>
        <p:spPr bwMode="auto">
          <a:xfrm>
            <a:off x="1524001" y="28442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pic>
        <p:nvPicPr>
          <p:cNvPr id="40970" name="Picture 10"/>
          <p:cNvPicPr>
            <a:picLocks noChangeAspect="1" noChangeArrowheads="1"/>
          </p:cNvPicPr>
          <p:nvPr/>
        </p:nvPicPr>
        <p:blipFill>
          <a:blip r:embed="rId2" cstate="print"/>
          <a:srcRect/>
          <a:stretch>
            <a:fillRect/>
          </a:stretch>
        </p:blipFill>
        <p:spPr bwMode="auto">
          <a:xfrm>
            <a:off x="1752601" y="5410201"/>
            <a:ext cx="8601075" cy="790575"/>
          </a:xfrm>
          <a:prstGeom prst="rect">
            <a:avLst/>
          </a:prstGeom>
          <a:noFill/>
          <a:ln w="9525">
            <a:noFill/>
            <a:miter lim="800000"/>
            <a:headEnd/>
            <a:tailEnd/>
          </a:ln>
        </p:spPr>
      </p:pic>
    </p:spTree>
    <p:extLst>
      <p:ext uri="{BB962C8B-B14F-4D97-AF65-F5344CB8AC3E}">
        <p14:creationId xmlns:p14="http://schemas.microsoft.com/office/powerpoint/2010/main" val="101583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514600" y="990600"/>
            <a:ext cx="7696200" cy="990600"/>
          </a:xfrm>
        </p:spPr>
        <p:txBody>
          <a:bodyPr>
            <a:normAutofit fontScale="90000"/>
          </a:bodyPr>
          <a:lstStyle/>
          <a:p>
            <a:r>
              <a:rPr lang="en-US" altLang="zh-CN" dirty="0" smtClean="0"/>
              <a:t> </a:t>
            </a:r>
            <a:r>
              <a:rPr lang="en-US" altLang="zh-CN" b="1" u="sng" dirty="0" smtClean="0"/>
              <a:t>Non-s</a:t>
            </a:r>
            <a:r>
              <a:rPr lang="pl-PL" altLang="zh-CN" b="1" u="sng" dirty="0" smtClean="0"/>
              <a:t>easonal </a:t>
            </a:r>
            <a:r>
              <a:rPr lang="en-US" altLang="zh-CN" b="1" u="sng" dirty="0" smtClean="0"/>
              <a:t>M</a:t>
            </a:r>
            <a:r>
              <a:rPr lang="pl-PL" altLang="zh-CN" b="1" u="sng" dirty="0" smtClean="0"/>
              <a:t>odels</a:t>
            </a:r>
            <a:r>
              <a:rPr lang="en-US" altLang="zh-CN" b="1" dirty="0" smtClean="0"/>
              <a:t/>
            </a:r>
            <a:br>
              <a:rPr lang="en-US" altLang="zh-CN" b="1" dirty="0" smtClean="0"/>
            </a:br>
            <a:r>
              <a:rPr lang="en-US" altLang="zh-CN" b="1" dirty="0" smtClean="0"/>
              <a:t> with Trend</a:t>
            </a:r>
            <a:endParaRPr lang="pl-PL" altLang="zh-CN" b="1" dirty="0"/>
          </a:p>
        </p:txBody>
      </p:sp>
      <p:sp>
        <p:nvSpPr>
          <p:cNvPr id="16" name="灯片编号占位符 15"/>
          <p:cNvSpPr>
            <a:spLocks noGrp="1"/>
          </p:cNvSpPr>
          <p:nvPr>
            <p:ph type="sldNum" sz="quarter" idx="12"/>
          </p:nvPr>
        </p:nvSpPr>
        <p:spPr/>
        <p:txBody>
          <a:bodyPr/>
          <a:lstStyle/>
          <a:p>
            <a:fld id="{B6D09FD2-1A00-453C-B236-CBDB5D8E0A4C}" type="slidenum">
              <a:rPr lang="ar-SA" smtClean="0"/>
              <a:pPr/>
              <a:t>14</a:t>
            </a:fld>
            <a:endParaRPr lang="ar-SA"/>
          </a:p>
        </p:txBody>
      </p:sp>
      <p:sp>
        <p:nvSpPr>
          <p:cNvPr id="5837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1" name="Rectangle 3"/>
          <p:cNvSpPr>
            <a:spLocks noChangeArrowheads="1"/>
          </p:cNvSpPr>
          <p:nvPr/>
        </p:nvSpPr>
        <p:spPr bwMode="auto">
          <a:xfrm>
            <a:off x="1524001" y="8630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17" name="Rectangle 2"/>
          <p:cNvSpPr txBox="1">
            <a:spLocks noChangeArrowheads="1"/>
          </p:cNvSpPr>
          <p:nvPr/>
        </p:nvSpPr>
        <p:spPr>
          <a:xfrm>
            <a:off x="2286000" y="2514600"/>
            <a:ext cx="8077200" cy="3505200"/>
          </a:xfrm>
          <a:prstGeom prst="rect">
            <a:avLst/>
          </a:prstGeom>
        </p:spPr>
        <p:txBody>
          <a:bodyPr vert="horz" lIns="91440" tIns="45720" rIns="91440" bIns="45720" rtlCol="1" anchor="ctr">
            <a:normAutofit fontScale="67500" lnSpcReduction="20000"/>
          </a:bodyPr>
          <a:lstStyle/>
          <a:p>
            <a:pPr algn="ctr" rtl="1">
              <a:spcBef>
                <a:spcPct val="0"/>
              </a:spcBef>
              <a:defRPr/>
            </a:pPr>
            <a:r>
              <a:rPr lang="en-US" altLang="zh-CN" sz="4400" dirty="0">
                <a:latin typeface="+mj-lt"/>
                <a:ea typeface="+mj-ea"/>
                <a:cs typeface="+mj-cs"/>
              </a:rPr>
              <a:t> There are two basic methods for estimating/eliminating trend:</a:t>
            </a:r>
          </a:p>
          <a:p>
            <a:pPr marL="742950" indent="-742950" rtl="1">
              <a:spcBef>
                <a:spcPct val="0"/>
              </a:spcBef>
              <a:defRPr/>
            </a:pPr>
            <a:endParaRPr lang="en-US" altLang="zh-CN" sz="4400" dirty="0">
              <a:latin typeface="+mj-lt"/>
              <a:ea typeface="+mj-ea"/>
              <a:cs typeface="+mj-cs"/>
            </a:endParaRPr>
          </a:p>
          <a:p>
            <a:pPr marL="742950" indent="-742950" rtl="1">
              <a:spcBef>
                <a:spcPct val="0"/>
              </a:spcBef>
              <a:defRPr/>
            </a:pPr>
            <a:r>
              <a:rPr lang="en-US" altLang="zh-CN" sz="4400" dirty="0">
                <a:latin typeface="+mj-lt"/>
                <a:ea typeface="+mj-ea"/>
                <a:cs typeface="+mj-cs"/>
              </a:rPr>
              <a:t>Method 1: Trend estimation </a:t>
            </a:r>
          </a:p>
          <a:p>
            <a:pPr marL="742950" indent="-742950" rtl="1">
              <a:spcBef>
                <a:spcPct val="0"/>
              </a:spcBef>
              <a:defRPr/>
            </a:pPr>
            <a:r>
              <a:rPr lang="en-US" altLang="zh-CN" sz="4100" dirty="0">
                <a:latin typeface="+mj-lt"/>
                <a:ea typeface="+mj-ea"/>
                <a:cs typeface="+mj-cs"/>
              </a:rPr>
              <a:t>(first we estimate the trend either by </a:t>
            </a:r>
          </a:p>
          <a:p>
            <a:pPr marL="742950" indent="-742950" rtl="1">
              <a:spcBef>
                <a:spcPct val="0"/>
              </a:spcBef>
              <a:defRPr/>
            </a:pPr>
            <a:r>
              <a:rPr lang="en-US" altLang="zh-CN" sz="4100" dirty="0">
                <a:latin typeface="+mj-lt"/>
                <a:ea typeface="+mj-ea"/>
                <a:cs typeface="+mj-cs"/>
              </a:rPr>
              <a:t>moving average smoothing or regression analysis – then we remove it)</a:t>
            </a:r>
          </a:p>
          <a:p>
            <a:pPr rtl="1">
              <a:spcBef>
                <a:spcPct val="0"/>
              </a:spcBef>
              <a:defRPr/>
            </a:pPr>
            <a:endParaRPr lang="en-US" altLang="zh-CN" sz="4400" dirty="0">
              <a:latin typeface="+mj-lt"/>
              <a:ea typeface="+mj-ea"/>
              <a:cs typeface="+mj-cs"/>
            </a:endParaRPr>
          </a:p>
          <a:p>
            <a:pPr rtl="1">
              <a:spcBef>
                <a:spcPct val="0"/>
              </a:spcBef>
              <a:defRPr/>
            </a:pPr>
            <a:r>
              <a:rPr lang="en-US" altLang="zh-CN" sz="4400" dirty="0">
                <a:latin typeface="+mj-lt"/>
                <a:ea typeface="+mj-ea"/>
                <a:cs typeface="+mj-cs"/>
              </a:rPr>
              <a:t>Method 2:  Trend elimination by differencing </a:t>
            </a:r>
            <a:endParaRPr lang="pl-PL" altLang="zh-CN" sz="4400" dirty="0">
              <a:latin typeface="+mj-lt"/>
              <a:ea typeface="+mj-ea"/>
              <a:cs typeface="+mj-cs"/>
            </a:endParaRPr>
          </a:p>
        </p:txBody>
      </p:sp>
    </p:spTree>
    <p:extLst>
      <p:ext uri="{BB962C8B-B14F-4D97-AF65-F5344CB8AC3E}">
        <p14:creationId xmlns:p14="http://schemas.microsoft.com/office/powerpoint/2010/main" val="151439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en-US" b="1" dirty="0" smtClean="0"/>
              <a:t>Method 1: Trend Estimation by </a:t>
            </a:r>
            <a:br>
              <a:rPr lang="en-US" b="1" dirty="0" smtClean="0"/>
            </a:br>
            <a:r>
              <a:rPr lang="en-US" b="1" dirty="0" smtClean="0"/>
              <a:t>Regression Analysis</a:t>
            </a:r>
          </a:p>
        </p:txBody>
      </p:sp>
      <p:sp>
        <p:nvSpPr>
          <p:cNvPr id="11269" name="Rectangle 3"/>
          <p:cNvSpPr>
            <a:spLocks noGrp="1" noChangeArrowheads="1"/>
          </p:cNvSpPr>
          <p:nvPr>
            <p:ph type="body" idx="1"/>
          </p:nvPr>
        </p:nvSpPr>
        <p:spPr>
          <a:xfrm>
            <a:off x="2362200" y="1752600"/>
            <a:ext cx="8077200" cy="503238"/>
          </a:xfrm>
        </p:spPr>
        <p:txBody>
          <a:bodyPr>
            <a:normAutofit/>
          </a:bodyPr>
          <a:lstStyle/>
          <a:p>
            <a:pPr algn="l" rtl="0" eaLnBrk="1" hangingPunct="1">
              <a:buFont typeface="Wingdings" pitchFamily="2" charset="2"/>
              <a:buNone/>
            </a:pPr>
            <a:r>
              <a:rPr lang="en-US" dirty="0" smtClean="0"/>
              <a:t>Estimate a trend line using regression analysis</a:t>
            </a:r>
          </a:p>
        </p:txBody>
      </p:sp>
      <p:graphicFrame>
        <p:nvGraphicFramePr>
          <p:cNvPr id="149525" name="Group 21"/>
          <p:cNvGraphicFramePr>
            <a:graphicFrameLocks noGrp="1"/>
          </p:cNvGraphicFramePr>
          <p:nvPr/>
        </p:nvGraphicFramePr>
        <p:xfrm>
          <a:off x="2590800" y="2514600"/>
          <a:ext cx="3200400" cy="3730752"/>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Time Period (t)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6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Sales (X)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extLst>
                  <a:ext uri="{0D108BD9-81ED-4DB2-BD59-A6C34878D82A}">
                    <a16:rowId xmlns:a16="http://schemas.microsoft.com/office/drawing/2014/main" val="10000"/>
                  </a:ext>
                </a:extLst>
              </a:tr>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2007</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bl>
          </a:graphicData>
        </a:graphic>
      </p:graphicFrame>
      <p:sp>
        <p:nvSpPr>
          <p:cNvPr id="11284" name="Rectangle 19"/>
          <p:cNvSpPr>
            <a:spLocks noChangeArrowheads="1"/>
          </p:cNvSpPr>
          <p:nvPr/>
        </p:nvSpPr>
        <p:spPr bwMode="auto">
          <a:xfrm>
            <a:off x="6096000" y="2362200"/>
            <a:ext cx="4343400" cy="1219200"/>
          </a:xfrm>
          <a:prstGeom prst="rect">
            <a:avLst/>
          </a:prstGeom>
          <a:noFill/>
          <a:ln w="9525">
            <a:noFill/>
            <a:miter lim="800000"/>
            <a:headEnd/>
            <a:tailEnd/>
          </a:ln>
        </p:spPr>
        <p:txBody>
          <a:bodyPr lIns="85342" tIns="42672" rIns="85342" bIns="42672"/>
          <a:lstStyle/>
          <a:p>
            <a:pPr marL="320675" indent="-320675" defTabSz="852488">
              <a:spcBef>
                <a:spcPct val="20000"/>
              </a:spcBef>
              <a:buClr>
                <a:schemeClr val="folHlink"/>
              </a:buClr>
              <a:buSzPct val="60000"/>
              <a:buFont typeface="Wingdings" pitchFamily="2" charset="2"/>
              <a:buChar char="n"/>
            </a:pPr>
            <a:r>
              <a:rPr lang="en-US" sz="2800" dirty="0"/>
              <a:t>Use </a:t>
            </a:r>
            <a:r>
              <a:rPr lang="en-US" sz="2800" dirty="0">
                <a:solidFill>
                  <a:schemeClr val="folHlink"/>
                </a:solidFill>
              </a:rPr>
              <a:t>time (t)</a:t>
            </a:r>
            <a:r>
              <a:rPr lang="en-US" sz="2800" dirty="0"/>
              <a:t> as the independent variable:</a:t>
            </a:r>
          </a:p>
        </p:txBody>
      </p:sp>
      <p:sp>
        <p:nvSpPr>
          <p:cNvPr id="11285" name="Text Box 22"/>
          <p:cNvSpPr txBox="1">
            <a:spLocks noChangeArrowheads="1"/>
          </p:cNvSpPr>
          <p:nvPr/>
        </p:nvSpPr>
        <p:spPr bwMode="auto">
          <a:xfrm>
            <a:off x="6096000" y="4624389"/>
            <a:ext cx="3978782" cy="1200329"/>
          </a:xfrm>
          <a:prstGeom prst="rect">
            <a:avLst/>
          </a:prstGeom>
          <a:noFill/>
          <a:ln w="9525">
            <a:noFill/>
            <a:miter lim="800000"/>
            <a:headEnd/>
            <a:tailEnd/>
          </a:ln>
        </p:spPr>
        <p:txBody>
          <a:bodyPr wrap="none">
            <a:spAutoFit/>
          </a:bodyPr>
          <a:lstStyle/>
          <a:p>
            <a:pPr algn="l" rtl="0"/>
            <a:r>
              <a:rPr lang="en-US" dirty="0"/>
              <a:t>In least squares linear, non-linear, and</a:t>
            </a:r>
          </a:p>
          <a:p>
            <a:pPr algn="l" rtl="0"/>
            <a:r>
              <a:rPr lang="en-US" dirty="0"/>
              <a:t>exponential modeling, time periods are</a:t>
            </a:r>
          </a:p>
          <a:p>
            <a:pPr algn="l" rtl="0"/>
            <a:r>
              <a:rPr lang="en-US" dirty="0"/>
              <a:t>numbered starting with 0 and increasing</a:t>
            </a:r>
          </a:p>
          <a:p>
            <a:pPr algn="l" rtl="0"/>
            <a:r>
              <a:rPr lang="en-US" dirty="0"/>
              <a:t>by 1 for each time period.</a:t>
            </a:r>
          </a:p>
        </p:txBody>
      </p:sp>
      <p:sp>
        <p:nvSpPr>
          <p:cNvPr id="11286" name="Line 23"/>
          <p:cNvSpPr>
            <a:spLocks noChangeShapeType="1"/>
          </p:cNvSpPr>
          <p:nvPr/>
        </p:nvSpPr>
        <p:spPr bwMode="auto">
          <a:xfrm>
            <a:off x="4114800" y="6248400"/>
            <a:ext cx="0" cy="152400"/>
          </a:xfrm>
          <a:prstGeom prst="line">
            <a:avLst/>
          </a:prstGeom>
          <a:noFill/>
          <a:ln w="9525">
            <a:solidFill>
              <a:schemeClr val="hlink"/>
            </a:solidFill>
            <a:miter lim="800000"/>
            <a:headEnd/>
            <a:tailEnd/>
          </a:ln>
        </p:spPr>
        <p:txBody>
          <a:bodyPr wrap="none"/>
          <a:lstStyle/>
          <a:p>
            <a:pPr algn="l" rtl="0"/>
            <a:endParaRPr lang="en-US"/>
          </a:p>
        </p:txBody>
      </p:sp>
      <p:sp>
        <p:nvSpPr>
          <p:cNvPr id="11287" name="Line 24"/>
          <p:cNvSpPr>
            <a:spLocks noChangeShapeType="1"/>
          </p:cNvSpPr>
          <p:nvPr/>
        </p:nvSpPr>
        <p:spPr bwMode="auto">
          <a:xfrm>
            <a:off x="4114800" y="6400800"/>
            <a:ext cx="4038600" cy="0"/>
          </a:xfrm>
          <a:prstGeom prst="line">
            <a:avLst/>
          </a:prstGeom>
          <a:noFill/>
          <a:ln w="9525">
            <a:solidFill>
              <a:schemeClr val="hlink"/>
            </a:solidFill>
            <a:miter lim="800000"/>
            <a:headEnd/>
            <a:tailEnd/>
          </a:ln>
        </p:spPr>
        <p:txBody>
          <a:bodyPr wrap="none"/>
          <a:lstStyle/>
          <a:p>
            <a:pPr algn="l" rtl="0"/>
            <a:endParaRPr lang="en-US"/>
          </a:p>
        </p:txBody>
      </p:sp>
      <p:sp>
        <p:nvSpPr>
          <p:cNvPr id="11288" name="Line 25"/>
          <p:cNvSpPr>
            <a:spLocks noChangeShapeType="1"/>
          </p:cNvSpPr>
          <p:nvPr/>
        </p:nvSpPr>
        <p:spPr bwMode="auto">
          <a:xfrm flipV="1">
            <a:off x="8153400" y="5943600"/>
            <a:ext cx="0" cy="457200"/>
          </a:xfrm>
          <a:prstGeom prst="line">
            <a:avLst/>
          </a:prstGeom>
          <a:noFill/>
          <a:ln w="9525">
            <a:solidFill>
              <a:schemeClr val="hlink"/>
            </a:solidFill>
            <a:miter lim="800000"/>
            <a:headEnd/>
            <a:tailEnd type="triangle" w="med" len="med"/>
          </a:ln>
        </p:spPr>
        <p:txBody>
          <a:bodyPr wrap="none"/>
          <a:lstStyle/>
          <a:p>
            <a:pPr algn="l" rtl="0"/>
            <a:endParaRPr lang="en-US"/>
          </a:p>
        </p:txBody>
      </p:sp>
      <p:sp>
        <p:nvSpPr>
          <p:cNvPr id="13" name="عنصر نائب لرقم الشريحة 12"/>
          <p:cNvSpPr>
            <a:spLocks noGrp="1"/>
          </p:cNvSpPr>
          <p:nvPr>
            <p:ph type="sldNum" sz="quarter" idx="12"/>
          </p:nvPr>
        </p:nvSpPr>
        <p:spPr/>
        <p:txBody>
          <a:bodyPr/>
          <a:lstStyle/>
          <a:p>
            <a:fld id="{B6D09FD2-1A00-453C-B236-CBDB5D8E0A4C}" type="slidenum">
              <a:rPr lang="ar-SA" smtClean="0"/>
              <a:pPr/>
              <a:t>15</a:t>
            </a:fld>
            <a:endParaRPr lang="ar-SA"/>
          </a:p>
        </p:txBody>
      </p:sp>
      <p:sp>
        <p:nvSpPr>
          <p:cNvPr id="2"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1524001" y="9011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11271"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7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86601" y="3581400"/>
            <a:ext cx="1933575" cy="590550"/>
          </a:xfrm>
          <a:prstGeom prst="rect">
            <a:avLst/>
          </a:prstGeom>
          <a:noFill/>
        </p:spPr>
      </p:pic>
      <p:sp>
        <p:nvSpPr>
          <p:cNvPr id="11272" name="Rectangle 8"/>
          <p:cNvSpPr>
            <a:spLocks noChangeArrowheads="1"/>
          </p:cNvSpPr>
          <p:nvPr/>
        </p:nvSpPr>
        <p:spPr bwMode="auto">
          <a:xfrm>
            <a:off x="1524001" y="10916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91848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2590800" y="76200"/>
            <a:ext cx="7383462" cy="990600"/>
          </a:xfrm>
        </p:spPr>
        <p:txBody>
          <a:bodyPr/>
          <a:lstStyle/>
          <a:p>
            <a:pPr eaLnBrk="1" hangingPunct="1"/>
            <a:r>
              <a:rPr lang="en-US" b="1" dirty="0" smtClean="0"/>
              <a:t>Least Squares Regression</a:t>
            </a:r>
          </a:p>
        </p:txBody>
      </p:sp>
      <p:sp>
        <p:nvSpPr>
          <p:cNvPr id="12294" name="Rectangle 3"/>
          <p:cNvSpPr>
            <a:spLocks noGrp="1" noChangeArrowheads="1"/>
          </p:cNvSpPr>
          <p:nvPr>
            <p:ph type="body" idx="1"/>
          </p:nvPr>
        </p:nvSpPr>
        <p:spPr>
          <a:xfrm>
            <a:off x="4876800" y="1600200"/>
            <a:ext cx="5638800" cy="503238"/>
          </a:xfrm>
        </p:spPr>
        <p:txBody>
          <a:bodyPr/>
          <a:lstStyle/>
          <a:p>
            <a:pPr algn="l" rtl="0" eaLnBrk="1" hangingPunct="1">
              <a:lnSpc>
                <a:spcPct val="90000"/>
              </a:lnSpc>
              <a:buFont typeface="Wingdings" pitchFamily="2" charset="2"/>
              <a:buNone/>
            </a:pPr>
            <a:r>
              <a:rPr lang="en-US" sz="2400" dirty="0"/>
              <a:t>The estimated linear trend equation is:</a:t>
            </a:r>
          </a:p>
        </p:txBody>
      </p:sp>
      <p:graphicFrame>
        <p:nvGraphicFramePr>
          <p:cNvPr id="12290" name="Object 4"/>
          <p:cNvGraphicFramePr>
            <a:graphicFrameLocks noChangeAspect="1"/>
          </p:cNvGraphicFramePr>
          <p:nvPr/>
        </p:nvGraphicFramePr>
        <p:xfrm>
          <a:off x="5000626" y="2895600"/>
          <a:ext cx="5514975" cy="3733800"/>
        </p:xfrm>
        <a:graphic>
          <a:graphicData uri="http://schemas.openxmlformats.org/presentationml/2006/ole">
            <mc:AlternateContent xmlns:mc="http://schemas.openxmlformats.org/markup-compatibility/2006">
              <mc:Choice xmlns:v="urn:schemas-microsoft-com:vml" Requires="v">
                <p:oleObj spid="_x0000_s2055" name="Chart" r:id="rId4" imgW="6724650" imgH="3648253" progId="Excel.Sheet.8">
                  <p:embed/>
                </p:oleObj>
              </mc:Choice>
              <mc:Fallback>
                <p:oleObj name="Chart" r:id="rId4" imgW="6724650" imgH="3648253" progId="Excel.Sheet.8">
                  <p:embed/>
                  <p:pic>
                    <p:nvPicPr>
                      <p:cNvPr id="12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6" y="2895600"/>
                        <a:ext cx="5514975" cy="3733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53" name="Group 25"/>
          <p:cNvGraphicFramePr>
            <a:graphicFrameLocks noGrp="1"/>
          </p:cNvGraphicFramePr>
          <p:nvPr/>
        </p:nvGraphicFramePr>
        <p:xfrm>
          <a:off x="1752600" y="2057400"/>
          <a:ext cx="3200400" cy="3852672"/>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Time Period (t)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Sales (X)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extLst>
                  <a:ext uri="{0D108BD9-81ED-4DB2-BD59-A6C34878D82A}">
                    <a16:rowId xmlns:a16="http://schemas.microsoft.com/office/drawing/2014/main" val="10000"/>
                  </a:ext>
                </a:extLst>
              </a:tr>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2007</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50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bl>
          </a:graphicData>
        </a:graphic>
      </p:graphicFrame>
      <p:sp>
        <p:nvSpPr>
          <p:cNvPr id="12309" name="Text Box 20"/>
          <p:cNvSpPr txBox="1">
            <a:spLocks noChangeArrowheads="1"/>
          </p:cNvSpPr>
          <p:nvPr/>
        </p:nvSpPr>
        <p:spPr bwMode="auto">
          <a:xfrm>
            <a:off x="2057400" y="914401"/>
            <a:ext cx="8153400" cy="1015663"/>
          </a:xfrm>
          <a:prstGeom prst="rect">
            <a:avLst/>
          </a:prstGeom>
          <a:noFill/>
          <a:ln w="9525">
            <a:noFill/>
            <a:miter lim="800000"/>
            <a:headEnd/>
            <a:tailEnd/>
          </a:ln>
        </p:spPr>
        <p:txBody>
          <a:bodyPr wrap="square">
            <a:spAutoFit/>
          </a:bodyPr>
          <a:lstStyle/>
          <a:p>
            <a:pPr algn="l" rtl="0"/>
            <a:r>
              <a:rPr lang="en-US" sz="2000" i="1" dirty="0">
                <a:solidFill>
                  <a:schemeClr val="tx2"/>
                </a:solidFill>
              </a:rPr>
              <a:t>Without knowing the exact time series random error correlation structure, one often resorts to the ordinary least squares regression method, not optimal but practical. </a:t>
            </a:r>
          </a:p>
        </p:txBody>
      </p:sp>
      <p:sp>
        <p:nvSpPr>
          <p:cNvPr id="10" name="عنصر نائب لرقم الشريحة 9"/>
          <p:cNvSpPr>
            <a:spLocks noGrp="1"/>
          </p:cNvSpPr>
          <p:nvPr>
            <p:ph type="sldNum" sz="quarter" idx="12"/>
          </p:nvPr>
        </p:nvSpPr>
        <p:spPr/>
        <p:txBody>
          <a:bodyPr/>
          <a:lstStyle/>
          <a:p>
            <a:fld id="{B6D09FD2-1A00-453C-B236-CBDB5D8E0A4C}" type="slidenum">
              <a:rPr lang="ar-SA" smtClean="0"/>
              <a:pPr/>
              <a:t>16</a:t>
            </a:fld>
            <a:endParaRPr lang="ar-SA"/>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2"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19800" y="2286001"/>
            <a:ext cx="3067050" cy="409575"/>
          </a:xfrm>
          <a:prstGeom prst="rect">
            <a:avLst/>
          </a:prstGeom>
          <a:noFill/>
        </p:spPr>
      </p:pic>
      <p:sp>
        <p:nvSpPr>
          <p:cNvPr id="3" name="Rectangle 6"/>
          <p:cNvSpPr>
            <a:spLocks noChangeArrowheads="1"/>
          </p:cNvSpPr>
          <p:nvPr/>
        </p:nvSpPr>
        <p:spPr bwMode="auto">
          <a:xfrm>
            <a:off x="1524001" y="9107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4173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2598738" y="0"/>
            <a:ext cx="7383462" cy="990600"/>
          </a:xfrm>
        </p:spPr>
        <p:txBody>
          <a:bodyPr/>
          <a:lstStyle/>
          <a:p>
            <a:pPr eaLnBrk="1" hangingPunct="1"/>
            <a:r>
              <a:rPr lang="en-US" b="1" dirty="0" smtClean="0"/>
              <a:t>Linear Trend Forecasting</a:t>
            </a:r>
          </a:p>
        </p:txBody>
      </p:sp>
      <p:sp>
        <p:nvSpPr>
          <p:cNvPr id="13318" name="Rectangle 3"/>
          <p:cNvSpPr>
            <a:spLocks noGrp="1" noChangeArrowheads="1"/>
          </p:cNvSpPr>
          <p:nvPr>
            <p:ph type="body" idx="1"/>
          </p:nvPr>
        </p:nvSpPr>
        <p:spPr>
          <a:xfrm>
            <a:off x="4191000" y="1524000"/>
            <a:ext cx="5105400" cy="457200"/>
          </a:xfrm>
        </p:spPr>
        <p:txBody>
          <a:bodyPr/>
          <a:lstStyle/>
          <a:p>
            <a:pPr algn="l" rtl="0" eaLnBrk="1" hangingPunct="1"/>
            <a:r>
              <a:rPr lang="en-US" sz="2400" dirty="0"/>
              <a:t>Forecast for time period 6 (2010):</a:t>
            </a:r>
          </a:p>
        </p:txBody>
      </p:sp>
      <p:graphicFrame>
        <p:nvGraphicFramePr>
          <p:cNvPr id="151580" name="Group 28"/>
          <p:cNvGraphicFramePr>
            <a:graphicFrameLocks noGrp="1"/>
          </p:cNvGraphicFramePr>
          <p:nvPr/>
        </p:nvGraphicFramePr>
        <p:xfrm>
          <a:off x="1752600" y="2057400"/>
          <a:ext cx="2895600" cy="3657600"/>
        </p:xfrm>
        <a:graphic>
          <a:graphicData uri="http://schemas.openxmlformats.org/drawingml/2006/table">
            <a:tbl>
              <a:tblPr/>
              <a:tblGrid>
                <a:gridCol w="827088">
                  <a:extLst>
                    <a:ext uri="{9D8B030D-6E8A-4147-A177-3AD203B41FA5}">
                      <a16:colId xmlns:a16="http://schemas.microsoft.com/office/drawing/2014/main" val="20000"/>
                    </a:ext>
                  </a:extLst>
                </a:gridCol>
                <a:gridCol w="1103312">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Year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Time Period (t)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Sales (X)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extLst>
                  <a:ext uri="{0D108BD9-81ED-4DB2-BD59-A6C34878D82A}">
                    <a16:rowId xmlns:a16="http://schemas.microsoft.com/office/drawing/2014/main" val="10000"/>
                  </a:ext>
                </a:extLst>
              </a:tr>
              <a:tr h="749300">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2006</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2007</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2008</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2009</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30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50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70</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65</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hlink"/>
                          </a:solidFill>
                          <a:effectLst/>
                          <a:latin typeface="Arial"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bl>
          </a:graphicData>
        </a:graphic>
      </p:graphicFrame>
      <p:sp>
        <p:nvSpPr>
          <p:cNvPr id="13333" name="Text Box 19"/>
          <p:cNvSpPr txBox="1">
            <a:spLocks noChangeArrowheads="1"/>
          </p:cNvSpPr>
          <p:nvPr/>
        </p:nvSpPr>
        <p:spPr bwMode="auto">
          <a:xfrm>
            <a:off x="2057401" y="914400"/>
            <a:ext cx="8075077" cy="707886"/>
          </a:xfrm>
          <a:prstGeom prst="rect">
            <a:avLst/>
          </a:prstGeom>
          <a:noFill/>
          <a:ln w="9525">
            <a:noFill/>
            <a:miter lim="800000"/>
            <a:headEnd/>
            <a:tailEnd/>
          </a:ln>
        </p:spPr>
        <p:txBody>
          <a:bodyPr wrap="square">
            <a:spAutoFit/>
          </a:bodyPr>
          <a:lstStyle/>
          <a:p>
            <a:pPr algn="l" rtl="0"/>
            <a:r>
              <a:rPr lang="en-US" sz="2000" i="1" dirty="0">
                <a:solidFill>
                  <a:schemeClr val="tx2"/>
                </a:solidFill>
              </a:rPr>
              <a:t>One can even performs trend forecasting at this point – but bear in mind that the forecasting may not be optimal. </a:t>
            </a:r>
          </a:p>
        </p:txBody>
      </p:sp>
      <p:sp>
        <p:nvSpPr>
          <p:cNvPr id="13334" name="Freeform 22"/>
          <p:cNvSpPr>
            <a:spLocks/>
          </p:cNvSpPr>
          <p:nvPr/>
        </p:nvSpPr>
        <p:spPr bwMode="auto">
          <a:xfrm>
            <a:off x="9144000" y="1752600"/>
            <a:ext cx="457200" cy="381000"/>
          </a:xfrm>
          <a:custGeom>
            <a:avLst/>
            <a:gdLst>
              <a:gd name="T0" fmla="*/ 0 w 384"/>
              <a:gd name="T1" fmla="*/ 0 h 339"/>
              <a:gd name="T2" fmla="*/ 457200 w 384"/>
              <a:gd name="T3" fmla="*/ 0 h 339"/>
              <a:gd name="T4" fmla="*/ 456009 w 384"/>
              <a:gd name="T5" fmla="*/ 381000 h 339"/>
              <a:gd name="T6" fmla="*/ 0 60000 65536"/>
              <a:gd name="T7" fmla="*/ 0 60000 65536"/>
              <a:gd name="T8" fmla="*/ 0 60000 65536"/>
              <a:gd name="T9" fmla="*/ 0 w 384"/>
              <a:gd name="T10" fmla="*/ 0 h 339"/>
              <a:gd name="T11" fmla="*/ 384 w 384"/>
              <a:gd name="T12" fmla="*/ 339 h 339"/>
            </a:gdLst>
            <a:ahLst/>
            <a:cxnLst>
              <a:cxn ang="T6">
                <a:pos x="T0" y="T1"/>
              </a:cxn>
              <a:cxn ang="T7">
                <a:pos x="T2" y="T3"/>
              </a:cxn>
              <a:cxn ang="T8">
                <a:pos x="T4" y="T5"/>
              </a:cxn>
            </a:cxnLst>
            <a:rect l="T9" t="T10" r="T11" b="T12"/>
            <a:pathLst>
              <a:path w="384" h="339">
                <a:moveTo>
                  <a:pt x="0" y="0"/>
                </a:moveTo>
                <a:lnTo>
                  <a:pt x="384" y="0"/>
                </a:lnTo>
                <a:lnTo>
                  <a:pt x="383" y="339"/>
                </a:lnTo>
              </a:path>
            </a:pathLst>
          </a:custGeom>
          <a:noFill/>
          <a:ln w="28575">
            <a:solidFill>
              <a:schemeClr val="hlink"/>
            </a:solidFill>
            <a:miter lim="800000"/>
            <a:headEnd/>
            <a:tailEnd type="triangle" w="lg" len="med"/>
          </a:ln>
        </p:spPr>
        <p:txBody>
          <a:bodyPr wrap="none"/>
          <a:lstStyle/>
          <a:p>
            <a:pPr algn="l" rtl="0"/>
            <a:endParaRPr lang="en-US"/>
          </a:p>
        </p:txBody>
      </p:sp>
      <p:graphicFrame>
        <p:nvGraphicFramePr>
          <p:cNvPr id="13314" name="Object 29"/>
          <p:cNvGraphicFramePr>
            <a:graphicFrameLocks noChangeAspect="1"/>
          </p:cNvGraphicFramePr>
          <p:nvPr/>
        </p:nvGraphicFramePr>
        <p:xfrm>
          <a:off x="5153026" y="2971800"/>
          <a:ext cx="5514975" cy="3505200"/>
        </p:xfrm>
        <a:graphic>
          <a:graphicData uri="http://schemas.openxmlformats.org/presentationml/2006/ole">
            <mc:AlternateContent xmlns:mc="http://schemas.openxmlformats.org/markup-compatibility/2006">
              <mc:Choice xmlns:v="urn:schemas-microsoft-com:vml" Requires="v">
                <p:oleObj spid="_x0000_s3079" name="Chart" r:id="rId4" imgW="6724650" imgH="3648253" progId="Excel.Sheet.8">
                  <p:embed/>
                </p:oleObj>
              </mc:Choice>
              <mc:Fallback>
                <p:oleObj name="Chart" r:id="rId4" imgW="6724650" imgH="3648253" progId="Excel.Sheet.8">
                  <p:embed/>
                  <p:pic>
                    <p:nvPicPr>
                      <p:cNvPr id="13314"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3026" y="2971800"/>
                        <a:ext cx="5514975" cy="3505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5" name="Freeform 20"/>
          <p:cNvSpPr>
            <a:spLocks/>
          </p:cNvSpPr>
          <p:nvPr/>
        </p:nvSpPr>
        <p:spPr bwMode="auto">
          <a:xfrm>
            <a:off x="9677400" y="3810000"/>
            <a:ext cx="674688" cy="230188"/>
          </a:xfrm>
          <a:custGeom>
            <a:avLst/>
            <a:gdLst>
              <a:gd name="T0" fmla="*/ 0 w 425"/>
              <a:gd name="T1" fmla="*/ 230188 h 145"/>
              <a:gd name="T2" fmla="*/ 674688 w 425"/>
              <a:gd name="T3" fmla="*/ 0 h 145"/>
              <a:gd name="T4" fmla="*/ 0 60000 65536"/>
              <a:gd name="T5" fmla="*/ 0 60000 65536"/>
              <a:gd name="T6" fmla="*/ 0 w 425"/>
              <a:gd name="T7" fmla="*/ 0 h 145"/>
              <a:gd name="T8" fmla="*/ 425 w 425"/>
              <a:gd name="T9" fmla="*/ 145 h 145"/>
            </a:gdLst>
            <a:ahLst/>
            <a:cxnLst>
              <a:cxn ang="T4">
                <a:pos x="T0" y="T1"/>
              </a:cxn>
              <a:cxn ang="T5">
                <a:pos x="T2" y="T3"/>
              </a:cxn>
            </a:cxnLst>
            <a:rect l="T6" t="T7" r="T8" b="T9"/>
            <a:pathLst>
              <a:path w="425" h="145">
                <a:moveTo>
                  <a:pt x="0" y="145"/>
                </a:moveTo>
                <a:lnTo>
                  <a:pt x="425" y="0"/>
                </a:lnTo>
              </a:path>
            </a:pathLst>
          </a:custGeom>
          <a:noFill/>
          <a:ln w="28575">
            <a:solidFill>
              <a:schemeClr val="hlink"/>
            </a:solidFill>
            <a:prstDash val="dash"/>
            <a:miter lim="800000"/>
            <a:headEnd/>
            <a:tailEnd/>
          </a:ln>
        </p:spPr>
        <p:txBody>
          <a:bodyPr wrap="none"/>
          <a:lstStyle/>
          <a:p>
            <a:pPr algn="l" rtl="0"/>
            <a:endParaRPr lang="en-US"/>
          </a:p>
        </p:txBody>
      </p:sp>
      <p:sp>
        <p:nvSpPr>
          <p:cNvPr id="13336" name="Oval 21"/>
          <p:cNvSpPr>
            <a:spLocks noChangeArrowheads="1"/>
          </p:cNvSpPr>
          <p:nvPr/>
        </p:nvSpPr>
        <p:spPr bwMode="auto">
          <a:xfrm>
            <a:off x="10287000" y="3733800"/>
            <a:ext cx="152400" cy="152400"/>
          </a:xfrm>
          <a:prstGeom prst="ellipse">
            <a:avLst/>
          </a:prstGeom>
          <a:solidFill>
            <a:schemeClr val="hlink"/>
          </a:solidFill>
          <a:ln w="9525">
            <a:solidFill>
              <a:schemeClr val="hlink"/>
            </a:solidFill>
            <a:miter lim="800000"/>
            <a:headEnd/>
            <a:tailEnd/>
          </a:ln>
        </p:spPr>
        <p:txBody>
          <a:bodyPr wrap="none" anchor="ctr"/>
          <a:lstStyle/>
          <a:p>
            <a:pPr algn="l" rtl="0"/>
            <a:endParaRPr lang="en-US"/>
          </a:p>
        </p:txBody>
      </p:sp>
      <p:sp>
        <p:nvSpPr>
          <p:cNvPr id="13337" name="Freeform 25"/>
          <p:cNvSpPr>
            <a:spLocks/>
          </p:cNvSpPr>
          <p:nvPr/>
        </p:nvSpPr>
        <p:spPr bwMode="auto">
          <a:xfrm>
            <a:off x="5762625" y="3756026"/>
            <a:ext cx="4572000" cy="1882775"/>
          </a:xfrm>
          <a:custGeom>
            <a:avLst/>
            <a:gdLst>
              <a:gd name="T0" fmla="*/ 4572000 w 2953"/>
              <a:gd name="T1" fmla="*/ 1882775 h 1138"/>
              <a:gd name="T2" fmla="*/ 4572000 w 2953"/>
              <a:gd name="T3" fmla="*/ 0 h 1138"/>
              <a:gd name="T4" fmla="*/ 0 w 2953"/>
              <a:gd name="T5" fmla="*/ 11581 h 1138"/>
              <a:gd name="T6" fmla="*/ 0 60000 65536"/>
              <a:gd name="T7" fmla="*/ 0 60000 65536"/>
              <a:gd name="T8" fmla="*/ 0 60000 65536"/>
              <a:gd name="T9" fmla="*/ 0 w 2953"/>
              <a:gd name="T10" fmla="*/ 0 h 1138"/>
              <a:gd name="T11" fmla="*/ 2953 w 2953"/>
              <a:gd name="T12" fmla="*/ 1138 h 1138"/>
            </a:gdLst>
            <a:ahLst/>
            <a:cxnLst>
              <a:cxn ang="T6">
                <a:pos x="T0" y="T1"/>
              </a:cxn>
              <a:cxn ang="T7">
                <a:pos x="T2" y="T3"/>
              </a:cxn>
              <a:cxn ang="T8">
                <a:pos x="T4" y="T5"/>
              </a:cxn>
            </a:cxnLst>
            <a:rect l="T9" t="T10" r="T11" b="T12"/>
            <a:pathLst>
              <a:path w="2953" h="1138">
                <a:moveTo>
                  <a:pt x="2953" y="1138"/>
                </a:moveTo>
                <a:lnTo>
                  <a:pt x="2953" y="0"/>
                </a:lnTo>
                <a:lnTo>
                  <a:pt x="0" y="7"/>
                </a:lnTo>
              </a:path>
            </a:pathLst>
          </a:custGeom>
          <a:noFill/>
          <a:ln w="9525">
            <a:solidFill>
              <a:schemeClr val="tx1"/>
            </a:solidFill>
            <a:prstDash val="sysDot"/>
            <a:miter lim="800000"/>
            <a:headEnd/>
            <a:tailEnd/>
          </a:ln>
        </p:spPr>
        <p:txBody>
          <a:bodyPr wrap="none"/>
          <a:lstStyle/>
          <a:p>
            <a:pPr algn="l" rtl="0"/>
            <a:endParaRPr lang="en-US"/>
          </a:p>
        </p:txBody>
      </p:sp>
      <p:sp>
        <p:nvSpPr>
          <p:cNvPr id="13338" name="Rectangle 26"/>
          <p:cNvSpPr>
            <a:spLocks noChangeArrowheads="1"/>
          </p:cNvSpPr>
          <p:nvPr/>
        </p:nvSpPr>
        <p:spPr bwMode="auto">
          <a:xfrm>
            <a:off x="8382000" y="2286000"/>
            <a:ext cx="304800" cy="609600"/>
          </a:xfrm>
          <a:prstGeom prst="rect">
            <a:avLst/>
          </a:prstGeom>
          <a:noFill/>
          <a:ln w="19050">
            <a:solidFill>
              <a:schemeClr val="hlink"/>
            </a:solidFill>
            <a:miter lim="800000"/>
            <a:headEnd/>
            <a:tailEnd/>
          </a:ln>
        </p:spPr>
        <p:txBody>
          <a:bodyPr wrap="none" anchor="ctr"/>
          <a:lstStyle/>
          <a:p>
            <a:pPr algn="l" rtl="0"/>
            <a:endParaRPr lang="en-US"/>
          </a:p>
        </p:txBody>
      </p:sp>
      <p:sp>
        <p:nvSpPr>
          <p:cNvPr id="15" name="عنصر نائب لرقم الشريحة 14"/>
          <p:cNvSpPr>
            <a:spLocks noGrp="1"/>
          </p:cNvSpPr>
          <p:nvPr>
            <p:ph type="sldNum" sz="quarter" idx="12"/>
          </p:nvPr>
        </p:nvSpPr>
        <p:spPr/>
        <p:txBody>
          <a:bodyPr/>
          <a:lstStyle/>
          <a:p>
            <a:fld id="{B6D09FD2-1A00-453C-B236-CBDB5D8E0A4C}" type="slidenum">
              <a:rPr lang="ar-SA" smtClean="0"/>
              <a:pPr/>
              <a:t>17</a:t>
            </a:fld>
            <a:endParaRPr lang="ar-SA"/>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6"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181600" y="2362201"/>
            <a:ext cx="4648200" cy="409575"/>
          </a:xfrm>
          <a:prstGeom prst="rect">
            <a:avLst/>
          </a:prstGeom>
          <a:noFill/>
        </p:spPr>
      </p:pic>
      <p:sp>
        <p:nvSpPr>
          <p:cNvPr id="3" name="Rectangle 6"/>
          <p:cNvSpPr>
            <a:spLocks noChangeArrowheads="1"/>
          </p:cNvSpPr>
          <p:nvPr/>
        </p:nvSpPr>
        <p:spPr bwMode="auto">
          <a:xfrm>
            <a:off x="1524001" y="9107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03553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0" y="1295400"/>
            <a:ext cx="7772400" cy="609600"/>
          </a:xfrm>
        </p:spPr>
        <p:txBody>
          <a:bodyPr>
            <a:normAutofit fontScale="90000"/>
          </a:bodyPr>
          <a:lstStyle/>
          <a:p>
            <a:r>
              <a:rPr lang="en-US" altLang="zh-CN" b="1" dirty="0" smtClean="0"/>
              <a:t>Method 2: Trend Elimination by Differencing</a:t>
            </a:r>
            <a:endParaRPr lang="pl-PL" altLang="zh-CN" dirty="0"/>
          </a:p>
        </p:txBody>
      </p:sp>
      <p:pic>
        <p:nvPicPr>
          <p:cNvPr id="108548" name="Picture 4"/>
          <p:cNvPicPr>
            <a:picLocks noChangeAspect="1" noChangeArrowheads="1"/>
          </p:cNvPicPr>
          <p:nvPr/>
        </p:nvPicPr>
        <p:blipFill>
          <a:blip r:embed="rId2" cstate="print"/>
          <a:srcRect/>
          <a:stretch>
            <a:fillRect/>
          </a:stretch>
        </p:blipFill>
        <p:spPr bwMode="auto">
          <a:xfrm>
            <a:off x="2133600" y="2562226"/>
            <a:ext cx="6929438" cy="2024063"/>
          </a:xfrm>
          <a:prstGeom prst="rect">
            <a:avLst/>
          </a:prstGeom>
          <a:noFill/>
          <a:ln w="9525">
            <a:noFill/>
            <a:miter lim="800000"/>
            <a:headEnd/>
            <a:tailEnd/>
          </a:ln>
          <a:effectLst/>
        </p:spPr>
      </p:pic>
      <p:pic>
        <p:nvPicPr>
          <p:cNvPr id="108549" name="Picture 5"/>
          <p:cNvPicPr>
            <a:picLocks noChangeAspect="1" noChangeArrowheads="1"/>
          </p:cNvPicPr>
          <p:nvPr/>
        </p:nvPicPr>
        <p:blipFill>
          <a:blip r:embed="rId3" cstate="print"/>
          <a:srcRect/>
          <a:stretch>
            <a:fillRect/>
          </a:stretch>
        </p:blipFill>
        <p:spPr bwMode="auto">
          <a:xfrm>
            <a:off x="2438400" y="5105400"/>
            <a:ext cx="5600700" cy="7302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B6D09FD2-1A00-453C-B236-CBDB5D8E0A4C}" type="slidenum">
              <a:rPr lang="ar-SA" smtClean="0"/>
              <a:pPr/>
              <a:t>18</a:t>
            </a:fld>
            <a:endParaRPr lang="ar-SA"/>
          </a:p>
        </p:txBody>
      </p:sp>
    </p:spTree>
    <p:extLst>
      <p:ext uri="{BB962C8B-B14F-4D97-AF65-F5344CB8AC3E}">
        <p14:creationId xmlns:p14="http://schemas.microsoft.com/office/powerpoint/2010/main" val="349612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p:cTn id="7" dur="500" fill="hold"/>
                                        <p:tgtEl>
                                          <p:spTgt spid="108549"/>
                                        </p:tgtEl>
                                        <p:attrNameLst>
                                          <p:attrName>ppt_w</p:attrName>
                                        </p:attrNameLst>
                                      </p:cBhvr>
                                      <p:tavLst>
                                        <p:tav tm="0">
                                          <p:val>
                                            <p:fltVal val="0"/>
                                          </p:val>
                                        </p:tav>
                                        <p:tav tm="100000">
                                          <p:val>
                                            <p:strVal val="#ppt_w"/>
                                          </p:val>
                                        </p:tav>
                                      </p:tavLst>
                                    </p:anim>
                                    <p:anim calcmode="lin" valueType="num">
                                      <p:cBhvr>
                                        <p:cTn id="8" dur="500" fill="hold"/>
                                        <p:tgtEl>
                                          <p:spTgt spid="1085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0" y="1295400"/>
            <a:ext cx="7772400" cy="609600"/>
          </a:xfrm>
        </p:spPr>
        <p:txBody>
          <a:bodyPr>
            <a:normAutofit fontScale="90000"/>
          </a:bodyPr>
          <a:lstStyle/>
          <a:p>
            <a:r>
              <a:rPr lang="en-US" altLang="zh-CN" b="1" dirty="0" smtClean="0"/>
              <a:t>Trend Elimination by Differencing</a:t>
            </a:r>
            <a:endParaRPr lang="pl-PL" altLang="zh-CN" dirty="0"/>
          </a:p>
        </p:txBody>
      </p:sp>
      <p:sp>
        <p:nvSpPr>
          <p:cNvPr id="5" name="灯片编号占位符 4"/>
          <p:cNvSpPr>
            <a:spLocks noGrp="1"/>
          </p:cNvSpPr>
          <p:nvPr>
            <p:ph type="sldNum" sz="quarter" idx="12"/>
          </p:nvPr>
        </p:nvSpPr>
        <p:spPr/>
        <p:txBody>
          <a:bodyPr/>
          <a:lstStyle/>
          <a:p>
            <a:fld id="{B6D09FD2-1A00-453C-B236-CBDB5D8E0A4C}" type="slidenum">
              <a:rPr lang="ar-SA" smtClean="0"/>
              <a:pPr/>
              <a:t>19</a:t>
            </a:fld>
            <a:endParaRPr lang="ar-SA"/>
          </a:p>
        </p:txBody>
      </p:sp>
      <p:sp>
        <p:nvSpPr>
          <p:cNvPr id="6" name="Rectangle 2"/>
          <p:cNvSpPr txBox="1">
            <a:spLocks noChangeArrowheads="1"/>
          </p:cNvSpPr>
          <p:nvPr/>
        </p:nvSpPr>
        <p:spPr>
          <a:xfrm>
            <a:off x="2133600" y="2667000"/>
            <a:ext cx="8077200" cy="1143000"/>
          </a:xfrm>
          <a:prstGeom prst="rect">
            <a:avLst/>
          </a:prstGeom>
        </p:spPr>
        <p:txBody>
          <a:bodyPr vert="horz" lIns="91440" tIns="45720" rIns="91440" bIns="45720" rtlCol="1" anchor="ctr">
            <a:normAutofit fontScale="97500"/>
          </a:bodyPr>
          <a:lstStyle/>
          <a:p>
            <a:pPr algn="ctr" rtl="1">
              <a:spcBef>
                <a:spcPct val="0"/>
              </a:spcBef>
              <a:defRPr/>
            </a:pPr>
            <a:r>
              <a:rPr lang="en-US" altLang="zh-CN" sz="2900" b="1" dirty="0">
                <a:latin typeface="+mj-lt"/>
                <a:ea typeface="+mj-ea"/>
                <a:cs typeface="+mj-cs"/>
              </a:rPr>
              <a:t>If the operator </a:t>
            </a:r>
            <a:r>
              <a:rPr lang="en-US" altLang="zh-CN" sz="2900" b="1" dirty="0">
                <a:latin typeface="Cambria Math"/>
                <a:ea typeface="Cambria Math"/>
                <a:cs typeface="+mj-cs"/>
              </a:rPr>
              <a:t>∇ is applied to a linear trend function:</a:t>
            </a:r>
          </a:p>
          <a:p>
            <a:pPr algn="ctr" rtl="1">
              <a:spcBef>
                <a:spcPct val="0"/>
              </a:spcBef>
              <a:defRPr/>
            </a:pPr>
            <a:r>
              <a:rPr lang="en-US" altLang="zh-CN" sz="2900" b="1" dirty="0">
                <a:latin typeface="Cambria Math"/>
                <a:ea typeface="Cambria Math"/>
                <a:cs typeface="+mj-cs"/>
              </a:rPr>
              <a:t> </a:t>
            </a:r>
          </a:p>
          <a:p>
            <a:pPr algn="ctr" rtl="1">
              <a:spcBef>
                <a:spcPct val="0"/>
              </a:spcBef>
              <a:defRPr/>
            </a:pPr>
            <a:endParaRPr lang="pl-PL" altLang="zh-CN" sz="4400" dirty="0">
              <a:latin typeface="+mj-lt"/>
              <a:ea typeface="+mj-ea"/>
              <a:cs typeface="+mj-cs"/>
            </a:endParaRPr>
          </a:p>
        </p:txBody>
      </p:sp>
      <p:sp>
        <p:nvSpPr>
          <p:cNvPr id="60418"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4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53000" y="2971800"/>
            <a:ext cx="1981200" cy="400050"/>
          </a:xfrm>
          <a:prstGeom prst="rect">
            <a:avLst/>
          </a:prstGeom>
          <a:noFill/>
        </p:spPr>
      </p:pic>
      <p:sp>
        <p:nvSpPr>
          <p:cNvPr id="60419" name="Rectangle 3"/>
          <p:cNvSpPr>
            <a:spLocks noChangeArrowheads="1"/>
          </p:cNvSpPr>
          <p:nvPr/>
        </p:nvSpPr>
        <p:spPr bwMode="auto">
          <a:xfrm>
            <a:off x="1524001" y="9011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10" name="Rectangle 2"/>
          <p:cNvSpPr txBox="1">
            <a:spLocks noChangeArrowheads="1"/>
          </p:cNvSpPr>
          <p:nvPr/>
        </p:nvSpPr>
        <p:spPr>
          <a:xfrm>
            <a:off x="2057400" y="3810000"/>
            <a:ext cx="8077200" cy="1143000"/>
          </a:xfrm>
          <a:prstGeom prst="rect">
            <a:avLst/>
          </a:prstGeom>
        </p:spPr>
        <p:txBody>
          <a:bodyPr vert="horz" lIns="91440" tIns="45720" rIns="91440" bIns="45720" rtlCol="1" anchor="ctr">
            <a:normAutofit fontScale="97500"/>
          </a:bodyPr>
          <a:lstStyle/>
          <a:p>
            <a:pPr algn="ctr" rtl="1">
              <a:spcBef>
                <a:spcPct val="0"/>
              </a:spcBef>
              <a:defRPr/>
            </a:pPr>
            <a:r>
              <a:rPr lang="en-US" altLang="zh-CN" sz="2900" b="1" dirty="0">
                <a:latin typeface="+mj-lt"/>
                <a:ea typeface="+mj-ea"/>
                <a:cs typeface="+mj-cs"/>
              </a:rPr>
              <a:t>Then we obtain the constant function:</a:t>
            </a:r>
            <a:endParaRPr lang="en-US" altLang="zh-CN" sz="2900" b="1" dirty="0">
              <a:latin typeface="Cambria Math"/>
              <a:ea typeface="Cambria Math"/>
              <a:cs typeface="+mj-cs"/>
            </a:endParaRPr>
          </a:p>
          <a:p>
            <a:pPr algn="ctr" rtl="1">
              <a:spcBef>
                <a:spcPct val="0"/>
              </a:spcBef>
              <a:defRPr/>
            </a:pPr>
            <a:r>
              <a:rPr lang="en-US" altLang="zh-CN" sz="2900" b="1" dirty="0">
                <a:latin typeface="Cambria Math"/>
                <a:ea typeface="Cambria Math"/>
                <a:cs typeface="+mj-cs"/>
              </a:rPr>
              <a:t> </a:t>
            </a:r>
          </a:p>
          <a:p>
            <a:pPr algn="ctr" rtl="1">
              <a:spcBef>
                <a:spcPct val="0"/>
              </a:spcBef>
              <a:defRPr/>
            </a:pPr>
            <a:endParaRPr lang="pl-PL" altLang="zh-CN" sz="4400" dirty="0">
              <a:latin typeface="+mj-lt"/>
              <a:ea typeface="+mj-ea"/>
              <a:cs typeface="+mj-cs"/>
            </a:endParaRPr>
          </a:p>
        </p:txBody>
      </p:sp>
      <p:sp>
        <p:nvSpPr>
          <p:cNvPr id="60421"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22" name="Rectangle 6"/>
          <p:cNvSpPr>
            <a:spLocks noChangeArrowheads="1"/>
          </p:cNvSpPr>
          <p:nvPr/>
        </p:nvSpPr>
        <p:spPr bwMode="auto">
          <a:xfrm>
            <a:off x="1524001" y="12155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pic>
        <p:nvPicPr>
          <p:cNvPr id="60423" name="Picture 7"/>
          <p:cNvPicPr>
            <a:picLocks noChangeAspect="1" noChangeArrowheads="1"/>
          </p:cNvPicPr>
          <p:nvPr/>
        </p:nvPicPr>
        <p:blipFill>
          <a:blip r:embed="rId3" cstate="print"/>
          <a:srcRect/>
          <a:stretch>
            <a:fillRect/>
          </a:stretch>
        </p:blipFill>
        <p:spPr bwMode="auto">
          <a:xfrm>
            <a:off x="2743201" y="4267201"/>
            <a:ext cx="6448425" cy="390525"/>
          </a:xfrm>
          <a:prstGeom prst="rect">
            <a:avLst/>
          </a:prstGeom>
          <a:noFill/>
          <a:ln w="9525">
            <a:noFill/>
            <a:miter lim="800000"/>
            <a:headEnd/>
            <a:tailEnd/>
          </a:ln>
        </p:spPr>
      </p:pic>
      <p:sp>
        <p:nvSpPr>
          <p:cNvPr id="16" name="矩形 15"/>
          <p:cNvSpPr/>
          <p:nvPr/>
        </p:nvSpPr>
        <p:spPr>
          <a:xfrm>
            <a:off x="1905000" y="5181601"/>
            <a:ext cx="8377324" cy="954107"/>
          </a:xfrm>
          <a:prstGeom prst="rect">
            <a:avLst/>
          </a:prstGeom>
        </p:spPr>
        <p:txBody>
          <a:bodyPr wrap="square">
            <a:spAutoFit/>
          </a:bodyPr>
          <a:lstStyle/>
          <a:p>
            <a:pPr algn="l"/>
            <a:r>
              <a:rPr lang="en-US" altLang="zh-CN" sz="2800" b="1" dirty="0"/>
              <a:t>In the same way any polynomial trend of degree k can be removed by the operator: </a:t>
            </a:r>
            <a:endParaRPr lang="zh-CN" altLang="en-US" sz="2800" dirty="0"/>
          </a:p>
        </p:txBody>
      </p:sp>
      <p:sp>
        <p:nvSpPr>
          <p:cNvPr id="60425" name="Rectangle 9"/>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424"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781801" y="5791200"/>
            <a:ext cx="352425" cy="381000"/>
          </a:xfrm>
          <a:prstGeom prst="rect">
            <a:avLst/>
          </a:prstGeom>
          <a:noFill/>
        </p:spPr>
      </p:pic>
      <p:sp>
        <p:nvSpPr>
          <p:cNvPr id="60426" name="Rectangle 10"/>
          <p:cNvSpPr>
            <a:spLocks noChangeArrowheads="1"/>
          </p:cNvSpPr>
          <p:nvPr/>
        </p:nvSpPr>
        <p:spPr bwMode="auto">
          <a:xfrm>
            <a:off x="1524001" y="882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00848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09800" y="914400"/>
            <a:ext cx="8229600" cy="1143000"/>
          </a:xfrm>
        </p:spPr>
        <p:txBody>
          <a:bodyPr/>
          <a:lstStyle/>
          <a:p>
            <a:r>
              <a:rPr lang="pl-PL" altLang="zh-CN" b="1" dirty="0"/>
              <a:t>Objectives of time series analysis</a:t>
            </a:r>
          </a:p>
        </p:txBody>
      </p:sp>
      <p:sp>
        <p:nvSpPr>
          <p:cNvPr id="88067" name="Rectangle 3"/>
          <p:cNvSpPr>
            <a:spLocks noGrp="1" noChangeArrowheads="1"/>
          </p:cNvSpPr>
          <p:nvPr>
            <p:ph type="body" idx="1"/>
          </p:nvPr>
        </p:nvSpPr>
        <p:spPr>
          <a:xfrm>
            <a:off x="2590801" y="2286001"/>
            <a:ext cx="6176963" cy="3643313"/>
          </a:xfrm>
        </p:spPr>
        <p:txBody>
          <a:bodyPr/>
          <a:lstStyle/>
          <a:p>
            <a:pPr>
              <a:buFont typeface="Wingdings" pitchFamily="2" charset="2"/>
              <a:buChar char="§"/>
            </a:pPr>
            <a:r>
              <a:rPr lang="pl-PL" altLang="zh-CN" dirty="0"/>
              <a:t>Data description</a:t>
            </a:r>
          </a:p>
          <a:p>
            <a:pPr>
              <a:buFont typeface="Wingdings" pitchFamily="2" charset="2"/>
              <a:buChar char="§"/>
            </a:pPr>
            <a:r>
              <a:rPr lang="pl-PL" altLang="zh-CN" dirty="0"/>
              <a:t>Data interpretation</a:t>
            </a:r>
          </a:p>
          <a:p>
            <a:pPr>
              <a:buFont typeface="Wingdings" pitchFamily="2" charset="2"/>
              <a:buChar char="§"/>
            </a:pPr>
            <a:endParaRPr lang="en-US" altLang="zh-CN" dirty="0"/>
          </a:p>
          <a:p>
            <a:pPr>
              <a:buFont typeface="Wingdings" pitchFamily="2" charset="2"/>
              <a:buChar char="§"/>
            </a:pPr>
            <a:r>
              <a:rPr lang="en-US" altLang="zh-CN" dirty="0"/>
              <a:t>Modeling</a:t>
            </a:r>
            <a:endParaRPr lang="pl-PL" altLang="zh-CN" dirty="0"/>
          </a:p>
          <a:p>
            <a:pPr>
              <a:buFont typeface="Wingdings" pitchFamily="2" charset="2"/>
              <a:buChar char="§"/>
            </a:pPr>
            <a:r>
              <a:rPr lang="pl-PL" altLang="zh-CN" dirty="0"/>
              <a:t>Control</a:t>
            </a:r>
          </a:p>
          <a:p>
            <a:pPr>
              <a:buFont typeface="Wingdings" pitchFamily="2" charset="2"/>
              <a:buChar char="§"/>
            </a:pPr>
            <a:r>
              <a:rPr lang="en-US" altLang="zh-CN" dirty="0"/>
              <a:t>Prediction &amp; Forecasting</a:t>
            </a:r>
            <a:endParaRPr lang="pl-PL" altLang="zh-CN" dirty="0"/>
          </a:p>
        </p:txBody>
      </p:sp>
      <p:sp>
        <p:nvSpPr>
          <p:cNvPr id="4" name="灯片编号占位符 3"/>
          <p:cNvSpPr>
            <a:spLocks noGrp="1"/>
          </p:cNvSpPr>
          <p:nvPr>
            <p:ph type="sldNum" sz="quarter" idx="12"/>
          </p:nvPr>
        </p:nvSpPr>
        <p:spPr/>
        <p:txBody>
          <a:bodyPr/>
          <a:lstStyle/>
          <a:p>
            <a:fld id="{B6D09FD2-1A00-453C-B236-CBDB5D8E0A4C}" type="slidenum">
              <a:rPr lang="ar-SA" smtClean="0"/>
              <a:pPr/>
              <a:t>2</a:t>
            </a:fld>
            <a:endParaRPr lang="ar-SA"/>
          </a:p>
        </p:txBody>
      </p:sp>
    </p:spTree>
    <p:extLst>
      <p:ext uri="{BB962C8B-B14F-4D97-AF65-F5344CB8AC3E}">
        <p14:creationId xmlns:p14="http://schemas.microsoft.com/office/powerpoint/2010/main" val="363665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514600" y="1447800"/>
            <a:ext cx="7696200" cy="990600"/>
          </a:xfrm>
        </p:spPr>
        <p:txBody>
          <a:bodyPr>
            <a:normAutofit fontScale="90000"/>
          </a:bodyPr>
          <a:lstStyle/>
          <a:p>
            <a:r>
              <a:rPr lang="en-US" altLang="zh-CN" dirty="0" smtClean="0"/>
              <a:t> </a:t>
            </a:r>
            <a:r>
              <a:rPr lang="pl-PL" altLang="zh-CN" b="1" u="sng" dirty="0" smtClean="0"/>
              <a:t>Classical </a:t>
            </a:r>
            <a:r>
              <a:rPr lang="en-US" altLang="zh-CN" b="1" u="sng" dirty="0" smtClean="0"/>
              <a:t>D</a:t>
            </a:r>
            <a:r>
              <a:rPr lang="pl-PL" altLang="zh-CN" b="1" u="sng" dirty="0" smtClean="0"/>
              <a:t>ecomposition </a:t>
            </a:r>
            <a:r>
              <a:rPr lang="en-US" altLang="zh-CN" b="1" u="sng" dirty="0" smtClean="0"/>
              <a:t>M</a:t>
            </a:r>
            <a:r>
              <a:rPr lang="pl-PL" altLang="zh-CN" b="1" u="sng" dirty="0" smtClean="0"/>
              <a:t>odel</a:t>
            </a:r>
            <a:r>
              <a:rPr lang="en-US" altLang="zh-CN" b="1" u="sng" dirty="0" smtClean="0"/>
              <a:t> (Seasonal Model)</a:t>
            </a:r>
            <a:r>
              <a:rPr lang="pl-PL" altLang="zh-CN" b="1" u="sng" dirty="0" smtClean="0"/>
              <a:t> </a:t>
            </a:r>
            <a:r>
              <a:rPr lang="en-US" altLang="zh-CN" b="1" dirty="0" smtClean="0"/>
              <a:t/>
            </a:r>
            <a:br>
              <a:rPr lang="en-US" altLang="zh-CN" b="1" dirty="0" smtClean="0"/>
            </a:br>
            <a:r>
              <a:rPr lang="en-US" altLang="zh-CN" b="1" dirty="0" smtClean="0"/>
              <a:t>with trend and season</a:t>
            </a:r>
            <a:endParaRPr lang="pl-PL" altLang="zh-CN" b="1" dirty="0"/>
          </a:p>
        </p:txBody>
      </p:sp>
      <p:sp>
        <p:nvSpPr>
          <p:cNvPr id="16" name="灯片编号占位符 15"/>
          <p:cNvSpPr>
            <a:spLocks noGrp="1"/>
          </p:cNvSpPr>
          <p:nvPr>
            <p:ph type="sldNum" sz="quarter" idx="12"/>
          </p:nvPr>
        </p:nvSpPr>
        <p:spPr/>
        <p:txBody>
          <a:bodyPr/>
          <a:lstStyle/>
          <a:p>
            <a:fld id="{B6D09FD2-1A00-453C-B236-CBDB5D8E0A4C}" type="slidenum">
              <a:rPr lang="ar-SA" smtClean="0"/>
              <a:pPr/>
              <a:t>20</a:t>
            </a:fld>
            <a:endParaRPr lang="ar-SA"/>
          </a:p>
        </p:txBody>
      </p:sp>
      <p:sp>
        <p:nvSpPr>
          <p:cNvPr id="5837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1" name="Rectangle 3"/>
          <p:cNvSpPr>
            <a:spLocks noChangeArrowheads="1"/>
          </p:cNvSpPr>
          <p:nvPr/>
        </p:nvSpPr>
        <p:spPr bwMode="auto">
          <a:xfrm>
            <a:off x="1524001" y="653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7" name="Rectangle 2"/>
          <p:cNvSpPr txBox="1">
            <a:spLocks noChangeArrowheads="1"/>
          </p:cNvSpPr>
          <p:nvPr/>
        </p:nvSpPr>
        <p:spPr>
          <a:xfrm>
            <a:off x="2209800" y="1828800"/>
            <a:ext cx="8001000" cy="3733800"/>
          </a:xfrm>
          <a:prstGeom prst="rect">
            <a:avLst/>
          </a:prstGeom>
        </p:spPr>
        <p:txBody>
          <a:bodyPr vert="horz" lIns="91440" tIns="45720" rIns="91440" bIns="45720" rtlCol="1" anchor="ctr">
            <a:normAutofit fontScale="97500"/>
          </a:bodyPr>
          <a:lstStyle/>
          <a:p>
            <a:pPr rtl="1">
              <a:spcBef>
                <a:spcPct val="0"/>
              </a:spcBef>
              <a:defRPr/>
            </a:pPr>
            <a:endParaRPr lang="pl-PL" altLang="zh-CN" sz="2900" b="1" i="1" dirty="0">
              <a:latin typeface="+mj-lt"/>
              <a:ea typeface="+mj-ea"/>
              <a:cs typeface="+mj-cs"/>
            </a:endParaRPr>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91000" y="3429000"/>
            <a:ext cx="4438650" cy="361950"/>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6201" y="4876800"/>
            <a:ext cx="4867275" cy="438150"/>
          </a:xfrm>
          <a:prstGeom prst="rect">
            <a:avLst/>
          </a:prstGeom>
          <a:noFill/>
        </p:spPr>
      </p:pic>
      <p:sp>
        <p:nvSpPr>
          <p:cNvPr id="65539" name="Rectangle 3"/>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5579673" y="4188769"/>
            <a:ext cx="103265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altLang="zh-CN" sz="2400" i="1" dirty="0">
                <a:latin typeface="Calibri" pitchFamily="34" charset="0"/>
                <a:ea typeface="宋体" pitchFamily="2" charset="-122"/>
                <a:cs typeface="Times New Roman" pitchFamily="18" charset="0"/>
              </a:rPr>
              <a:t>where </a:t>
            </a:r>
            <a:endParaRPr lang="en-US" altLang="zh-CN" dirty="0">
              <a:latin typeface="Arial" pitchFamily="34" charset="0"/>
              <a:ea typeface="宋体" pitchFamily="2" charset="-122"/>
              <a:cs typeface="宋体" pitchFamily="2" charset="-122"/>
            </a:endParaRPr>
          </a:p>
        </p:txBody>
      </p:sp>
      <p:sp>
        <p:nvSpPr>
          <p:cNvPr id="65541" name="Rectangle 5"/>
          <p:cNvSpPr>
            <a:spLocks noChangeArrowheads="1"/>
          </p:cNvSpPr>
          <p:nvPr/>
        </p:nvSpPr>
        <p:spPr bwMode="auto">
          <a:xfrm>
            <a:off x="1524001" y="17584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67062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438400" y="381000"/>
            <a:ext cx="7696200" cy="990600"/>
          </a:xfrm>
        </p:spPr>
        <p:txBody>
          <a:bodyPr>
            <a:normAutofit fontScale="90000"/>
          </a:bodyPr>
          <a:lstStyle/>
          <a:p>
            <a:r>
              <a:rPr lang="en-US" altLang="zh-CN" dirty="0" smtClean="0"/>
              <a:t> </a:t>
            </a:r>
            <a:r>
              <a:rPr lang="pl-PL" altLang="zh-CN" b="1" u="sng" dirty="0" smtClean="0"/>
              <a:t>Classical </a:t>
            </a:r>
            <a:r>
              <a:rPr lang="en-US" altLang="zh-CN" b="1" u="sng" dirty="0" smtClean="0"/>
              <a:t>D</a:t>
            </a:r>
            <a:r>
              <a:rPr lang="pl-PL" altLang="zh-CN" b="1" u="sng" dirty="0" smtClean="0"/>
              <a:t>ecomposition </a:t>
            </a:r>
            <a:r>
              <a:rPr lang="en-US" altLang="zh-CN" b="1" u="sng" dirty="0" smtClean="0"/>
              <a:t>M</a:t>
            </a:r>
            <a:r>
              <a:rPr lang="pl-PL" altLang="zh-CN" b="1" u="sng" dirty="0" smtClean="0"/>
              <a:t>odel </a:t>
            </a:r>
            <a:r>
              <a:rPr lang="en-US" altLang="zh-CN" b="1" dirty="0" smtClean="0"/>
              <a:t/>
            </a:r>
            <a:br>
              <a:rPr lang="en-US" altLang="zh-CN" b="1" dirty="0" smtClean="0"/>
            </a:br>
            <a:endParaRPr lang="pl-PL" altLang="zh-CN" b="1" dirty="0"/>
          </a:p>
        </p:txBody>
      </p:sp>
      <p:sp>
        <p:nvSpPr>
          <p:cNvPr id="16" name="灯片编号占位符 15"/>
          <p:cNvSpPr>
            <a:spLocks noGrp="1"/>
          </p:cNvSpPr>
          <p:nvPr>
            <p:ph type="sldNum" sz="quarter" idx="12"/>
          </p:nvPr>
        </p:nvSpPr>
        <p:spPr/>
        <p:txBody>
          <a:bodyPr/>
          <a:lstStyle/>
          <a:p>
            <a:fld id="{B6D09FD2-1A00-453C-B236-CBDB5D8E0A4C}" type="slidenum">
              <a:rPr lang="ar-SA" smtClean="0"/>
              <a:pPr/>
              <a:t>21</a:t>
            </a:fld>
            <a:endParaRPr lang="ar-SA"/>
          </a:p>
        </p:txBody>
      </p:sp>
      <p:sp>
        <p:nvSpPr>
          <p:cNvPr id="58370"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371" name="Rectangle 3"/>
          <p:cNvSpPr>
            <a:spLocks noChangeArrowheads="1"/>
          </p:cNvSpPr>
          <p:nvPr/>
        </p:nvSpPr>
        <p:spPr bwMode="auto">
          <a:xfrm>
            <a:off x="1524001" y="653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
        <p:nvSpPr>
          <p:cNvPr id="17" name="Rectangle 2"/>
          <p:cNvSpPr txBox="1">
            <a:spLocks noChangeArrowheads="1"/>
          </p:cNvSpPr>
          <p:nvPr/>
        </p:nvSpPr>
        <p:spPr>
          <a:xfrm>
            <a:off x="2362200" y="2819400"/>
            <a:ext cx="7391400" cy="1066800"/>
          </a:xfrm>
          <a:prstGeom prst="rect">
            <a:avLst/>
          </a:prstGeom>
        </p:spPr>
        <p:txBody>
          <a:bodyPr vert="horz" lIns="91440" tIns="45720" rIns="91440" bIns="45720" rtlCol="1" anchor="ctr">
            <a:normAutofit fontScale="67500" lnSpcReduction="20000"/>
          </a:bodyPr>
          <a:lstStyle/>
          <a:p>
            <a:pPr rtl="1">
              <a:spcBef>
                <a:spcPct val="0"/>
              </a:spcBef>
              <a:defRPr/>
            </a:pPr>
            <a:r>
              <a:rPr lang="en-US" altLang="zh-CN" sz="3900" b="1" dirty="0">
                <a:latin typeface="+mj-lt"/>
                <a:ea typeface="+mj-ea"/>
                <a:cs typeface="+mj-cs"/>
              </a:rPr>
              <a:t>Method 2: </a:t>
            </a:r>
            <a:r>
              <a:rPr lang="en-US" altLang="zh-CN" sz="3900" u="sng" dirty="0">
                <a:latin typeface="+mj-lt"/>
                <a:ea typeface="+mj-ea"/>
                <a:cs typeface="+mj-cs"/>
              </a:rPr>
              <a:t>Differencing:</a:t>
            </a:r>
            <a:r>
              <a:rPr lang="en-US" altLang="zh-CN" sz="3900" dirty="0">
                <a:latin typeface="+mj-lt"/>
                <a:ea typeface="+mj-ea"/>
                <a:cs typeface="+mj-cs"/>
              </a:rPr>
              <a:t> First we remove the seasonal component by differencing. We then remove the trend by differencing as well.</a:t>
            </a:r>
          </a:p>
        </p:txBody>
      </p:sp>
      <p:sp>
        <p:nvSpPr>
          <p:cNvPr id="7" name="Rectangle 2"/>
          <p:cNvSpPr txBox="1">
            <a:spLocks noChangeArrowheads="1"/>
          </p:cNvSpPr>
          <p:nvPr/>
        </p:nvSpPr>
        <p:spPr>
          <a:xfrm>
            <a:off x="2286000" y="4038600"/>
            <a:ext cx="7924800" cy="1447800"/>
          </a:xfrm>
          <a:prstGeom prst="rect">
            <a:avLst/>
          </a:prstGeom>
        </p:spPr>
        <p:txBody>
          <a:bodyPr vert="horz" lIns="91440" tIns="45720" rIns="91440" bIns="45720" rtlCol="1" anchor="ctr">
            <a:normAutofit fontScale="67500" lnSpcReduction="20000"/>
          </a:bodyPr>
          <a:lstStyle/>
          <a:p>
            <a:pPr rtl="1">
              <a:spcBef>
                <a:spcPct val="0"/>
              </a:spcBef>
              <a:defRPr/>
            </a:pPr>
            <a:r>
              <a:rPr lang="en-US" altLang="zh-CN" sz="3900" b="1" dirty="0">
                <a:latin typeface="+mj-lt"/>
                <a:ea typeface="+mj-ea"/>
                <a:cs typeface="+mj-cs"/>
              </a:rPr>
              <a:t> Method 3: </a:t>
            </a:r>
            <a:r>
              <a:rPr lang="en-US" altLang="zh-CN" sz="3900" u="sng" dirty="0">
                <a:latin typeface="+mj-lt"/>
                <a:ea typeface="+mj-ea"/>
                <a:cs typeface="+mj-cs"/>
              </a:rPr>
              <a:t>Joint-fit method: </a:t>
            </a:r>
            <a:r>
              <a:rPr lang="en-US" altLang="zh-CN" sz="3900" dirty="0">
                <a:latin typeface="+mj-lt"/>
                <a:ea typeface="+mj-ea"/>
                <a:cs typeface="+mj-cs"/>
              </a:rPr>
              <a:t>Alternatively, we can fit a combined polynomial linear regression and harmonic functions to estimate and then remove the trend and seasonal component simultaneously as the following: </a:t>
            </a:r>
            <a:endParaRPr lang="pl-PL" altLang="zh-CN" sz="2900" b="1" i="1" dirty="0">
              <a:latin typeface="+mj-lt"/>
              <a:ea typeface="+mj-ea"/>
              <a:cs typeface="+mj-cs"/>
            </a:endParaRPr>
          </a:p>
        </p:txBody>
      </p:sp>
      <p:pic>
        <p:nvPicPr>
          <p:cNvPr id="8" name="Picture 10"/>
          <p:cNvPicPr>
            <a:picLocks noChangeAspect="1" noChangeArrowheads="1"/>
          </p:cNvPicPr>
          <p:nvPr/>
        </p:nvPicPr>
        <p:blipFill>
          <a:blip r:embed="rId2" cstate="print"/>
          <a:srcRect/>
          <a:stretch>
            <a:fillRect/>
          </a:stretch>
        </p:blipFill>
        <p:spPr bwMode="auto">
          <a:xfrm>
            <a:off x="1752601" y="5562601"/>
            <a:ext cx="8601075" cy="790575"/>
          </a:xfrm>
          <a:prstGeom prst="rect">
            <a:avLst/>
          </a:prstGeom>
          <a:noFill/>
          <a:ln w="9525">
            <a:noFill/>
            <a:miter lim="800000"/>
            <a:headEnd/>
            <a:tailEnd/>
          </a:ln>
        </p:spPr>
      </p:pic>
      <p:sp>
        <p:nvSpPr>
          <p:cNvPr id="9" name="Rectangle 2"/>
          <p:cNvSpPr txBox="1">
            <a:spLocks noChangeArrowheads="1"/>
          </p:cNvSpPr>
          <p:nvPr/>
        </p:nvSpPr>
        <p:spPr>
          <a:xfrm>
            <a:off x="2362200" y="1371600"/>
            <a:ext cx="7924800" cy="1371600"/>
          </a:xfrm>
          <a:prstGeom prst="rect">
            <a:avLst/>
          </a:prstGeom>
        </p:spPr>
        <p:txBody>
          <a:bodyPr vert="horz" lIns="91440" tIns="45720" rIns="91440" bIns="45720" rtlCol="1" anchor="ctr">
            <a:normAutofit fontScale="67500" lnSpcReduction="20000"/>
          </a:bodyPr>
          <a:lstStyle/>
          <a:p>
            <a:pPr rtl="1">
              <a:spcBef>
                <a:spcPct val="0"/>
              </a:spcBef>
              <a:defRPr/>
            </a:pPr>
            <a:r>
              <a:rPr lang="en-US" altLang="zh-CN" sz="3900" b="1" dirty="0">
                <a:latin typeface="+mj-lt"/>
                <a:ea typeface="+mj-ea"/>
                <a:cs typeface="+mj-cs"/>
              </a:rPr>
              <a:t>Method 1: </a:t>
            </a:r>
            <a:r>
              <a:rPr lang="en-US" altLang="zh-CN" sz="3900" u="sng" dirty="0">
                <a:latin typeface="+mj-lt"/>
                <a:ea typeface="+mj-ea"/>
                <a:cs typeface="+mj-cs"/>
              </a:rPr>
              <a:t>Filtering:</a:t>
            </a:r>
            <a:r>
              <a:rPr lang="en-US" altLang="zh-CN" sz="3900" dirty="0">
                <a:latin typeface="+mj-lt"/>
                <a:ea typeface="+mj-ea"/>
                <a:cs typeface="+mj-cs"/>
              </a:rPr>
              <a:t> First we estimate and remove the trend component by using moving average method; then we estimate and remove the seasonal component by    using suitable periodic averages.</a:t>
            </a:r>
          </a:p>
          <a:p>
            <a:pPr rtl="1">
              <a:spcBef>
                <a:spcPct val="0"/>
              </a:spcBef>
              <a:defRPr/>
            </a:pPr>
            <a:endParaRPr lang="en-US" altLang="zh-CN" sz="3900" dirty="0">
              <a:latin typeface="+mj-lt"/>
              <a:ea typeface="+mj-ea"/>
              <a:cs typeface="+mj-cs"/>
            </a:endParaRPr>
          </a:p>
        </p:txBody>
      </p:sp>
    </p:spTree>
    <p:extLst>
      <p:ext uri="{BB962C8B-B14F-4D97-AF65-F5344CB8AC3E}">
        <p14:creationId xmlns:p14="http://schemas.microsoft.com/office/powerpoint/2010/main" val="2111706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57400" y="0"/>
            <a:ext cx="8229600" cy="1143000"/>
          </a:xfrm>
        </p:spPr>
        <p:txBody>
          <a:bodyPr>
            <a:normAutofit/>
          </a:bodyPr>
          <a:lstStyle/>
          <a:p>
            <a:r>
              <a:rPr lang="en-US" altLang="zh-CN" b="1" dirty="0" smtClean="0"/>
              <a:t>Method 1: Filtering</a:t>
            </a:r>
            <a:endParaRPr lang="pl-PL" altLang="zh-CN" b="1" dirty="0"/>
          </a:p>
        </p:txBody>
      </p:sp>
      <p:sp>
        <p:nvSpPr>
          <p:cNvPr id="4" name="灯片编号占位符 3"/>
          <p:cNvSpPr>
            <a:spLocks noGrp="1"/>
          </p:cNvSpPr>
          <p:nvPr>
            <p:ph type="sldNum" sz="quarter" idx="12"/>
          </p:nvPr>
        </p:nvSpPr>
        <p:spPr/>
        <p:txBody>
          <a:bodyPr/>
          <a:lstStyle/>
          <a:p>
            <a:fld id="{B6D09FD2-1A00-453C-B236-CBDB5D8E0A4C}" type="slidenum">
              <a:rPr lang="ar-SA" smtClean="0"/>
              <a:pPr/>
              <a:t>22</a:t>
            </a:fld>
            <a:endParaRPr lang="ar-SA"/>
          </a:p>
        </p:txBody>
      </p:sp>
      <p:sp>
        <p:nvSpPr>
          <p:cNvPr id="5" name="Text Box 3"/>
          <p:cNvSpPr txBox="1">
            <a:spLocks noChangeArrowheads="1"/>
          </p:cNvSpPr>
          <p:nvPr/>
        </p:nvSpPr>
        <p:spPr bwMode="auto">
          <a:xfrm>
            <a:off x="2514600" y="1371601"/>
            <a:ext cx="7239000" cy="2139047"/>
          </a:xfrm>
          <a:prstGeom prst="rect">
            <a:avLst/>
          </a:prstGeom>
          <a:noFill/>
          <a:ln w="9525">
            <a:noFill/>
            <a:miter lim="800000"/>
            <a:headEnd/>
            <a:tailEnd/>
          </a:ln>
          <a:effectLst/>
        </p:spPr>
        <p:txBody>
          <a:bodyPr wrap="square">
            <a:spAutoFit/>
          </a:bodyPr>
          <a:lstStyle/>
          <a:p>
            <a:pPr algn="l" eaLnBrk="0" hangingPunct="0">
              <a:spcBef>
                <a:spcPct val="50000"/>
              </a:spcBef>
              <a:buFontTx/>
              <a:buChar char="•"/>
            </a:pPr>
            <a:endParaRPr lang="pl-PL" altLang="zh-CN" sz="1600" dirty="0"/>
          </a:p>
          <a:p>
            <a:pPr algn="ctr" eaLnBrk="0" hangingPunct="0">
              <a:spcBef>
                <a:spcPct val="50000"/>
              </a:spcBef>
            </a:pPr>
            <a:r>
              <a:rPr lang="pl-PL" altLang="zh-CN" sz="2600" dirty="0"/>
              <a:t> </a:t>
            </a:r>
            <a:endParaRPr lang="en-US" altLang="zh-CN" sz="2600" dirty="0"/>
          </a:p>
          <a:p>
            <a:pPr algn="ctr" eaLnBrk="0" hangingPunct="0">
              <a:spcBef>
                <a:spcPct val="50000"/>
              </a:spcBef>
            </a:pPr>
            <a:endParaRPr lang="en-US" altLang="zh-CN" sz="2600" dirty="0"/>
          </a:p>
          <a:p>
            <a:pPr algn="l" eaLnBrk="0" hangingPunct="0">
              <a:spcBef>
                <a:spcPct val="50000"/>
              </a:spcBef>
              <a:buFontTx/>
              <a:buChar char="•"/>
            </a:pPr>
            <a:endParaRPr lang="pl-PL" altLang="zh-CN" sz="2600" dirty="0"/>
          </a:p>
        </p:txBody>
      </p:sp>
      <p:pic>
        <p:nvPicPr>
          <p:cNvPr id="56342" name="Picture 2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038601" y="1600200"/>
            <a:ext cx="6372225" cy="400050"/>
          </a:xfrm>
          <a:prstGeom prst="rect">
            <a:avLst/>
          </a:prstGeom>
          <a:noFill/>
        </p:spPr>
      </p:pic>
      <p:pic>
        <p:nvPicPr>
          <p:cNvPr id="56341" name="Picture 2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76801" y="2133600"/>
            <a:ext cx="5495925" cy="400050"/>
          </a:xfrm>
          <a:prstGeom prst="rect">
            <a:avLst/>
          </a:prstGeom>
          <a:noFill/>
        </p:spPr>
      </p:pic>
      <p:pic>
        <p:nvPicPr>
          <p:cNvPr id="56340" name="Picture 2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2971800"/>
            <a:ext cx="419100" cy="400050"/>
          </a:xfrm>
          <a:prstGeom prst="rect">
            <a:avLst/>
          </a:prstGeom>
          <a:noFill/>
        </p:spPr>
      </p:pic>
      <p:pic>
        <p:nvPicPr>
          <p:cNvPr id="56339" name="Picture 1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33800" y="3429000"/>
            <a:ext cx="4610100" cy="400050"/>
          </a:xfrm>
          <a:prstGeom prst="rect">
            <a:avLst/>
          </a:prstGeom>
          <a:noFill/>
        </p:spPr>
      </p:pic>
      <p:pic>
        <p:nvPicPr>
          <p:cNvPr id="56338"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105401" y="3962400"/>
            <a:ext cx="1400175" cy="590550"/>
          </a:xfrm>
          <a:prstGeom prst="rect">
            <a:avLst/>
          </a:prstGeom>
          <a:noFill/>
        </p:spPr>
      </p:pic>
      <p:pic>
        <p:nvPicPr>
          <p:cNvPr id="56337"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24600" y="4495800"/>
            <a:ext cx="419100" cy="400050"/>
          </a:xfrm>
          <a:prstGeom prst="rect">
            <a:avLst/>
          </a:prstGeom>
          <a:noFill/>
        </p:spPr>
      </p:pic>
      <p:pic>
        <p:nvPicPr>
          <p:cNvPr id="56336"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581400" y="4953001"/>
            <a:ext cx="4572000" cy="790575"/>
          </a:xfrm>
          <a:prstGeom prst="rect">
            <a:avLst/>
          </a:prstGeom>
          <a:noFill/>
        </p:spPr>
      </p:pic>
      <p:sp>
        <p:nvSpPr>
          <p:cNvPr id="56343" name="Rectangle 23"/>
          <p:cNvSpPr>
            <a:spLocks noChangeArrowheads="1"/>
          </p:cNvSpPr>
          <p:nvPr/>
        </p:nvSpPr>
        <p:spPr bwMode="auto">
          <a:xfrm>
            <a:off x="1524001" y="914400"/>
            <a:ext cx="6701771"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r>
              <a:rPr lang="en-US" altLang="zh-CN" sz="2200" i="1" dirty="0">
                <a:latin typeface="Calibri" pitchFamily="34" charset="0"/>
                <a:ea typeface="宋体" pitchFamily="2" charset="-122"/>
                <a:cs typeface="Times New Roman" pitchFamily="18" charset="0"/>
              </a:rPr>
              <a:t>(1). We first estimate the trend by the moving average:</a:t>
            </a:r>
            <a:endParaRPr lang="en-US" altLang="zh-CN" sz="800" dirty="0">
              <a:latin typeface="Arial" pitchFamily="34" charset="0"/>
              <a:ea typeface="宋体" pitchFamily="2" charset="-122"/>
              <a:cs typeface="宋体" pitchFamily="2" charset="-122"/>
            </a:endParaRPr>
          </a:p>
          <a:p>
            <a:pPr indent="266700" eaLnBrk="0" fontAlgn="base" hangingPunct="0">
              <a:spcBef>
                <a:spcPct val="0"/>
              </a:spcBef>
              <a:spcAft>
                <a:spcPct val="0"/>
              </a:spcAft>
              <a:buFontTx/>
              <a:buChar char="•"/>
            </a:pPr>
            <a:r>
              <a:rPr lang="en-US" altLang="zh-CN" sz="2200" i="1" dirty="0">
                <a:latin typeface="Calibri" pitchFamily="34" charset="0"/>
                <a:ea typeface="宋体" pitchFamily="2" charset="-122"/>
                <a:cs typeface="Times New Roman" pitchFamily="18" charset="0"/>
              </a:rPr>
              <a:t>If d = 2q (even), we use:</a:t>
            </a:r>
            <a:endParaRPr lang="en-US" altLang="zh-CN" sz="800" dirty="0">
              <a:latin typeface="Arial" pitchFamily="34" charset="0"/>
              <a:ea typeface="宋体" pitchFamily="2" charset="-122"/>
              <a:cs typeface="宋体" pitchFamily="2" charset="-122"/>
            </a:endParaRPr>
          </a:p>
          <a:p>
            <a:pPr indent="266700" eaLnBrk="0" fontAlgn="base" hangingPunct="0">
              <a:spcBef>
                <a:spcPct val="0"/>
              </a:spcBef>
              <a:spcAft>
                <a:spcPct val="0"/>
              </a:spcAft>
            </a:pPr>
            <a:endParaRPr lang="en-US" altLang="zh-CN" dirty="0">
              <a:latin typeface="Arial" pitchFamily="34" charset="0"/>
              <a:ea typeface="宋体" pitchFamily="2" charset="-122"/>
              <a:cs typeface="宋体" pitchFamily="2" charset="-122"/>
            </a:endParaRPr>
          </a:p>
        </p:txBody>
      </p:sp>
      <p:sp>
        <p:nvSpPr>
          <p:cNvPr id="56344" name="Rectangle 24"/>
          <p:cNvSpPr>
            <a:spLocks noChangeArrowheads="1"/>
          </p:cNvSpPr>
          <p:nvPr/>
        </p:nvSpPr>
        <p:spPr bwMode="auto">
          <a:xfrm>
            <a:off x="1524001" y="1932057"/>
            <a:ext cx="3324949"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buFontTx/>
              <a:buChar char="•"/>
            </a:pPr>
            <a:r>
              <a:rPr lang="en-US" altLang="zh-CN" sz="2200" i="1" dirty="0">
                <a:latin typeface="Calibri" pitchFamily="34" charset="0"/>
                <a:ea typeface="宋体" pitchFamily="2" charset="-122"/>
                <a:cs typeface="Times New Roman" pitchFamily="18" charset="0"/>
              </a:rPr>
              <a:t>If d = 2q+1 (odd), we use:</a:t>
            </a:r>
            <a:endParaRPr lang="en-US" altLang="zh-CN" sz="800" dirty="0">
              <a:latin typeface="Arial" pitchFamily="34" charset="0"/>
              <a:ea typeface="宋体" pitchFamily="2" charset="-122"/>
              <a:cs typeface="宋体" pitchFamily="2" charset="-122"/>
            </a:endParaRPr>
          </a:p>
          <a:p>
            <a:pPr indent="266700" eaLnBrk="0" fontAlgn="base" hangingPunct="0">
              <a:spcBef>
                <a:spcPct val="0"/>
              </a:spcBef>
              <a:spcAft>
                <a:spcPct val="0"/>
              </a:spcAft>
            </a:pPr>
            <a:endParaRPr lang="en-US" altLang="zh-CN" dirty="0">
              <a:latin typeface="Arial" pitchFamily="34" charset="0"/>
              <a:ea typeface="宋体" pitchFamily="2" charset="-122"/>
              <a:cs typeface="宋体" pitchFamily="2" charset="-122"/>
            </a:endParaRPr>
          </a:p>
        </p:txBody>
      </p:sp>
      <p:sp>
        <p:nvSpPr>
          <p:cNvPr id="56345" name="Rectangle 25"/>
          <p:cNvSpPr>
            <a:spLocks noChangeArrowheads="1"/>
          </p:cNvSpPr>
          <p:nvPr/>
        </p:nvSpPr>
        <p:spPr bwMode="auto">
          <a:xfrm>
            <a:off x="1676401" y="2527757"/>
            <a:ext cx="8052397"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200" i="1" dirty="0">
                <a:latin typeface="Calibri" pitchFamily="34" charset="0"/>
                <a:ea typeface="宋体" pitchFamily="2" charset="-122"/>
                <a:cs typeface="Times New Roman" pitchFamily="18" charset="0"/>
              </a:rPr>
              <a:t>  (2). Then we estimate the seasonal component by using the average</a:t>
            </a:r>
            <a:endParaRPr lang="en-US" altLang="zh-CN" dirty="0">
              <a:latin typeface="Arial" pitchFamily="34" charset="0"/>
              <a:ea typeface="宋体" pitchFamily="2" charset="-122"/>
              <a:cs typeface="宋体" pitchFamily="2" charset="-122"/>
            </a:endParaRPr>
          </a:p>
        </p:txBody>
      </p:sp>
      <p:sp>
        <p:nvSpPr>
          <p:cNvPr id="56346" name="Rectangle 26"/>
          <p:cNvSpPr>
            <a:spLocks noChangeArrowheads="1"/>
          </p:cNvSpPr>
          <p:nvPr/>
        </p:nvSpPr>
        <p:spPr bwMode="auto">
          <a:xfrm>
            <a:off x="3352800" y="2984957"/>
            <a:ext cx="4340612"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200" i="1" dirty="0">
                <a:latin typeface="Calibri" pitchFamily="34" charset="0"/>
                <a:ea typeface="宋体" pitchFamily="2" charset="-122"/>
                <a:cs typeface="Times New Roman" pitchFamily="18" charset="0"/>
              </a:rPr>
              <a:t>, </a:t>
            </a:r>
            <a:r>
              <a:rPr lang="en-US" altLang="zh-CN" sz="2200" b="1" i="1" dirty="0">
                <a:latin typeface="Calibri" pitchFamily="34" charset="0"/>
                <a:ea typeface="宋体" pitchFamily="2" charset="-122"/>
                <a:cs typeface="Times New Roman" pitchFamily="18" charset="0"/>
              </a:rPr>
              <a:t>k = 1, …, d</a:t>
            </a:r>
            <a:r>
              <a:rPr lang="en-US" altLang="zh-CN" sz="2200" i="1" dirty="0">
                <a:latin typeface="Calibri" pitchFamily="34" charset="0"/>
                <a:ea typeface="宋体" pitchFamily="2" charset="-122"/>
                <a:cs typeface="Times New Roman" pitchFamily="18" charset="0"/>
              </a:rPr>
              <a:t>, of the de-trended data: </a:t>
            </a:r>
            <a:endParaRPr lang="en-US" altLang="zh-CN" dirty="0">
              <a:latin typeface="Arial" pitchFamily="34" charset="0"/>
              <a:ea typeface="宋体" pitchFamily="2" charset="-122"/>
              <a:cs typeface="宋体" pitchFamily="2" charset="-122"/>
            </a:endParaRPr>
          </a:p>
        </p:txBody>
      </p:sp>
      <p:sp>
        <p:nvSpPr>
          <p:cNvPr id="56347" name="Rectangle 27"/>
          <p:cNvSpPr>
            <a:spLocks noChangeArrowheads="1"/>
          </p:cNvSpPr>
          <p:nvPr/>
        </p:nvSpPr>
        <p:spPr bwMode="auto">
          <a:xfrm>
            <a:off x="3276601" y="3837801"/>
            <a:ext cx="1409553"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tLang="zh-CN" sz="8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2200" i="1" dirty="0">
                <a:latin typeface="Calibri" pitchFamily="34" charset="0"/>
                <a:ea typeface="宋体" pitchFamily="2" charset="-122"/>
                <a:cs typeface="Times New Roman" pitchFamily="18" charset="0"/>
              </a:rPr>
              <a:t>To ensure: </a:t>
            </a:r>
            <a:endParaRPr lang="en-US" altLang="zh-CN" dirty="0">
              <a:latin typeface="Arial" pitchFamily="34" charset="0"/>
              <a:ea typeface="宋体" pitchFamily="2" charset="-122"/>
              <a:cs typeface="宋体" pitchFamily="2" charset="-122"/>
            </a:endParaRPr>
          </a:p>
        </p:txBody>
      </p:sp>
      <p:sp>
        <p:nvSpPr>
          <p:cNvPr id="56348" name="Rectangle 28"/>
          <p:cNvSpPr>
            <a:spLocks noChangeArrowheads="1"/>
          </p:cNvSpPr>
          <p:nvPr/>
        </p:nvSpPr>
        <p:spPr bwMode="auto">
          <a:xfrm>
            <a:off x="2438401" y="4508957"/>
            <a:ext cx="3896003"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200" i="1" dirty="0">
                <a:latin typeface="Calibri" pitchFamily="34" charset="0"/>
                <a:ea typeface="宋体" pitchFamily="2" charset="-122"/>
                <a:cs typeface="Times New Roman" pitchFamily="18" charset="0"/>
              </a:rPr>
              <a:t> we further subtract the mean of</a:t>
            </a:r>
            <a:endParaRPr lang="en-US" altLang="zh-CN" dirty="0">
              <a:latin typeface="Arial" pitchFamily="34" charset="0"/>
              <a:ea typeface="宋体" pitchFamily="2" charset="-122"/>
              <a:cs typeface="宋体" pitchFamily="2" charset="-122"/>
            </a:endParaRPr>
          </a:p>
        </p:txBody>
      </p:sp>
      <p:sp>
        <p:nvSpPr>
          <p:cNvPr id="56350" name="Rectangle 30"/>
          <p:cNvSpPr>
            <a:spLocks noChangeArrowheads="1"/>
          </p:cNvSpPr>
          <p:nvPr/>
        </p:nvSpPr>
        <p:spPr bwMode="auto">
          <a:xfrm>
            <a:off x="1676400" y="5618202"/>
            <a:ext cx="88392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200" i="1" dirty="0">
                <a:latin typeface="Calibri" pitchFamily="34" charset="0"/>
                <a:ea typeface="宋体" pitchFamily="2" charset="-122"/>
                <a:cs typeface="Times New Roman" pitchFamily="18" charset="0"/>
              </a:rPr>
              <a:t> (3). One can also re-analyze the trend from the de-</a:t>
            </a:r>
            <a:r>
              <a:rPr lang="en-US" altLang="zh-CN" sz="2200" i="1" dirty="0" err="1">
                <a:latin typeface="Calibri" pitchFamily="34" charset="0"/>
                <a:ea typeface="宋体" pitchFamily="2" charset="-122"/>
                <a:cs typeface="Times New Roman" pitchFamily="18" charset="0"/>
              </a:rPr>
              <a:t>seasonalized</a:t>
            </a:r>
            <a:r>
              <a:rPr lang="en-US" altLang="zh-CN" sz="2200" i="1" dirty="0">
                <a:latin typeface="Calibri" pitchFamily="34" charset="0"/>
                <a:ea typeface="宋体" pitchFamily="2" charset="-122"/>
                <a:cs typeface="Times New Roman" pitchFamily="18" charset="0"/>
              </a:rPr>
              <a:t> data in order to obtain a polynomial linear regression equation for modeling and prediction purposes. </a:t>
            </a:r>
            <a:endParaRPr lang="en-US" altLang="zh-CN" dirty="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51167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57400" y="0"/>
            <a:ext cx="8229600" cy="1143000"/>
          </a:xfrm>
        </p:spPr>
        <p:txBody>
          <a:bodyPr>
            <a:normAutofit/>
          </a:bodyPr>
          <a:lstStyle/>
          <a:p>
            <a:r>
              <a:rPr lang="en-US" altLang="zh-CN" b="1" dirty="0" smtClean="0"/>
              <a:t>Method 2: Differencing</a:t>
            </a:r>
            <a:endParaRPr lang="pl-PL" altLang="zh-CN" b="1" dirty="0"/>
          </a:p>
        </p:txBody>
      </p:sp>
      <p:sp>
        <p:nvSpPr>
          <p:cNvPr id="4" name="灯片编号占位符 3"/>
          <p:cNvSpPr>
            <a:spLocks noGrp="1"/>
          </p:cNvSpPr>
          <p:nvPr>
            <p:ph type="sldNum" sz="quarter" idx="12"/>
          </p:nvPr>
        </p:nvSpPr>
        <p:spPr/>
        <p:txBody>
          <a:bodyPr/>
          <a:lstStyle/>
          <a:p>
            <a:fld id="{B6D09FD2-1A00-453C-B236-CBDB5D8E0A4C}" type="slidenum">
              <a:rPr lang="ar-SA" smtClean="0"/>
              <a:pPr/>
              <a:t>23</a:t>
            </a:fld>
            <a:endParaRPr lang="ar-SA"/>
          </a:p>
        </p:txBody>
      </p:sp>
      <p:sp>
        <p:nvSpPr>
          <p:cNvPr id="5" name="Text Box 3"/>
          <p:cNvSpPr txBox="1">
            <a:spLocks noChangeArrowheads="1"/>
          </p:cNvSpPr>
          <p:nvPr/>
        </p:nvSpPr>
        <p:spPr bwMode="auto">
          <a:xfrm>
            <a:off x="2514600" y="1371601"/>
            <a:ext cx="7239000" cy="2139047"/>
          </a:xfrm>
          <a:prstGeom prst="rect">
            <a:avLst/>
          </a:prstGeom>
          <a:noFill/>
          <a:ln w="9525">
            <a:noFill/>
            <a:miter lim="800000"/>
            <a:headEnd/>
            <a:tailEnd/>
          </a:ln>
          <a:effectLst/>
        </p:spPr>
        <p:txBody>
          <a:bodyPr wrap="square">
            <a:spAutoFit/>
          </a:bodyPr>
          <a:lstStyle/>
          <a:p>
            <a:pPr algn="l" eaLnBrk="0" hangingPunct="0">
              <a:spcBef>
                <a:spcPct val="50000"/>
              </a:spcBef>
              <a:buFontTx/>
              <a:buChar char="•"/>
            </a:pPr>
            <a:endParaRPr lang="pl-PL" altLang="zh-CN" sz="1600" dirty="0"/>
          </a:p>
          <a:p>
            <a:pPr algn="ctr" eaLnBrk="0" hangingPunct="0">
              <a:spcBef>
                <a:spcPct val="50000"/>
              </a:spcBef>
            </a:pPr>
            <a:r>
              <a:rPr lang="pl-PL" altLang="zh-CN" sz="2600" dirty="0"/>
              <a:t> </a:t>
            </a:r>
            <a:endParaRPr lang="en-US" altLang="zh-CN" sz="2600" dirty="0"/>
          </a:p>
          <a:p>
            <a:pPr algn="ctr" eaLnBrk="0" hangingPunct="0">
              <a:spcBef>
                <a:spcPct val="50000"/>
              </a:spcBef>
            </a:pPr>
            <a:endParaRPr lang="en-US" altLang="zh-CN" sz="2600" dirty="0"/>
          </a:p>
          <a:p>
            <a:pPr algn="l" eaLnBrk="0" hangingPunct="0">
              <a:spcBef>
                <a:spcPct val="50000"/>
              </a:spcBef>
              <a:buFontTx/>
              <a:buChar char="•"/>
            </a:pPr>
            <a:endParaRPr lang="pl-PL" altLang="zh-CN" sz="2600" dirty="0"/>
          </a:p>
        </p:txBody>
      </p:sp>
      <p:pic>
        <p:nvPicPr>
          <p:cNvPr id="6758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010400" y="1295400"/>
            <a:ext cx="323850" cy="400050"/>
          </a:xfrm>
          <a:prstGeom prst="rect">
            <a:avLst/>
          </a:prstGeom>
          <a:noFill/>
        </p:spPr>
      </p:pic>
      <p:pic>
        <p:nvPicPr>
          <p:cNvPr id="6758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2209800"/>
            <a:ext cx="4286250" cy="590550"/>
          </a:xfrm>
          <a:prstGeom prst="rect">
            <a:avLst/>
          </a:prstGeom>
          <a:noFill/>
        </p:spPr>
      </p:pic>
      <p:pic>
        <p:nvPicPr>
          <p:cNvPr id="6758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67000" y="3962401"/>
            <a:ext cx="6648450" cy="790575"/>
          </a:xfrm>
          <a:prstGeom prst="rect">
            <a:avLst/>
          </a:prstGeom>
          <a:noFill/>
        </p:spPr>
      </p:pic>
      <p:sp>
        <p:nvSpPr>
          <p:cNvPr id="67588" name="Rectangle 4"/>
          <p:cNvSpPr>
            <a:spLocks noChangeArrowheads="1"/>
          </p:cNvSpPr>
          <p:nvPr/>
        </p:nvSpPr>
        <p:spPr bwMode="auto">
          <a:xfrm>
            <a:off x="1905000" y="1293169"/>
            <a:ext cx="496950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i="1" dirty="0">
                <a:latin typeface="Calibri" pitchFamily="34" charset="0"/>
                <a:ea typeface="宋体" pitchFamily="2" charset="-122"/>
                <a:cs typeface="Times New Roman" pitchFamily="18" charset="0"/>
              </a:rPr>
              <a:t>Define the lag-d differencing operator </a:t>
            </a:r>
            <a:endParaRPr lang="en-US" altLang="zh-CN" dirty="0">
              <a:latin typeface="Arial" pitchFamily="34" charset="0"/>
              <a:ea typeface="宋体" pitchFamily="2" charset="-122"/>
              <a:cs typeface="宋体" pitchFamily="2" charset="-122"/>
            </a:endParaRPr>
          </a:p>
        </p:txBody>
      </p:sp>
      <p:sp>
        <p:nvSpPr>
          <p:cNvPr id="67589" name="Rectangle 5"/>
          <p:cNvSpPr>
            <a:spLocks noChangeArrowheads="1"/>
          </p:cNvSpPr>
          <p:nvPr/>
        </p:nvSpPr>
        <p:spPr bwMode="auto">
          <a:xfrm>
            <a:off x="7543800" y="1295400"/>
            <a:ext cx="685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i="1" dirty="0">
                <a:latin typeface="Calibri" pitchFamily="34" charset="0"/>
                <a:ea typeface="宋体" pitchFamily="2" charset="-122"/>
                <a:cs typeface="Times New Roman" pitchFamily="18" charset="0"/>
              </a:rPr>
              <a:t> as:</a:t>
            </a:r>
            <a:endParaRPr lang="en-US" altLang="zh-CN" sz="800" dirty="0">
              <a:latin typeface="Arial" pitchFamily="34" charset="0"/>
              <a:ea typeface="宋体" pitchFamily="2" charset="-122"/>
              <a:cs typeface="宋体" pitchFamily="2" charset="-122"/>
            </a:endParaRPr>
          </a:p>
          <a:p>
            <a:pPr eaLnBrk="0" fontAlgn="base" hangingPunct="0">
              <a:spcBef>
                <a:spcPct val="0"/>
              </a:spcBef>
              <a:spcAft>
                <a:spcPct val="0"/>
              </a:spcAft>
            </a:pPr>
            <a:endParaRPr lang="en-US" altLang="zh-CN" dirty="0">
              <a:latin typeface="Arial" pitchFamily="34" charset="0"/>
              <a:ea typeface="宋体" pitchFamily="2" charset="-122"/>
              <a:cs typeface="宋体" pitchFamily="2" charset="-122"/>
            </a:endParaRPr>
          </a:p>
        </p:txBody>
      </p:sp>
      <p:sp>
        <p:nvSpPr>
          <p:cNvPr id="67590" name="Rectangle 6"/>
          <p:cNvSpPr>
            <a:spLocks noChangeArrowheads="1"/>
          </p:cNvSpPr>
          <p:nvPr/>
        </p:nvSpPr>
        <p:spPr bwMode="auto">
          <a:xfrm>
            <a:off x="1828801" y="3212068"/>
            <a:ext cx="8012771"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i="1" dirty="0">
                <a:latin typeface="Calibri" pitchFamily="34" charset="0"/>
                <a:ea typeface="宋体" pitchFamily="2" charset="-122"/>
                <a:cs typeface="Times New Roman" pitchFamily="18" charset="0"/>
              </a:rPr>
              <a:t>We can transform a seasonal model to a non-seasonal model:  </a:t>
            </a:r>
            <a:endParaRPr lang="en-US" altLang="zh-CN" sz="800" dirty="0">
              <a:latin typeface="Arial" pitchFamily="34" charset="0"/>
              <a:ea typeface="宋体" pitchFamily="2" charset="-122"/>
              <a:cs typeface="宋体" pitchFamily="2" charset="-122"/>
            </a:endParaRPr>
          </a:p>
          <a:p>
            <a:pPr eaLnBrk="0" fontAlgn="base" hangingPunct="0">
              <a:spcBef>
                <a:spcPct val="0"/>
              </a:spcBef>
              <a:spcAft>
                <a:spcPct val="0"/>
              </a:spcAft>
            </a:pPr>
            <a:endParaRPr lang="en-US" altLang="zh-CN" dirty="0">
              <a:latin typeface="Arial" pitchFamily="34" charset="0"/>
              <a:ea typeface="宋体" pitchFamily="2" charset="-122"/>
              <a:cs typeface="宋体" pitchFamily="2" charset="-122"/>
            </a:endParaRPr>
          </a:p>
        </p:txBody>
      </p:sp>
      <p:sp>
        <p:nvSpPr>
          <p:cNvPr id="67591" name="Rectangle 7"/>
          <p:cNvSpPr>
            <a:spLocks noChangeArrowheads="1"/>
          </p:cNvSpPr>
          <p:nvPr/>
        </p:nvSpPr>
        <p:spPr bwMode="auto">
          <a:xfrm>
            <a:off x="2743200" y="5105401"/>
            <a:ext cx="659648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i="1" dirty="0">
                <a:latin typeface="Calibri" pitchFamily="34" charset="0"/>
                <a:ea typeface="宋体" pitchFamily="2" charset="-122"/>
                <a:cs typeface="Times New Roman" pitchFamily="18" charset="0"/>
              </a:rPr>
              <a:t>Differencing method can then be further applied to </a:t>
            </a:r>
          </a:p>
          <a:p>
            <a:pPr fontAlgn="base">
              <a:spcBef>
                <a:spcPct val="0"/>
              </a:spcBef>
              <a:spcAft>
                <a:spcPct val="0"/>
              </a:spcAft>
            </a:pPr>
            <a:r>
              <a:rPr lang="en-US" altLang="zh-CN" sz="2400" i="1" dirty="0">
                <a:latin typeface="Calibri" pitchFamily="34" charset="0"/>
                <a:ea typeface="宋体" pitchFamily="2" charset="-122"/>
                <a:cs typeface="Times New Roman" pitchFamily="18" charset="0"/>
              </a:rPr>
              <a:t>eliminate the trend component. </a:t>
            </a:r>
            <a:endParaRPr lang="en-US" altLang="zh-CN" dirty="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35548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pl-PL" altLang="zh-CN" b="1" dirty="0"/>
              <a:t>Detrended series</a:t>
            </a:r>
          </a:p>
        </p:txBody>
      </p:sp>
      <p:sp>
        <p:nvSpPr>
          <p:cNvPr id="111621" name="Rectangle 5"/>
          <p:cNvSpPr>
            <a:spLocks noChangeArrowheads="1"/>
          </p:cNvSpPr>
          <p:nvPr/>
        </p:nvSpPr>
        <p:spPr bwMode="auto">
          <a:xfrm>
            <a:off x="1905000" y="6324601"/>
            <a:ext cx="8534400" cy="366713"/>
          </a:xfrm>
          <a:prstGeom prst="rect">
            <a:avLst/>
          </a:prstGeom>
          <a:noFill/>
          <a:ln w="9525">
            <a:noFill/>
            <a:miter lim="800000"/>
            <a:headEnd/>
            <a:tailEnd/>
          </a:ln>
          <a:effectLst/>
        </p:spPr>
        <p:txBody>
          <a:bodyPr>
            <a:spAutoFit/>
          </a:bodyPr>
          <a:lstStyle/>
          <a:p>
            <a:pPr>
              <a:spcBef>
                <a:spcPct val="50000"/>
              </a:spcBef>
            </a:pPr>
            <a:r>
              <a:rPr lang="pl-PL" altLang="zh-CN" dirty="0"/>
              <a:t>P. J. Brockwell, R. A. Davis, Introduction to Time Series and Forecasting, Springer, 1987</a:t>
            </a:r>
          </a:p>
        </p:txBody>
      </p:sp>
      <p:grpSp>
        <p:nvGrpSpPr>
          <p:cNvPr id="2" name="Group 11"/>
          <p:cNvGrpSpPr>
            <a:grpSpLocks/>
          </p:cNvGrpSpPr>
          <p:nvPr/>
        </p:nvGrpSpPr>
        <p:grpSpPr bwMode="auto">
          <a:xfrm>
            <a:off x="2362200" y="2057400"/>
            <a:ext cx="3810000" cy="2819400"/>
            <a:chOff x="528" y="1296"/>
            <a:chExt cx="2400" cy="1824"/>
          </a:xfrm>
        </p:grpSpPr>
        <p:pic>
          <p:nvPicPr>
            <p:cNvPr id="111619" name="Picture 3" descr="D:\gosia07b\konferencje\kingston\figs\T_series.jpg"/>
            <p:cNvPicPr>
              <a:picLocks noChangeAspect="1" noChangeArrowheads="1"/>
            </p:cNvPicPr>
            <p:nvPr/>
          </p:nvPicPr>
          <p:blipFill>
            <a:blip r:embed="rId2" cstate="print"/>
            <a:srcRect/>
            <a:stretch>
              <a:fillRect/>
            </a:stretch>
          </p:blipFill>
          <p:spPr bwMode="auto">
            <a:xfrm>
              <a:off x="528" y="1296"/>
              <a:ext cx="2400" cy="1792"/>
            </a:xfrm>
            <a:prstGeom prst="rect">
              <a:avLst/>
            </a:prstGeom>
            <a:noFill/>
          </p:spPr>
        </p:pic>
        <p:sp>
          <p:nvSpPr>
            <p:cNvPr id="111622" name="Rectangle 6"/>
            <p:cNvSpPr>
              <a:spLocks noChangeArrowheads="1"/>
            </p:cNvSpPr>
            <p:nvPr/>
          </p:nvSpPr>
          <p:spPr bwMode="auto">
            <a:xfrm>
              <a:off x="528" y="1440"/>
              <a:ext cx="2400" cy="1680"/>
            </a:xfrm>
            <a:prstGeom prst="rect">
              <a:avLst/>
            </a:prstGeom>
            <a:noFill/>
            <a:ln w="25400">
              <a:solidFill>
                <a:schemeClr val="accent2"/>
              </a:solidFill>
              <a:miter lim="800000"/>
              <a:headEnd/>
              <a:tailEnd/>
            </a:ln>
            <a:effectLst/>
          </p:spPr>
          <p:txBody>
            <a:bodyPr wrap="none" anchor="ctr"/>
            <a:lstStyle/>
            <a:p>
              <a:endParaRPr lang="zh-CN" altLang="en-US"/>
            </a:p>
          </p:txBody>
        </p:sp>
      </p:grpSp>
      <p:grpSp>
        <p:nvGrpSpPr>
          <p:cNvPr id="3" name="Group 12"/>
          <p:cNvGrpSpPr>
            <a:grpSpLocks/>
          </p:cNvGrpSpPr>
          <p:nvPr/>
        </p:nvGrpSpPr>
        <p:grpSpPr bwMode="auto">
          <a:xfrm>
            <a:off x="6324600" y="2286000"/>
            <a:ext cx="3962400" cy="2590800"/>
            <a:chOff x="3024" y="1392"/>
            <a:chExt cx="2400" cy="1632"/>
          </a:xfrm>
        </p:grpSpPr>
        <p:pic>
          <p:nvPicPr>
            <p:cNvPr id="111620" name="Picture 4" descr="D:\gosia07b\konferencje\kingston\figs\T_detrended.jpg"/>
            <p:cNvPicPr>
              <a:picLocks noChangeAspect="1" noChangeArrowheads="1"/>
            </p:cNvPicPr>
            <p:nvPr/>
          </p:nvPicPr>
          <p:blipFill>
            <a:blip r:embed="rId3" cstate="print"/>
            <a:srcRect/>
            <a:stretch>
              <a:fillRect/>
            </a:stretch>
          </p:blipFill>
          <p:spPr bwMode="auto">
            <a:xfrm>
              <a:off x="3024" y="1392"/>
              <a:ext cx="2281" cy="1597"/>
            </a:xfrm>
            <a:prstGeom prst="rect">
              <a:avLst/>
            </a:prstGeom>
            <a:noFill/>
          </p:spPr>
        </p:pic>
        <p:sp>
          <p:nvSpPr>
            <p:cNvPr id="111626" name="Rectangle 10"/>
            <p:cNvSpPr>
              <a:spLocks noChangeArrowheads="1"/>
            </p:cNvSpPr>
            <p:nvPr/>
          </p:nvSpPr>
          <p:spPr bwMode="auto">
            <a:xfrm>
              <a:off x="3024" y="1392"/>
              <a:ext cx="2400" cy="1632"/>
            </a:xfrm>
            <a:prstGeom prst="rect">
              <a:avLst/>
            </a:prstGeom>
            <a:noFill/>
            <a:ln w="25400">
              <a:solidFill>
                <a:schemeClr val="accent2"/>
              </a:solidFill>
              <a:miter lim="800000"/>
              <a:headEnd/>
              <a:tailEnd/>
            </a:ln>
            <a:effectLst/>
          </p:spPr>
          <p:txBody>
            <a:bodyPr wrap="none" anchor="ctr"/>
            <a:lstStyle/>
            <a:p>
              <a:endParaRPr lang="zh-CN" altLang="en-US"/>
            </a:p>
          </p:txBody>
        </p:sp>
      </p:grpSp>
      <p:sp>
        <p:nvSpPr>
          <p:cNvPr id="10" name="灯片编号占位符 9"/>
          <p:cNvSpPr>
            <a:spLocks noGrp="1"/>
          </p:cNvSpPr>
          <p:nvPr>
            <p:ph type="sldNum" sz="quarter" idx="12"/>
          </p:nvPr>
        </p:nvSpPr>
        <p:spPr/>
        <p:txBody>
          <a:bodyPr/>
          <a:lstStyle/>
          <a:p>
            <a:fld id="{B6D09FD2-1A00-453C-B236-CBDB5D8E0A4C}" type="slidenum">
              <a:rPr lang="ar-SA" smtClean="0"/>
              <a:pPr/>
              <a:t>24</a:t>
            </a:fld>
            <a:endParaRPr lang="ar-SA"/>
          </a:p>
        </p:txBody>
      </p:sp>
    </p:spTree>
    <p:extLst>
      <p:ext uri="{BB962C8B-B14F-4D97-AF65-F5344CB8AC3E}">
        <p14:creationId xmlns:p14="http://schemas.microsoft.com/office/powerpoint/2010/main" val="940434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Stationarity of time series</a:t>
            </a:r>
            <a:endParaRPr/>
          </a:p>
        </p:txBody>
      </p:sp>
      <p:sp>
        <p:nvSpPr>
          <p:cNvPr id="321" name="Google Shape;321;p19"/>
          <p:cNvSpPr txBox="1">
            <a:spLocks noGrp="1"/>
          </p:cNvSpPr>
          <p:nvPr>
            <p:ph type="body" idx="1"/>
          </p:nvPr>
        </p:nvSpPr>
        <p:spPr>
          <a:xfrm>
            <a:off x="1636800" y="1739000"/>
            <a:ext cx="6143200" cy="3388800"/>
          </a:xfrm>
          <a:prstGeom prst="rect">
            <a:avLst/>
          </a:prstGeom>
        </p:spPr>
        <p:txBody>
          <a:bodyPr spcFirstLastPara="1" vert="horz" wrap="square" lIns="121900" tIns="121900" rIns="121900" bIns="121900" rtlCol="0" anchor="t" anchorCtr="0">
            <a:noAutofit/>
          </a:bodyPr>
          <a:lstStyle/>
          <a:p>
            <a:pPr indent="-423323">
              <a:buSzPts val="1400"/>
            </a:pPr>
            <a:r>
              <a:rPr lang="en" sz="1867"/>
              <a:t>Conditions of stationarity:</a:t>
            </a:r>
            <a:endParaRPr sz="1867"/>
          </a:p>
          <a:p>
            <a:pPr lvl="1" indent="-423323">
              <a:spcBef>
                <a:spcPts val="1333"/>
              </a:spcBef>
              <a:buSzPts val="1400"/>
            </a:pPr>
            <a:r>
              <a:rPr lang="en" sz="1867"/>
              <a:t>Constant mean for all time steps. </a:t>
            </a:r>
            <a:endParaRPr sz="1867"/>
          </a:p>
          <a:p>
            <a:pPr lvl="1" indent="-423323">
              <a:spcBef>
                <a:spcPts val="1333"/>
              </a:spcBef>
              <a:buSzPts val="1400"/>
            </a:pPr>
            <a:r>
              <a:rPr lang="en" sz="1867"/>
              <a:t>Constant variance for all time steps. </a:t>
            </a:r>
            <a:endParaRPr sz="1867"/>
          </a:p>
          <a:p>
            <a:pPr lvl="1" indent="-423323">
              <a:spcBef>
                <a:spcPts val="1333"/>
              </a:spcBef>
              <a:buSzPts val="1400"/>
            </a:pPr>
            <a:r>
              <a:rPr lang="en" sz="1867"/>
              <a:t>The autocovariance function between X</a:t>
            </a:r>
            <a:r>
              <a:rPr lang="en" sz="1867" baseline="-25000"/>
              <a:t>t1</a:t>
            </a:r>
            <a:r>
              <a:rPr lang="en" sz="1867"/>
              <a:t> and X</a:t>
            </a:r>
            <a:r>
              <a:rPr lang="en" sz="1867" baseline="-25000"/>
              <a:t>t2</a:t>
            </a:r>
            <a:r>
              <a:rPr lang="en" sz="1867"/>
              <a:t> only depends on the interval t1 and t2.</a:t>
            </a:r>
            <a:endParaRPr sz="1867"/>
          </a:p>
          <a:p>
            <a:pPr indent="-423323">
              <a:spcBef>
                <a:spcPts val="1333"/>
              </a:spcBef>
              <a:buSzPts val="1400"/>
            </a:pPr>
            <a:r>
              <a:rPr lang="en" sz="1867"/>
              <a:t>Tests for Stationarity:</a:t>
            </a:r>
            <a:endParaRPr sz="1867"/>
          </a:p>
          <a:p>
            <a:pPr lvl="1" indent="-423323">
              <a:spcBef>
                <a:spcPts val="1333"/>
              </a:spcBef>
              <a:buSzPts val="1400"/>
            </a:pPr>
            <a:r>
              <a:rPr lang="en" sz="1867"/>
              <a:t>Augmented Dickey-Fuller test</a:t>
            </a:r>
            <a:endParaRPr sz="1867"/>
          </a:p>
          <a:p>
            <a:pPr lvl="1" indent="-423323">
              <a:spcBef>
                <a:spcPts val="1333"/>
              </a:spcBef>
              <a:spcAft>
                <a:spcPts val="1333"/>
              </a:spcAft>
              <a:buSzPts val="1400"/>
            </a:pPr>
            <a:r>
              <a:rPr lang="en" sz="1867"/>
              <a:t>KPSS test</a:t>
            </a:r>
            <a:endParaRPr sz="1867"/>
          </a:p>
        </p:txBody>
      </p:sp>
      <p:sp>
        <p:nvSpPr>
          <p:cNvPr id="322" name="Google Shape;322;p19"/>
          <p:cNvSpPr txBox="1"/>
          <p:nvPr/>
        </p:nvSpPr>
        <p:spPr>
          <a:xfrm>
            <a:off x="9357967" y="4186567"/>
            <a:ext cx="2876400" cy="774400"/>
          </a:xfrm>
          <a:prstGeom prst="rect">
            <a:avLst/>
          </a:prstGeom>
          <a:noFill/>
          <a:ln>
            <a:noFill/>
          </a:ln>
        </p:spPr>
        <p:txBody>
          <a:bodyPr spcFirstLastPara="1" wrap="square" lIns="121900" tIns="121900" rIns="121900" bIns="121900" anchor="t" anchorCtr="0">
            <a:noAutofit/>
          </a:bodyPr>
          <a:lstStyle/>
          <a:p>
            <a:r>
              <a:rPr lang="en" sz="1200">
                <a:latin typeface="Nunito"/>
                <a:ea typeface="Nunito"/>
                <a:cs typeface="Nunito"/>
                <a:sym typeface="Nunito"/>
              </a:rPr>
              <a:t>SRC: R Cran Package TS Tutorial</a:t>
            </a:r>
            <a:endParaRPr sz="1200">
              <a:latin typeface="Nunito"/>
              <a:ea typeface="Nunito"/>
              <a:cs typeface="Nunito"/>
              <a:sym typeface="Nunito"/>
            </a:endParaRPr>
          </a:p>
          <a:p>
            <a:endParaRPr sz="1200">
              <a:latin typeface="Nunito"/>
              <a:ea typeface="Nunito"/>
              <a:cs typeface="Nunito"/>
              <a:sym typeface="Nunito"/>
            </a:endParaRPr>
          </a:p>
        </p:txBody>
      </p:sp>
      <p:pic>
        <p:nvPicPr>
          <p:cNvPr id="323" name="Google Shape;323;p19"/>
          <p:cNvPicPr preferRelativeResize="0"/>
          <p:nvPr/>
        </p:nvPicPr>
        <p:blipFill rotWithShape="1">
          <a:blip r:embed="rId3">
            <a:alphaModFix/>
          </a:blip>
          <a:srcRect t="8374"/>
          <a:stretch/>
        </p:blipFill>
        <p:spPr>
          <a:xfrm>
            <a:off x="9148235" y="379501"/>
            <a:ext cx="2614064" cy="1750999"/>
          </a:xfrm>
          <a:prstGeom prst="rect">
            <a:avLst/>
          </a:prstGeom>
          <a:noFill/>
          <a:ln>
            <a:noFill/>
          </a:ln>
        </p:spPr>
      </p:pic>
      <p:pic>
        <p:nvPicPr>
          <p:cNvPr id="324" name="Google Shape;324;p19"/>
          <p:cNvPicPr preferRelativeResize="0"/>
          <p:nvPr/>
        </p:nvPicPr>
        <p:blipFill>
          <a:blip r:embed="rId4">
            <a:alphaModFix/>
          </a:blip>
          <a:stretch>
            <a:fillRect/>
          </a:stretch>
        </p:blipFill>
        <p:spPr>
          <a:xfrm>
            <a:off x="9072376" y="2472434"/>
            <a:ext cx="2711891" cy="1825767"/>
          </a:xfrm>
          <a:prstGeom prst="rect">
            <a:avLst/>
          </a:prstGeom>
          <a:noFill/>
          <a:ln>
            <a:noFill/>
          </a:ln>
        </p:spPr>
      </p:pic>
      <p:sp>
        <p:nvSpPr>
          <p:cNvPr id="325" name="Google Shape;325;p19"/>
          <p:cNvSpPr txBox="1"/>
          <p:nvPr/>
        </p:nvSpPr>
        <p:spPr>
          <a:xfrm>
            <a:off x="9459567" y="89900"/>
            <a:ext cx="2570400" cy="391200"/>
          </a:xfrm>
          <a:prstGeom prst="rect">
            <a:avLst/>
          </a:prstGeom>
          <a:noFill/>
          <a:ln>
            <a:noFill/>
          </a:ln>
        </p:spPr>
        <p:txBody>
          <a:bodyPr spcFirstLastPara="1" wrap="square" lIns="121900" tIns="121900" rIns="121900" bIns="121900" anchor="t" anchorCtr="0">
            <a:noAutofit/>
          </a:bodyPr>
          <a:lstStyle/>
          <a:p>
            <a:r>
              <a:rPr lang="en" sz="1067" b="1">
                <a:latin typeface="Nunito"/>
                <a:ea typeface="Nunito"/>
                <a:cs typeface="Nunito"/>
                <a:sym typeface="Nunito"/>
              </a:rPr>
              <a:t>Non Constant Variance</a:t>
            </a:r>
            <a:endParaRPr sz="1067" b="1">
              <a:latin typeface="Nunito"/>
              <a:ea typeface="Nunito"/>
              <a:cs typeface="Nunito"/>
              <a:sym typeface="Nunito"/>
            </a:endParaRPr>
          </a:p>
        </p:txBody>
      </p:sp>
      <p:sp>
        <p:nvSpPr>
          <p:cNvPr id="326" name="Google Shape;326;p19"/>
          <p:cNvSpPr txBox="1"/>
          <p:nvPr/>
        </p:nvSpPr>
        <p:spPr>
          <a:xfrm>
            <a:off x="9321267" y="2105867"/>
            <a:ext cx="2570400" cy="391200"/>
          </a:xfrm>
          <a:prstGeom prst="rect">
            <a:avLst/>
          </a:prstGeom>
          <a:noFill/>
          <a:ln>
            <a:noFill/>
          </a:ln>
        </p:spPr>
        <p:txBody>
          <a:bodyPr spcFirstLastPara="1" wrap="square" lIns="121900" tIns="121900" rIns="121900" bIns="121900" anchor="t" anchorCtr="0">
            <a:noAutofit/>
          </a:bodyPr>
          <a:lstStyle/>
          <a:p>
            <a:r>
              <a:rPr lang="en" sz="1067" b="1">
                <a:latin typeface="Nunito"/>
                <a:ea typeface="Nunito"/>
                <a:cs typeface="Nunito"/>
                <a:sym typeface="Nunito"/>
              </a:rPr>
              <a:t>Non Constant Mean</a:t>
            </a:r>
            <a:endParaRPr sz="1067" b="1">
              <a:latin typeface="Nunito"/>
              <a:ea typeface="Nunito"/>
              <a:cs typeface="Nunito"/>
              <a:sym typeface="Nunito"/>
            </a:endParaRPr>
          </a:p>
        </p:txBody>
      </p:sp>
      <p:pic>
        <p:nvPicPr>
          <p:cNvPr id="327" name="Google Shape;327;p19" descr="6.4.4.6.2. Model Identification for the CO&lt;sub&gt;2&lt;/sub&gt; Concentrations Data"/>
          <p:cNvPicPr preferRelativeResize="0"/>
          <p:nvPr/>
        </p:nvPicPr>
        <p:blipFill>
          <a:blip r:embed="rId5">
            <a:alphaModFix/>
          </a:blip>
          <a:stretch>
            <a:fillRect/>
          </a:stretch>
        </p:blipFill>
        <p:spPr>
          <a:xfrm>
            <a:off x="9395100" y="4871148"/>
            <a:ext cx="2570400" cy="1893968"/>
          </a:xfrm>
          <a:prstGeom prst="rect">
            <a:avLst/>
          </a:prstGeom>
          <a:noFill/>
          <a:ln>
            <a:noFill/>
          </a:ln>
        </p:spPr>
      </p:pic>
      <p:sp>
        <p:nvSpPr>
          <p:cNvPr id="328" name="Google Shape;328;p19"/>
          <p:cNvSpPr txBox="1"/>
          <p:nvPr/>
        </p:nvSpPr>
        <p:spPr>
          <a:xfrm>
            <a:off x="7659200" y="6373900"/>
            <a:ext cx="1785200" cy="391200"/>
          </a:xfrm>
          <a:prstGeom prst="rect">
            <a:avLst/>
          </a:prstGeom>
          <a:noFill/>
          <a:ln>
            <a:noFill/>
          </a:ln>
        </p:spPr>
        <p:txBody>
          <a:bodyPr spcFirstLastPara="1" wrap="square" lIns="121900" tIns="121900" rIns="121900" bIns="121900" anchor="t" anchorCtr="0">
            <a:noAutofit/>
          </a:bodyPr>
          <a:lstStyle/>
          <a:p>
            <a:r>
              <a:rPr lang="en" sz="1067" b="1">
                <a:latin typeface="Nunito"/>
                <a:ea typeface="Nunito"/>
                <a:cs typeface="Nunito"/>
                <a:sym typeface="Nunito"/>
              </a:rPr>
              <a:t>Stationary Time Series</a:t>
            </a:r>
            <a:endParaRPr sz="1067" b="1">
              <a:latin typeface="Nunito"/>
              <a:ea typeface="Nunito"/>
              <a:cs typeface="Nunito"/>
              <a:sym typeface="Nunito"/>
            </a:endParaRPr>
          </a:p>
        </p:txBody>
      </p:sp>
    </p:spTree>
    <p:extLst>
      <p:ext uri="{BB962C8B-B14F-4D97-AF65-F5344CB8AC3E}">
        <p14:creationId xmlns:p14="http://schemas.microsoft.com/office/powerpoint/2010/main" val="4167895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ACF and PACF</a:t>
            </a:r>
            <a:endParaRPr/>
          </a:p>
        </p:txBody>
      </p:sp>
      <p:sp>
        <p:nvSpPr>
          <p:cNvPr id="334" name="Google Shape;334;p20"/>
          <p:cNvSpPr txBox="1">
            <a:spLocks noGrp="1"/>
          </p:cNvSpPr>
          <p:nvPr>
            <p:ph type="body" idx="1"/>
          </p:nvPr>
        </p:nvSpPr>
        <p:spPr>
          <a:xfrm>
            <a:off x="1027200" y="1637400"/>
            <a:ext cx="8419200" cy="3388800"/>
          </a:xfrm>
          <a:prstGeom prst="rect">
            <a:avLst/>
          </a:prstGeom>
        </p:spPr>
        <p:txBody>
          <a:bodyPr spcFirstLastPara="1" vert="horz" wrap="square" lIns="121900" tIns="121900" rIns="121900" bIns="121900" rtlCol="0" anchor="t" anchorCtr="0">
            <a:noAutofit/>
          </a:bodyPr>
          <a:lstStyle/>
          <a:p>
            <a:pPr indent="-423323">
              <a:buSzPts val="1400"/>
            </a:pPr>
            <a:r>
              <a:rPr lang="en" sz="1867"/>
              <a:t>Autocorrelation Function:</a:t>
            </a:r>
            <a:endParaRPr sz="1867"/>
          </a:p>
          <a:p>
            <a:pPr lvl="1" indent="-423323">
              <a:spcBef>
                <a:spcPts val="1333"/>
              </a:spcBef>
              <a:buSzPts val="1400"/>
            </a:pPr>
            <a:r>
              <a:rPr lang="en" sz="1867"/>
              <a:t>The correlation of a variable with lagged value of itself.</a:t>
            </a:r>
            <a:endParaRPr sz="1867"/>
          </a:p>
          <a:p>
            <a:pPr lvl="1" indent="-423323">
              <a:spcBef>
                <a:spcPts val="1333"/>
              </a:spcBef>
              <a:buSzPts val="1400"/>
            </a:pPr>
            <a:r>
              <a:rPr lang="en" sz="1867"/>
              <a:t>When a variable is linearly dependent on its own past value.</a:t>
            </a:r>
            <a:endParaRPr sz="1867"/>
          </a:p>
          <a:p>
            <a:pPr indent="-423323">
              <a:spcBef>
                <a:spcPts val="1333"/>
              </a:spcBef>
              <a:buSzPts val="1400"/>
            </a:pPr>
            <a:r>
              <a:rPr lang="en" sz="1867"/>
              <a:t>Partial Autocorrelation Function:</a:t>
            </a:r>
            <a:endParaRPr sz="1867"/>
          </a:p>
          <a:p>
            <a:pPr lvl="1" indent="-423323">
              <a:spcBef>
                <a:spcPts val="1333"/>
              </a:spcBef>
              <a:spcAft>
                <a:spcPts val="1333"/>
              </a:spcAft>
              <a:buSzPts val="1400"/>
            </a:pPr>
            <a:r>
              <a:rPr lang="en" sz="1867"/>
              <a:t>The correlation of a variable with lagged value of itself taking into consideration the relationships of these terms with other lagged values.</a:t>
            </a:r>
            <a:endParaRPr sz="1867"/>
          </a:p>
        </p:txBody>
      </p:sp>
      <p:sp>
        <p:nvSpPr>
          <p:cNvPr id="335" name="Google Shape;335;p20"/>
          <p:cNvSpPr txBox="1"/>
          <p:nvPr/>
        </p:nvSpPr>
        <p:spPr>
          <a:xfrm>
            <a:off x="4840867" y="6107333"/>
            <a:ext cx="2570400" cy="391200"/>
          </a:xfrm>
          <a:prstGeom prst="rect">
            <a:avLst/>
          </a:prstGeom>
          <a:noFill/>
          <a:ln>
            <a:noFill/>
          </a:ln>
        </p:spPr>
        <p:txBody>
          <a:bodyPr spcFirstLastPara="1" wrap="square" lIns="121900" tIns="121900" rIns="121900" bIns="121900" anchor="t" anchorCtr="0">
            <a:noAutofit/>
          </a:bodyPr>
          <a:lstStyle/>
          <a:p>
            <a:r>
              <a:rPr lang="en" sz="1067" b="1">
                <a:latin typeface="Nunito"/>
                <a:ea typeface="Nunito"/>
                <a:cs typeface="Nunito"/>
                <a:sym typeface="Nunito"/>
              </a:rPr>
              <a:t>Src: </a:t>
            </a:r>
            <a:r>
              <a:rPr lang="en" sz="1067" b="1" u="sng">
                <a:solidFill>
                  <a:schemeClr val="hlink"/>
                </a:solidFill>
                <a:latin typeface="Nunito"/>
                <a:ea typeface="Nunito"/>
                <a:cs typeface="Nunito"/>
                <a:sym typeface="Nunito"/>
                <a:hlinkClick r:id="rId3"/>
              </a:rPr>
              <a:t>https://arauto.readthedocs.io/en/latest/how_to_choose_terms.html</a:t>
            </a:r>
            <a:endParaRPr sz="1067" b="1">
              <a:latin typeface="Nunito"/>
              <a:ea typeface="Nunito"/>
              <a:cs typeface="Nunito"/>
              <a:sym typeface="Nunito"/>
            </a:endParaRPr>
          </a:p>
          <a:p>
            <a:endParaRPr sz="1067" b="1">
              <a:latin typeface="Nunito"/>
              <a:ea typeface="Nunito"/>
              <a:cs typeface="Nunito"/>
              <a:sym typeface="Nunito"/>
            </a:endParaRPr>
          </a:p>
        </p:txBody>
      </p:sp>
      <p:pic>
        <p:nvPicPr>
          <p:cNvPr id="336" name="Google Shape;336;p20"/>
          <p:cNvPicPr preferRelativeResize="0"/>
          <p:nvPr/>
        </p:nvPicPr>
        <p:blipFill rotWithShape="1">
          <a:blip r:embed="rId4">
            <a:alphaModFix/>
          </a:blip>
          <a:srcRect l="18073" t="19302" r="14084"/>
          <a:stretch/>
        </p:blipFill>
        <p:spPr>
          <a:xfrm>
            <a:off x="7411267" y="4313701"/>
            <a:ext cx="4698135" cy="2498167"/>
          </a:xfrm>
          <a:prstGeom prst="rect">
            <a:avLst/>
          </a:prstGeom>
          <a:noFill/>
          <a:ln>
            <a:noFill/>
          </a:ln>
        </p:spPr>
      </p:pic>
    </p:spTree>
    <p:extLst>
      <p:ext uri="{BB962C8B-B14F-4D97-AF65-F5344CB8AC3E}">
        <p14:creationId xmlns:p14="http://schemas.microsoft.com/office/powerpoint/2010/main" val="49361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1"/>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Hands on Sessions</a:t>
            </a:r>
            <a:endParaRPr/>
          </a:p>
        </p:txBody>
      </p:sp>
      <p:sp>
        <p:nvSpPr>
          <p:cNvPr id="342" name="Google Shape;342;p21"/>
          <p:cNvSpPr txBox="1">
            <a:spLocks noGrp="1"/>
          </p:cNvSpPr>
          <p:nvPr>
            <p:ph type="body" idx="1"/>
          </p:nvPr>
        </p:nvSpPr>
        <p:spPr>
          <a:xfrm>
            <a:off x="1332000" y="1840600"/>
            <a:ext cx="8419200" cy="3388800"/>
          </a:xfrm>
          <a:prstGeom prst="rect">
            <a:avLst/>
          </a:prstGeom>
        </p:spPr>
        <p:txBody>
          <a:bodyPr spcFirstLastPara="1" vert="horz" wrap="square" lIns="121900" tIns="121900" rIns="121900" bIns="121900" rtlCol="0" anchor="t" anchorCtr="0">
            <a:noAutofit/>
          </a:bodyPr>
          <a:lstStyle/>
          <a:p>
            <a:pPr indent="-448722">
              <a:buSzPts val="1700"/>
            </a:pPr>
            <a:r>
              <a:rPr lang="en" sz="2267"/>
              <a:t>ARIMA and SARIMA model</a:t>
            </a:r>
            <a:endParaRPr sz="2267"/>
          </a:p>
          <a:p>
            <a:pPr indent="-448722">
              <a:spcBef>
                <a:spcPts val="1333"/>
              </a:spcBef>
              <a:buSzPts val="1700"/>
            </a:pPr>
            <a:r>
              <a:rPr lang="en" sz="2267"/>
              <a:t>Prophet Model</a:t>
            </a:r>
            <a:endParaRPr sz="2267"/>
          </a:p>
          <a:p>
            <a:pPr indent="-448722">
              <a:spcBef>
                <a:spcPts val="1333"/>
              </a:spcBef>
              <a:spcAft>
                <a:spcPts val="1333"/>
              </a:spcAft>
              <a:buSzPts val="1700"/>
            </a:pPr>
            <a:r>
              <a:rPr lang="en" sz="2267"/>
              <a:t>Deep Learning Models like LSTM and N-BEATS</a:t>
            </a:r>
            <a:endParaRPr sz="2267"/>
          </a:p>
        </p:txBody>
      </p:sp>
    </p:spTree>
    <p:extLst>
      <p:ext uri="{BB962C8B-B14F-4D97-AF65-F5344CB8AC3E}">
        <p14:creationId xmlns:p14="http://schemas.microsoft.com/office/powerpoint/2010/main" val="168168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2"/>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ARIMA and SARIMA Models</a:t>
            </a:r>
            <a:endParaRPr/>
          </a:p>
        </p:txBody>
      </p:sp>
      <p:sp>
        <p:nvSpPr>
          <p:cNvPr id="348" name="Google Shape;348;p22"/>
          <p:cNvSpPr txBox="1">
            <a:spLocks noGrp="1"/>
          </p:cNvSpPr>
          <p:nvPr>
            <p:ph type="body" idx="1"/>
          </p:nvPr>
        </p:nvSpPr>
        <p:spPr>
          <a:xfrm>
            <a:off x="1332000" y="1739000"/>
            <a:ext cx="8419200" cy="3388800"/>
          </a:xfrm>
          <a:prstGeom prst="rect">
            <a:avLst/>
          </a:prstGeom>
        </p:spPr>
        <p:txBody>
          <a:bodyPr spcFirstLastPara="1" vert="horz" wrap="square" lIns="121900" tIns="121900" rIns="121900" bIns="121900" rtlCol="0" anchor="t" anchorCtr="0">
            <a:noAutofit/>
          </a:bodyPr>
          <a:lstStyle/>
          <a:p>
            <a:pPr indent="-448722">
              <a:buSzPts val="1700"/>
            </a:pPr>
            <a:r>
              <a:rPr lang="en" sz="2267"/>
              <a:t>ARIMA(p,d,q) Model:</a:t>
            </a:r>
            <a:endParaRPr sz="2267"/>
          </a:p>
          <a:p>
            <a:pPr indent="0">
              <a:spcBef>
                <a:spcPts val="1333"/>
              </a:spcBef>
              <a:spcAft>
                <a:spcPts val="1333"/>
              </a:spcAft>
              <a:buNone/>
            </a:pPr>
            <a:endParaRPr sz="2267"/>
          </a:p>
        </p:txBody>
      </p:sp>
      <p:pic>
        <p:nvPicPr>
          <p:cNvPr id="349" name="Google Shape;349;p22"/>
          <p:cNvPicPr preferRelativeResize="0"/>
          <p:nvPr/>
        </p:nvPicPr>
        <p:blipFill>
          <a:blip r:embed="rId3">
            <a:alphaModFix/>
          </a:blip>
          <a:stretch>
            <a:fillRect/>
          </a:stretch>
        </p:blipFill>
        <p:spPr>
          <a:xfrm>
            <a:off x="2404383" y="2315495"/>
            <a:ext cx="6274432" cy="1386900"/>
          </a:xfrm>
          <a:prstGeom prst="rect">
            <a:avLst/>
          </a:prstGeom>
          <a:noFill/>
          <a:ln>
            <a:noFill/>
          </a:ln>
        </p:spPr>
      </p:pic>
      <p:sp>
        <p:nvSpPr>
          <p:cNvPr id="350" name="Google Shape;350;p22"/>
          <p:cNvSpPr txBox="1">
            <a:spLocks noGrp="1"/>
          </p:cNvSpPr>
          <p:nvPr>
            <p:ph type="body" idx="1"/>
          </p:nvPr>
        </p:nvSpPr>
        <p:spPr>
          <a:xfrm>
            <a:off x="1258600" y="3693033"/>
            <a:ext cx="9374000" cy="2274400"/>
          </a:xfrm>
          <a:prstGeom prst="rect">
            <a:avLst/>
          </a:prstGeom>
        </p:spPr>
        <p:txBody>
          <a:bodyPr spcFirstLastPara="1" vert="horz" wrap="square" lIns="121900" tIns="121900" rIns="121900" bIns="121900" rtlCol="0" anchor="t" anchorCtr="0">
            <a:noAutofit/>
          </a:bodyPr>
          <a:lstStyle/>
          <a:p>
            <a:pPr indent="-448722">
              <a:buSzPts val="1700"/>
            </a:pPr>
            <a:r>
              <a:rPr lang="en" sz="2267"/>
              <a:t>SARIMA(p,d,q)(P,D,Q) Model:</a:t>
            </a:r>
            <a:endParaRPr sz="2267"/>
          </a:p>
          <a:p>
            <a:pPr lvl="1" indent="-448722">
              <a:spcBef>
                <a:spcPts val="1333"/>
              </a:spcBef>
              <a:buSzPts val="1700"/>
            </a:pPr>
            <a:r>
              <a:rPr lang="en" sz="2267"/>
              <a:t>If we can identify a seasonal component in time series then we can use SARIMA. </a:t>
            </a:r>
            <a:endParaRPr sz="2267"/>
          </a:p>
          <a:p>
            <a:pPr lvl="1" indent="-448722">
              <a:spcBef>
                <a:spcPts val="1333"/>
              </a:spcBef>
              <a:buSzPts val="1700"/>
            </a:pPr>
            <a:r>
              <a:rPr lang="en" sz="2267"/>
              <a:t>P, D, Q are analogous to p, d, q but are terms used for the seasonal component.</a:t>
            </a:r>
            <a:endParaRPr sz="2267"/>
          </a:p>
          <a:p>
            <a:pPr lvl="1" indent="-448722">
              <a:spcBef>
                <a:spcPts val="1333"/>
              </a:spcBef>
              <a:spcAft>
                <a:spcPts val="1333"/>
              </a:spcAft>
              <a:buSzPts val="1700"/>
            </a:pPr>
            <a:r>
              <a:rPr lang="en" sz="2267"/>
              <a:t>Complex Mathematical equation.</a:t>
            </a:r>
            <a:endParaRPr sz="2267"/>
          </a:p>
        </p:txBody>
      </p:sp>
    </p:spTree>
    <p:extLst>
      <p:ext uri="{BB962C8B-B14F-4D97-AF65-F5344CB8AC3E}">
        <p14:creationId xmlns:p14="http://schemas.microsoft.com/office/powerpoint/2010/main" val="986649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3"/>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How to choose parameters?</a:t>
            </a:r>
            <a:endParaRPr/>
          </a:p>
        </p:txBody>
      </p:sp>
      <p:sp>
        <p:nvSpPr>
          <p:cNvPr id="356" name="Google Shape;356;p23"/>
          <p:cNvSpPr txBox="1">
            <a:spLocks noGrp="1"/>
          </p:cNvSpPr>
          <p:nvPr>
            <p:ph type="body" idx="1"/>
          </p:nvPr>
        </p:nvSpPr>
        <p:spPr>
          <a:xfrm>
            <a:off x="1332000" y="1739000"/>
            <a:ext cx="9963600" cy="3388800"/>
          </a:xfrm>
          <a:prstGeom prst="rect">
            <a:avLst/>
          </a:prstGeom>
        </p:spPr>
        <p:txBody>
          <a:bodyPr spcFirstLastPara="1" vert="horz" wrap="square" lIns="121900" tIns="121900" rIns="121900" bIns="121900" rtlCol="0" anchor="t" anchorCtr="0">
            <a:noAutofit/>
          </a:bodyPr>
          <a:lstStyle/>
          <a:p>
            <a:pPr indent="-423323">
              <a:buSzPts val="1400"/>
            </a:pPr>
            <a:r>
              <a:rPr lang="en" sz="1867" dirty="0"/>
              <a:t>One way is to use ACF and PACF.</a:t>
            </a:r>
            <a:endParaRPr sz="1867" dirty="0"/>
          </a:p>
          <a:p>
            <a:pPr indent="-423323">
              <a:spcBef>
                <a:spcPts val="1333"/>
              </a:spcBef>
              <a:buSzPts val="1400"/>
            </a:pPr>
            <a:r>
              <a:rPr lang="en" sz="1867" dirty="0"/>
              <a:t>Other is we can use a grid search and try to minimize AIC and BIC.</a:t>
            </a:r>
            <a:endParaRPr sz="1867" dirty="0"/>
          </a:p>
          <a:p>
            <a:pPr lvl="1" indent="-423323">
              <a:spcBef>
                <a:spcPts val="1333"/>
              </a:spcBef>
              <a:buSzPts val="1400"/>
            </a:pPr>
            <a:r>
              <a:rPr lang="en" sz="1867" dirty="0"/>
              <a:t>Akaike information criterion = 2K - 2(LL)</a:t>
            </a:r>
            <a:endParaRPr sz="1867" dirty="0"/>
          </a:p>
          <a:p>
            <a:pPr lvl="2" indent="-423323">
              <a:spcBef>
                <a:spcPts val="1333"/>
              </a:spcBef>
              <a:buSzPts val="1400"/>
            </a:pPr>
            <a:r>
              <a:rPr lang="en" sz="1867" dirty="0"/>
              <a:t>Log-likelihood = log(RSS/N)</a:t>
            </a:r>
            <a:endParaRPr sz="1867" dirty="0"/>
          </a:p>
          <a:p>
            <a:pPr lvl="2" indent="-423323">
              <a:spcBef>
                <a:spcPts val="1333"/>
              </a:spcBef>
              <a:buSzPts val="1400"/>
            </a:pPr>
            <a:r>
              <a:rPr lang="en" sz="1867" dirty="0"/>
              <a:t>K = number of model parameters.</a:t>
            </a:r>
            <a:endParaRPr sz="1867" dirty="0"/>
          </a:p>
          <a:p>
            <a:pPr lvl="1" indent="-423323">
              <a:spcBef>
                <a:spcPts val="1333"/>
              </a:spcBef>
              <a:buSzPts val="1400"/>
            </a:pPr>
            <a:r>
              <a:rPr lang="en" sz="1867" dirty="0"/>
              <a:t>Bayes information criterion = -2 * LL + log(N) * K</a:t>
            </a:r>
            <a:endParaRPr sz="1867" dirty="0"/>
          </a:p>
          <a:p>
            <a:pPr lvl="2" indent="-423323">
              <a:spcBef>
                <a:spcPts val="1333"/>
              </a:spcBef>
              <a:buSzPts val="1400"/>
            </a:pPr>
            <a:r>
              <a:rPr lang="en" sz="1867" dirty="0"/>
              <a:t>Log-likelihood = log(RSS/n)</a:t>
            </a:r>
            <a:endParaRPr sz="1867" dirty="0"/>
          </a:p>
          <a:p>
            <a:pPr lvl="2" indent="-423323">
              <a:spcBef>
                <a:spcPts val="1333"/>
              </a:spcBef>
              <a:buSzPts val="1400"/>
            </a:pPr>
            <a:r>
              <a:rPr lang="en" sz="1867" dirty="0"/>
              <a:t>K = number of model parameters.</a:t>
            </a:r>
            <a:endParaRPr sz="1867" dirty="0"/>
          </a:p>
          <a:p>
            <a:pPr lvl="2" indent="-423323">
              <a:spcBef>
                <a:spcPts val="1333"/>
              </a:spcBef>
              <a:buSzPts val="1400"/>
            </a:pPr>
            <a:r>
              <a:rPr lang="en" sz="1867" dirty="0"/>
              <a:t>N = Number of training examples</a:t>
            </a:r>
            <a:endParaRPr sz="1867" dirty="0"/>
          </a:p>
          <a:p>
            <a:pPr indent="0">
              <a:spcBef>
                <a:spcPts val="1333"/>
              </a:spcBef>
              <a:spcAft>
                <a:spcPts val="1333"/>
              </a:spcAft>
              <a:buNone/>
            </a:pPr>
            <a:endParaRPr sz="1867" dirty="0"/>
          </a:p>
        </p:txBody>
      </p:sp>
    </p:spTree>
    <p:extLst>
      <p:ext uri="{BB962C8B-B14F-4D97-AF65-F5344CB8AC3E}">
        <p14:creationId xmlns:p14="http://schemas.microsoft.com/office/powerpoint/2010/main" val="8546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743200" y="4343400"/>
            <a:ext cx="7162800" cy="533400"/>
          </a:xfrm>
          <a:prstGeom prst="rect">
            <a:avLst/>
          </a:prstGeom>
          <a:solidFill>
            <a:srgbClr val="FDE0BD"/>
          </a:solidFill>
          <a:ln w="9525">
            <a:solidFill>
              <a:schemeClr val="tx1"/>
            </a:solidFill>
            <a:miter lim="800000"/>
            <a:headEnd/>
            <a:tailEnd/>
          </a:ln>
        </p:spPr>
        <p:txBody>
          <a:bodyPr wrap="none" anchor="ctr"/>
          <a:lstStyle/>
          <a:p>
            <a:pPr algn="ctr" rtl="0"/>
            <a:endParaRPr lang="en-US"/>
          </a:p>
        </p:txBody>
      </p:sp>
      <p:sp>
        <p:nvSpPr>
          <p:cNvPr id="70659" name="Rectangle 3"/>
          <p:cNvSpPr>
            <a:spLocks noChangeArrowheads="1"/>
          </p:cNvSpPr>
          <p:nvPr/>
        </p:nvSpPr>
        <p:spPr bwMode="auto">
          <a:xfrm>
            <a:off x="2743200" y="4876800"/>
            <a:ext cx="7162800" cy="533400"/>
          </a:xfrm>
          <a:prstGeom prst="rect">
            <a:avLst/>
          </a:prstGeom>
          <a:solidFill>
            <a:srgbClr val="C7DAF7"/>
          </a:solidFill>
          <a:ln w="9525">
            <a:solidFill>
              <a:schemeClr val="tx1"/>
            </a:solidFill>
            <a:miter lim="800000"/>
            <a:headEnd/>
            <a:tailEnd/>
          </a:ln>
        </p:spPr>
        <p:txBody>
          <a:bodyPr wrap="none" anchor="ctr"/>
          <a:lstStyle/>
          <a:p>
            <a:pPr algn="ctr" rtl="0"/>
            <a:endParaRPr lang="en-US" dirty="0"/>
          </a:p>
        </p:txBody>
      </p:sp>
      <p:sp>
        <p:nvSpPr>
          <p:cNvPr id="70660" name="Rectangle 4"/>
          <p:cNvSpPr>
            <a:spLocks noGrp="1" noChangeArrowheads="1"/>
          </p:cNvSpPr>
          <p:nvPr>
            <p:ph type="title"/>
          </p:nvPr>
        </p:nvSpPr>
        <p:spPr/>
        <p:txBody>
          <a:bodyPr/>
          <a:lstStyle/>
          <a:p>
            <a:pPr eaLnBrk="1" hangingPunct="1"/>
            <a:r>
              <a:rPr lang="en-US" b="1" dirty="0" smtClean="0"/>
              <a:t>Time-Series Data</a:t>
            </a:r>
          </a:p>
        </p:txBody>
      </p:sp>
      <p:sp>
        <p:nvSpPr>
          <p:cNvPr id="70661" name="Rectangle 5"/>
          <p:cNvSpPr>
            <a:spLocks noGrp="1" noChangeArrowheads="1"/>
          </p:cNvSpPr>
          <p:nvPr>
            <p:ph type="body" idx="1"/>
          </p:nvPr>
        </p:nvSpPr>
        <p:spPr>
          <a:xfrm>
            <a:off x="2057400" y="1524000"/>
            <a:ext cx="8077200" cy="4114800"/>
          </a:xfrm>
        </p:spPr>
        <p:txBody>
          <a:bodyPr>
            <a:normAutofit lnSpcReduction="10000"/>
          </a:bodyPr>
          <a:lstStyle/>
          <a:p>
            <a:pPr algn="l" rtl="0" eaLnBrk="1" hangingPunct="1"/>
            <a:r>
              <a:rPr lang="en-US" dirty="0" smtClean="0"/>
              <a:t>Numerical data obtained at regular time intervals</a:t>
            </a:r>
          </a:p>
          <a:p>
            <a:pPr algn="l" rtl="0" eaLnBrk="1" hangingPunct="1"/>
            <a:r>
              <a:rPr lang="en-US" dirty="0" smtClean="0"/>
              <a:t>The time intervals can be annually, quarterly, monthly, weekly, daily, hourly, etc.</a:t>
            </a:r>
          </a:p>
          <a:p>
            <a:pPr algn="l" rtl="0" eaLnBrk="1" hangingPunct="1"/>
            <a:r>
              <a:rPr lang="en-US" dirty="0" smtClean="0"/>
              <a:t>Example:</a:t>
            </a:r>
          </a:p>
          <a:p>
            <a:pPr algn="l" rtl="0" eaLnBrk="1" hangingPunct="1">
              <a:lnSpc>
                <a:spcPct val="110000"/>
              </a:lnSpc>
              <a:buFont typeface="Wingdings" pitchFamily="2" charset="2"/>
              <a:buNone/>
            </a:pPr>
            <a:r>
              <a:rPr lang="en-US" dirty="0" smtClean="0"/>
              <a:t>		</a:t>
            </a:r>
          </a:p>
          <a:p>
            <a:pPr algn="l" rtl="0" eaLnBrk="1" hangingPunct="1">
              <a:lnSpc>
                <a:spcPct val="110000"/>
              </a:lnSpc>
              <a:buFont typeface="Wingdings" pitchFamily="2" charset="2"/>
              <a:buNone/>
            </a:pPr>
            <a:endParaRPr lang="en-US" dirty="0"/>
          </a:p>
          <a:p>
            <a:pPr algn="l" rtl="0" eaLnBrk="1" hangingPunct="1">
              <a:lnSpc>
                <a:spcPct val="110000"/>
              </a:lnSpc>
              <a:buFont typeface="Wingdings" pitchFamily="2" charset="2"/>
              <a:buNone/>
            </a:pPr>
            <a:r>
              <a:rPr lang="en-US" dirty="0" smtClean="0"/>
              <a:t>		Year:	     2005   2006   2007   2008   2009</a:t>
            </a:r>
          </a:p>
          <a:p>
            <a:pPr algn="ctr" rtl="0" eaLnBrk="1" hangingPunct="1">
              <a:lnSpc>
                <a:spcPct val="110000"/>
              </a:lnSpc>
              <a:buFont typeface="Wingdings" pitchFamily="2" charset="2"/>
              <a:buNone/>
            </a:pPr>
            <a:r>
              <a:rPr lang="en-US" dirty="0" smtClean="0"/>
              <a:t>	Sales:	 75.3	   74.2    78.5    79.7    80.2</a:t>
            </a:r>
          </a:p>
          <a:p>
            <a:pPr algn="l" rtl="0" eaLnBrk="1" hangingPunct="1"/>
            <a:endParaRPr lang="en-US" dirty="0" smtClean="0"/>
          </a:p>
        </p:txBody>
      </p:sp>
      <p:sp>
        <p:nvSpPr>
          <p:cNvPr id="8" name="عنصر نائب لرقم الشريحة 7"/>
          <p:cNvSpPr>
            <a:spLocks noGrp="1"/>
          </p:cNvSpPr>
          <p:nvPr>
            <p:ph type="sldNum" sz="quarter" idx="12"/>
          </p:nvPr>
        </p:nvSpPr>
        <p:spPr/>
        <p:txBody>
          <a:bodyPr/>
          <a:lstStyle/>
          <a:p>
            <a:fld id="{B6D09FD2-1A00-453C-B236-CBDB5D8E0A4C}" type="slidenum">
              <a:rPr lang="ar-SA" smtClean="0"/>
              <a:pPr/>
              <a:t>3</a:t>
            </a:fld>
            <a:endParaRPr lang="ar-SA"/>
          </a:p>
        </p:txBody>
      </p:sp>
    </p:spTree>
    <p:extLst>
      <p:ext uri="{BB962C8B-B14F-4D97-AF65-F5344CB8AC3E}">
        <p14:creationId xmlns:p14="http://schemas.microsoft.com/office/powerpoint/2010/main" val="1427976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xfrm>
            <a:off x="149833" y="2830100"/>
            <a:ext cx="11918000" cy="1332400"/>
          </a:xfrm>
          <a:prstGeom prst="rect">
            <a:avLst/>
          </a:prstGeom>
        </p:spPr>
        <p:txBody>
          <a:bodyPr spcFirstLastPara="1" vert="horz" wrap="square" lIns="121900" tIns="121900" rIns="121900" bIns="121900" rtlCol="0" anchor="t" anchorCtr="0">
            <a:noAutofit/>
          </a:bodyPr>
          <a:lstStyle/>
          <a:p>
            <a:pPr algn="ctr"/>
            <a:r>
              <a:rPr lang="en" sz="5600"/>
              <a:t>Demo of ARIMA and SARIMA</a:t>
            </a:r>
            <a:endParaRPr sz="5600"/>
          </a:p>
        </p:txBody>
      </p:sp>
      <p:sp>
        <p:nvSpPr>
          <p:cNvPr id="362" name="Google Shape;362;p24"/>
          <p:cNvSpPr txBox="1"/>
          <p:nvPr/>
        </p:nvSpPr>
        <p:spPr>
          <a:xfrm>
            <a:off x="8195033" y="5993533"/>
            <a:ext cx="3872800" cy="774400"/>
          </a:xfrm>
          <a:prstGeom prst="rect">
            <a:avLst/>
          </a:prstGeom>
          <a:noFill/>
          <a:ln>
            <a:noFill/>
          </a:ln>
        </p:spPr>
        <p:txBody>
          <a:bodyPr spcFirstLastPara="1" wrap="square" lIns="121900" tIns="121900" rIns="121900" bIns="121900" anchor="t" anchorCtr="0">
            <a:noAutofit/>
          </a:bodyPr>
          <a:lstStyle/>
          <a:p>
            <a:r>
              <a:rPr lang="en" sz="2400">
                <a:latin typeface="Nunito"/>
                <a:ea typeface="Nunito"/>
                <a:cs typeface="Nunito"/>
                <a:sym typeface="Nunito"/>
              </a:rPr>
              <a:t>Link: </a:t>
            </a:r>
            <a:r>
              <a:rPr lang="en" sz="2400" u="sng">
                <a:solidFill>
                  <a:schemeClr val="hlink"/>
                </a:solidFill>
                <a:latin typeface="Nunito"/>
                <a:ea typeface="Nunito"/>
                <a:cs typeface="Nunito"/>
                <a:sym typeface="Nunito"/>
                <a:hlinkClick r:id="rId3"/>
              </a:rPr>
              <a:t>bit.ly/pydata-patna-arima</a:t>
            </a:r>
            <a:endParaRPr sz="2400">
              <a:latin typeface="Nunito"/>
              <a:ea typeface="Nunito"/>
              <a:cs typeface="Nunito"/>
              <a:sym typeface="Nunito"/>
            </a:endParaRPr>
          </a:p>
          <a:p>
            <a:endParaRPr sz="2400">
              <a:latin typeface="Nunito"/>
              <a:ea typeface="Nunito"/>
              <a:cs typeface="Nunito"/>
              <a:sym typeface="Nunito"/>
            </a:endParaRPr>
          </a:p>
        </p:txBody>
      </p:sp>
    </p:spTree>
    <p:extLst>
      <p:ext uri="{BB962C8B-B14F-4D97-AF65-F5344CB8AC3E}">
        <p14:creationId xmlns:p14="http://schemas.microsoft.com/office/powerpoint/2010/main" val="3987197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5"/>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fbprophet Models</a:t>
            </a:r>
            <a:endParaRPr/>
          </a:p>
        </p:txBody>
      </p:sp>
      <p:sp>
        <p:nvSpPr>
          <p:cNvPr id="368" name="Google Shape;368;p25"/>
          <p:cNvSpPr txBox="1">
            <a:spLocks noGrp="1"/>
          </p:cNvSpPr>
          <p:nvPr>
            <p:ph type="body" idx="1"/>
          </p:nvPr>
        </p:nvSpPr>
        <p:spPr>
          <a:xfrm>
            <a:off x="1332000" y="1739000"/>
            <a:ext cx="8419200" cy="3388800"/>
          </a:xfrm>
          <a:prstGeom prst="rect">
            <a:avLst/>
          </a:prstGeom>
        </p:spPr>
        <p:txBody>
          <a:bodyPr spcFirstLastPara="1" vert="horz" wrap="square" lIns="121900" tIns="121900" rIns="121900" bIns="121900" rtlCol="0" anchor="t" anchorCtr="0">
            <a:noAutofit/>
          </a:bodyPr>
          <a:lstStyle/>
          <a:p>
            <a:pPr indent="-423323">
              <a:buSzPts val="1400"/>
            </a:pPr>
            <a:r>
              <a:rPr lang="en" sz="1867" dirty="0"/>
              <a:t>Developed by Facebook.</a:t>
            </a:r>
            <a:endParaRPr sz="1867" dirty="0"/>
          </a:p>
          <a:p>
            <a:pPr indent="-423323">
              <a:spcBef>
                <a:spcPts val="1333"/>
              </a:spcBef>
              <a:buSzPts val="1400"/>
            </a:pPr>
            <a:r>
              <a:rPr lang="en" sz="1867" dirty="0"/>
              <a:t>Very fast and easy to use.</a:t>
            </a:r>
            <a:endParaRPr sz="1867" dirty="0"/>
          </a:p>
          <a:p>
            <a:pPr indent="-423323">
              <a:spcBef>
                <a:spcPts val="1333"/>
              </a:spcBef>
              <a:buSzPts val="1400"/>
            </a:pPr>
            <a:r>
              <a:rPr lang="en" sz="1867" dirty="0"/>
              <a:t>An additive regression model where non-linear trends are fit with yearly, weekly, and daily seasonality, plus holiday effects.</a:t>
            </a:r>
            <a:endParaRPr sz="1867" dirty="0"/>
          </a:p>
          <a:p>
            <a:pPr indent="-423323">
              <a:spcBef>
                <a:spcPts val="1333"/>
              </a:spcBef>
              <a:buSzPts val="1400"/>
            </a:pPr>
            <a:r>
              <a:rPr lang="en" sz="1867" dirty="0"/>
              <a:t>Eq:  </a:t>
            </a:r>
            <a:r>
              <a:rPr lang="en" sz="1867" b="1" dirty="0"/>
              <a:t>y(t) = g(t) + s(t) + h(t) + ε</a:t>
            </a:r>
            <a:r>
              <a:rPr lang="en" sz="1867" b="1" baseline="-25000" dirty="0"/>
              <a:t>t</a:t>
            </a:r>
            <a:endParaRPr sz="1867" b="1" dirty="0"/>
          </a:p>
          <a:p>
            <a:pPr lvl="1" indent="-423323">
              <a:spcBef>
                <a:spcPts val="1333"/>
              </a:spcBef>
              <a:buSzPts val="1400"/>
            </a:pPr>
            <a:r>
              <a:rPr lang="en" sz="1867" dirty="0"/>
              <a:t>g(t): piecewise linear or logistic growth curve for trend</a:t>
            </a:r>
            <a:endParaRPr sz="1867" dirty="0"/>
          </a:p>
          <a:p>
            <a:pPr lvl="1" indent="-423323">
              <a:spcBef>
                <a:spcPts val="1333"/>
              </a:spcBef>
              <a:buSzPts val="1400"/>
            </a:pPr>
            <a:r>
              <a:rPr lang="en" sz="1867" dirty="0"/>
              <a:t>s(t): periodic changes </a:t>
            </a:r>
            <a:endParaRPr sz="1867" dirty="0"/>
          </a:p>
          <a:p>
            <a:pPr lvl="1" indent="-423323">
              <a:spcBef>
                <a:spcPts val="1333"/>
              </a:spcBef>
              <a:buSzPts val="1400"/>
            </a:pPr>
            <a:r>
              <a:rPr lang="en" sz="1867" dirty="0"/>
              <a:t>h(t): effects of holidays</a:t>
            </a:r>
            <a:endParaRPr sz="1867" dirty="0"/>
          </a:p>
          <a:p>
            <a:pPr lvl="1" indent="-423323">
              <a:spcBef>
                <a:spcPts val="1333"/>
              </a:spcBef>
              <a:spcAft>
                <a:spcPts val="1333"/>
              </a:spcAft>
              <a:buSzPts val="1400"/>
            </a:pPr>
            <a:r>
              <a:rPr lang="en" sz="1867" dirty="0"/>
              <a:t>ε</a:t>
            </a:r>
            <a:r>
              <a:rPr lang="en" sz="1867" baseline="-25000" dirty="0"/>
              <a:t>t</a:t>
            </a:r>
            <a:r>
              <a:rPr lang="en" sz="1867" dirty="0"/>
              <a:t>: Residual term</a:t>
            </a:r>
            <a:endParaRPr sz="1867" dirty="0"/>
          </a:p>
        </p:txBody>
      </p:sp>
    </p:spTree>
    <p:extLst>
      <p:ext uri="{BB962C8B-B14F-4D97-AF65-F5344CB8AC3E}">
        <p14:creationId xmlns:p14="http://schemas.microsoft.com/office/powerpoint/2010/main" val="245422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49833" y="2830100"/>
            <a:ext cx="11918000" cy="1332400"/>
          </a:xfrm>
          <a:prstGeom prst="rect">
            <a:avLst/>
          </a:prstGeom>
        </p:spPr>
        <p:txBody>
          <a:bodyPr spcFirstLastPara="1" vert="horz" wrap="square" lIns="121900" tIns="121900" rIns="121900" bIns="121900" rtlCol="0" anchor="t" anchorCtr="0">
            <a:noAutofit/>
          </a:bodyPr>
          <a:lstStyle/>
          <a:p>
            <a:pPr algn="ctr"/>
            <a:r>
              <a:rPr lang="en" sz="5600"/>
              <a:t>Demo of Prophet Model</a:t>
            </a:r>
            <a:endParaRPr sz="5600"/>
          </a:p>
        </p:txBody>
      </p:sp>
      <p:sp>
        <p:nvSpPr>
          <p:cNvPr id="374" name="Google Shape;374;p26"/>
          <p:cNvSpPr txBox="1"/>
          <p:nvPr/>
        </p:nvSpPr>
        <p:spPr>
          <a:xfrm>
            <a:off x="8195033" y="5993533"/>
            <a:ext cx="3872800" cy="774400"/>
          </a:xfrm>
          <a:prstGeom prst="rect">
            <a:avLst/>
          </a:prstGeom>
          <a:noFill/>
          <a:ln>
            <a:noFill/>
          </a:ln>
        </p:spPr>
        <p:txBody>
          <a:bodyPr spcFirstLastPara="1" wrap="square" lIns="121900" tIns="121900" rIns="121900" bIns="121900" anchor="t" anchorCtr="0">
            <a:noAutofit/>
          </a:bodyPr>
          <a:lstStyle/>
          <a:p>
            <a:r>
              <a:rPr lang="en" sz="2400">
                <a:latin typeface="Nunito"/>
                <a:ea typeface="Nunito"/>
                <a:cs typeface="Nunito"/>
                <a:sym typeface="Nunito"/>
              </a:rPr>
              <a:t>Link: </a:t>
            </a:r>
            <a:r>
              <a:rPr lang="en" sz="2400" u="sng">
                <a:solidFill>
                  <a:schemeClr val="hlink"/>
                </a:solidFill>
                <a:latin typeface="Nunito"/>
                <a:ea typeface="Nunito"/>
                <a:cs typeface="Nunito"/>
                <a:sym typeface="Nunito"/>
                <a:hlinkClick r:id="rId3"/>
              </a:rPr>
              <a:t>bit.ly/pydata-patna-prophet</a:t>
            </a:r>
            <a:endParaRPr sz="2400">
              <a:latin typeface="Nunito"/>
              <a:ea typeface="Nunito"/>
              <a:cs typeface="Nunito"/>
              <a:sym typeface="Nunito"/>
            </a:endParaRPr>
          </a:p>
          <a:p>
            <a:endParaRPr sz="2400">
              <a:latin typeface="Nunito"/>
              <a:ea typeface="Nunito"/>
              <a:cs typeface="Nunito"/>
              <a:sym typeface="Nunito"/>
            </a:endParaRPr>
          </a:p>
        </p:txBody>
      </p:sp>
    </p:spTree>
    <p:extLst>
      <p:ext uri="{BB962C8B-B14F-4D97-AF65-F5344CB8AC3E}">
        <p14:creationId xmlns:p14="http://schemas.microsoft.com/office/powerpoint/2010/main" val="19913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7"/>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Deep Learning Models</a:t>
            </a:r>
            <a:endParaRPr/>
          </a:p>
        </p:txBody>
      </p:sp>
      <p:sp>
        <p:nvSpPr>
          <p:cNvPr id="380" name="Google Shape;380;p27"/>
          <p:cNvSpPr txBox="1">
            <a:spLocks noGrp="1"/>
          </p:cNvSpPr>
          <p:nvPr>
            <p:ph type="body" idx="1"/>
          </p:nvPr>
        </p:nvSpPr>
        <p:spPr>
          <a:xfrm>
            <a:off x="1332000" y="1739000"/>
            <a:ext cx="8419200" cy="3388800"/>
          </a:xfrm>
          <a:prstGeom prst="rect">
            <a:avLst/>
          </a:prstGeom>
        </p:spPr>
        <p:txBody>
          <a:bodyPr spcFirstLastPara="1" vert="horz" wrap="square" lIns="121900" tIns="121900" rIns="121900" bIns="121900" rtlCol="0" anchor="t" anchorCtr="0">
            <a:noAutofit/>
          </a:bodyPr>
          <a:lstStyle/>
          <a:p>
            <a:pPr indent="-406390">
              <a:buSzPts val="1200"/>
            </a:pPr>
            <a:r>
              <a:rPr lang="en" sz="1600"/>
              <a:t>When a time series has complex non-linear relations.</a:t>
            </a:r>
            <a:endParaRPr sz="1600"/>
          </a:p>
          <a:p>
            <a:pPr indent="-406390">
              <a:spcBef>
                <a:spcPts val="1333"/>
              </a:spcBef>
              <a:buSzPts val="1200"/>
            </a:pPr>
            <a:r>
              <a:rPr lang="en" sz="1600"/>
              <a:t>Neural Networks can map complex relations with ease.</a:t>
            </a:r>
            <a:endParaRPr sz="1600"/>
          </a:p>
          <a:p>
            <a:pPr indent="-406390">
              <a:spcBef>
                <a:spcPts val="1333"/>
              </a:spcBef>
              <a:buSzPts val="1200"/>
            </a:pPr>
            <a:r>
              <a:rPr lang="en" sz="1600"/>
              <a:t>NN are good at pattern recognition and can map deep relationships like human brain.</a:t>
            </a:r>
            <a:endParaRPr sz="1600"/>
          </a:p>
          <a:p>
            <a:pPr indent="-406390">
              <a:spcBef>
                <a:spcPts val="1333"/>
              </a:spcBef>
              <a:buSzPts val="1200"/>
            </a:pPr>
            <a:r>
              <a:rPr lang="en" sz="1600"/>
              <a:t>Commonly used deep learning architectures in time series:</a:t>
            </a:r>
            <a:endParaRPr sz="1600"/>
          </a:p>
          <a:p>
            <a:pPr lvl="1" indent="-406390">
              <a:spcBef>
                <a:spcPts val="1333"/>
              </a:spcBef>
              <a:buSzPts val="1200"/>
            </a:pPr>
            <a:r>
              <a:rPr lang="en" sz="1600"/>
              <a:t>RNN</a:t>
            </a:r>
            <a:endParaRPr sz="1600"/>
          </a:p>
          <a:p>
            <a:pPr lvl="1" indent="-406390">
              <a:spcBef>
                <a:spcPts val="1333"/>
              </a:spcBef>
              <a:buSzPts val="1200"/>
            </a:pPr>
            <a:r>
              <a:rPr lang="en" sz="1600"/>
              <a:t>GRU</a:t>
            </a:r>
            <a:endParaRPr sz="1600"/>
          </a:p>
          <a:p>
            <a:pPr lvl="1" indent="-406390">
              <a:spcBef>
                <a:spcPts val="1333"/>
              </a:spcBef>
              <a:buSzPts val="1200"/>
            </a:pPr>
            <a:r>
              <a:rPr lang="en" sz="1600"/>
              <a:t>CNN</a:t>
            </a:r>
            <a:endParaRPr sz="1600"/>
          </a:p>
          <a:p>
            <a:pPr lvl="1" indent="-406390">
              <a:spcBef>
                <a:spcPts val="1333"/>
              </a:spcBef>
              <a:buSzPts val="1200"/>
            </a:pPr>
            <a:r>
              <a:rPr lang="en" sz="1600"/>
              <a:t>LSTM</a:t>
            </a:r>
            <a:endParaRPr sz="1600"/>
          </a:p>
          <a:p>
            <a:pPr lvl="1" indent="-406390">
              <a:spcBef>
                <a:spcPts val="1333"/>
              </a:spcBef>
              <a:spcAft>
                <a:spcPts val="1333"/>
              </a:spcAft>
              <a:buSzPts val="1200"/>
            </a:pPr>
            <a:r>
              <a:rPr lang="en" sz="1600"/>
              <a:t>N-BEATS</a:t>
            </a:r>
            <a:endParaRPr sz="1600"/>
          </a:p>
        </p:txBody>
      </p:sp>
    </p:spTree>
    <p:extLst>
      <p:ext uri="{BB962C8B-B14F-4D97-AF65-F5344CB8AC3E}">
        <p14:creationId xmlns:p14="http://schemas.microsoft.com/office/powerpoint/2010/main" val="362043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149833" y="2830100"/>
            <a:ext cx="11918000" cy="1332400"/>
          </a:xfrm>
          <a:prstGeom prst="rect">
            <a:avLst/>
          </a:prstGeom>
        </p:spPr>
        <p:txBody>
          <a:bodyPr spcFirstLastPara="1" vert="horz" wrap="square" lIns="121900" tIns="121900" rIns="121900" bIns="121900" rtlCol="0" anchor="t" anchorCtr="0">
            <a:noAutofit/>
          </a:bodyPr>
          <a:lstStyle/>
          <a:p>
            <a:pPr algn="ctr"/>
            <a:r>
              <a:rPr lang="en" sz="5600"/>
              <a:t>Demo of Deep Learning</a:t>
            </a:r>
            <a:endParaRPr sz="5600"/>
          </a:p>
        </p:txBody>
      </p:sp>
      <p:sp>
        <p:nvSpPr>
          <p:cNvPr id="386" name="Google Shape;386;p28"/>
          <p:cNvSpPr txBox="1"/>
          <p:nvPr/>
        </p:nvSpPr>
        <p:spPr>
          <a:xfrm>
            <a:off x="8296633" y="5993533"/>
            <a:ext cx="3872800" cy="774400"/>
          </a:xfrm>
          <a:prstGeom prst="rect">
            <a:avLst/>
          </a:prstGeom>
          <a:noFill/>
          <a:ln>
            <a:noFill/>
          </a:ln>
        </p:spPr>
        <p:txBody>
          <a:bodyPr spcFirstLastPara="1" wrap="square" lIns="121900" tIns="121900" rIns="121900" bIns="121900" anchor="t" anchorCtr="0">
            <a:noAutofit/>
          </a:bodyPr>
          <a:lstStyle/>
          <a:p>
            <a:r>
              <a:rPr lang="en" sz="2267">
                <a:latin typeface="Nunito"/>
                <a:ea typeface="Nunito"/>
                <a:cs typeface="Nunito"/>
                <a:sym typeface="Nunito"/>
              </a:rPr>
              <a:t>Link: </a:t>
            </a:r>
            <a:r>
              <a:rPr lang="en" sz="2267" u="sng">
                <a:solidFill>
                  <a:schemeClr val="hlink"/>
                </a:solidFill>
                <a:latin typeface="Nunito"/>
                <a:ea typeface="Nunito"/>
                <a:cs typeface="Nunito"/>
                <a:sym typeface="Nunito"/>
                <a:hlinkClick r:id="rId3"/>
              </a:rPr>
              <a:t>bit.ly/pydata-patna-dl</a:t>
            </a:r>
            <a:endParaRPr sz="2267">
              <a:latin typeface="Nunito"/>
              <a:ea typeface="Nunito"/>
              <a:cs typeface="Nunito"/>
              <a:sym typeface="Nunito"/>
            </a:endParaRPr>
          </a:p>
          <a:p>
            <a:endParaRPr sz="2400">
              <a:latin typeface="Nunito"/>
              <a:ea typeface="Nunito"/>
              <a:cs typeface="Nunito"/>
              <a:sym typeface="Nunito"/>
            </a:endParaRPr>
          </a:p>
        </p:txBody>
      </p:sp>
    </p:spTree>
    <p:extLst>
      <p:ext uri="{BB962C8B-B14F-4D97-AF65-F5344CB8AC3E}">
        <p14:creationId xmlns:p14="http://schemas.microsoft.com/office/powerpoint/2010/main" val="952185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9"/>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Autofit/>
          </a:bodyPr>
          <a:lstStyle/>
          <a:p>
            <a:r>
              <a:rPr lang="en"/>
              <a:t>Recap</a:t>
            </a:r>
            <a:endParaRPr/>
          </a:p>
        </p:txBody>
      </p:sp>
      <p:sp>
        <p:nvSpPr>
          <p:cNvPr id="392" name="Google Shape;392;p29"/>
          <p:cNvSpPr txBox="1">
            <a:spLocks noGrp="1"/>
          </p:cNvSpPr>
          <p:nvPr>
            <p:ph type="body" idx="1"/>
          </p:nvPr>
        </p:nvSpPr>
        <p:spPr>
          <a:xfrm>
            <a:off x="1332000" y="1739000"/>
            <a:ext cx="8419200" cy="3388800"/>
          </a:xfrm>
          <a:prstGeom prst="rect">
            <a:avLst/>
          </a:prstGeom>
        </p:spPr>
        <p:txBody>
          <a:bodyPr spcFirstLastPara="1" vert="horz" wrap="square" lIns="121900" tIns="121900" rIns="121900" bIns="121900" rtlCol="0" anchor="t" anchorCtr="0">
            <a:noAutofit/>
          </a:bodyPr>
          <a:lstStyle/>
          <a:p>
            <a:pPr indent="-423323">
              <a:buSzPts val="1400"/>
            </a:pPr>
            <a:r>
              <a:rPr lang="en" sz="1867"/>
              <a:t>What is time series?</a:t>
            </a:r>
            <a:endParaRPr sz="1867"/>
          </a:p>
          <a:p>
            <a:pPr indent="-423323">
              <a:spcBef>
                <a:spcPts val="1333"/>
              </a:spcBef>
              <a:buSzPts val="1400"/>
            </a:pPr>
            <a:r>
              <a:rPr lang="en" sz="1867"/>
              <a:t>What is time series forecasting?</a:t>
            </a:r>
            <a:endParaRPr sz="1867"/>
          </a:p>
          <a:p>
            <a:pPr indent="-423323">
              <a:spcBef>
                <a:spcPts val="1333"/>
              </a:spcBef>
              <a:buSzPts val="1400"/>
            </a:pPr>
            <a:r>
              <a:rPr lang="en" sz="1867"/>
              <a:t>Why time series forecasting is needed.</a:t>
            </a:r>
            <a:endParaRPr sz="1867"/>
          </a:p>
          <a:p>
            <a:pPr indent="-423323">
              <a:spcBef>
                <a:spcPts val="1333"/>
              </a:spcBef>
              <a:buSzPts val="1400"/>
            </a:pPr>
            <a:r>
              <a:rPr lang="en" sz="1867"/>
              <a:t>Basic concepts of time series like ACF, PACF, Stationarity, Seasonality, etc.</a:t>
            </a:r>
            <a:endParaRPr sz="1867"/>
          </a:p>
          <a:p>
            <a:pPr indent="-423323">
              <a:spcBef>
                <a:spcPts val="1333"/>
              </a:spcBef>
              <a:buSzPts val="1400"/>
            </a:pPr>
            <a:r>
              <a:rPr lang="en" sz="1867"/>
              <a:t>Some widely used time series models like:</a:t>
            </a:r>
            <a:endParaRPr sz="1867"/>
          </a:p>
          <a:p>
            <a:pPr lvl="1" indent="-423323">
              <a:spcBef>
                <a:spcPts val="1333"/>
              </a:spcBef>
              <a:buSzPts val="1400"/>
            </a:pPr>
            <a:r>
              <a:rPr lang="en" sz="1867"/>
              <a:t>ARIMA and SARIMA</a:t>
            </a:r>
            <a:endParaRPr sz="1867"/>
          </a:p>
          <a:p>
            <a:pPr lvl="1" indent="-423323">
              <a:spcBef>
                <a:spcPts val="1333"/>
              </a:spcBef>
              <a:buSzPts val="1400"/>
            </a:pPr>
            <a:r>
              <a:rPr lang="en" sz="1867"/>
              <a:t>Prophet Model</a:t>
            </a:r>
            <a:endParaRPr sz="1867"/>
          </a:p>
          <a:p>
            <a:pPr lvl="1" indent="-423323">
              <a:spcBef>
                <a:spcPts val="1333"/>
              </a:spcBef>
              <a:spcAft>
                <a:spcPts val="1333"/>
              </a:spcAft>
              <a:buSzPts val="1400"/>
            </a:pPr>
            <a:r>
              <a:rPr lang="en" sz="1867"/>
              <a:t>LSTM and N-BEATS</a:t>
            </a:r>
            <a:endParaRPr sz="1867"/>
          </a:p>
        </p:txBody>
      </p:sp>
    </p:spTree>
    <p:extLst>
      <p:ext uri="{BB962C8B-B14F-4D97-AF65-F5344CB8AC3E}">
        <p14:creationId xmlns:p14="http://schemas.microsoft.com/office/powerpoint/2010/main" val="4018448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b="1" dirty="0" smtClean="0"/>
              <a:t>Reference</a:t>
            </a:r>
            <a:endParaRPr lang="pl-PL" altLang="zh-CN" b="1" dirty="0"/>
          </a:p>
        </p:txBody>
      </p:sp>
      <p:sp>
        <p:nvSpPr>
          <p:cNvPr id="7" name="灯片编号占位符 6"/>
          <p:cNvSpPr>
            <a:spLocks noGrp="1"/>
          </p:cNvSpPr>
          <p:nvPr>
            <p:ph type="sldNum" sz="quarter" idx="12"/>
          </p:nvPr>
        </p:nvSpPr>
        <p:spPr/>
        <p:txBody>
          <a:bodyPr/>
          <a:lstStyle/>
          <a:p>
            <a:fld id="{B6D09FD2-1A00-453C-B236-CBDB5D8E0A4C}" type="slidenum">
              <a:rPr lang="ar-SA" smtClean="0"/>
              <a:pPr/>
              <a:t>36</a:t>
            </a:fld>
            <a:endParaRPr lang="ar-SA"/>
          </a:p>
        </p:txBody>
      </p:sp>
      <p:sp>
        <p:nvSpPr>
          <p:cNvPr id="11" name="Rectangle 2"/>
          <p:cNvSpPr txBox="1">
            <a:spLocks noChangeArrowheads="1"/>
          </p:cNvSpPr>
          <p:nvPr/>
        </p:nvSpPr>
        <p:spPr>
          <a:xfrm>
            <a:off x="1752600" y="1828800"/>
            <a:ext cx="8229600" cy="1143000"/>
          </a:xfrm>
          <a:prstGeom prst="rect">
            <a:avLst/>
          </a:prstGeom>
        </p:spPr>
        <p:txBody>
          <a:bodyPr vert="horz" lIns="91440" tIns="45720" rIns="91440" bIns="45720" rtlCol="1" anchor="ctr">
            <a:normAutofit/>
          </a:bodyPr>
          <a:lstStyle/>
          <a:p>
            <a:pPr rtl="1">
              <a:spcBef>
                <a:spcPct val="0"/>
              </a:spcBef>
              <a:defRPr/>
            </a:pPr>
            <a:endParaRPr lang="pl-PL" altLang="zh-CN" sz="2800" dirty="0">
              <a:latin typeface="+mj-lt"/>
              <a:ea typeface="+mj-ea"/>
              <a:cs typeface="+mj-cs"/>
            </a:endParaRPr>
          </a:p>
        </p:txBody>
      </p:sp>
      <p:sp>
        <p:nvSpPr>
          <p:cNvPr id="12" name="Rectangle 2"/>
          <p:cNvSpPr txBox="1">
            <a:spLocks noChangeArrowheads="1"/>
          </p:cNvSpPr>
          <p:nvPr/>
        </p:nvSpPr>
        <p:spPr>
          <a:xfrm>
            <a:off x="1981200" y="990600"/>
            <a:ext cx="8001000" cy="5105400"/>
          </a:xfrm>
          <a:prstGeom prst="rect">
            <a:avLst/>
          </a:prstGeom>
        </p:spPr>
        <p:txBody>
          <a:bodyPr vert="horz" lIns="91440" tIns="45720" rIns="91440" bIns="45720" rtlCol="1" anchor="ctr">
            <a:normAutofit/>
          </a:bodyPr>
          <a:lstStyle/>
          <a:p>
            <a:pPr algn="l" rtl="0"/>
            <a:r>
              <a:rPr lang="en-US" altLang="zh-CN" sz="2400" dirty="0"/>
              <a:t>Box, George and Jenkins, </a:t>
            </a:r>
            <a:r>
              <a:rPr lang="en-US" altLang="zh-CN" sz="2400" dirty="0" err="1"/>
              <a:t>Gwilym</a:t>
            </a:r>
            <a:r>
              <a:rPr lang="en-US" altLang="zh-CN" sz="2400" dirty="0"/>
              <a:t> (1970) </a:t>
            </a:r>
            <a:r>
              <a:rPr lang="en-US" altLang="zh-CN" sz="2400" i="1" dirty="0"/>
              <a:t>Time series analysis: Forecasting and control</a:t>
            </a:r>
            <a:r>
              <a:rPr lang="en-US" altLang="zh-CN" sz="2400" dirty="0"/>
              <a:t>, San Francisco: Holden-Day.</a:t>
            </a:r>
          </a:p>
          <a:p>
            <a:pPr algn="l" rtl="0"/>
            <a:endParaRPr lang="en-US" altLang="zh-CN" sz="2400" dirty="0"/>
          </a:p>
          <a:p>
            <a:pPr algn="l" rtl="0"/>
            <a:r>
              <a:rPr lang="en-US" altLang="zh-CN" sz="2400" dirty="0" err="1"/>
              <a:t>Brockwell</a:t>
            </a:r>
            <a:r>
              <a:rPr lang="en-US" altLang="zh-CN" sz="2400" dirty="0"/>
              <a:t>, Peter J. and Davis, Richard A. (1991). </a:t>
            </a:r>
            <a:r>
              <a:rPr lang="en-US" altLang="zh-CN" sz="2400" i="1" dirty="0"/>
              <a:t>Time Series: Theory and Methods</a:t>
            </a:r>
            <a:r>
              <a:rPr lang="en-US" altLang="zh-CN" sz="2400" dirty="0"/>
              <a:t>. Springer-</a:t>
            </a:r>
            <a:r>
              <a:rPr lang="en-US" altLang="zh-CN" sz="2400" dirty="0" err="1"/>
              <a:t>Verlag</a:t>
            </a:r>
            <a:r>
              <a:rPr lang="en-US" altLang="zh-CN" sz="2400" dirty="0"/>
              <a:t>.</a:t>
            </a:r>
          </a:p>
          <a:p>
            <a:pPr algn="l" rtl="0"/>
            <a:endParaRPr lang="en-US" altLang="zh-CN" sz="2800" dirty="0"/>
          </a:p>
          <a:p>
            <a:pPr algn="l" rtl="0"/>
            <a:endParaRPr lang="en-US" altLang="zh-CN" sz="2800" dirty="0"/>
          </a:p>
          <a:p>
            <a:pPr algn="l" rtl="0"/>
            <a:endParaRPr lang="en-US" altLang="zh-CN" sz="2800" dirty="0"/>
          </a:p>
          <a:p>
            <a:pPr algn="l" rtl="0"/>
            <a:endParaRPr lang="en-US" altLang="zh-CN" sz="2800" dirty="0"/>
          </a:p>
        </p:txBody>
      </p:sp>
      <p:sp>
        <p:nvSpPr>
          <p:cNvPr id="13" name="矩形 12"/>
          <p:cNvSpPr/>
          <p:nvPr/>
        </p:nvSpPr>
        <p:spPr>
          <a:xfrm>
            <a:off x="2057400" y="3962401"/>
            <a:ext cx="8001000" cy="830997"/>
          </a:xfrm>
          <a:prstGeom prst="rect">
            <a:avLst/>
          </a:prstGeom>
        </p:spPr>
        <p:txBody>
          <a:bodyPr wrap="square">
            <a:spAutoFit/>
          </a:bodyPr>
          <a:lstStyle/>
          <a:p>
            <a:pPr lvl="0" algn="l">
              <a:spcBef>
                <a:spcPct val="0"/>
              </a:spcBef>
              <a:defRPr/>
            </a:pPr>
            <a:r>
              <a:rPr lang="en-US" altLang="zh-CN" sz="2400" dirty="0" err="1"/>
              <a:t>Brockwell</a:t>
            </a:r>
            <a:r>
              <a:rPr lang="en-US" altLang="zh-CN" sz="2400" dirty="0"/>
              <a:t>, Peter J. and Davis, Richard A. (1987, 2002). </a:t>
            </a:r>
          </a:p>
          <a:p>
            <a:pPr lvl="0" algn="l">
              <a:spcBef>
                <a:spcPct val="0"/>
              </a:spcBef>
              <a:defRPr/>
            </a:pPr>
            <a:r>
              <a:rPr lang="en-US" altLang="zh-CN" sz="2400" i="1" dirty="0"/>
              <a:t>Introduction to Time Series and Forecasting</a:t>
            </a:r>
            <a:r>
              <a:rPr lang="en-US" altLang="zh-CN" sz="2400" dirty="0"/>
              <a:t>. Springer. </a:t>
            </a:r>
            <a:endParaRPr lang="pl-PL" altLang="zh-CN" sz="2400" dirty="0"/>
          </a:p>
        </p:txBody>
      </p:sp>
      <p:sp>
        <p:nvSpPr>
          <p:cNvPr id="15" name="矩形 14"/>
          <p:cNvSpPr/>
          <p:nvPr/>
        </p:nvSpPr>
        <p:spPr>
          <a:xfrm>
            <a:off x="2057400" y="5181601"/>
            <a:ext cx="8001000" cy="830997"/>
          </a:xfrm>
          <a:prstGeom prst="rect">
            <a:avLst/>
          </a:prstGeom>
        </p:spPr>
        <p:txBody>
          <a:bodyPr wrap="square">
            <a:spAutoFit/>
          </a:bodyPr>
          <a:lstStyle/>
          <a:p>
            <a:pPr lvl="0" algn="l">
              <a:spcBef>
                <a:spcPct val="0"/>
              </a:spcBef>
              <a:defRPr/>
            </a:pPr>
            <a:r>
              <a:rPr lang="en-US" altLang="zh-CN" sz="2400" dirty="0"/>
              <a:t>We also thank various on-line open resources for time series analysis. </a:t>
            </a:r>
            <a:endParaRPr lang="pl-PL" altLang="zh-CN" sz="2400" dirty="0"/>
          </a:p>
        </p:txBody>
      </p:sp>
    </p:spTree>
    <p:extLst>
      <p:ext uri="{BB962C8B-B14F-4D97-AF65-F5344CB8AC3E}">
        <p14:creationId xmlns:p14="http://schemas.microsoft.com/office/powerpoint/2010/main" val="60584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b="1" dirty="0" smtClean="0"/>
              <a:t>Time Plot</a:t>
            </a:r>
          </a:p>
        </p:txBody>
      </p:sp>
      <p:sp>
        <p:nvSpPr>
          <p:cNvPr id="1029" name="Rectangle 3"/>
          <p:cNvSpPr>
            <a:spLocks noGrp="1" noChangeArrowheads="1"/>
          </p:cNvSpPr>
          <p:nvPr>
            <p:ph type="body" idx="1"/>
          </p:nvPr>
        </p:nvSpPr>
        <p:spPr>
          <a:xfrm>
            <a:off x="1641475" y="2971800"/>
            <a:ext cx="3657600" cy="3200400"/>
          </a:xfrm>
        </p:spPr>
        <p:txBody>
          <a:bodyPr/>
          <a:lstStyle/>
          <a:p>
            <a:pPr algn="l" rtl="0" eaLnBrk="1" hangingPunct="1">
              <a:spcBef>
                <a:spcPct val="40000"/>
              </a:spcBef>
            </a:pPr>
            <a:r>
              <a:rPr lang="en-US" sz="2400"/>
              <a:t>the vertical axis measures the variable of interest </a:t>
            </a:r>
          </a:p>
          <a:p>
            <a:pPr algn="l" rtl="0" eaLnBrk="1" hangingPunct="1">
              <a:spcBef>
                <a:spcPct val="40000"/>
              </a:spcBef>
              <a:buFont typeface="Wingdings" pitchFamily="2" charset="2"/>
              <a:buNone/>
            </a:pPr>
            <a:endParaRPr lang="en-US" sz="1400"/>
          </a:p>
          <a:p>
            <a:pPr algn="l" rtl="0" eaLnBrk="1" hangingPunct="1">
              <a:spcBef>
                <a:spcPct val="40000"/>
              </a:spcBef>
            </a:pPr>
            <a:r>
              <a:rPr lang="en-US" sz="2400"/>
              <a:t>the horizontal axis corresponds to the time periods</a:t>
            </a:r>
          </a:p>
        </p:txBody>
      </p:sp>
      <p:graphicFrame>
        <p:nvGraphicFramePr>
          <p:cNvPr id="1026" name="Object 4"/>
          <p:cNvGraphicFramePr>
            <a:graphicFrameLocks noChangeAspect="1"/>
          </p:cNvGraphicFramePr>
          <p:nvPr/>
        </p:nvGraphicFramePr>
        <p:xfrm>
          <a:off x="4992688" y="2974975"/>
          <a:ext cx="5294312" cy="3397250"/>
        </p:xfrm>
        <a:graphic>
          <a:graphicData uri="http://schemas.openxmlformats.org/presentationml/2006/ole">
            <mc:AlternateContent xmlns:mc="http://schemas.openxmlformats.org/markup-compatibility/2006">
              <mc:Choice xmlns:v="urn:schemas-microsoft-com:vml" Requires="v">
                <p:oleObj spid="_x0000_s1031" name="Chart" r:id="rId4" imgW="5695950" imgH="3657600" progId="Excel.Sheet.8">
                  <p:embed/>
                </p:oleObj>
              </mc:Choice>
              <mc:Fallback>
                <p:oleObj name="Chart" r:id="rId4" imgW="5695950" imgH="3657600" progId="Excel.Shee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2974975"/>
                        <a:ext cx="5294312"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5"/>
          <p:cNvSpPr>
            <a:spLocks noChangeArrowheads="1"/>
          </p:cNvSpPr>
          <p:nvPr/>
        </p:nvSpPr>
        <p:spPr bwMode="auto">
          <a:xfrm>
            <a:off x="2784475" y="1524001"/>
            <a:ext cx="7239000" cy="1076325"/>
          </a:xfrm>
          <a:prstGeom prst="rect">
            <a:avLst/>
          </a:prstGeom>
          <a:solidFill>
            <a:srgbClr val="FDE0BD"/>
          </a:solidFill>
          <a:ln w="9525">
            <a:solidFill>
              <a:schemeClr val="tx1"/>
            </a:solidFill>
            <a:miter lim="800000"/>
            <a:headEnd/>
            <a:tailEnd/>
          </a:ln>
        </p:spPr>
        <p:txBody>
          <a:bodyPr>
            <a:spAutoFit/>
          </a:bodyPr>
          <a:lstStyle/>
          <a:p>
            <a:pPr algn="l" rtl="0"/>
            <a:r>
              <a:rPr lang="en-US" sz="3200" dirty="0"/>
              <a:t>A </a:t>
            </a:r>
            <a:r>
              <a:rPr lang="en-US" sz="3200" dirty="0">
                <a:solidFill>
                  <a:schemeClr val="folHlink"/>
                </a:solidFill>
              </a:rPr>
              <a:t>time-series plot</a:t>
            </a:r>
            <a:r>
              <a:rPr lang="en-US" sz="3200" dirty="0"/>
              <a:t> (time plot) is a two-dimensional plot of time series data</a:t>
            </a:r>
          </a:p>
        </p:txBody>
      </p:sp>
      <p:sp>
        <p:nvSpPr>
          <p:cNvPr id="8" name="عنصر نائب لرقم الشريحة 7"/>
          <p:cNvSpPr>
            <a:spLocks noGrp="1"/>
          </p:cNvSpPr>
          <p:nvPr>
            <p:ph type="sldNum" sz="quarter" idx="12"/>
          </p:nvPr>
        </p:nvSpPr>
        <p:spPr/>
        <p:txBody>
          <a:bodyPr/>
          <a:lstStyle/>
          <a:p>
            <a:fld id="{B6D09FD2-1A00-453C-B236-CBDB5D8E0A4C}" type="slidenum">
              <a:rPr lang="ar-SA" smtClean="0"/>
              <a:pPr/>
              <a:t>4</a:t>
            </a:fld>
            <a:endParaRPr lang="ar-SA"/>
          </a:p>
        </p:txBody>
      </p:sp>
    </p:spTree>
    <p:extLst>
      <p:ext uri="{BB962C8B-B14F-4D97-AF65-F5344CB8AC3E}">
        <p14:creationId xmlns:p14="http://schemas.microsoft.com/office/powerpoint/2010/main" val="245985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b="1" dirty="0" smtClean="0"/>
              <a:t>Time-Series Components</a:t>
            </a:r>
          </a:p>
        </p:txBody>
      </p:sp>
      <p:sp>
        <p:nvSpPr>
          <p:cNvPr id="75779" name="Rectangle 3"/>
          <p:cNvSpPr>
            <a:spLocks noChangeArrowheads="1"/>
          </p:cNvSpPr>
          <p:nvPr/>
        </p:nvSpPr>
        <p:spPr bwMode="auto">
          <a:xfrm>
            <a:off x="4953000" y="1828801"/>
            <a:ext cx="2209800" cy="525463"/>
          </a:xfrm>
          <a:prstGeom prst="rect">
            <a:avLst/>
          </a:prstGeom>
          <a:solidFill>
            <a:srgbClr val="C7DAF7"/>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sz="2800" b="1">
                <a:solidFill>
                  <a:srgbClr val="000000"/>
                </a:solidFill>
              </a:rPr>
              <a:t>Time Series</a:t>
            </a:r>
          </a:p>
        </p:txBody>
      </p:sp>
      <p:sp>
        <p:nvSpPr>
          <p:cNvPr id="75780" name="Rectangle 4"/>
          <p:cNvSpPr>
            <a:spLocks noChangeArrowheads="1"/>
          </p:cNvSpPr>
          <p:nvPr/>
        </p:nvSpPr>
        <p:spPr bwMode="auto">
          <a:xfrm>
            <a:off x="6248401" y="2819400"/>
            <a:ext cx="1903413" cy="643766"/>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a:t>Cyclical Component</a:t>
            </a:r>
          </a:p>
        </p:txBody>
      </p:sp>
      <p:sp>
        <p:nvSpPr>
          <p:cNvPr id="75781" name="Rectangle 5"/>
          <p:cNvSpPr>
            <a:spLocks noChangeArrowheads="1"/>
          </p:cNvSpPr>
          <p:nvPr/>
        </p:nvSpPr>
        <p:spPr bwMode="auto">
          <a:xfrm>
            <a:off x="8458200" y="2819400"/>
            <a:ext cx="1905000" cy="643766"/>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dirty="0"/>
              <a:t>Irregular /Random Component</a:t>
            </a:r>
          </a:p>
        </p:txBody>
      </p:sp>
      <p:sp>
        <p:nvSpPr>
          <p:cNvPr id="75782" name="Rectangle 6"/>
          <p:cNvSpPr>
            <a:spLocks noChangeArrowheads="1"/>
          </p:cNvSpPr>
          <p:nvPr/>
        </p:nvSpPr>
        <p:spPr bwMode="auto">
          <a:xfrm>
            <a:off x="1828800" y="2819401"/>
            <a:ext cx="1905000" cy="366767"/>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a:t>Trend Component</a:t>
            </a:r>
          </a:p>
        </p:txBody>
      </p:sp>
      <p:sp>
        <p:nvSpPr>
          <p:cNvPr id="75783" name="Rectangle 7"/>
          <p:cNvSpPr>
            <a:spLocks noChangeArrowheads="1"/>
          </p:cNvSpPr>
          <p:nvPr/>
        </p:nvSpPr>
        <p:spPr bwMode="auto">
          <a:xfrm>
            <a:off x="4038600" y="2819400"/>
            <a:ext cx="1905000" cy="643766"/>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a:t>Seasonal Component</a:t>
            </a:r>
          </a:p>
        </p:txBody>
      </p:sp>
      <p:sp>
        <p:nvSpPr>
          <p:cNvPr id="75784" name="Line 8"/>
          <p:cNvSpPr>
            <a:spLocks noChangeShapeType="1"/>
          </p:cNvSpPr>
          <p:nvPr/>
        </p:nvSpPr>
        <p:spPr bwMode="auto">
          <a:xfrm>
            <a:off x="6096000" y="2362200"/>
            <a:ext cx="0" cy="228600"/>
          </a:xfrm>
          <a:prstGeom prst="line">
            <a:avLst/>
          </a:prstGeom>
          <a:noFill/>
          <a:ln w="19050">
            <a:solidFill>
              <a:schemeClr val="tx1"/>
            </a:solidFill>
            <a:miter lim="800000"/>
            <a:headEnd/>
            <a:tailEnd/>
          </a:ln>
        </p:spPr>
        <p:txBody>
          <a:bodyPr wrap="none"/>
          <a:lstStyle/>
          <a:p>
            <a:pPr algn="l" rtl="0"/>
            <a:endParaRPr lang="en-US"/>
          </a:p>
        </p:txBody>
      </p:sp>
      <p:sp>
        <p:nvSpPr>
          <p:cNvPr id="75785" name="Line 9"/>
          <p:cNvSpPr>
            <a:spLocks noChangeShapeType="1"/>
          </p:cNvSpPr>
          <p:nvPr/>
        </p:nvSpPr>
        <p:spPr bwMode="auto">
          <a:xfrm>
            <a:off x="2819400" y="2590800"/>
            <a:ext cx="6553200" cy="0"/>
          </a:xfrm>
          <a:prstGeom prst="line">
            <a:avLst/>
          </a:prstGeom>
          <a:noFill/>
          <a:ln w="19050">
            <a:solidFill>
              <a:schemeClr val="tx1"/>
            </a:solidFill>
            <a:miter lim="800000"/>
            <a:headEnd/>
            <a:tailEnd/>
          </a:ln>
        </p:spPr>
        <p:txBody>
          <a:bodyPr wrap="none"/>
          <a:lstStyle/>
          <a:p>
            <a:pPr algn="l" rtl="0"/>
            <a:endParaRPr lang="en-US"/>
          </a:p>
        </p:txBody>
      </p:sp>
      <p:sp>
        <p:nvSpPr>
          <p:cNvPr id="75786" name="Line 10"/>
          <p:cNvSpPr>
            <a:spLocks noChangeShapeType="1"/>
          </p:cNvSpPr>
          <p:nvPr/>
        </p:nvSpPr>
        <p:spPr bwMode="auto">
          <a:xfrm>
            <a:off x="2819400" y="2590800"/>
            <a:ext cx="0" cy="228600"/>
          </a:xfrm>
          <a:prstGeom prst="line">
            <a:avLst/>
          </a:prstGeom>
          <a:noFill/>
          <a:ln w="19050">
            <a:solidFill>
              <a:schemeClr val="tx1"/>
            </a:solidFill>
            <a:miter lim="800000"/>
            <a:headEnd/>
            <a:tailEnd/>
          </a:ln>
        </p:spPr>
        <p:txBody>
          <a:bodyPr wrap="none"/>
          <a:lstStyle/>
          <a:p>
            <a:pPr algn="l" rtl="0"/>
            <a:endParaRPr lang="en-US"/>
          </a:p>
        </p:txBody>
      </p:sp>
      <p:sp>
        <p:nvSpPr>
          <p:cNvPr id="75787" name="Line 11"/>
          <p:cNvSpPr>
            <a:spLocks noChangeShapeType="1"/>
          </p:cNvSpPr>
          <p:nvPr/>
        </p:nvSpPr>
        <p:spPr bwMode="auto">
          <a:xfrm>
            <a:off x="4953000" y="2590800"/>
            <a:ext cx="0" cy="228600"/>
          </a:xfrm>
          <a:prstGeom prst="line">
            <a:avLst/>
          </a:prstGeom>
          <a:noFill/>
          <a:ln w="19050">
            <a:solidFill>
              <a:schemeClr val="tx1"/>
            </a:solidFill>
            <a:miter lim="800000"/>
            <a:headEnd/>
            <a:tailEnd/>
          </a:ln>
        </p:spPr>
        <p:txBody>
          <a:bodyPr wrap="none"/>
          <a:lstStyle/>
          <a:p>
            <a:pPr algn="l" rtl="0"/>
            <a:endParaRPr lang="en-US"/>
          </a:p>
        </p:txBody>
      </p:sp>
      <p:sp>
        <p:nvSpPr>
          <p:cNvPr id="75788" name="Line 12"/>
          <p:cNvSpPr>
            <a:spLocks noChangeShapeType="1"/>
          </p:cNvSpPr>
          <p:nvPr/>
        </p:nvSpPr>
        <p:spPr bwMode="auto">
          <a:xfrm>
            <a:off x="7162800" y="2590800"/>
            <a:ext cx="0" cy="228600"/>
          </a:xfrm>
          <a:prstGeom prst="line">
            <a:avLst/>
          </a:prstGeom>
          <a:noFill/>
          <a:ln w="19050">
            <a:solidFill>
              <a:schemeClr val="tx1"/>
            </a:solidFill>
            <a:miter lim="800000"/>
            <a:headEnd/>
            <a:tailEnd/>
          </a:ln>
        </p:spPr>
        <p:txBody>
          <a:bodyPr wrap="none"/>
          <a:lstStyle/>
          <a:p>
            <a:pPr algn="l" rtl="0"/>
            <a:endParaRPr lang="en-US"/>
          </a:p>
        </p:txBody>
      </p:sp>
      <p:sp>
        <p:nvSpPr>
          <p:cNvPr id="75789" name="Line 13"/>
          <p:cNvSpPr>
            <a:spLocks noChangeShapeType="1"/>
          </p:cNvSpPr>
          <p:nvPr/>
        </p:nvSpPr>
        <p:spPr bwMode="auto">
          <a:xfrm>
            <a:off x="9372600" y="2590800"/>
            <a:ext cx="0" cy="228600"/>
          </a:xfrm>
          <a:prstGeom prst="line">
            <a:avLst/>
          </a:prstGeom>
          <a:noFill/>
          <a:ln w="19050">
            <a:solidFill>
              <a:schemeClr val="tx1"/>
            </a:solidFill>
            <a:miter lim="800000"/>
            <a:headEnd/>
            <a:tailEnd/>
          </a:ln>
        </p:spPr>
        <p:txBody>
          <a:bodyPr wrap="none"/>
          <a:lstStyle/>
          <a:p>
            <a:pPr algn="l" rtl="0"/>
            <a:endParaRPr lang="en-US"/>
          </a:p>
        </p:txBody>
      </p:sp>
      <p:sp>
        <p:nvSpPr>
          <p:cNvPr id="75790" name="Text Box 14"/>
          <p:cNvSpPr txBox="1">
            <a:spLocks noChangeArrowheads="1"/>
          </p:cNvSpPr>
          <p:nvPr/>
        </p:nvSpPr>
        <p:spPr bwMode="auto">
          <a:xfrm>
            <a:off x="1752600" y="4114801"/>
            <a:ext cx="2057400" cy="1006475"/>
          </a:xfrm>
          <a:prstGeom prst="rect">
            <a:avLst/>
          </a:prstGeom>
          <a:noFill/>
          <a:ln w="9525">
            <a:noFill/>
            <a:miter lim="800000"/>
            <a:headEnd/>
            <a:tailEnd/>
          </a:ln>
        </p:spPr>
        <p:txBody>
          <a:bodyPr>
            <a:spAutoFit/>
          </a:bodyPr>
          <a:lstStyle/>
          <a:p>
            <a:pPr algn="ctr" rtl="0">
              <a:spcBef>
                <a:spcPct val="50000"/>
              </a:spcBef>
            </a:pPr>
            <a:r>
              <a:rPr lang="en-US" sz="2000"/>
              <a:t>Overall, persistent, long-term movement</a:t>
            </a:r>
          </a:p>
        </p:txBody>
      </p:sp>
      <p:sp>
        <p:nvSpPr>
          <p:cNvPr id="75791" name="Text Box 15"/>
          <p:cNvSpPr txBox="1">
            <a:spLocks noChangeArrowheads="1"/>
          </p:cNvSpPr>
          <p:nvPr/>
        </p:nvSpPr>
        <p:spPr bwMode="auto">
          <a:xfrm>
            <a:off x="3962400" y="4038601"/>
            <a:ext cx="2133600" cy="1311275"/>
          </a:xfrm>
          <a:prstGeom prst="rect">
            <a:avLst/>
          </a:prstGeom>
          <a:noFill/>
          <a:ln w="9525">
            <a:noFill/>
            <a:miter lim="800000"/>
            <a:headEnd/>
            <a:tailEnd/>
          </a:ln>
        </p:spPr>
        <p:txBody>
          <a:bodyPr>
            <a:spAutoFit/>
          </a:bodyPr>
          <a:lstStyle/>
          <a:p>
            <a:pPr algn="ctr" rtl="0">
              <a:spcBef>
                <a:spcPct val="50000"/>
              </a:spcBef>
            </a:pPr>
            <a:r>
              <a:rPr lang="en-US" sz="2000"/>
              <a:t>Regular periodic fluctuations, usually within a 12-month period</a:t>
            </a:r>
          </a:p>
        </p:txBody>
      </p:sp>
      <p:sp>
        <p:nvSpPr>
          <p:cNvPr id="75792" name="Text Box 27"/>
          <p:cNvSpPr txBox="1">
            <a:spLocks noChangeArrowheads="1"/>
          </p:cNvSpPr>
          <p:nvPr/>
        </p:nvSpPr>
        <p:spPr bwMode="auto">
          <a:xfrm>
            <a:off x="6248400" y="4038601"/>
            <a:ext cx="2133600" cy="1323439"/>
          </a:xfrm>
          <a:prstGeom prst="rect">
            <a:avLst/>
          </a:prstGeom>
          <a:noFill/>
          <a:ln w="9525">
            <a:noFill/>
            <a:miter lim="800000"/>
            <a:headEnd/>
            <a:tailEnd/>
          </a:ln>
        </p:spPr>
        <p:txBody>
          <a:bodyPr>
            <a:spAutoFit/>
          </a:bodyPr>
          <a:lstStyle/>
          <a:p>
            <a:pPr algn="ctr" rtl="0">
              <a:spcBef>
                <a:spcPct val="50000"/>
              </a:spcBef>
            </a:pPr>
            <a:r>
              <a:rPr lang="en-US" sz="2000" dirty="0"/>
              <a:t>Repeating swings or movements over more than one year</a:t>
            </a:r>
          </a:p>
        </p:txBody>
      </p:sp>
      <p:sp>
        <p:nvSpPr>
          <p:cNvPr id="75793" name="Text Box 28"/>
          <p:cNvSpPr txBox="1">
            <a:spLocks noChangeArrowheads="1"/>
          </p:cNvSpPr>
          <p:nvPr/>
        </p:nvSpPr>
        <p:spPr bwMode="auto">
          <a:xfrm>
            <a:off x="8458200" y="4038600"/>
            <a:ext cx="2133600" cy="707886"/>
          </a:xfrm>
          <a:prstGeom prst="rect">
            <a:avLst/>
          </a:prstGeom>
          <a:noFill/>
          <a:ln w="9525">
            <a:noFill/>
            <a:miter lim="800000"/>
            <a:headEnd/>
            <a:tailEnd/>
          </a:ln>
        </p:spPr>
        <p:txBody>
          <a:bodyPr>
            <a:spAutoFit/>
          </a:bodyPr>
          <a:lstStyle/>
          <a:p>
            <a:pPr algn="ctr" rtl="0">
              <a:spcBef>
                <a:spcPct val="50000"/>
              </a:spcBef>
            </a:pPr>
            <a:r>
              <a:rPr lang="en-US" sz="2000"/>
              <a:t>Erratic or residual fluctuations</a:t>
            </a:r>
          </a:p>
        </p:txBody>
      </p:sp>
      <p:sp>
        <p:nvSpPr>
          <p:cNvPr id="20" name="عنصر نائب لرقم الشريحة 19"/>
          <p:cNvSpPr>
            <a:spLocks noGrp="1"/>
          </p:cNvSpPr>
          <p:nvPr>
            <p:ph type="sldNum" sz="quarter" idx="12"/>
          </p:nvPr>
        </p:nvSpPr>
        <p:spPr/>
        <p:txBody>
          <a:bodyPr/>
          <a:lstStyle/>
          <a:p>
            <a:fld id="{B6D09FD2-1A00-453C-B236-CBDB5D8E0A4C}" type="slidenum">
              <a:rPr lang="ar-SA" smtClean="0"/>
              <a:pPr/>
              <a:t>5</a:t>
            </a:fld>
            <a:endParaRPr lang="ar-SA"/>
          </a:p>
        </p:txBody>
      </p:sp>
    </p:spTree>
    <p:extLst>
      <p:ext uri="{BB962C8B-B14F-4D97-AF65-F5344CB8AC3E}">
        <p14:creationId xmlns:p14="http://schemas.microsoft.com/office/powerpoint/2010/main" val="3298617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rot="-660000">
            <a:off x="8307388" y="3827463"/>
            <a:ext cx="1905000" cy="393700"/>
          </a:xfrm>
          <a:prstGeom prst="rect">
            <a:avLst/>
          </a:prstGeom>
          <a:solidFill>
            <a:srgbClr val="FDE0BD"/>
          </a:solidFill>
          <a:ln w="9525">
            <a:noFill/>
            <a:miter lim="800000"/>
            <a:headEnd/>
            <a:tailEnd/>
          </a:ln>
        </p:spPr>
        <p:txBody>
          <a:bodyPr lIns="90488" tIns="44450" rIns="90488" bIns="44450">
            <a:spAutoFit/>
          </a:bodyPr>
          <a:lstStyle/>
          <a:p>
            <a:pPr algn="l" rtl="0" eaLnBrk="0" hangingPunct="0">
              <a:spcBef>
                <a:spcPct val="50000"/>
              </a:spcBef>
            </a:pPr>
            <a:r>
              <a:rPr lang="en-US" sz="2000" b="1"/>
              <a:t>Upward trend</a:t>
            </a:r>
          </a:p>
        </p:txBody>
      </p:sp>
      <p:sp>
        <p:nvSpPr>
          <p:cNvPr id="80899" name="Rectangle 3"/>
          <p:cNvSpPr>
            <a:spLocks noGrp="1" noChangeArrowheads="1"/>
          </p:cNvSpPr>
          <p:nvPr>
            <p:ph type="title"/>
          </p:nvPr>
        </p:nvSpPr>
        <p:spPr/>
        <p:txBody>
          <a:bodyPr/>
          <a:lstStyle/>
          <a:p>
            <a:pPr eaLnBrk="1" hangingPunct="1"/>
            <a:r>
              <a:rPr lang="en-US" b="1" dirty="0" smtClean="0"/>
              <a:t>Trend Component</a:t>
            </a:r>
          </a:p>
        </p:txBody>
      </p:sp>
      <p:sp>
        <p:nvSpPr>
          <p:cNvPr id="80900" name="Rectangle 4"/>
          <p:cNvSpPr>
            <a:spLocks noGrp="1" noChangeArrowheads="1"/>
          </p:cNvSpPr>
          <p:nvPr>
            <p:ph type="body" idx="1"/>
          </p:nvPr>
        </p:nvSpPr>
        <p:spPr>
          <a:xfrm>
            <a:off x="2133600" y="1828801"/>
            <a:ext cx="7620000" cy="1846263"/>
          </a:xfrm>
        </p:spPr>
        <p:txBody>
          <a:bodyPr/>
          <a:lstStyle/>
          <a:p>
            <a:pPr algn="l" rtl="0" eaLnBrk="1" hangingPunct="1"/>
            <a:r>
              <a:rPr lang="en-US" smtClean="0"/>
              <a:t>Long-run increase or decrease over time </a:t>
            </a:r>
            <a:r>
              <a:rPr lang="en-US" sz="2400"/>
              <a:t>(overall upward or downward movement)</a:t>
            </a:r>
          </a:p>
          <a:p>
            <a:pPr algn="l" rtl="0" eaLnBrk="1" hangingPunct="1"/>
            <a:r>
              <a:rPr lang="en-US" smtClean="0"/>
              <a:t>Data taken over a long period of time</a:t>
            </a:r>
          </a:p>
        </p:txBody>
      </p:sp>
      <p:sp>
        <p:nvSpPr>
          <p:cNvPr id="80901" name="Line 5"/>
          <p:cNvSpPr>
            <a:spLocks noChangeShapeType="1"/>
          </p:cNvSpPr>
          <p:nvPr/>
        </p:nvSpPr>
        <p:spPr bwMode="auto">
          <a:xfrm>
            <a:off x="3122613" y="4049714"/>
            <a:ext cx="0" cy="2351087"/>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02" name="Line 6"/>
          <p:cNvSpPr>
            <a:spLocks noChangeShapeType="1"/>
          </p:cNvSpPr>
          <p:nvPr/>
        </p:nvSpPr>
        <p:spPr bwMode="auto">
          <a:xfrm>
            <a:off x="3124200" y="6402388"/>
            <a:ext cx="5475288" cy="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03" name="Rectangle 7"/>
          <p:cNvSpPr>
            <a:spLocks noChangeArrowheads="1"/>
          </p:cNvSpPr>
          <p:nvPr/>
        </p:nvSpPr>
        <p:spPr bwMode="auto">
          <a:xfrm>
            <a:off x="2133600" y="3813176"/>
            <a:ext cx="1066800"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Sales</a:t>
            </a:r>
          </a:p>
        </p:txBody>
      </p:sp>
      <p:sp>
        <p:nvSpPr>
          <p:cNvPr id="80904" name="Rectangle 8"/>
          <p:cNvSpPr>
            <a:spLocks noChangeArrowheads="1"/>
          </p:cNvSpPr>
          <p:nvPr/>
        </p:nvSpPr>
        <p:spPr bwMode="auto">
          <a:xfrm>
            <a:off x="8305800" y="6324601"/>
            <a:ext cx="990600"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Time </a:t>
            </a:r>
          </a:p>
        </p:txBody>
      </p:sp>
      <p:sp>
        <p:nvSpPr>
          <p:cNvPr id="80905" name="Line 9"/>
          <p:cNvSpPr>
            <a:spLocks noChangeShapeType="1"/>
          </p:cNvSpPr>
          <p:nvPr/>
        </p:nvSpPr>
        <p:spPr bwMode="auto">
          <a:xfrm flipV="1">
            <a:off x="3124200" y="4262438"/>
            <a:ext cx="6000750" cy="1452562"/>
          </a:xfrm>
          <a:prstGeom prst="line">
            <a:avLst/>
          </a:prstGeom>
          <a:noFill/>
          <a:ln w="50800">
            <a:solidFill>
              <a:schemeClr val="hlink"/>
            </a:solidFill>
            <a:round/>
            <a:headEnd type="none" w="sm" len="sm"/>
            <a:tailEnd type="none" w="sm" len="sm"/>
          </a:ln>
        </p:spPr>
        <p:txBody>
          <a:bodyPr wrap="none" anchor="ctr"/>
          <a:lstStyle/>
          <a:p>
            <a:pPr algn="l" rtl="0"/>
            <a:endParaRPr lang="en-US"/>
          </a:p>
        </p:txBody>
      </p:sp>
      <p:sp>
        <p:nvSpPr>
          <p:cNvPr id="80906" name="Line 10"/>
          <p:cNvSpPr>
            <a:spLocks noChangeShapeType="1"/>
          </p:cNvSpPr>
          <p:nvPr/>
        </p:nvSpPr>
        <p:spPr bwMode="auto">
          <a:xfrm flipV="1">
            <a:off x="3048001" y="4651376"/>
            <a:ext cx="1141413" cy="1446213"/>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07" name="Line 11"/>
          <p:cNvSpPr>
            <a:spLocks noChangeShapeType="1"/>
          </p:cNvSpPr>
          <p:nvPr/>
        </p:nvSpPr>
        <p:spPr bwMode="auto">
          <a:xfrm>
            <a:off x="4352925" y="4737100"/>
            <a:ext cx="979488" cy="674688"/>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08" name="Line 12"/>
          <p:cNvSpPr>
            <a:spLocks noChangeShapeType="1"/>
          </p:cNvSpPr>
          <p:nvPr/>
        </p:nvSpPr>
        <p:spPr bwMode="auto">
          <a:xfrm flipV="1">
            <a:off x="5410201" y="4346576"/>
            <a:ext cx="1141413" cy="1217613"/>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09" name="Line 13"/>
          <p:cNvSpPr>
            <a:spLocks noChangeShapeType="1"/>
          </p:cNvSpPr>
          <p:nvPr/>
        </p:nvSpPr>
        <p:spPr bwMode="auto">
          <a:xfrm>
            <a:off x="6638925" y="4432300"/>
            <a:ext cx="979488" cy="979488"/>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10" name="Line 14"/>
          <p:cNvSpPr>
            <a:spLocks noChangeShapeType="1"/>
          </p:cNvSpPr>
          <p:nvPr/>
        </p:nvSpPr>
        <p:spPr bwMode="auto">
          <a:xfrm flipV="1">
            <a:off x="7620001" y="3279776"/>
            <a:ext cx="1141413" cy="2208213"/>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0911" name="Oval 15"/>
          <p:cNvSpPr>
            <a:spLocks noChangeArrowheads="1"/>
          </p:cNvSpPr>
          <p:nvPr/>
        </p:nvSpPr>
        <p:spPr bwMode="auto">
          <a:xfrm>
            <a:off x="2970213" y="59451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0912" name="Oval 16"/>
          <p:cNvSpPr>
            <a:spLocks noChangeArrowheads="1"/>
          </p:cNvSpPr>
          <p:nvPr/>
        </p:nvSpPr>
        <p:spPr bwMode="auto">
          <a:xfrm>
            <a:off x="4113213" y="44973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0913" name="Oval 17"/>
          <p:cNvSpPr>
            <a:spLocks noChangeArrowheads="1"/>
          </p:cNvSpPr>
          <p:nvPr/>
        </p:nvSpPr>
        <p:spPr bwMode="auto">
          <a:xfrm>
            <a:off x="5256213" y="54117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0914" name="Oval 18"/>
          <p:cNvSpPr>
            <a:spLocks noChangeArrowheads="1"/>
          </p:cNvSpPr>
          <p:nvPr/>
        </p:nvSpPr>
        <p:spPr bwMode="auto">
          <a:xfrm>
            <a:off x="6399213" y="41925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0915" name="Oval 19"/>
          <p:cNvSpPr>
            <a:spLocks noChangeArrowheads="1"/>
          </p:cNvSpPr>
          <p:nvPr/>
        </p:nvSpPr>
        <p:spPr bwMode="auto">
          <a:xfrm>
            <a:off x="7542213" y="53355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0916" name="Oval 20"/>
          <p:cNvSpPr>
            <a:spLocks noChangeArrowheads="1"/>
          </p:cNvSpPr>
          <p:nvPr/>
        </p:nvSpPr>
        <p:spPr bwMode="auto">
          <a:xfrm>
            <a:off x="8609013" y="3125788"/>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23" name="عنصر نائب لرقم الشريحة 22"/>
          <p:cNvSpPr>
            <a:spLocks noGrp="1"/>
          </p:cNvSpPr>
          <p:nvPr>
            <p:ph type="sldNum" sz="quarter" idx="12"/>
          </p:nvPr>
        </p:nvSpPr>
        <p:spPr/>
        <p:txBody>
          <a:bodyPr/>
          <a:lstStyle/>
          <a:p>
            <a:fld id="{B6D09FD2-1A00-453C-B236-CBDB5D8E0A4C}" type="slidenum">
              <a:rPr lang="ar-SA" smtClean="0"/>
              <a:pPr/>
              <a:t>6</a:t>
            </a:fld>
            <a:endParaRPr lang="ar-SA"/>
          </a:p>
        </p:txBody>
      </p:sp>
    </p:spTree>
    <p:extLst>
      <p:ext uri="{BB962C8B-B14F-4D97-AF65-F5344CB8AC3E}">
        <p14:creationId xmlns:p14="http://schemas.microsoft.com/office/powerpoint/2010/main" val="1219561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438400" y="5791200"/>
            <a:ext cx="2743200" cy="393700"/>
          </a:xfrm>
          <a:prstGeom prst="rect">
            <a:avLst/>
          </a:prstGeom>
          <a:solidFill>
            <a:srgbClr val="FDE0BD"/>
          </a:solidFill>
          <a:ln w="9525">
            <a:noFill/>
            <a:miter lim="800000"/>
            <a:headEnd/>
            <a:tailEnd/>
          </a:ln>
        </p:spPr>
        <p:txBody>
          <a:bodyPr lIns="90488" tIns="44450" rIns="90488" bIns="44450">
            <a:spAutoFit/>
          </a:bodyPr>
          <a:lstStyle/>
          <a:p>
            <a:pPr algn="l" rtl="0" eaLnBrk="0" hangingPunct="0">
              <a:spcBef>
                <a:spcPct val="50000"/>
              </a:spcBef>
            </a:pPr>
            <a:r>
              <a:rPr lang="en-US" sz="2000"/>
              <a:t>Downward linear trend</a:t>
            </a:r>
          </a:p>
        </p:txBody>
      </p:sp>
      <p:sp>
        <p:nvSpPr>
          <p:cNvPr id="84995" name="Rectangle 3"/>
          <p:cNvSpPr>
            <a:spLocks noGrp="1" noChangeArrowheads="1"/>
          </p:cNvSpPr>
          <p:nvPr>
            <p:ph type="title"/>
          </p:nvPr>
        </p:nvSpPr>
        <p:spPr/>
        <p:txBody>
          <a:bodyPr/>
          <a:lstStyle/>
          <a:p>
            <a:pPr eaLnBrk="1" hangingPunct="1"/>
            <a:r>
              <a:rPr lang="en-US" b="1" dirty="0" smtClean="0"/>
              <a:t>Trend Component</a:t>
            </a:r>
          </a:p>
        </p:txBody>
      </p:sp>
      <p:sp>
        <p:nvSpPr>
          <p:cNvPr id="84996" name="Rectangle 4"/>
          <p:cNvSpPr>
            <a:spLocks noGrp="1" noChangeArrowheads="1"/>
          </p:cNvSpPr>
          <p:nvPr>
            <p:ph type="body" idx="1"/>
          </p:nvPr>
        </p:nvSpPr>
        <p:spPr>
          <a:xfrm>
            <a:off x="2362200" y="1752601"/>
            <a:ext cx="7620000" cy="1343025"/>
          </a:xfrm>
        </p:spPr>
        <p:txBody>
          <a:bodyPr/>
          <a:lstStyle/>
          <a:p>
            <a:pPr algn="l" rtl="0" eaLnBrk="1" hangingPunct="1"/>
            <a:r>
              <a:rPr lang="en-US" smtClean="0"/>
              <a:t>Trend can be upward or downward</a:t>
            </a:r>
          </a:p>
          <a:p>
            <a:pPr algn="l" rtl="0" eaLnBrk="1" hangingPunct="1"/>
            <a:r>
              <a:rPr lang="en-US" smtClean="0"/>
              <a:t>Trend can be linear or non-linear</a:t>
            </a:r>
          </a:p>
        </p:txBody>
      </p:sp>
      <p:sp>
        <p:nvSpPr>
          <p:cNvPr id="84997" name="Line 5"/>
          <p:cNvSpPr>
            <a:spLocks noChangeShapeType="1"/>
          </p:cNvSpPr>
          <p:nvPr/>
        </p:nvSpPr>
        <p:spPr bwMode="auto">
          <a:xfrm>
            <a:off x="2438400" y="3581400"/>
            <a:ext cx="0" cy="19812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4998" name="Line 6"/>
          <p:cNvSpPr>
            <a:spLocks noChangeShapeType="1"/>
          </p:cNvSpPr>
          <p:nvPr/>
        </p:nvSpPr>
        <p:spPr bwMode="auto">
          <a:xfrm flipV="1">
            <a:off x="2438400" y="5562600"/>
            <a:ext cx="2819400" cy="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4999" name="Rectangle 7"/>
          <p:cNvSpPr>
            <a:spLocks noChangeArrowheads="1"/>
          </p:cNvSpPr>
          <p:nvPr/>
        </p:nvSpPr>
        <p:spPr bwMode="auto">
          <a:xfrm>
            <a:off x="1981200" y="3200400"/>
            <a:ext cx="990600" cy="393700"/>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sz="2000"/>
              <a:t>Sales</a:t>
            </a:r>
          </a:p>
        </p:txBody>
      </p:sp>
      <p:sp>
        <p:nvSpPr>
          <p:cNvPr id="85000" name="Rectangle 8"/>
          <p:cNvSpPr>
            <a:spLocks noChangeArrowheads="1"/>
          </p:cNvSpPr>
          <p:nvPr/>
        </p:nvSpPr>
        <p:spPr bwMode="auto">
          <a:xfrm>
            <a:off x="5105400" y="5486400"/>
            <a:ext cx="990600" cy="393700"/>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sz="2000"/>
              <a:t>Time </a:t>
            </a:r>
          </a:p>
        </p:txBody>
      </p:sp>
      <p:sp>
        <p:nvSpPr>
          <p:cNvPr id="85001" name="Line 9"/>
          <p:cNvSpPr>
            <a:spLocks noChangeShapeType="1"/>
          </p:cNvSpPr>
          <p:nvPr/>
        </p:nvSpPr>
        <p:spPr bwMode="auto">
          <a:xfrm>
            <a:off x="2438400" y="3962400"/>
            <a:ext cx="2209800" cy="1524000"/>
          </a:xfrm>
          <a:prstGeom prst="line">
            <a:avLst/>
          </a:prstGeom>
          <a:noFill/>
          <a:ln w="50800">
            <a:solidFill>
              <a:schemeClr val="hlink"/>
            </a:solidFill>
            <a:round/>
            <a:headEnd type="none" w="sm" len="sm"/>
            <a:tailEnd type="none" w="sm" len="sm"/>
          </a:ln>
        </p:spPr>
        <p:txBody>
          <a:bodyPr wrap="none" anchor="ctr"/>
          <a:lstStyle/>
          <a:p>
            <a:pPr algn="l" rtl="0"/>
            <a:endParaRPr lang="en-US"/>
          </a:p>
        </p:txBody>
      </p:sp>
      <p:sp>
        <p:nvSpPr>
          <p:cNvPr id="85002" name="Oval 10"/>
          <p:cNvSpPr>
            <a:spLocks noChangeArrowheads="1"/>
          </p:cNvSpPr>
          <p:nvPr/>
        </p:nvSpPr>
        <p:spPr bwMode="auto">
          <a:xfrm>
            <a:off x="2514600" y="38862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3" name="Oval 11"/>
          <p:cNvSpPr>
            <a:spLocks noChangeArrowheads="1"/>
          </p:cNvSpPr>
          <p:nvPr/>
        </p:nvSpPr>
        <p:spPr bwMode="auto">
          <a:xfrm>
            <a:off x="2819400" y="4419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4" name="Oval 12"/>
          <p:cNvSpPr>
            <a:spLocks noChangeArrowheads="1"/>
          </p:cNvSpPr>
          <p:nvPr/>
        </p:nvSpPr>
        <p:spPr bwMode="auto">
          <a:xfrm>
            <a:off x="4038600" y="50292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5" name="Oval 13"/>
          <p:cNvSpPr>
            <a:spLocks noChangeArrowheads="1"/>
          </p:cNvSpPr>
          <p:nvPr/>
        </p:nvSpPr>
        <p:spPr bwMode="auto">
          <a:xfrm>
            <a:off x="3810000" y="4495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6" name="Oval 14"/>
          <p:cNvSpPr>
            <a:spLocks noChangeArrowheads="1"/>
          </p:cNvSpPr>
          <p:nvPr/>
        </p:nvSpPr>
        <p:spPr bwMode="auto">
          <a:xfrm>
            <a:off x="3276600" y="46482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7" name="Oval 15"/>
          <p:cNvSpPr>
            <a:spLocks noChangeArrowheads="1"/>
          </p:cNvSpPr>
          <p:nvPr/>
        </p:nvSpPr>
        <p:spPr bwMode="auto">
          <a:xfrm>
            <a:off x="4495800" y="5181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08" name="Rectangle 16"/>
          <p:cNvSpPr>
            <a:spLocks noChangeArrowheads="1"/>
          </p:cNvSpPr>
          <p:nvPr/>
        </p:nvSpPr>
        <p:spPr bwMode="auto">
          <a:xfrm>
            <a:off x="6705600" y="5791200"/>
            <a:ext cx="2895600" cy="393700"/>
          </a:xfrm>
          <a:prstGeom prst="rect">
            <a:avLst/>
          </a:prstGeom>
          <a:solidFill>
            <a:srgbClr val="FDE0BD"/>
          </a:solidFill>
          <a:ln w="9525">
            <a:noFill/>
            <a:miter lim="800000"/>
            <a:headEnd/>
            <a:tailEnd/>
          </a:ln>
        </p:spPr>
        <p:txBody>
          <a:bodyPr lIns="90488" tIns="44450" rIns="90488" bIns="44450">
            <a:spAutoFit/>
          </a:bodyPr>
          <a:lstStyle/>
          <a:p>
            <a:pPr algn="l" rtl="0" eaLnBrk="0" hangingPunct="0">
              <a:spcBef>
                <a:spcPct val="50000"/>
              </a:spcBef>
            </a:pPr>
            <a:r>
              <a:rPr lang="en-US" sz="2000"/>
              <a:t>Upward nonlinear trend</a:t>
            </a:r>
          </a:p>
        </p:txBody>
      </p:sp>
      <p:sp>
        <p:nvSpPr>
          <p:cNvPr id="85009" name="Line 17"/>
          <p:cNvSpPr>
            <a:spLocks noChangeShapeType="1"/>
          </p:cNvSpPr>
          <p:nvPr/>
        </p:nvSpPr>
        <p:spPr bwMode="auto">
          <a:xfrm>
            <a:off x="6705600" y="3581400"/>
            <a:ext cx="0" cy="19812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5010" name="Line 18"/>
          <p:cNvSpPr>
            <a:spLocks noChangeShapeType="1"/>
          </p:cNvSpPr>
          <p:nvPr/>
        </p:nvSpPr>
        <p:spPr bwMode="auto">
          <a:xfrm flipV="1">
            <a:off x="6705600" y="5562600"/>
            <a:ext cx="2819400" cy="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5011" name="Rectangle 19"/>
          <p:cNvSpPr>
            <a:spLocks noChangeArrowheads="1"/>
          </p:cNvSpPr>
          <p:nvPr/>
        </p:nvSpPr>
        <p:spPr bwMode="auto">
          <a:xfrm>
            <a:off x="6248400" y="3200400"/>
            <a:ext cx="990600" cy="393700"/>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sz="2000"/>
              <a:t>Sales</a:t>
            </a:r>
          </a:p>
        </p:txBody>
      </p:sp>
      <p:sp>
        <p:nvSpPr>
          <p:cNvPr id="85012" name="Rectangle 20"/>
          <p:cNvSpPr>
            <a:spLocks noChangeArrowheads="1"/>
          </p:cNvSpPr>
          <p:nvPr/>
        </p:nvSpPr>
        <p:spPr bwMode="auto">
          <a:xfrm>
            <a:off x="9372600" y="5486400"/>
            <a:ext cx="990600" cy="393700"/>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sz="2000"/>
              <a:t>Time </a:t>
            </a:r>
          </a:p>
        </p:txBody>
      </p:sp>
      <p:sp>
        <p:nvSpPr>
          <p:cNvPr id="85013" name="Oval 21"/>
          <p:cNvSpPr>
            <a:spLocks noChangeArrowheads="1"/>
          </p:cNvSpPr>
          <p:nvPr/>
        </p:nvSpPr>
        <p:spPr bwMode="auto">
          <a:xfrm>
            <a:off x="6934200" y="5181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4" name="Oval 22"/>
          <p:cNvSpPr>
            <a:spLocks noChangeArrowheads="1"/>
          </p:cNvSpPr>
          <p:nvPr/>
        </p:nvSpPr>
        <p:spPr bwMode="auto">
          <a:xfrm>
            <a:off x="7086600" y="47244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5" name="Oval 23"/>
          <p:cNvSpPr>
            <a:spLocks noChangeArrowheads="1"/>
          </p:cNvSpPr>
          <p:nvPr/>
        </p:nvSpPr>
        <p:spPr bwMode="auto">
          <a:xfrm>
            <a:off x="8229600" y="4191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6" name="Oval 24"/>
          <p:cNvSpPr>
            <a:spLocks noChangeArrowheads="1"/>
          </p:cNvSpPr>
          <p:nvPr/>
        </p:nvSpPr>
        <p:spPr bwMode="auto">
          <a:xfrm>
            <a:off x="7772400" y="39624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7" name="Oval 25"/>
          <p:cNvSpPr>
            <a:spLocks noChangeArrowheads="1"/>
          </p:cNvSpPr>
          <p:nvPr/>
        </p:nvSpPr>
        <p:spPr bwMode="auto">
          <a:xfrm>
            <a:off x="7543800" y="4495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8" name="Oval 26"/>
          <p:cNvSpPr>
            <a:spLocks noChangeArrowheads="1"/>
          </p:cNvSpPr>
          <p:nvPr/>
        </p:nvSpPr>
        <p:spPr bwMode="auto">
          <a:xfrm>
            <a:off x="8610600" y="3810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19" name="Oval 27"/>
          <p:cNvSpPr>
            <a:spLocks noChangeArrowheads="1"/>
          </p:cNvSpPr>
          <p:nvPr/>
        </p:nvSpPr>
        <p:spPr bwMode="auto">
          <a:xfrm>
            <a:off x="8991600" y="4114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5020" name="Freeform 28"/>
          <p:cNvSpPr>
            <a:spLocks/>
          </p:cNvSpPr>
          <p:nvPr/>
        </p:nvSpPr>
        <p:spPr bwMode="auto">
          <a:xfrm>
            <a:off x="7010400" y="4038600"/>
            <a:ext cx="2286000" cy="1371600"/>
          </a:xfrm>
          <a:custGeom>
            <a:avLst/>
            <a:gdLst>
              <a:gd name="T0" fmla="*/ 0 w 1440"/>
              <a:gd name="T1" fmla="*/ 1371600 h 864"/>
              <a:gd name="T2" fmla="*/ 1066800 w 1440"/>
              <a:gd name="T3" fmla="*/ 228600 h 864"/>
              <a:gd name="T4" fmla="*/ 2286000 w 1440"/>
              <a:gd name="T5" fmla="*/ 0 h 864"/>
              <a:gd name="T6" fmla="*/ 0 60000 65536"/>
              <a:gd name="T7" fmla="*/ 0 60000 65536"/>
              <a:gd name="T8" fmla="*/ 0 60000 65536"/>
              <a:gd name="T9" fmla="*/ 0 w 1440"/>
              <a:gd name="T10" fmla="*/ 0 h 864"/>
              <a:gd name="T11" fmla="*/ 1440 w 1440"/>
              <a:gd name="T12" fmla="*/ 864 h 864"/>
            </a:gdLst>
            <a:ahLst/>
            <a:cxnLst>
              <a:cxn ang="T6">
                <a:pos x="T0" y="T1"/>
              </a:cxn>
              <a:cxn ang="T7">
                <a:pos x="T2" y="T3"/>
              </a:cxn>
              <a:cxn ang="T8">
                <a:pos x="T4" y="T5"/>
              </a:cxn>
            </a:cxnLst>
            <a:rect l="T9" t="T10" r="T11" b="T12"/>
            <a:pathLst>
              <a:path w="1440" h="864">
                <a:moveTo>
                  <a:pt x="0" y="864"/>
                </a:moveTo>
                <a:cubicBezTo>
                  <a:pt x="216" y="576"/>
                  <a:pt x="432" y="288"/>
                  <a:pt x="672" y="144"/>
                </a:cubicBezTo>
                <a:cubicBezTo>
                  <a:pt x="912" y="0"/>
                  <a:pt x="1176" y="0"/>
                  <a:pt x="1440" y="0"/>
                </a:cubicBezTo>
              </a:path>
            </a:pathLst>
          </a:custGeom>
          <a:noFill/>
          <a:ln w="38100">
            <a:solidFill>
              <a:schemeClr val="hlink"/>
            </a:solidFill>
            <a:miter lim="800000"/>
            <a:headEnd/>
            <a:tailEnd/>
          </a:ln>
        </p:spPr>
        <p:txBody>
          <a:bodyPr wrap="none"/>
          <a:lstStyle/>
          <a:p>
            <a:pPr algn="l" rtl="0"/>
            <a:endParaRPr lang="en-US"/>
          </a:p>
        </p:txBody>
      </p:sp>
      <p:sp>
        <p:nvSpPr>
          <p:cNvPr id="85021" name="Text Box 29"/>
          <p:cNvSpPr txBox="1">
            <a:spLocks noChangeArrowheads="1"/>
          </p:cNvSpPr>
          <p:nvPr/>
        </p:nvSpPr>
        <p:spPr bwMode="auto">
          <a:xfrm>
            <a:off x="9144001" y="1223963"/>
            <a:ext cx="1369477" cy="400110"/>
          </a:xfrm>
          <a:prstGeom prst="rect">
            <a:avLst/>
          </a:prstGeom>
          <a:noFill/>
          <a:ln w="9525">
            <a:noFill/>
            <a:miter lim="800000"/>
            <a:headEnd/>
            <a:tailEnd/>
          </a:ln>
        </p:spPr>
        <p:txBody>
          <a:bodyPr wrap="none">
            <a:spAutoFit/>
          </a:bodyPr>
          <a:lstStyle/>
          <a:p>
            <a:pPr algn="l" rtl="0"/>
            <a:r>
              <a:rPr lang="en-US" sz="2000" i="1">
                <a:solidFill>
                  <a:schemeClr val="tx2"/>
                </a:solidFill>
              </a:rPr>
              <a:t>(continued)</a:t>
            </a:r>
          </a:p>
        </p:txBody>
      </p:sp>
      <p:sp>
        <p:nvSpPr>
          <p:cNvPr id="32" name="عنصر نائب لرقم الشريحة 31"/>
          <p:cNvSpPr>
            <a:spLocks noGrp="1"/>
          </p:cNvSpPr>
          <p:nvPr>
            <p:ph type="sldNum" sz="quarter" idx="12"/>
          </p:nvPr>
        </p:nvSpPr>
        <p:spPr/>
        <p:txBody>
          <a:bodyPr/>
          <a:lstStyle/>
          <a:p>
            <a:fld id="{B6D09FD2-1A00-453C-B236-CBDB5D8E0A4C}" type="slidenum">
              <a:rPr lang="ar-SA" smtClean="0"/>
              <a:pPr/>
              <a:t>7</a:t>
            </a:fld>
            <a:endParaRPr lang="ar-SA"/>
          </a:p>
        </p:txBody>
      </p:sp>
    </p:spTree>
    <p:extLst>
      <p:ext uri="{BB962C8B-B14F-4D97-AF65-F5344CB8AC3E}">
        <p14:creationId xmlns:p14="http://schemas.microsoft.com/office/powerpoint/2010/main" val="193298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b="1" dirty="0" smtClean="0"/>
              <a:t>Seasonal Component</a:t>
            </a:r>
          </a:p>
        </p:txBody>
      </p:sp>
      <p:sp>
        <p:nvSpPr>
          <p:cNvPr id="87043" name="Rectangle 3"/>
          <p:cNvSpPr>
            <a:spLocks noGrp="1" noChangeArrowheads="1"/>
          </p:cNvSpPr>
          <p:nvPr>
            <p:ph type="body" idx="1"/>
          </p:nvPr>
        </p:nvSpPr>
        <p:spPr>
          <a:xfrm>
            <a:off x="2362200" y="1752600"/>
            <a:ext cx="8077200" cy="1595438"/>
          </a:xfrm>
        </p:spPr>
        <p:txBody>
          <a:bodyPr>
            <a:normAutofit/>
          </a:bodyPr>
          <a:lstStyle/>
          <a:p>
            <a:pPr algn="l" rtl="0" eaLnBrk="1" hangingPunct="1">
              <a:lnSpc>
                <a:spcPct val="90000"/>
              </a:lnSpc>
            </a:pPr>
            <a:r>
              <a:rPr lang="en-US" smtClean="0">
                <a:solidFill>
                  <a:schemeClr val="folHlink"/>
                </a:solidFill>
              </a:rPr>
              <a:t>Short-term</a:t>
            </a:r>
            <a:r>
              <a:rPr lang="en-US" smtClean="0"/>
              <a:t> regular wave-like patterns</a:t>
            </a:r>
          </a:p>
          <a:p>
            <a:pPr algn="l" rtl="0" eaLnBrk="1" hangingPunct="1">
              <a:lnSpc>
                <a:spcPct val="90000"/>
              </a:lnSpc>
            </a:pPr>
            <a:r>
              <a:rPr lang="en-US" smtClean="0"/>
              <a:t>Observed within 1 year</a:t>
            </a:r>
          </a:p>
          <a:p>
            <a:pPr algn="l" rtl="0" eaLnBrk="1" hangingPunct="1">
              <a:lnSpc>
                <a:spcPct val="90000"/>
              </a:lnSpc>
            </a:pPr>
            <a:r>
              <a:rPr lang="en-US" smtClean="0"/>
              <a:t>Often monthly or quarterly</a:t>
            </a:r>
          </a:p>
        </p:txBody>
      </p:sp>
      <p:sp>
        <p:nvSpPr>
          <p:cNvPr id="87044" name="Line 4"/>
          <p:cNvSpPr>
            <a:spLocks noChangeShapeType="1"/>
          </p:cNvSpPr>
          <p:nvPr/>
        </p:nvSpPr>
        <p:spPr bwMode="auto">
          <a:xfrm>
            <a:off x="2741613" y="3748089"/>
            <a:ext cx="0" cy="2427287"/>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45" name="Line 5"/>
          <p:cNvSpPr>
            <a:spLocks noChangeShapeType="1"/>
          </p:cNvSpPr>
          <p:nvPr/>
        </p:nvSpPr>
        <p:spPr bwMode="auto">
          <a:xfrm flipV="1">
            <a:off x="2741614" y="6172201"/>
            <a:ext cx="7240587" cy="3175"/>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46" name="Rectangle 6"/>
          <p:cNvSpPr>
            <a:spLocks noChangeArrowheads="1"/>
          </p:cNvSpPr>
          <p:nvPr/>
        </p:nvSpPr>
        <p:spPr bwMode="auto">
          <a:xfrm>
            <a:off x="1752601" y="3586164"/>
            <a:ext cx="1444625"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Sales</a:t>
            </a:r>
          </a:p>
        </p:txBody>
      </p:sp>
      <p:sp>
        <p:nvSpPr>
          <p:cNvPr id="87047" name="Rectangle 7"/>
          <p:cNvSpPr>
            <a:spLocks noChangeArrowheads="1"/>
          </p:cNvSpPr>
          <p:nvPr/>
        </p:nvSpPr>
        <p:spPr bwMode="auto">
          <a:xfrm>
            <a:off x="5029201" y="6172201"/>
            <a:ext cx="4492625"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Time (Quarterly) </a:t>
            </a:r>
          </a:p>
        </p:txBody>
      </p:sp>
      <p:sp>
        <p:nvSpPr>
          <p:cNvPr id="87048" name="Line 8"/>
          <p:cNvSpPr>
            <a:spLocks noChangeShapeType="1"/>
          </p:cNvSpPr>
          <p:nvPr/>
        </p:nvSpPr>
        <p:spPr bwMode="auto">
          <a:xfrm flipV="1">
            <a:off x="2743200" y="4422775"/>
            <a:ext cx="609600" cy="13716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49" name="Line 9"/>
          <p:cNvSpPr>
            <a:spLocks noChangeShapeType="1"/>
          </p:cNvSpPr>
          <p:nvPr/>
        </p:nvSpPr>
        <p:spPr bwMode="auto">
          <a:xfrm>
            <a:off x="3352800" y="4422775"/>
            <a:ext cx="762000" cy="7620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50" name="Line 10"/>
          <p:cNvSpPr>
            <a:spLocks noChangeShapeType="1"/>
          </p:cNvSpPr>
          <p:nvPr/>
        </p:nvSpPr>
        <p:spPr bwMode="auto">
          <a:xfrm flipV="1">
            <a:off x="4114800" y="4041775"/>
            <a:ext cx="914400" cy="11430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51" name="Line 11"/>
          <p:cNvSpPr>
            <a:spLocks noChangeShapeType="1"/>
          </p:cNvSpPr>
          <p:nvPr/>
        </p:nvSpPr>
        <p:spPr bwMode="auto">
          <a:xfrm>
            <a:off x="5029200" y="4041775"/>
            <a:ext cx="914400" cy="10668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52" name="Line 12"/>
          <p:cNvSpPr>
            <a:spLocks noChangeShapeType="1"/>
          </p:cNvSpPr>
          <p:nvPr/>
        </p:nvSpPr>
        <p:spPr bwMode="auto">
          <a:xfrm flipV="1">
            <a:off x="5943600" y="3657601"/>
            <a:ext cx="838200" cy="1450975"/>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53" name="Oval 13"/>
          <p:cNvSpPr>
            <a:spLocks noChangeArrowheads="1"/>
          </p:cNvSpPr>
          <p:nvPr/>
        </p:nvSpPr>
        <p:spPr bwMode="auto">
          <a:xfrm>
            <a:off x="2589213" y="5718175"/>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54" name="Oval 14"/>
          <p:cNvSpPr>
            <a:spLocks noChangeArrowheads="1"/>
          </p:cNvSpPr>
          <p:nvPr/>
        </p:nvSpPr>
        <p:spPr bwMode="auto">
          <a:xfrm>
            <a:off x="3200400" y="4270375"/>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55" name="Oval 15"/>
          <p:cNvSpPr>
            <a:spLocks noChangeArrowheads="1"/>
          </p:cNvSpPr>
          <p:nvPr/>
        </p:nvSpPr>
        <p:spPr bwMode="auto">
          <a:xfrm>
            <a:off x="3962400" y="5032375"/>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56" name="Oval 16"/>
          <p:cNvSpPr>
            <a:spLocks noChangeArrowheads="1"/>
          </p:cNvSpPr>
          <p:nvPr/>
        </p:nvSpPr>
        <p:spPr bwMode="auto">
          <a:xfrm>
            <a:off x="4876800" y="3889375"/>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57" name="Oval 17"/>
          <p:cNvSpPr>
            <a:spLocks noChangeArrowheads="1"/>
          </p:cNvSpPr>
          <p:nvPr/>
        </p:nvSpPr>
        <p:spPr bwMode="auto">
          <a:xfrm>
            <a:off x="5791200" y="4956175"/>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58" name="AutoShape 19"/>
          <p:cNvSpPr>
            <a:spLocks/>
          </p:cNvSpPr>
          <p:nvPr/>
        </p:nvSpPr>
        <p:spPr bwMode="auto">
          <a:xfrm rot="5400000">
            <a:off x="4457700" y="2327275"/>
            <a:ext cx="304800" cy="2819400"/>
          </a:xfrm>
          <a:prstGeom prst="leftBrace">
            <a:avLst>
              <a:gd name="adj1" fmla="val 77083"/>
              <a:gd name="adj2" fmla="val 50000"/>
            </a:avLst>
          </a:prstGeom>
          <a:noFill/>
          <a:ln w="28575">
            <a:solidFill>
              <a:schemeClr val="hlink"/>
            </a:solidFill>
            <a:round/>
            <a:headEnd type="none" w="sm" len="sm"/>
            <a:tailEnd type="none" w="sm" len="sm"/>
          </a:ln>
        </p:spPr>
        <p:txBody>
          <a:bodyPr rot="10800000" vert="eaVert" wrap="none" anchor="ctr"/>
          <a:lstStyle/>
          <a:p>
            <a:pPr algn="ctr" rtl="0" eaLnBrk="0" hangingPunct="0"/>
            <a:endParaRPr lang="en-US"/>
          </a:p>
        </p:txBody>
      </p:sp>
      <p:sp>
        <p:nvSpPr>
          <p:cNvPr id="87059" name="Text Box 20"/>
          <p:cNvSpPr txBox="1">
            <a:spLocks noChangeArrowheads="1"/>
          </p:cNvSpPr>
          <p:nvPr/>
        </p:nvSpPr>
        <p:spPr bwMode="auto">
          <a:xfrm>
            <a:off x="3048001" y="4953001"/>
            <a:ext cx="917575" cy="396875"/>
          </a:xfrm>
          <a:prstGeom prst="rect">
            <a:avLst/>
          </a:prstGeom>
          <a:noFill/>
          <a:ln w="12700">
            <a:noFill/>
            <a:miter lim="800000"/>
            <a:headEnd type="none" w="sm" len="sm"/>
            <a:tailEnd type="none" w="sm" len="sm"/>
          </a:ln>
        </p:spPr>
        <p:txBody>
          <a:bodyPr wrap="none">
            <a:spAutoFit/>
          </a:bodyPr>
          <a:lstStyle/>
          <a:p>
            <a:pPr algn="l" rtl="0" eaLnBrk="0" hangingPunct="0"/>
            <a:r>
              <a:rPr lang="en-US" sz="2000"/>
              <a:t>Winter</a:t>
            </a:r>
          </a:p>
        </p:txBody>
      </p:sp>
      <p:sp>
        <p:nvSpPr>
          <p:cNvPr id="87060" name="Text Box 21"/>
          <p:cNvSpPr txBox="1">
            <a:spLocks noChangeArrowheads="1"/>
          </p:cNvSpPr>
          <p:nvPr/>
        </p:nvSpPr>
        <p:spPr bwMode="auto">
          <a:xfrm>
            <a:off x="3733801" y="5576888"/>
            <a:ext cx="841897"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Spring</a:t>
            </a:r>
          </a:p>
        </p:txBody>
      </p:sp>
      <p:sp>
        <p:nvSpPr>
          <p:cNvPr id="87061" name="Text Box 22"/>
          <p:cNvSpPr txBox="1">
            <a:spLocks noChangeArrowheads="1"/>
          </p:cNvSpPr>
          <p:nvPr/>
        </p:nvSpPr>
        <p:spPr bwMode="auto">
          <a:xfrm>
            <a:off x="4572000" y="4575175"/>
            <a:ext cx="1066318"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Summer</a:t>
            </a:r>
          </a:p>
        </p:txBody>
      </p:sp>
      <p:sp>
        <p:nvSpPr>
          <p:cNvPr id="87062" name="Text Box 23"/>
          <p:cNvSpPr txBox="1">
            <a:spLocks noChangeArrowheads="1"/>
          </p:cNvSpPr>
          <p:nvPr/>
        </p:nvSpPr>
        <p:spPr bwMode="auto">
          <a:xfrm>
            <a:off x="5715001" y="5489575"/>
            <a:ext cx="538481"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Fall</a:t>
            </a:r>
          </a:p>
        </p:txBody>
      </p:sp>
      <p:sp>
        <p:nvSpPr>
          <p:cNvPr id="87063" name="Line 24"/>
          <p:cNvSpPr>
            <a:spLocks noChangeShapeType="1"/>
          </p:cNvSpPr>
          <p:nvPr/>
        </p:nvSpPr>
        <p:spPr bwMode="auto">
          <a:xfrm flipV="1">
            <a:off x="3352800" y="4700588"/>
            <a:ext cx="0" cy="3048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64" name="Line 25"/>
          <p:cNvSpPr>
            <a:spLocks noChangeShapeType="1"/>
          </p:cNvSpPr>
          <p:nvPr/>
        </p:nvSpPr>
        <p:spPr bwMode="auto">
          <a:xfrm flipH="1" flipV="1">
            <a:off x="4114800" y="5413375"/>
            <a:ext cx="0" cy="2286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65" name="Line 26"/>
          <p:cNvSpPr>
            <a:spLocks noChangeShapeType="1"/>
          </p:cNvSpPr>
          <p:nvPr/>
        </p:nvSpPr>
        <p:spPr bwMode="auto">
          <a:xfrm flipV="1">
            <a:off x="8458200" y="3733800"/>
            <a:ext cx="0" cy="3048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66" name="Line 27"/>
          <p:cNvSpPr>
            <a:spLocks noChangeShapeType="1"/>
          </p:cNvSpPr>
          <p:nvPr/>
        </p:nvSpPr>
        <p:spPr bwMode="auto">
          <a:xfrm flipH="1" flipV="1">
            <a:off x="5943600" y="5337175"/>
            <a:ext cx="0" cy="2286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67" name="Line 31"/>
          <p:cNvSpPr>
            <a:spLocks noChangeShapeType="1"/>
          </p:cNvSpPr>
          <p:nvPr/>
        </p:nvSpPr>
        <p:spPr bwMode="auto">
          <a:xfrm>
            <a:off x="6781800" y="3630613"/>
            <a:ext cx="762000" cy="9906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68" name="Line 32"/>
          <p:cNvSpPr>
            <a:spLocks noChangeShapeType="1"/>
          </p:cNvSpPr>
          <p:nvPr/>
        </p:nvSpPr>
        <p:spPr bwMode="auto">
          <a:xfrm flipV="1">
            <a:off x="7543800" y="3478213"/>
            <a:ext cx="914400" cy="11430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69" name="Line 33"/>
          <p:cNvSpPr>
            <a:spLocks noChangeShapeType="1"/>
          </p:cNvSpPr>
          <p:nvPr/>
        </p:nvSpPr>
        <p:spPr bwMode="auto">
          <a:xfrm>
            <a:off x="8458200" y="3478213"/>
            <a:ext cx="914400" cy="106680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7070" name="Text Box 34"/>
          <p:cNvSpPr txBox="1">
            <a:spLocks noChangeArrowheads="1"/>
          </p:cNvSpPr>
          <p:nvPr/>
        </p:nvSpPr>
        <p:spPr bwMode="auto">
          <a:xfrm>
            <a:off x="6400801" y="4240214"/>
            <a:ext cx="917575" cy="396875"/>
          </a:xfrm>
          <a:prstGeom prst="rect">
            <a:avLst/>
          </a:prstGeom>
          <a:noFill/>
          <a:ln w="12700">
            <a:noFill/>
            <a:miter lim="800000"/>
            <a:headEnd type="none" w="sm" len="sm"/>
            <a:tailEnd type="none" w="sm" len="sm"/>
          </a:ln>
        </p:spPr>
        <p:txBody>
          <a:bodyPr wrap="none">
            <a:spAutoFit/>
          </a:bodyPr>
          <a:lstStyle/>
          <a:p>
            <a:pPr algn="l" rtl="0" eaLnBrk="0" hangingPunct="0"/>
            <a:r>
              <a:rPr lang="en-US" sz="2000"/>
              <a:t>Winter</a:t>
            </a:r>
          </a:p>
        </p:txBody>
      </p:sp>
      <p:sp>
        <p:nvSpPr>
          <p:cNvPr id="87071" name="Text Box 35"/>
          <p:cNvSpPr txBox="1">
            <a:spLocks noChangeArrowheads="1"/>
          </p:cNvSpPr>
          <p:nvPr/>
        </p:nvSpPr>
        <p:spPr bwMode="auto">
          <a:xfrm>
            <a:off x="7162801" y="4937125"/>
            <a:ext cx="841897"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Spring</a:t>
            </a:r>
          </a:p>
        </p:txBody>
      </p:sp>
      <p:sp>
        <p:nvSpPr>
          <p:cNvPr id="87072" name="Text Box 36"/>
          <p:cNvSpPr txBox="1">
            <a:spLocks noChangeArrowheads="1"/>
          </p:cNvSpPr>
          <p:nvPr/>
        </p:nvSpPr>
        <p:spPr bwMode="auto">
          <a:xfrm>
            <a:off x="7924800" y="3962400"/>
            <a:ext cx="1066318"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Summer</a:t>
            </a:r>
          </a:p>
        </p:txBody>
      </p:sp>
      <p:sp>
        <p:nvSpPr>
          <p:cNvPr id="87073" name="Text Box 37"/>
          <p:cNvSpPr txBox="1">
            <a:spLocks noChangeArrowheads="1"/>
          </p:cNvSpPr>
          <p:nvPr/>
        </p:nvSpPr>
        <p:spPr bwMode="auto">
          <a:xfrm>
            <a:off x="9144001" y="4849813"/>
            <a:ext cx="538481" cy="400110"/>
          </a:xfrm>
          <a:prstGeom prst="rect">
            <a:avLst/>
          </a:prstGeom>
          <a:noFill/>
          <a:ln w="12700">
            <a:noFill/>
            <a:miter lim="800000"/>
            <a:headEnd type="none" w="sm" len="sm"/>
            <a:tailEnd type="none" w="sm" len="sm"/>
          </a:ln>
        </p:spPr>
        <p:txBody>
          <a:bodyPr wrap="none">
            <a:spAutoFit/>
          </a:bodyPr>
          <a:lstStyle/>
          <a:p>
            <a:pPr algn="l" rtl="0" eaLnBrk="0" hangingPunct="0"/>
            <a:r>
              <a:rPr lang="en-US" sz="2000"/>
              <a:t>Fall</a:t>
            </a:r>
          </a:p>
        </p:txBody>
      </p:sp>
      <p:sp>
        <p:nvSpPr>
          <p:cNvPr id="87074" name="Line 38"/>
          <p:cNvSpPr>
            <a:spLocks noChangeShapeType="1"/>
          </p:cNvSpPr>
          <p:nvPr/>
        </p:nvSpPr>
        <p:spPr bwMode="auto">
          <a:xfrm flipV="1">
            <a:off x="6781800" y="3935413"/>
            <a:ext cx="0" cy="3048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75" name="Line 39"/>
          <p:cNvSpPr>
            <a:spLocks noChangeShapeType="1"/>
          </p:cNvSpPr>
          <p:nvPr/>
        </p:nvSpPr>
        <p:spPr bwMode="auto">
          <a:xfrm flipH="1" flipV="1">
            <a:off x="7543800" y="4773613"/>
            <a:ext cx="0" cy="2286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76" name="Line 40"/>
          <p:cNvSpPr>
            <a:spLocks noChangeShapeType="1"/>
          </p:cNvSpPr>
          <p:nvPr/>
        </p:nvSpPr>
        <p:spPr bwMode="auto">
          <a:xfrm flipH="1" flipV="1">
            <a:off x="9372600" y="4697413"/>
            <a:ext cx="0" cy="2286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77" name="Oval 18"/>
          <p:cNvSpPr>
            <a:spLocks noChangeArrowheads="1"/>
          </p:cNvSpPr>
          <p:nvPr/>
        </p:nvSpPr>
        <p:spPr bwMode="auto">
          <a:xfrm>
            <a:off x="6629400" y="3478213"/>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78" name="Oval 28"/>
          <p:cNvSpPr>
            <a:spLocks noChangeArrowheads="1"/>
          </p:cNvSpPr>
          <p:nvPr/>
        </p:nvSpPr>
        <p:spPr bwMode="auto">
          <a:xfrm>
            <a:off x="7391400" y="4468813"/>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79" name="Oval 29"/>
          <p:cNvSpPr>
            <a:spLocks noChangeArrowheads="1"/>
          </p:cNvSpPr>
          <p:nvPr/>
        </p:nvSpPr>
        <p:spPr bwMode="auto">
          <a:xfrm>
            <a:off x="8305800" y="3325813"/>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80" name="Oval 30"/>
          <p:cNvSpPr>
            <a:spLocks noChangeArrowheads="1"/>
          </p:cNvSpPr>
          <p:nvPr/>
        </p:nvSpPr>
        <p:spPr bwMode="auto">
          <a:xfrm>
            <a:off x="9220200" y="4392613"/>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7081" name="Line 41"/>
          <p:cNvSpPr>
            <a:spLocks noChangeShapeType="1"/>
          </p:cNvSpPr>
          <p:nvPr/>
        </p:nvSpPr>
        <p:spPr bwMode="auto">
          <a:xfrm flipV="1">
            <a:off x="5029200" y="4267200"/>
            <a:ext cx="0" cy="304800"/>
          </a:xfrm>
          <a:prstGeom prst="line">
            <a:avLst/>
          </a:prstGeom>
          <a:noFill/>
          <a:ln w="19050">
            <a:solidFill>
              <a:schemeClr val="hlink"/>
            </a:solidFill>
            <a:round/>
            <a:headEnd type="none" w="sm" len="sm"/>
            <a:tailEnd type="triangle" w="lg" len="med"/>
          </a:ln>
        </p:spPr>
        <p:txBody>
          <a:bodyPr wrap="none" anchor="ctr"/>
          <a:lstStyle/>
          <a:p>
            <a:pPr algn="l" rtl="0"/>
            <a:endParaRPr lang="en-US"/>
          </a:p>
        </p:txBody>
      </p:sp>
      <p:sp>
        <p:nvSpPr>
          <p:cNvPr id="87082" name="AutoShape 42"/>
          <p:cNvSpPr>
            <a:spLocks/>
          </p:cNvSpPr>
          <p:nvPr/>
        </p:nvSpPr>
        <p:spPr bwMode="auto">
          <a:xfrm rot="5400000">
            <a:off x="7962900" y="1790700"/>
            <a:ext cx="304800" cy="2819400"/>
          </a:xfrm>
          <a:prstGeom prst="leftBrace">
            <a:avLst>
              <a:gd name="adj1" fmla="val 77083"/>
              <a:gd name="adj2" fmla="val 50000"/>
            </a:avLst>
          </a:prstGeom>
          <a:noFill/>
          <a:ln w="28575">
            <a:solidFill>
              <a:schemeClr val="hlink"/>
            </a:solidFill>
            <a:round/>
            <a:headEnd type="none" w="sm" len="sm"/>
            <a:tailEnd type="none" w="sm" len="sm"/>
          </a:ln>
        </p:spPr>
        <p:txBody>
          <a:bodyPr rot="10800000" vert="eaVert" wrap="none" anchor="ctr"/>
          <a:lstStyle/>
          <a:p>
            <a:pPr algn="ctr" rtl="0" eaLnBrk="0" hangingPunct="0"/>
            <a:endParaRPr lang="en-US"/>
          </a:p>
        </p:txBody>
      </p:sp>
      <p:sp>
        <p:nvSpPr>
          <p:cNvPr id="45" name="عنصر نائب لرقم الشريحة 44"/>
          <p:cNvSpPr>
            <a:spLocks noGrp="1"/>
          </p:cNvSpPr>
          <p:nvPr>
            <p:ph type="sldNum" sz="quarter" idx="12"/>
          </p:nvPr>
        </p:nvSpPr>
        <p:spPr/>
        <p:txBody>
          <a:bodyPr/>
          <a:lstStyle/>
          <a:p>
            <a:fld id="{B6D09FD2-1A00-453C-B236-CBDB5D8E0A4C}" type="slidenum">
              <a:rPr lang="ar-SA" smtClean="0"/>
              <a:pPr/>
              <a:t>8</a:t>
            </a:fld>
            <a:endParaRPr lang="ar-SA"/>
          </a:p>
        </p:txBody>
      </p:sp>
    </p:spTree>
    <p:extLst>
      <p:ext uri="{BB962C8B-B14F-4D97-AF65-F5344CB8AC3E}">
        <p14:creationId xmlns:p14="http://schemas.microsoft.com/office/powerpoint/2010/main" val="3399932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b="1" dirty="0" smtClean="0"/>
              <a:t>Cyclical Component</a:t>
            </a:r>
          </a:p>
        </p:txBody>
      </p:sp>
      <p:sp>
        <p:nvSpPr>
          <p:cNvPr id="89091" name="Rectangle 3"/>
          <p:cNvSpPr>
            <a:spLocks noGrp="1" noChangeArrowheads="1"/>
          </p:cNvSpPr>
          <p:nvPr>
            <p:ph type="body" idx="1"/>
          </p:nvPr>
        </p:nvSpPr>
        <p:spPr>
          <a:xfrm>
            <a:off x="2362200" y="1676400"/>
            <a:ext cx="8077200" cy="2266950"/>
          </a:xfrm>
        </p:spPr>
        <p:txBody>
          <a:bodyPr/>
          <a:lstStyle/>
          <a:p>
            <a:pPr algn="l" rtl="0" eaLnBrk="1" hangingPunct="1"/>
            <a:r>
              <a:rPr lang="en-US" smtClean="0">
                <a:solidFill>
                  <a:schemeClr val="folHlink"/>
                </a:solidFill>
              </a:rPr>
              <a:t>Long-term</a:t>
            </a:r>
            <a:r>
              <a:rPr lang="en-US" smtClean="0"/>
              <a:t> wave-like patterns</a:t>
            </a:r>
          </a:p>
          <a:p>
            <a:pPr algn="l" rtl="0" eaLnBrk="1" hangingPunct="1"/>
            <a:r>
              <a:rPr lang="en-US" smtClean="0"/>
              <a:t>Regularly occur but may vary in length</a:t>
            </a:r>
          </a:p>
          <a:p>
            <a:pPr algn="l" rtl="0" eaLnBrk="1" hangingPunct="1"/>
            <a:r>
              <a:rPr lang="en-US" smtClean="0"/>
              <a:t>Often measured peak to peak or trough to trough</a:t>
            </a:r>
          </a:p>
        </p:txBody>
      </p:sp>
      <p:sp>
        <p:nvSpPr>
          <p:cNvPr id="89092" name="Line 4"/>
          <p:cNvSpPr>
            <a:spLocks noChangeShapeType="1"/>
          </p:cNvSpPr>
          <p:nvPr/>
        </p:nvSpPr>
        <p:spPr bwMode="auto">
          <a:xfrm flipH="1">
            <a:off x="3500438" y="4267200"/>
            <a:ext cx="4762" cy="1982788"/>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9093" name="Line 5"/>
          <p:cNvSpPr>
            <a:spLocks noChangeShapeType="1"/>
          </p:cNvSpPr>
          <p:nvPr/>
        </p:nvSpPr>
        <p:spPr bwMode="auto">
          <a:xfrm>
            <a:off x="3505200" y="6248400"/>
            <a:ext cx="5475288" cy="0"/>
          </a:xfrm>
          <a:prstGeom prst="line">
            <a:avLst/>
          </a:prstGeom>
          <a:noFill/>
          <a:ln w="25400">
            <a:solidFill>
              <a:schemeClr val="tx1"/>
            </a:solidFill>
            <a:round/>
            <a:headEnd type="none" w="sm" len="sm"/>
            <a:tailEnd type="none" w="sm" len="sm"/>
          </a:ln>
        </p:spPr>
        <p:txBody>
          <a:bodyPr wrap="none" anchor="ctr"/>
          <a:lstStyle/>
          <a:p>
            <a:pPr algn="l" rtl="0"/>
            <a:endParaRPr lang="en-US"/>
          </a:p>
        </p:txBody>
      </p:sp>
      <p:sp>
        <p:nvSpPr>
          <p:cNvPr id="89094" name="Rectangle 6"/>
          <p:cNvSpPr>
            <a:spLocks noChangeArrowheads="1"/>
          </p:cNvSpPr>
          <p:nvPr/>
        </p:nvSpPr>
        <p:spPr bwMode="auto">
          <a:xfrm>
            <a:off x="2819401" y="3810001"/>
            <a:ext cx="1069975"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Sales</a:t>
            </a:r>
          </a:p>
        </p:txBody>
      </p:sp>
      <p:sp>
        <p:nvSpPr>
          <p:cNvPr id="89095" name="Oval 7"/>
          <p:cNvSpPr>
            <a:spLocks noChangeArrowheads="1"/>
          </p:cNvSpPr>
          <p:nvPr/>
        </p:nvSpPr>
        <p:spPr bwMode="auto">
          <a:xfrm>
            <a:off x="3352800" y="54864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096" name="Oval 8"/>
          <p:cNvSpPr>
            <a:spLocks noChangeArrowheads="1"/>
          </p:cNvSpPr>
          <p:nvPr/>
        </p:nvSpPr>
        <p:spPr bwMode="auto">
          <a:xfrm>
            <a:off x="4419600" y="4953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097" name="Oval 9"/>
          <p:cNvSpPr>
            <a:spLocks noChangeArrowheads="1"/>
          </p:cNvSpPr>
          <p:nvPr/>
        </p:nvSpPr>
        <p:spPr bwMode="auto">
          <a:xfrm>
            <a:off x="7315200" y="54102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098" name="Oval 10"/>
          <p:cNvSpPr>
            <a:spLocks noChangeArrowheads="1"/>
          </p:cNvSpPr>
          <p:nvPr/>
        </p:nvSpPr>
        <p:spPr bwMode="auto">
          <a:xfrm>
            <a:off x="8458200" y="4191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099" name="Freeform 11"/>
          <p:cNvSpPr>
            <a:spLocks/>
          </p:cNvSpPr>
          <p:nvPr/>
        </p:nvSpPr>
        <p:spPr bwMode="auto">
          <a:xfrm rot="225312">
            <a:off x="4875214" y="3962401"/>
            <a:ext cx="3735387" cy="390525"/>
          </a:xfrm>
          <a:custGeom>
            <a:avLst/>
            <a:gdLst>
              <a:gd name="T0" fmla="*/ 3732480 w 1285"/>
              <a:gd name="T1" fmla="*/ 85725 h 246"/>
              <a:gd name="T2" fmla="*/ 3700504 w 1285"/>
              <a:gd name="T3" fmla="*/ 42863 h 246"/>
              <a:gd name="T4" fmla="*/ 3624924 w 1285"/>
              <a:gd name="T5" fmla="*/ 14288 h 246"/>
              <a:gd name="T6" fmla="*/ 3517368 w 1285"/>
              <a:gd name="T7" fmla="*/ 0 h 246"/>
              <a:gd name="T8" fmla="*/ 3392371 w 1285"/>
              <a:gd name="T9" fmla="*/ 0 h 246"/>
              <a:gd name="T10" fmla="*/ 2113328 w 1285"/>
              <a:gd name="T11" fmla="*/ 98425 h 246"/>
              <a:gd name="T12" fmla="*/ 1988330 w 1285"/>
              <a:gd name="T13" fmla="*/ 98425 h 246"/>
              <a:gd name="T14" fmla="*/ 1880775 w 1285"/>
              <a:gd name="T15" fmla="*/ 85725 h 246"/>
              <a:gd name="T16" fmla="*/ 1805195 w 1285"/>
              <a:gd name="T17" fmla="*/ 57150 h 246"/>
              <a:gd name="T18" fmla="*/ 1773219 w 1285"/>
              <a:gd name="T19" fmla="*/ 14288 h 246"/>
              <a:gd name="T20" fmla="*/ 1758684 w 1285"/>
              <a:gd name="T21" fmla="*/ 63500 h 246"/>
              <a:gd name="T22" fmla="*/ 1712174 w 1285"/>
              <a:gd name="T23" fmla="*/ 106363 h 246"/>
              <a:gd name="T24" fmla="*/ 1619152 w 1285"/>
              <a:gd name="T25" fmla="*/ 134938 h 246"/>
              <a:gd name="T26" fmla="*/ 1494155 w 1285"/>
              <a:gd name="T27" fmla="*/ 155575 h 246"/>
              <a:gd name="T28" fmla="*/ 276157 w 1285"/>
              <a:gd name="T29" fmla="*/ 247650 h 246"/>
              <a:gd name="T30" fmla="*/ 154067 w 1285"/>
              <a:gd name="T31" fmla="*/ 268288 h 246"/>
              <a:gd name="T32" fmla="*/ 75580 w 1285"/>
              <a:gd name="T33" fmla="*/ 296863 h 246"/>
              <a:gd name="T34" fmla="*/ 14535 w 1285"/>
              <a:gd name="T35" fmla="*/ 339725 h 246"/>
              <a:gd name="T36" fmla="*/ 0 w 1285"/>
              <a:gd name="T37" fmla="*/ 388938 h 2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5"/>
              <a:gd name="T58" fmla="*/ 0 h 246"/>
              <a:gd name="T59" fmla="*/ 1285 w 1285"/>
              <a:gd name="T60" fmla="*/ 246 h 2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5" h="246">
                <a:moveTo>
                  <a:pt x="1284" y="54"/>
                </a:moveTo>
                <a:lnTo>
                  <a:pt x="1273" y="27"/>
                </a:lnTo>
                <a:lnTo>
                  <a:pt x="1247" y="9"/>
                </a:lnTo>
                <a:lnTo>
                  <a:pt x="1210" y="0"/>
                </a:lnTo>
                <a:lnTo>
                  <a:pt x="1167" y="0"/>
                </a:lnTo>
                <a:lnTo>
                  <a:pt x="727" y="62"/>
                </a:lnTo>
                <a:lnTo>
                  <a:pt x="684" y="62"/>
                </a:lnTo>
                <a:lnTo>
                  <a:pt x="647" y="54"/>
                </a:lnTo>
                <a:lnTo>
                  <a:pt x="621" y="36"/>
                </a:lnTo>
                <a:lnTo>
                  <a:pt x="610" y="9"/>
                </a:lnTo>
                <a:lnTo>
                  <a:pt x="605" y="40"/>
                </a:lnTo>
                <a:lnTo>
                  <a:pt x="589" y="67"/>
                </a:lnTo>
                <a:lnTo>
                  <a:pt x="557" y="85"/>
                </a:lnTo>
                <a:lnTo>
                  <a:pt x="514" y="98"/>
                </a:lnTo>
                <a:lnTo>
                  <a:pt x="95" y="156"/>
                </a:lnTo>
                <a:lnTo>
                  <a:pt x="53" y="169"/>
                </a:lnTo>
                <a:lnTo>
                  <a:pt x="26" y="187"/>
                </a:lnTo>
                <a:lnTo>
                  <a:pt x="5" y="214"/>
                </a:lnTo>
                <a:lnTo>
                  <a:pt x="0" y="245"/>
                </a:lnTo>
              </a:path>
            </a:pathLst>
          </a:custGeom>
          <a:noFill/>
          <a:ln w="28575" cap="rnd">
            <a:solidFill>
              <a:schemeClr val="hlink"/>
            </a:solidFill>
            <a:round/>
            <a:headEnd type="none" w="sm" len="sm"/>
            <a:tailEnd type="none" w="sm" len="sm"/>
          </a:ln>
        </p:spPr>
        <p:txBody>
          <a:bodyPr/>
          <a:lstStyle/>
          <a:p>
            <a:pPr algn="l" rtl="0"/>
            <a:endParaRPr lang="en-US"/>
          </a:p>
        </p:txBody>
      </p:sp>
      <p:sp>
        <p:nvSpPr>
          <p:cNvPr id="89100" name="Rectangle 12"/>
          <p:cNvSpPr>
            <a:spLocks noChangeArrowheads="1"/>
          </p:cNvSpPr>
          <p:nvPr/>
        </p:nvSpPr>
        <p:spPr bwMode="auto">
          <a:xfrm>
            <a:off x="6019800" y="3429001"/>
            <a:ext cx="1371600" cy="366767"/>
          </a:xfrm>
          <a:prstGeom prst="rect">
            <a:avLst/>
          </a:prstGeom>
          <a:solidFill>
            <a:srgbClr val="FDE0BD"/>
          </a:solidFill>
          <a:ln w="9525">
            <a:solidFill>
              <a:schemeClr val="tx1"/>
            </a:solidFill>
            <a:miter lim="800000"/>
            <a:headEnd/>
            <a:tailEnd/>
          </a:ln>
        </p:spPr>
        <p:txBody>
          <a:bodyPr lIns="90488" tIns="44450" rIns="90488" bIns="44450">
            <a:spAutoFit/>
          </a:bodyPr>
          <a:lstStyle/>
          <a:p>
            <a:pPr algn="ctr" rtl="0" eaLnBrk="0" hangingPunct="0">
              <a:spcBef>
                <a:spcPct val="50000"/>
              </a:spcBef>
            </a:pPr>
            <a:r>
              <a:rPr lang="en-US"/>
              <a:t>1 Cycle</a:t>
            </a:r>
          </a:p>
        </p:txBody>
      </p:sp>
      <p:sp>
        <p:nvSpPr>
          <p:cNvPr id="89101" name="Oval 13"/>
          <p:cNvSpPr>
            <a:spLocks noChangeArrowheads="1"/>
          </p:cNvSpPr>
          <p:nvPr/>
        </p:nvSpPr>
        <p:spPr bwMode="auto">
          <a:xfrm>
            <a:off x="4724400" y="46482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2" name="Oval 14"/>
          <p:cNvSpPr>
            <a:spLocks noChangeArrowheads="1"/>
          </p:cNvSpPr>
          <p:nvPr/>
        </p:nvSpPr>
        <p:spPr bwMode="auto">
          <a:xfrm>
            <a:off x="5105400" y="4953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3" name="Oval 15"/>
          <p:cNvSpPr>
            <a:spLocks noChangeArrowheads="1"/>
          </p:cNvSpPr>
          <p:nvPr/>
        </p:nvSpPr>
        <p:spPr bwMode="auto">
          <a:xfrm>
            <a:off x="5486400" y="4800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4" name="Oval 16"/>
          <p:cNvSpPr>
            <a:spLocks noChangeArrowheads="1"/>
          </p:cNvSpPr>
          <p:nvPr/>
        </p:nvSpPr>
        <p:spPr bwMode="auto">
          <a:xfrm>
            <a:off x="5791200" y="5257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5" name="Oval 17"/>
          <p:cNvSpPr>
            <a:spLocks noChangeArrowheads="1"/>
          </p:cNvSpPr>
          <p:nvPr/>
        </p:nvSpPr>
        <p:spPr bwMode="auto">
          <a:xfrm>
            <a:off x="6172200" y="51054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6" name="Oval 18"/>
          <p:cNvSpPr>
            <a:spLocks noChangeArrowheads="1"/>
          </p:cNvSpPr>
          <p:nvPr/>
        </p:nvSpPr>
        <p:spPr bwMode="auto">
          <a:xfrm>
            <a:off x="6553200" y="5334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7" name="Oval 19"/>
          <p:cNvSpPr>
            <a:spLocks noChangeArrowheads="1"/>
          </p:cNvSpPr>
          <p:nvPr/>
        </p:nvSpPr>
        <p:spPr bwMode="auto">
          <a:xfrm>
            <a:off x="6934200" y="5562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8" name="Oval 20"/>
          <p:cNvSpPr>
            <a:spLocks noChangeArrowheads="1"/>
          </p:cNvSpPr>
          <p:nvPr/>
        </p:nvSpPr>
        <p:spPr bwMode="auto">
          <a:xfrm>
            <a:off x="7543800" y="4953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09" name="Oval 21"/>
          <p:cNvSpPr>
            <a:spLocks noChangeArrowheads="1"/>
          </p:cNvSpPr>
          <p:nvPr/>
        </p:nvSpPr>
        <p:spPr bwMode="auto">
          <a:xfrm>
            <a:off x="7772400" y="44196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0" name="Oval 22"/>
          <p:cNvSpPr>
            <a:spLocks noChangeArrowheads="1"/>
          </p:cNvSpPr>
          <p:nvPr/>
        </p:nvSpPr>
        <p:spPr bwMode="auto">
          <a:xfrm>
            <a:off x="8153400" y="4495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1" name="Oval 23"/>
          <p:cNvSpPr>
            <a:spLocks noChangeArrowheads="1"/>
          </p:cNvSpPr>
          <p:nvPr/>
        </p:nvSpPr>
        <p:spPr bwMode="auto">
          <a:xfrm>
            <a:off x="3962400" y="4876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2" name="Oval 24"/>
          <p:cNvSpPr>
            <a:spLocks noChangeArrowheads="1"/>
          </p:cNvSpPr>
          <p:nvPr/>
        </p:nvSpPr>
        <p:spPr bwMode="auto">
          <a:xfrm>
            <a:off x="3733800" y="5257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3" name="Oval 25"/>
          <p:cNvSpPr>
            <a:spLocks noChangeArrowheads="1"/>
          </p:cNvSpPr>
          <p:nvPr/>
        </p:nvSpPr>
        <p:spPr bwMode="auto">
          <a:xfrm>
            <a:off x="8839200" y="44958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4" name="Oval 26"/>
          <p:cNvSpPr>
            <a:spLocks noChangeArrowheads="1"/>
          </p:cNvSpPr>
          <p:nvPr/>
        </p:nvSpPr>
        <p:spPr bwMode="auto">
          <a:xfrm>
            <a:off x="9220200" y="4572000"/>
            <a:ext cx="304800" cy="304800"/>
          </a:xfrm>
          <a:prstGeom prst="ellipse">
            <a:avLst/>
          </a:prstGeom>
          <a:solidFill>
            <a:schemeClr val="folHlink"/>
          </a:solidFill>
          <a:ln w="12700">
            <a:solidFill>
              <a:schemeClr val="tx1"/>
            </a:solidFill>
            <a:round/>
            <a:headEnd/>
            <a:tailEnd/>
          </a:ln>
        </p:spPr>
        <p:txBody>
          <a:bodyPr wrap="none" anchor="ctr"/>
          <a:lstStyle/>
          <a:p>
            <a:pPr algn="l" rtl="0"/>
            <a:endParaRPr lang="en-US"/>
          </a:p>
        </p:txBody>
      </p:sp>
      <p:sp>
        <p:nvSpPr>
          <p:cNvPr id="89115" name="Rectangle 27"/>
          <p:cNvSpPr>
            <a:spLocks noChangeArrowheads="1"/>
          </p:cNvSpPr>
          <p:nvPr/>
        </p:nvSpPr>
        <p:spPr bwMode="auto">
          <a:xfrm>
            <a:off x="8458201" y="6172201"/>
            <a:ext cx="1069975" cy="366767"/>
          </a:xfrm>
          <a:prstGeom prst="rect">
            <a:avLst/>
          </a:prstGeom>
          <a:noFill/>
          <a:ln w="9525">
            <a:noFill/>
            <a:miter lim="800000"/>
            <a:headEnd/>
            <a:tailEnd/>
          </a:ln>
        </p:spPr>
        <p:txBody>
          <a:bodyPr lIns="90488" tIns="44450" rIns="90488" bIns="44450">
            <a:spAutoFit/>
          </a:bodyPr>
          <a:lstStyle/>
          <a:p>
            <a:pPr algn="l" rtl="0" eaLnBrk="0" hangingPunct="0">
              <a:spcBef>
                <a:spcPct val="50000"/>
              </a:spcBef>
            </a:pPr>
            <a:r>
              <a:rPr lang="en-US"/>
              <a:t>Year</a:t>
            </a:r>
          </a:p>
        </p:txBody>
      </p:sp>
      <p:sp>
        <p:nvSpPr>
          <p:cNvPr id="89116" name="Line 28"/>
          <p:cNvSpPr>
            <a:spLocks noChangeShapeType="1"/>
          </p:cNvSpPr>
          <p:nvPr/>
        </p:nvSpPr>
        <p:spPr bwMode="auto">
          <a:xfrm>
            <a:off x="4876800" y="4343400"/>
            <a:ext cx="0" cy="1905000"/>
          </a:xfrm>
          <a:prstGeom prst="line">
            <a:avLst/>
          </a:prstGeom>
          <a:noFill/>
          <a:ln w="9525">
            <a:solidFill>
              <a:schemeClr val="tx1"/>
            </a:solidFill>
            <a:prstDash val="dash"/>
            <a:miter lim="800000"/>
            <a:headEnd/>
            <a:tailEnd/>
          </a:ln>
        </p:spPr>
        <p:txBody>
          <a:bodyPr wrap="none"/>
          <a:lstStyle/>
          <a:p>
            <a:pPr algn="l" rtl="0"/>
            <a:endParaRPr lang="en-US"/>
          </a:p>
        </p:txBody>
      </p:sp>
      <p:sp>
        <p:nvSpPr>
          <p:cNvPr id="89117" name="Line 29"/>
          <p:cNvSpPr>
            <a:spLocks noChangeShapeType="1"/>
          </p:cNvSpPr>
          <p:nvPr/>
        </p:nvSpPr>
        <p:spPr bwMode="auto">
          <a:xfrm>
            <a:off x="8610600" y="4343400"/>
            <a:ext cx="0" cy="1905000"/>
          </a:xfrm>
          <a:prstGeom prst="line">
            <a:avLst/>
          </a:prstGeom>
          <a:noFill/>
          <a:ln w="9525">
            <a:solidFill>
              <a:schemeClr val="tx1"/>
            </a:solidFill>
            <a:prstDash val="dash"/>
            <a:miter lim="800000"/>
            <a:headEnd/>
            <a:tailEnd/>
          </a:ln>
        </p:spPr>
        <p:txBody>
          <a:bodyPr wrap="none"/>
          <a:lstStyle/>
          <a:p>
            <a:pPr algn="l" rtl="0"/>
            <a:endParaRPr lang="en-US"/>
          </a:p>
        </p:txBody>
      </p:sp>
      <p:sp>
        <p:nvSpPr>
          <p:cNvPr id="32" name="عنصر نائب لرقم الشريحة 31"/>
          <p:cNvSpPr>
            <a:spLocks noGrp="1"/>
          </p:cNvSpPr>
          <p:nvPr>
            <p:ph type="sldNum" sz="quarter" idx="12"/>
          </p:nvPr>
        </p:nvSpPr>
        <p:spPr/>
        <p:txBody>
          <a:bodyPr/>
          <a:lstStyle/>
          <a:p>
            <a:fld id="{B6D09FD2-1A00-453C-B236-CBDB5D8E0A4C}" type="slidenum">
              <a:rPr lang="ar-SA" smtClean="0"/>
              <a:pPr/>
              <a:t>9</a:t>
            </a:fld>
            <a:endParaRPr lang="ar-SA"/>
          </a:p>
        </p:txBody>
      </p:sp>
    </p:spTree>
    <p:extLst>
      <p:ext uri="{BB962C8B-B14F-4D97-AF65-F5344CB8AC3E}">
        <p14:creationId xmlns:p14="http://schemas.microsoft.com/office/powerpoint/2010/main" val="644082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1608</Words>
  <Application>Microsoft Office PowerPoint</Application>
  <PresentationFormat>Widescreen</PresentationFormat>
  <Paragraphs>336</Paragraphs>
  <Slides>36</Slides>
  <Notes>23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宋体</vt:lpstr>
      <vt:lpstr>Arial</vt:lpstr>
      <vt:lpstr>Calibri</vt:lpstr>
      <vt:lpstr>Calibri Light</vt:lpstr>
      <vt:lpstr>Cambria Math</vt:lpstr>
      <vt:lpstr>等线</vt:lpstr>
      <vt:lpstr>等线 Light</vt:lpstr>
      <vt:lpstr>Nunito</vt:lpstr>
      <vt:lpstr>Times New Roman</vt:lpstr>
      <vt:lpstr>Wingdings</vt:lpstr>
      <vt:lpstr>Office Theme</vt:lpstr>
      <vt:lpstr>Chart</vt:lpstr>
      <vt:lpstr>Time Series Analysis, Properties and Prediction Models</vt:lpstr>
      <vt:lpstr>Objectives of time series analysis</vt:lpstr>
      <vt:lpstr>Time-Series Data</vt:lpstr>
      <vt:lpstr>Time Plot</vt:lpstr>
      <vt:lpstr>Time-Series Components</vt:lpstr>
      <vt:lpstr>Trend Component</vt:lpstr>
      <vt:lpstr>Trend Component</vt:lpstr>
      <vt:lpstr>Seasonal Component</vt:lpstr>
      <vt:lpstr>Cyclical Component</vt:lpstr>
      <vt:lpstr>Irregular/Random Component</vt:lpstr>
      <vt:lpstr>Two simplified time series models</vt:lpstr>
      <vt:lpstr>Non-seasonal Models with Trend</vt:lpstr>
      <vt:lpstr>Classical Decomposition Model with Trend and Season</vt:lpstr>
      <vt:lpstr> Non-seasonal Models  with Trend</vt:lpstr>
      <vt:lpstr>Method 1: Trend Estimation by  Regression Analysis</vt:lpstr>
      <vt:lpstr>Least Squares Regression</vt:lpstr>
      <vt:lpstr>Linear Trend Forecasting</vt:lpstr>
      <vt:lpstr>Method 2: Trend Elimination by Differencing</vt:lpstr>
      <vt:lpstr>Trend Elimination by Differencing</vt:lpstr>
      <vt:lpstr> Classical Decomposition Model (Seasonal Model)  with trend and season</vt:lpstr>
      <vt:lpstr> Classical Decomposition Model  </vt:lpstr>
      <vt:lpstr>Method 1: Filtering</vt:lpstr>
      <vt:lpstr>Method 2: Differencing</vt:lpstr>
      <vt:lpstr>Detrended series</vt:lpstr>
      <vt:lpstr>Stationarity of time series</vt:lpstr>
      <vt:lpstr>ACF and PACF</vt:lpstr>
      <vt:lpstr>Hands on Sessions</vt:lpstr>
      <vt:lpstr>ARIMA and SARIMA Models</vt:lpstr>
      <vt:lpstr>How to choose parameters?</vt:lpstr>
      <vt:lpstr>Demo of ARIMA and SARIMA</vt:lpstr>
      <vt:lpstr>fbprophet Models</vt:lpstr>
      <vt:lpstr>Demo of Prophet Model</vt:lpstr>
      <vt:lpstr>Deep Learning Models</vt:lpstr>
      <vt:lpstr>Demo of Deep Learning</vt:lpstr>
      <vt:lpstr>Recap</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Ramlata</dc:creator>
  <cp:lastModifiedBy>Ramlata</cp:lastModifiedBy>
  <cp:revision>5</cp:revision>
  <dcterms:created xsi:type="dcterms:W3CDTF">2020-12-09T16:59:17Z</dcterms:created>
  <dcterms:modified xsi:type="dcterms:W3CDTF">2020-12-09T17:19:43Z</dcterms:modified>
</cp:coreProperties>
</file>