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256" r:id="rId5"/>
    <p:sldId id="2147375589" r:id="rId6"/>
    <p:sldId id="4848" r:id="rId7"/>
    <p:sldId id="2147375597" r:id="rId8"/>
    <p:sldId id="2147375600" r:id="rId9"/>
    <p:sldId id="2147375601" r:id="rId10"/>
    <p:sldId id="2147375615" r:id="rId11"/>
    <p:sldId id="2147375616" r:id="rId12"/>
    <p:sldId id="2147375602" r:id="rId13"/>
    <p:sldId id="2147375603" r:id="rId14"/>
    <p:sldId id="2147375604" r:id="rId15"/>
    <p:sldId id="2147375605" r:id="rId16"/>
    <p:sldId id="2147375624" r:id="rId17"/>
    <p:sldId id="2147375617" r:id="rId18"/>
    <p:sldId id="2147375623" r:id="rId19"/>
    <p:sldId id="2147375618" r:id="rId20"/>
    <p:sldId id="2147375622" r:id="rId21"/>
    <p:sldId id="2147375606" r:id="rId22"/>
    <p:sldId id="2147375607" r:id="rId23"/>
    <p:sldId id="2147375608" r:id="rId24"/>
    <p:sldId id="2147375609" r:id="rId25"/>
    <p:sldId id="2147375619" r:id="rId26"/>
    <p:sldId id="2147375620" r:id="rId27"/>
    <p:sldId id="2147375610" r:id="rId28"/>
    <p:sldId id="2147375611" r:id="rId29"/>
    <p:sldId id="2147375612" r:id="rId30"/>
    <p:sldId id="2147375613" r:id="rId31"/>
    <p:sldId id="2147375621" r:id="rId32"/>
    <p:sldId id="1633" r:id="rId33"/>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74" d="100"/>
          <a:sy n="74" d="100"/>
        </p:scale>
        <p:origin x="376" y="40"/>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2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954107"/>
          </a:xfrm>
          <a:prstGeom prst="rect">
            <a:avLst/>
          </a:prstGeom>
          <a:noFill/>
        </p:spPr>
        <p:txBody>
          <a:bodyPr wrap="square" rtlCol="0">
            <a:spAutoFit/>
          </a:bodyPr>
          <a:lstStyle/>
          <a:p>
            <a:r>
              <a:rPr lang="en-US" sz="2800" b="1" dirty="0">
                <a:solidFill>
                  <a:schemeClr val="bg1"/>
                </a:solidFill>
              </a:rPr>
              <a:t>Mayank Malhotra</a:t>
            </a:r>
          </a:p>
          <a:p>
            <a:endParaRPr lang="en-US" sz="2800" b="1" dirty="0">
              <a:solidFill>
                <a:schemeClr val="bg1"/>
              </a:solidFill>
            </a:endParaRP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6-Sept-2024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Day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0936048"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Shell Implementation:</a:t>
            </a:r>
            <a:r>
              <a:rPr kumimoji="0" lang="en-US" altLang="en-US" sz="2000" b="0" i="0" u="none" strike="noStrike" cap="none" normalizeH="0" baseline="0" dirty="0">
                <a:ln>
                  <a:noFill/>
                </a:ln>
                <a:solidFill>
                  <a:schemeClr val="tx1"/>
                </a:solidFill>
                <a:effectLst/>
                <a:latin typeface="Arial" panose="020B0604020202020204" pitchFamily="34" charset="0"/>
              </a:rPr>
              <a:t> Shell benefits from Agile and thorough testing by ensuring efficient product development cycles. Using tools like Azure DevOps helps the teams collaborate and maintain transparency across projects.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Shell’s Benefit:</a:t>
            </a:r>
            <a:r>
              <a:rPr kumimoji="0" lang="en-US" altLang="en-US" sz="2000" b="0" i="0" u="none" strike="noStrike" cap="none" normalizeH="0" baseline="0" dirty="0">
                <a:ln>
                  <a:noFill/>
                </a:ln>
                <a:solidFill>
                  <a:schemeClr val="tx1"/>
                </a:solidFill>
                <a:effectLst/>
                <a:latin typeface="Arial" panose="020B0604020202020204" pitchFamily="34" charset="0"/>
              </a:rPr>
              <a:t> This structured approach reduces risks in system failures and guarantees that business requirements are well-defined, which is critical for large-scale projects in energy production. </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Day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860993"/>
            <a:ext cx="10754893"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Shell Implementation:</a:t>
            </a:r>
            <a:r>
              <a:rPr kumimoji="0" lang="en-US" altLang="en-US" sz="2000" b="0" i="0" u="none" strike="noStrike" cap="none" normalizeH="0" baseline="0" dirty="0">
                <a:ln>
                  <a:noFill/>
                </a:ln>
                <a:solidFill>
                  <a:schemeClr val="tx1"/>
                </a:solidFill>
                <a:effectLst/>
                <a:latin typeface="Arial" panose="020B0604020202020204" pitchFamily="34" charset="0"/>
              </a:rPr>
              <a:t> The STLC and bug tracking ensure software and systems Shell relies on are well-maintained and tested.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Shell’s Benefit:</a:t>
            </a:r>
            <a:r>
              <a:rPr kumimoji="0" lang="en-US" altLang="en-US" sz="2000" b="0" i="0" u="none" strike="noStrike" cap="none" normalizeH="0" baseline="0" dirty="0">
                <a:ln>
                  <a:noFill/>
                </a:ln>
                <a:solidFill>
                  <a:schemeClr val="tx1"/>
                </a:solidFill>
                <a:effectLst/>
                <a:latin typeface="Arial" panose="020B0604020202020204" pitchFamily="34" charset="0"/>
              </a:rPr>
              <a:t> The focus on reducing bugs early in the process saves time, resources, and minimizes operational risks. </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17980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Day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860993"/>
            <a:ext cx="11168961"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Shell Implementation:</a:t>
            </a:r>
            <a:r>
              <a:rPr kumimoji="0" lang="en-US" altLang="en-US" sz="2000" b="0" i="0" u="none" strike="noStrike" cap="none" normalizeH="0" baseline="0" dirty="0">
                <a:ln>
                  <a:noFill/>
                </a:ln>
                <a:solidFill>
                  <a:schemeClr val="tx1"/>
                </a:solidFill>
                <a:effectLst/>
                <a:latin typeface="Arial" panose="020B0604020202020204" pitchFamily="34" charset="0"/>
              </a:rPr>
              <a:t> Shell likely uses CI/CD in its digital transformation projects, ensuring continuous improvement of its technology infrastructure.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Shell’s Benefit:</a:t>
            </a:r>
            <a:r>
              <a:rPr kumimoji="0" lang="en-US" altLang="en-US" sz="2000" b="0" i="0" u="none" strike="noStrike" cap="none" normalizeH="0" baseline="0" dirty="0">
                <a:ln>
                  <a:noFill/>
                </a:ln>
                <a:solidFill>
                  <a:schemeClr val="tx1"/>
                </a:solidFill>
                <a:effectLst/>
                <a:latin typeface="Arial" panose="020B0604020202020204" pitchFamily="34" charset="0"/>
              </a:rPr>
              <a:t> Continuous integration and delivery help Shell deploy updates more safely and faster, preventing any long downtimes in critical systems. </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Day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923D05E3-6B1A-C665-7730-1F29EF4570AC}"/>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3042249" y="1127903"/>
            <a:ext cx="6834996" cy="5126247"/>
          </a:xfrm>
          <a:prstGeom prst="rect">
            <a:avLst/>
          </a:prstGeom>
        </p:spPr>
      </p:pic>
    </p:spTree>
    <p:extLst>
      <p:ext uri="{BB962C8B-B14F-4D97-AF65-F5344CB8AC3E}">
        <p14:creationId xmlns:p14="http://schemas.microsoft.com/office/powerpoint/2010/main" val="1108286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Day 4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860993"/>
            <a:ext cx="11134455"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Shell Implementation:</a:t>
            </a:r>
            <a:r>
              <a:rPr kumimoji="0" lang="en-US" altLang="en-US" sz="2000" b="0" i="0" u="none" strike="noStrike" cap="none" normalizeH="0" baseline="0" dirty="0">
                <a:ln>
                  <a:noFill/>
                </a:ln>
                <a:solidFill>
                  <a:schemeClr val="tx1"/>
                </a:solidFill>
                <a:effectLst/>
                <a:latin typeface="Arial" panose="020B0604020202020204" pitchFamily="34" charset="0"/>
              </a:rPr>
              <a:t> Shell's data-driven decisions rely on robust DBMS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Shell’s Benefit:</a:t>
            </a:r>
            <a:r>
              <a:rPr kumimoji="0" lang="en-US" altLang="en-US" sz="2000" b="0" i="0" u="none" strike="noStrike" cap="none" normalizeH="0" baseline="0" dirty="0">
                <a:ln>
                  <a:noFill/>
                </a:ln>
                <a:solidFill>
                  <a:schemeClr val="tx1"/>
                </a:solidFill>
                <a:effectLst/>
                <a:latin typeface="Arial" panose="020B0604020202020204" pitchFamily="34" charset="0"/>
              </a:rPr>
              <a:t> A good understanding of SQL allows Shell to manage data more efficiently, helping to drive digital transformation initiatives. </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2695993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Day 4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1931402A-3C7E-AFE8-C9A1-B3AEAF330A98}"/>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2605221" y="1281170"/>
            <a:ext cx="6711307" cy="5017751"/>
          </a:xfrm>
          <a:prstGeom prst="rect">
            <a:avLst/>
          </a:prstGeom>
        </p:spPr>
      </p:pic>
    </p:spTree>
    <p:extLst>
      <p:ext uri="{BB962C8B-B14F-4D97-AF65-F5344CB8AC3E}">
        <p14:creationId xmlns:p14="http://schemas.microsoft.com/office/powerpoint/2010/main" val="108074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Day 5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860993"/>
            <a:ext cx="10754893"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Shell Implementation:</a:t>
            </a:r>
            <a:r>
              <a:rPr kumimoji="0" lang="en-US" altLang="en-US" sz="2000" b="0" i="0" u="none" strike="noStrike" cap="none" normalizeH="0" baseline="0" dirty="0">
                <a:ln>
                  <a:noFill/>
                </a:ln>
                <a:solidFill>
                  <a:schemeClr val="tx1"/>
                </a:solidFill>
                <a:effectLst/>
                <a:latin typeface="Arial" panose="020B0604020202020204" pitchFamily="34" charset="0"/>
              </a:rPr>
              <a:t> Case studies allow Shell teams to simulate real scenarios before full-scale 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Shell’s Benefit:</a:t>
            </a:r>
            <a:r>
              <a:rPr kumimoji="0" lang="en-US" altLang="en-US" sz="2000" b="0" i="0" u="none" strike="noStrike" cap="none" normalizeH="0" baseline="0" dirty="0">
                <a:ln>
                  <a:noFill/>
                </a:ln>
                <a:solidFill>
                  <a:schemeClr val="tx1"/>
                </a:solidFill>
                <a:effectLst/>
                <a:latin typeface="Arial" panose="020B0604020202020204" pitchFamily="34" charset="0"/>
              </a:rPr>
              <a:t> Hands-on practice leads to fewer errors in production, ensuring safe and efficient energy operations. </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280063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Day 5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7CF4D41B-B14A-79BC-E90C-8CB2AD9E3EC6}"/>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4101629" y="1317887"/>
            <a:ext cx="3696650" cy="4944317"/>
          </a:xfrm>
          <a:prstGeom prst="rect">
            <a:avLst/>
          </a:prstGeom>
        </p:spPr>
      </p:pic>
    </p:spTree>
    <p:extLst>
      <p:ext uri="{BB962C8B-B14F-4D97-AF65-F5344CB8AC3E}">
        <p14:creationId xmlns:p14="http://schemas.microsoft.com/office/powerpoint/2010/main" val="1133933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Day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281634"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Challenge:</a:t>
            </a:r>
            <a:r>
              <a:rPr kumimoji="0" lang="en-US" altLang="en-US" sz="2000" b="0" i="0" u="none" strike="noStrike" cap="none" normalizeH="0" baseline="0" dirty="0">
                <a:ln>
                  <a:noFill/>
                </a:ln>
                <a:solidFill>
                  <a:schemeClr val="tx1"/>
                </a:solidFill>
                <a:effectLst/>
                <a:latin typeface="Arial" panose="020B0604020202020204" pitchFamily="34" charset="0"/>
              </a:rPr>
              <a:t> Writing user stories initially felt vague, and defining acceptance criteria was difficult.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Plan to Overcome:</a:t>
            </a:r>
            <a:r>
              <a:rPr kumimoji="0" lang="en-US" altLang="en-US" sz="2000" b="0" i="0" u="none" strike="noStrike" cap="none" normalizeH="0" baseline="0" dirty="0">
                <a:ln>
                  <a:noFill/>
                </a:ln>
                <a:solidFill>
                  <a:schemeClr val="tx1"/>
                </a:solidFill>
                <a:effectLst/>
                <a:latin typeface="Arial" panose="020B0604020202020204" pitchFamily="34" charset="0"/>
              </a:rPr>
              <a:t> Collaborating more with stakeholders and refining requirements upfront will improve user stories and testing clarity. </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"Embrace the journey, thrive in every challenge, and grow beyond limits."</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1026" name="Picture 2" descr="Man Climbing Mountain Stock Photos ...">
            <a:extLst>
              <a:ext uri="{FF2B5EF4-FFF2-40B4-BE49-F238E27FC236}">
                <a16:creationId xmlns:a16="http://schemas.microsoft.com/office/drawing/2014/main" id="{13986C51-0559-16C6-9BDC-F3C9EEC44F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739" y="2428066"/>
            <a:ext cx="4595857" cy="3058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Day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022312"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Challenge:</a:t>
            </a:r>
            <a:r>
              <a:rPr kumimoji="0" lang="en-US" altLang="en-US" sz="2000" b="0" i="0" u="none" strike="noStrike" cap="none" normalizeH="0" baseline="0" dirty="0">
                <a:ln>
                  <a:noFill/>
                </a:ln>
                <a:solidFill>
                  <a:schemeClr val="tx1"/>
                </a:solidFill>
                <a:effectLst/>
                <a:latin typeface="Arial" panose="020B0604020202020204" pitchFamily="34" charset="0"/>
              </a:rPr>
              <a:t> Understanding priority and severity categorization was confusing.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Plan to Overcome:</a:t>
            </a:r>
            <a:r>
              <a:rPr kumimoji="0" lang="en-US" altLang="en-US" sz="2000" b="0" i="0" u="none" strike="noStrike" cap="none" normalizeH="0" baseline="0" dirty="0">
                <a:ln>
                  <a:noFill/>
                </a:ln>
                <a:solidFill>
                  <a:schemeClr val="tx1"/>
                </a:solidFill>
                <a:effectLst/>
                <a:latin typeface="Arial" panose="020B0604020202020204" pitchFamily="34" charset="0"/>
              </a:rPr>
              <a:t> Study more real-life examples of bugs and how their priority and severity were defined will provide clarity in categorization. </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Day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074070"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Challenge:</a:t>
            </a:r>
            <a:r>
              <a:rPr kumimoji="0" lang="en-US" altLang="en-US" sz="2000" b="0" i="0" u="none" strike="noStrike" cap="none" normalizeH="0" baseline="0" dirty="0">
                <a:ln>
                  <a:noFill/>
                </a:ln>
                <a:solidFill>
                  <a:schemeClr val="tx1"/>
                </a:solidFill>
                <a:effectLst/>
                <a:latin typeface="Arial" panose="020B0604020202020204" pitchFamily="34" charset="0"/>
              </a:rPr>
              <a:t> Implementing CI/CD for the first time was challenging due to the technical setup and understanding the various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Plan to Overcome:</a:t>
            </a:r>
            <a:r>
              <a:rPr kumimoji="0" lang="en-US" altLang="en-US" sz="2000" b="0" i="0" u="none" strike="noStrike" cap="none" normalizeH="0" baseline="0" dirty="0">
                <a:ln>
                  <a:noFill/>
                </a:ln>
                <a:solidFill>
                  <a:schemeClr val="tx1"/>
                </a:solidFill>
                <a:effectLst/>
                <a:latin typeface="Arial" panose="020B0604020202020204" pitchFamily="34" charset="0"/>
              </a:rPr>
              <a:t> Practicing hands-on more frequently and seeking mentorship from DevOps experts will help in better understanding. </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Day 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0996432"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Challenge:</a:t>
            </a:r>
            <a:r>
              <a:rPr kumimoji="0" lang="en-US" altLang="en-US" sz="2000" b="0" i="0" u="none" strike="noStrike" cap="none" normalizeH="0" baseline="0" dirty="0">
                <a:ln>
                  <a:noFill/>
                </a:ln>
                <a:solidFill>
                  <a:schemeClr val="tx1"/>
                </a:solidFill>
                <a:effectLst/>
                <a:latin typeface="Arial" panose="020B0604020202020204" pitchFamily="34" charset="0"/>
              </a:rPr>
              <a:t> Crafting complex SQL queries was initially tricky.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Plan to Overcome:</a:t>
            </a:r>
            <a:r>
              <a:rPr kumimoji="0" lang="en-US" altLang="en-US" sz="2000" b="0" i="0" u="none" strike="noStrike" cap="none" normalizeH="0" baseline="0" dirty="0">
                <a:ln>
                  <a:noFill/>
                </a:ln>
                <a:solidFill>
                  <a:schemeClr val="tx1"/>
                </a:solidFill>
                <a:effectLst/>
                <a:latin typeface="Arial" panose="020B0604020202020204" pitchFamily="34" charset="0"/>
              </a:rPr>
              <a:t> I plan to practice SQL queries regularly and learn advanced techniques. </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238850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Day 5</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860993"/>
            <a:ext cx="10521547"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Challenge:</a:t>
            </a:r>
            <a:r>
              <a:rPr kumimoji="0" lang="en-US" altLang="en-US" sz="2000" b="0" i="0" u="none" strike="noStrike" cap="none" normalizeH="0" baseline="0" dirty="0">
                <a:ln>
                  <a:noFill/>
                </a:ln>
                <a:solidFill>
                  <a:schemeClr val="tx1"/>
                </a:solidFill>
                <a:effectLst/>
                <a:latin typeface="Arial" panose="020B0604020202020204" pitchFamily="34" charset="0"/>
              </a:rPr>
              <a:t> Managing multiple tasks (test cases, CI/CD, bug reporting) simultaneously in a limited time was overwhelming.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Plan to Overcome:</a:t>
            </a:r>
            <a:r>
              <a:rPr kumimoji="0" lang="en-US" altLang="en-US" sz="2000" b="0" i="0" u="none" strike="noStrike" cap="none" normalizeH="0" baseline="0" dirty="0">
                <a:ln>
                  <a:noFill/>
                </a:ln>
                <a:solidFill>
                  <a:schemeClr val="tx1"/>
                </a:solidFill>
                <a:effectLst/>
                <a:latin typeface="Arial" panose="020B0604020202020204" pitchFamily="34" charset="0"/>
              </a:rPr>
              <a:t> Improve time management by breaking down tasks into smaller, manageable segments and focusing on each sequentially. </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253044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25</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pic>
        <p:nvPicPr>
          <p:cNvPr id="6" name="Picture 5">
            <a:extLst>
              <a:ext uri="{FF2B5EF4-FFF2-40B4-BE49-F238E27FC236}">
                <a16:creationId xmlns:a16="http://schemas.microsoft.com/office/drawing/2014/main" id="{DA2E1719-661A-1895-A9DE-62AF37531F2F}"/>
              </a:ext>
            </a:extLst>
          </p:cNvPr>
          <p:cNvPicPr>
            <a:picLocks noChangeAspect="1"/>
          </p:cNvPicPr>
          <p:nvPr/>
        </p:nvPicPr>
        <p:blipFill>
          <a:blip r:embed="rId7"/>
          <a:stretch>
            <a:fillRect/>
          </a:stretch>
        </p:blipFill>
        <p:spPr>
          <a:xfrm>
            <a:off x="2432703" y="1191918"/>
            <a:ext cx="6694044" cy="5161956"/>
          </a:xfrm>
          <a:prstGeom prst="rect">
            <a:avLst/>
          </a:prstGeom>
        </p:spPr>
      </p:pic>
    </p:spTree>
    <p:extLst>
      <p:ext uri="{BB962C8B-B14F-4D97-AF65-F5344CB8AC3E}">
        <p14:creationId xmlns:p14="http://schemas.microsoft.com/office/powerpoint/2010/main" val="3754613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27</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11143080"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Group Activity:</a:t>
            </a:r>
          </a:p>
          <a:p>
            <a:pPr marL="0" indent="0">
              <a:buFont typeface="Arial" panose="020B0604020202020204" pitchFamily="34" charset="0"/>
              <a:buNone/>
            </a:pPr>
            <a:r>
              <a:rPr lang="en-US" sz="2000" dirty="0"/>
              <a:t>During the </a:t>
            </a:r>
            <a:r>
              <a:rPr lang="en-US" sz="2000" b="1" dirty="0"/>
              <a:t>Test Case Development using Gherkin</a:t>
            </a:r>
            <a:r>
              <a:rPr lang="en-US" sz="2000" dirty="0"/>
              <a:t> task, our group was writing test cases for a website’s login feature. One teammate jokingly wrote a scenario:  </a:t>
            </a:r>
          </a:p>
          <a:p>
            <a:pPr marL="0" indent="0">
              <a:buFont typeface="Arial" panose="020B0604020202020204" pitchFamily="34" charset="0"/>
              <a:buNone/>
            </a:pPr>
            <a:r>
              <a:rPr lang="en-US" sz="2000" dirty="0"/>
              <a:t>"Given the user is in bed, When the user attempts to open the laptop, Then the user should stay in bed and continue sleeping."</a:t>
            </a:r>
          </a:p>
          <a:p>
            <a:pPr marL="0" indent="0">
              <a:buFont typeface="Arial" panose="020B0604020202020204" pitchFamily="34" charset="0"/>
              <a:buNone/>
            </a:pPr>
            <a:r>
              <a:rPr lang="en-US" sz="2000" dirty="0"/>
              <a:t>This led to a hilarious session where we wrote more funny test cases like "user drops coffee on the keyboard."  </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dirty="0"/>
              <a:t>New Learning through Humor:</a:t>
            </a:r>
          </a:p>
          <a:p>
            <a:pPr marL="0" indent="0">
              <a:buFont typeface="Arial" panose="020B0604020202020204" pitchFamily="34" charset="0"/>
              <a:buNone/>
            </a:pPr>
            <a:r>
              <a:rPr lang="en-US" sz="2000" dirty="0"/>
              <a:t>While it was lighthearted, the humor helped us think creatively about edge cases and realize the importance of covering all possible scenarios, even the unlikely ones. It was a great way to make learning enjoyable!</a:t>
            </a:r>
          </a:p>
        </p:txBody>
      </p:sp>
    </p:spTree>
    <p:extLst>
      <p:ext uri="{BB962C8B-B14F-4D97-AF65-F5344CB8AC3E}">
        <p14:creationId xmlns:p14="http://schemas.microsoft.com/office/powerpoint/2010/main" val="1148838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pic>
        <p:nvPicPr>
          <p:cNvPr id="6" name="Picture 5">
            <a:extLst>
              <a:ext uri="{FF2B5EF4-FFF2-40B4-BE49-F238E27FC236}">
                <a16:creationId xmlns:a16="http://schemas.microsoft.com/office/drawing/2014/main" id="{6EE98FD7-C94C-68CE-83DE-7856B301E8AE}"/>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2622430" y="1191918"/>
            <a:ext cx="6717102" cy="5037827"/>
          </a:xfrm>
          <a:prstGeom prst="rect">
            <a:avLst/>
          </a:prstGeom>
        </p:spPr>
      </p:pic>
    </p:spTree>
    <p:extLst>
      <p:ext uri="{BB962C8B-B14F-4D97-AF65-F5344CB8AC3E}">
        <p14:creationId xmlns:p14="http://schemas.microsoft.com/office/powerpoint/2010/main" val="746616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Day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674758"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Learning:</a:t>
            </a:r>
            <a:r>
              <a:rPr kumimoji="0" lang="en-US" altLang="en-US" sz="2000" b="0" i="0" u="none" strike="noStrike" cap="none" normalizeH="0" baseline="0" dirty="0">
                <a:ln>
                  <a:noFill/>
                </a:ln>
                <a:solidFill>
                  <a:schemeClr val="tx1"/>
                </a:solidFill>
                <a:effectLst/>
                <a:latin typeface="Arial" panose="020B0604020202020204" pitchFamily="34" charset="0"/>
              </a:rPr>
              <a:t> I learned about the Agile methodology, particularly user stories and their role in organizing software development. The importance of the Definition of Ready, Done, and Acceptance Criteria was emphasized, alongside roles in Agile like Scrum Master and Product Owner.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Learning:</a:t>
            </a:r>
            <a:r>
              <a:rPr kumimoji="0" lang="en-US" altLang="en-US" sz="2000" b="0" i="0" u="none" strike="noStrike" cap="none" normalizeH="0" baseline="0" dirty="0">
                <a:ln>
                  <a:noFill/>
                </a:ln>
                <a:solidFill>
                  <a:schemeClr val="tx1"/>
                </a:solidFill>
                <a:effectLst/>
                <a:latin typeface="Arial" panose="020B0604020202020204" pitchFamily="34" charset="0"/>
              </a:rPr>
              <a:t> I now understand the purpose of testing, types of software testing (manual, exploratory, functional, non-functional), and testing hierarchy (unit, integration, system, acceptance).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Takeaway:</a:t>
            </a:r>
            <a:r>
              <a:rPr kumimoji="0" lang="en-US" altLang="en-US" sz="2000" b="0" i="0" u="none" strike="noStrike" cap="none" normalizeH="0" baseline="0" dirty="0">
                <a:ln>
                  <a:noFill/>
                </a:ln>
                <a:solidFill>
                  <a:schemeClr val="tx1"/>
                </a:solidFill>
                <a:effectLst/>
                <a:latin typeface="Arial" panose="020B0604020202020204" pitchFamily="34" charset="0"/>
              </a:rPr>
              <a:t> Creating user stories and understanding the different testing types ensures that the software being developed is robust and aligns with business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Implementation in Energy Sector:</a:t>
            </a:r>
            <a:r>
              <a:rPr kumimoji="0" lang="en-US" altLang="en-US" sz="2000" b="0" i="0" u="none" strike="noStrike" cap="none" normalizeH="0" baseline="0" dirty="0">
                <a:ln>
                  <a:noFill/>
                </a:ln>
                <a:solidFill>
                  <a:schemeClr val="tx1"/>
                </a:solidFill>
                <a:effectLst/>
                <a:latin typeface="Arial" panose="020B0604020202020204" pitchFamily="34" charset="0"/>
              </a:rPr>
              <a:t> In energy companies, software must be reliable and tested thoroughly. Agile methodologies help Shell manage complex projects, like ensuring safe operational software for energy production systems </a:t>
            </a:r>
          </a:p>
        </p:txBody>
      </p:sp>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Day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065444"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Learning:</a:t>
            </a:r>
            <a:r>
              <a:rPr kumimoji="0" lang="en-US" altLang="en-US" sz="2000" b="0" i="0" u="none" strike="noStrike" cap="none" normalizeH="0" baseline="0" dirty="0">
                <a:ln>
                  <a:noFill/>
                </a:ln>
                <a:solidFill>
                  <a:schemeClr val="tx1"/>
                </a:solidFill>
                <a:effectLst/>
                <a:latin typeface="Arial" panose="020B0604020202020204" pitchFamily="34" charset="0"/>
              </a:rPr>
              <a:t> I learned about test case development, using Gherkin for test case creation, 508 Compliance Testing, and the entire software testing life cycle (STLC). We also explored the importance of bug reporting, priority, and severity.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Learning:</a:t>
            </a:r>
            <a:r>
              <a:rPr kumimoji="0" lang="en-US" altLang="en-US" sz="2000" b="0" i="0" u="none" strike="noStrike" cap="none" normalizeH="0" baseline="0" dirty="0">
                <a:ln>
                  <a:noFill/>
                </a:ln>
                <a:solidFill>
                  <a:schemeClr val="tx1"/>
                </a:solidFill>
                <a:effectLst/>
                <a:latin typeface="Arial" panose="020B0604020202020204" pitchFamily="34" charset="0"/>
              </a:rPr>
              <a:t> Knowing the different types of testing and writing clear test cases are vital to uncovering issues early in the development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Takeaway:</a:t>
            </a:r>
            <a:r>
              <a:rPr kumimoji="0" lang="en-US" altLang="en-US" sz="2000" b="0" i="0" u="none" strike="noStrike" cap="none" normalizeH="0" baseline="0" dirty="0">
                <a:ln>
                  <a:noFill/>
                </a:ln>
                <a:solidFill>
                  <a:schemeClr val="tx1"/>
                </a:solidFill>
                <a:effectLst/>
                <a:latin typeface="Arial" panose="020B0604020202020204" pitchFamily="34" charset="0"/>
              </a:rPr>
              <a:t> Understanding bug lifecycles and cost of bug fixing at each stage helps reduce the potential negative impact of software bugs.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Implementation in Energy Sector:</a:t>
            </a:r>
            <a:r>
              <a:rPr kumimoji="0" lang="en-US" altLang="en-US" sz="2000" b="0" i="0" u="none" strike="noStrike" cap="none" normalizeH="0" baseline="0" dirty="0">
                <a:ln>
                  <a:noFill/>
                </a:ln>
                <a:solidFill>
                  <a:schemeClr val="tx1"/>
                </a:solidFill>
                <a:effectLst/>
                <a:latin typeface="Arial" panose="020B0604020202020204" pitchFamily="34" charset="0"/>
              </a:rPr>
              <a:t> Testing software that controls energy systems is crucial to prevent breakdowns. Shell must ensure all testing is thorough, considering the high risks in energy environments. </a:t>
            </a:r>
          </a:p>
        </p:txBody>
      </p:sp>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Day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860993"/>
            <a:ext cx="11143081"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Learning:</a:t>
            </a:r>
            <a:r>
              <a:rPr kumimoji="0" lang="en-US" altLang="en-US" sz="2000" b="0" i="0" u="none" strike="noStrike" cap="none" normalizeH="0" baseline="0" dirty="0">
                <a:ln>
                  <a:noFill/>
                </a:ln>
                <a:solidFill>
                  <a:schemeClr val="tx1"/>
                </a:solidFill>
                <a:effectLst/>
                <a:latin typeface="Arial" panose="020B0604020202020204" pitchFamily="34" charset="0"/>
              </a:rPr>
              <a:t> The session on DevOps was enlightening, especially learning about different architectures (one-tier, two-tier, N-tier) and APIs (REST, SOAP). The value of CI/CD in maintaining application efficiency was clear.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Learning:</a:t>
            </a:r>
            <a:r>
              <a:rPr kumimoji="0" lang="en-US" altLang="en-US" sz="2000" b="0" i="0" u="none" strike="noStrike" cap="none" normalizeH="0" baseline="0" dirty="0">
                <a:ln>
                  <a:noFill/>
                </a:ln>
                <a:solidFill>
                  <a:schemeClr val="tx1"/>
                </a:solidFill>
                <a:effectLst/>
                <a:latin typeface="Arial" panose="020B0604020202020204" pitchFamily="34" charset="0"/>
              </a:rPr>
              <a:t> DevOps enables smoother integration and deployment processes, minimizing human error.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Takeaway:</a:t>
            </a:r>
            <a:r>
              <a:rPr kumimoji="0" lang="en-US" altLang="en-US" sz="2000" b="0" i="0" u="none" strike="noStrike" cap="none" normalizeH="0" baseline="0" dirty="0">
                <a:ln>
                  <a:noFill/>
                </a:ln>
                <a:solidFill>
                  <a:schemeClr val="tx1"/>
                </a:solidFill>
                <a:effectLst/>
                <a:latin typeface="Arial" panose="020B0604020202020204" pitchFamily="34" charset="0"/>
              </a:rPr>
              <a:t> Implementing CI/CD ensures faster delivery of services, which is crucial for an industry like energy where uptime is critical.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Implementation in Energy Sector:</a:t>
            </a:r>
            <a:r>
              <a:rPr kumimoji="0" lang="en-US" altLang="en-US" sz="2000" b="0" i="0" u="none" strike="noStrike" cap="none" normalizeH="0" baseline="0" dirty="0">
                <a:ln>
                  <a:noFill/>
                </a:ln>
                <a:solidFill>
                  <a:schemeClr val="tx1"/>
                </a:solidFill>
                <a:effectLst/>
                <a:latin typeface="Arial" panose="020B0604020202020204" pitchFamily="34" charset="0"/>
              </a:rPr>
              <a:t> CI/CD pipelines automate repetitive tasks in software updates, ensuring that Shell’s operational systems are always available without downtime. </a:t>
            </a:r>
          </a:p>
        </p:txBody>
      </p:sp>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Day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0737640"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Learning:</a:t>
            </a:r>
            <a:r>
              <a:rPr kumimoji="0" lang="en-US" altLang="en-US" sz="2000" b="0" i="0" u="none" strike="noStrike" cap="none" normalizeH="0" baseline="0" dirty="0">
                <a:ln>
                  <a:noFill/>
                </a:ln>
                <a:solidFill>
                  <a:schemeClr val="tx1"/>
                </a:solidFill>
                <a:effectLst/>
                <a:latin typeface="Arial" panose="020B0604020202020204" pitchFamily="34" charset="0"/>
              </a:rPr>
              <a:t> We compared PostgreSQL and SQL, practiced writing queries, and conducted group activities involving test case creation in Gherkin.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Learning:</a:t>
            </a:r>
            <a:r>
              <a:rPr kumimoji="0" lang="en-US" altLang="en-US" sz="2000" b="0" i="0" u="none" strike="noStrike" cap="none" normalizeH="0" baseline="0" dirty="0">
                <a:ln>
                  <a:noFill/>
                </a:ln>
                <a:solidFill>
                  <a:schemeClr val="tx1"/>
                </a:solidFill>
                <a:effectLst/>
                <a:latin typeface="Arial" panose="020B0604020202020204" pitchFamily="34" charset="0"/>
              </a:rPr>
              <a:t> SQL plays an essential role in data management, which is central to maintaining robust software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Takeaway:</a:t>
            </a:r>
            <a:r>
              <a:rPr kumimoji="0" lang="en-US" altLang="en-US" sz="2000" b="0" i="0" u="none" strike="noStrike" cap="none" normalizeH="0" baseline="0" dirty="0">
                <a:ln>
                  <a:noFill/>
                </a:ln>
                <a:solidFill>
                  <a:schemeClr val="tx1"/>
                </a:solidFill>
                <a:effectLst/>
                <a:latin typeface="Arial" panose="020B0604020202020204" pitchFamily="34" charset="0"/>
              </a:rPr>
              <a:t> Mastering SQL allows me to handle complex queries and databases, which is key in any data-heavy application Shell might manage.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Implementation in Energy Sector:</a:t>
            </a:r>
            <a:r>
              <a:rPr kumimoji="0" lang="en-US" altLang="en-US" sz="2000" b="0" i="0" u="none" strike="noStrike" cap="none" normalizeH="0" baseline="0" dirty="0">
                <a:ln>
                  <a:noFill/>
                </a:ln>
                <a:solidFill>
                  <a:schemeClr val="tx1"/>
                </a:solidFill>
                <a:effectLst/>
                <a:latin typeface="Arial" panose="020B0604020202020204" pitchFamily="34" charset="0"/>
              </a:rPr>
              <a:t> Energy companies generate vast amounts of data that need to be structured and accessible; SQL helps manage that efficiently. </a:t>
            </a:r>
          </a:p>
        </p:txBody>
      </p:sp>
    </p:spTree>
    <p:extLst>
      <p:ext uri="{BB962C8B-B14F-4D97-AF65-F5344CB8AC3E}">
        <p14:creationId xmlns:p14="http://schemas.microsoft.com/office/powerpoint/2010/main" val="2258914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Day 5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260278"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Learning:</a:t>
            </a:r>
            <a:r>
              <a:rPr kumimoji="0" lang="en-US" altLang="en-US" sz="2000" b="0" i="0" u="none" strike="noStrike" cap="none" normalizeH="0" baseline="0" dirty="0">
                <a:ln>
                  <a:noFill/>
                </a:ln>
                <a:solidFill>
                  <a:schemeClr val="tx1"/>
                </a:solidFill>
                <a:effectLst/>
                <a:latin typeface="Arial" panose="020B0604020202020204" pitchFamily="34" charset="0"/>
              </a:rPr>
              <a:t> This was a hands-on session where we applied our knowledge to a case study, developed test cases, bug reports, and implemented a CI/CD pipeline.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Learning:</a:t>
            </a:r>
            <a:r>
              <a:rPr kumimoji="0" lang="en-US" altLang="en-US" sz="2000" b="0" i="0" u="none" strike="noStrike" cap="none" normalizeH="0" baseline="0" dirty="0">
                <a:ln>
                  <a:noFill/>
                </a:ln>
                <a:solidFill>
                  <a:schemeClr val="tx1"/>
                </a:solidFill>
                <a:effectLst/>
                <a:latin typeface="Arial" panose="020B0604020202020204" pitchFamily="34" charset="0"/>
              </a:rPr>
              <a:t> Applying theoretical knowledge to real-world scenarios solidified my understanding.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Takeaway:</a:t>
            </a:r>
            <a:r>
              <a:rPr kumimoji="0" lang="en-US" altLang="en-US" sz="2000" b="0" i="0" u="none" strike="noStrike" cap="none" normalizeH="0" baseline="0" dirty="0">
                <a:ln>
                  <a:noFill/>
                </a:ln>
                <a:solidFill>
                  <a:schemeClr val="tx1"/>
                </a:solidFill>
                <a:effectLst/>
                <a:latin typeface="Arial" panose="020B0604020202020204" pitchFamily="34" charset="0"/>
              </a:rPr>
              <a:t> The integration of test cases, bug tracking, and CI/CD in a single case study gave a holistic view of the software development lifecycle.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Implementation in Energy Sector:</a:t>
            </a:r>
            <a:r>
              <a:rPr kumimoji="0" lang="en-US" altLang="en-US" sz="2000" b="0" i="0" u="none" strike="noStrike" cap="none" normalizeH="0" baseline="0" dirty="0">
                <a:ln>
                  <a:noFill/>
                </a:ln>
                <a:solidFill>
                  <a:schemeClr val="tx1"/>
                </a:solidFill>
                <a:effectLst/>
                <a:latin typeface="Arial" panose="020B0604020202020204" pitchFamily="34" charset="0"/>
              </a:rPr>
              <a:t> Real-time software updates and rigorous testing are crucial for keeping energy production safe and efficient. </a:t>
            </a:r>
          </a:p>
        </p:txBody>
      </p:sp>
    </p:spTree>
    <p:extLst>
      <p:ext uri="{BB962C8B-B14F-4D97-AF65-F5344CB8AC3E}">
        <p14:creationId xmlns:p14="http://schemas.microsoft.com/office/powerpoint/2010/main" val="4255137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19707</TotalTime>
  <Words>1315</Words>
  <Application>Microsoft Office PowerPoint</Application>
  <PresentationFormat>Widescreen</PresentationFormat>
  <Paragraphs>101</Paragraphs>
  <Slides>29</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3" baseType="lpstr">
      <vt:lpstr>Arial</vt:lpstr>
      <vt:lpstr>Calibri</vt:lpstr>
      <vt:lpstr>Office Theme</vt:lpstr>
      <vt:lpstr>think-cell Slide</vt:lpstr>
      <vt:lpstr>PowerPoint Presentation</vt:lpstr>
      <vt:lpstr>About Me</vt:lpstr>
      <vt:lpstr>PowerPoint Presentation</vt:lpstr>
      <vt:lpstr>Learning Day 1 | My takeaways</vt:lpstr>
      <vt:lpstr>Learning Day 2 | My takeaways</vt:lpstr>
      <vt:lpstr>Learning Day 3 | My takeaways</vt:lpstr>
      <vt:lpstr>Learning Day 4 | My takeaways</vt:lpstr>
      <vt:lpstr>Learning Day 5 | My takeaways</vt:lpstr>
      <vt:lpstr>PowerPoint Presentation</vt:lpstr>
      <vt:lpstr>Learning  Day 1 | Relevance for Shell</vt:lpstr>
      <vt:lpstr>Learning Day 2 | Relevance for Shell</vt:lpstr>
      <vt:lpstr>Learning Day 3 | Relevance for Shell</vt:lpstr>
      <vt:lpstr>Learning Day 3 | Relevance for Shell</vt:lpstr>
      <vt:lpstr>Learning Day 4 | Relevance for Shell</vt:lpstr>
      <vt:lpstr>Learning Day 4 | Relevance for Shell</vt:lpstr>
      <vt:lpstr>Learning Day 5 | Relevance for Shell</vt:lpstr>
      <vt:lpstr>Learning Day 5 | Relevance for Shell</vt:lpstr>
      <vt:lpstr>PowerPoint Presentation</vt:lpstr>
      <vt:lpstr>Challenge faced while implementing Learning Day 1</vt:lpstr>
      <vt:lpstr>Challenge faced while implementing Learning Day 2</vt:lpstr>
      <vt:lpstr>Challenge faced while implementing Learning Day 3</vt:lpstr>
      <vt:lpstr>Challenge faced while implementing Learning Day 4</vt:lpstr>
      <vt:lpstr>Challenge faced while implementing Learning Day 5</vt:lpstr>
      <vt:lpstr>PowerPoint Presentation</vt:lpstr>
      <vt:lpstr>My Action Plan for this Week</vt:lpstr>
      <vt:lpstr>PowerPoint Presentation</vt:lpstr>
      <vt:lpstr>Learning is also Fun!</vt:lpstr>
      <vt:lpstr>Learning is also Fun!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Mayank Malhotra</cp:lastModifiedBy>
  <cp:revision>502</cp:revision>
  <dcterms:created xsi:type="dcterms:W3CDTF">2022-01-18T12:35:56Z</dcterms:created>
  <dcterms:modified xsi:type="dcterms:W3CDTF">2024-09-06T12:59:35Z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