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58" r:id="rId4"/>
    <p:sldId id="266" r:id="rId5"/>
    <p:sldId id="263" r:id="rId6"/>
    <p:sldId id="264" r:id="rId7"/>
    <p:sldId id="260" r:id="rId8"/>
    <p:sldId id="268" r:id="rId9"/>
    <p:sldId id="269" r:id="rId10"/>
    <p:sldId id="270" r:id="rId11"/>
    <p:sldId id="271" r:id="rId12"/>
    <p:sldId id="272" r:id="rId13"/>
    <p:sldId id="273" r:id="rId14"/>
    <p:sldId id="274" r:id="rId15"/>
    <p:sldId id="275" r:id="rId16"/>
    <p:sldId id="259"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210CB-15E2-4915-9878-106CE71E2037}" type="datetimeFigureOut">
              <a:rPr lang="en-US" smtClean="0"/>
              <a:pPr/>
              <a:t>5/19/2021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EC1BF-4934-4286-AEC2-7C1842EA46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852EA1A-9C7B-45B0-B73E-D9A8EB4E6856}" type="datetimeFigureOut">
              <a:rPr lang="en-US" smtClean="0"/>
              <a:pPr/>
              <a:t>5/19/2021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96E842A-4BA6-4ED0-846F-B4DC0DDA43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52EA1A-9C7B-45B0-B73E-D9A8EB4E6856}"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52EA1A-9C7B-45B0-B73E-D9A8EB4E6856}"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52EA1A-9C7B-45B0-B73E-D9A8EB4E6856}"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52EA1A-9C7B-45B0-B73E-D9A8EB4E6856}"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52EA1A-9C7B-45B0-B73E-D9A8EB4E6856}"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852EA1A-9C7B-45B0-B73E-D9A8EB4E6856}" type="datetimeFigureOut">
              <a:rPr lang="en-US" smtClean="0"/>
              <a:pPr/>
              <a:t>5/19/2021</a:t>
            </a:fld>
            <a:endParaRPr lang="en-US"/>
          </a:p>
        </p:txBody>
      </p:sp>
      <p:sp>
        <p:nvSpPr>
          <p:cNvPr id="27" name="Slide Number Placeholder 26"/>
          <p:cNvSpPr>
            <a:spLocks noGrp="1"/>
          </p:cNvSpPr>
          <p:nvPr>
            <p:ph type="sldNum" sz="quarter" idx="11"/>
          </p:nvPr>
        </p:nvSpPr>
        <p:spPr/>
        <p:txBody>
          <a:bodyPr rtlCol="0"/>
          <a:lstStyle/>
          <a:p>
            <a:fld id="{896E842A-4BA6-4ED0-846F-B4DC0DDA43A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852EA1A-9C7B-45B0-B73E-D9A8EB4E6856}" type="datetimeFigureOut">
              <a:rPr lang="en-US" smtClean="0"/>
              <a:pPr/>
              <a:t>5/19/2021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96E842A-4BA6-4ED0-846F-B4DC0DDA43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2EA1A-9C7B-45B0-B73E-D9A8EB4E6856}" type="datetimeFigureOut">
              <a:rPr lang="en-US" smtClean="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52EA1A-9C7B-45B0-B73E-D9A8EB4E6856}"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52EA1A-9C7B-45B0-B73E-D9A8EB4E6856}"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E842A-4BA6-4ED0-846F-B4DC0DDA43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852EA1A-9C7B-45B0-B73E-D9A8EB4E6856}" type="datetimeFigureOut">
              <a:rPr lang="en-US" smtClean="0"/>
              <a:pPr/>
              <a:t>5/19/2021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96E842A-4BA6-4ED0-846F-B4DC0DDA43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dl.acm.org/citation.cfm?id=2390665.2390688"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0957417417300751"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00042"/>
            <a:ext cx="2714644"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5" name="TextBox 4"/>
          <p:cNvSpPr txBox="1"/>
          <p:nvPr/>
        </p:nvSpPr>
        <p:spPr>
          <a:xfrm>
            <a:off x="428596" y="857232"/>
            <a:ext cx="8143932" cy="1077218"/>
          </a:xfrm>
          <a:prstGeom prst="rect">
            <a:avLst/>
          </a:prstGeom>
          <a:noFill/>
        </p:spPr>
        <p:txBody>
          <a:bodyPr wrap="square" rtlCol="0">
            <a:spAutoFit/>
          </a:bodyPr>
          <a:lstStyle/>
          <a:p>
            <a:r>
              <a:rPr lang="en-IN" sz="3200" dirty="0" smtClean="0">
                <a:latin typeface="Times New Roman" pitchFamily="18" charset="0"/>
                <a:cs typeface="Times New Roman" pitchFamily="18" charset="0"/>
              </a:rPr>
              <a:t>ELECTION RESULT PREDICTION AND ANALYSIS BASED ON TWITTER DATASET</a:t>
            </a:r>
            <a:endParaRPr lang="en-US" sz="3200" dirty="0">
              <a:latin typeface="Times New Roman" pitchFamily="18" charset="0"/>
              <a:cs typeface="Times New Roman" pitchFamily="18" charset="0"/>
            </a:endParaRPr>
          </a:p>
        </p:txBody>
      </p:sp>
      <p:sp>
        <p:nvSpPr>
          <p:cNvPr id="6" name="TextBox 5"/>
          <p:cNvSpPr txBox="1"/>
          <p:nvPr/>
        </p:nvSpPr>
        <p:spPr>
          <a:xfrm>
            <a:off x="142844" y="4000504"/>
            <a:ext cx="6429420" cy="2677656"/>
          </a:xfrm>
          <a:prstGeom prst="rect">
            <a:avLst/>
          </a:prstGeom>
          <a:noFill/>
        </p:spPr>
        <p:txBody>
          <a:bodyPr wrap="square" rtlCol="0">
            <a:spAutoFit/>
          </a:bodyPr>
          <a:lstStyle/>
          <a:p>
            <a:r>
              <a:rPr lang="en-US" sz="2400" dirty="0" smtClean="0">
                <a:latin typeface="Times New Roman" pitchFamily="18" charset="0"/>
                <a:cs typeface="Times New Roman" pitchFamily="18" charset="0"/>
              </a:rPr>
              <a:t>Submitted By</a:t>
            </a:r>
          </a:p>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Shubham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Kshirsagar</a:t>
            </a:r>
            <a:r>
              <a:rPr lang="en-US" sz="2400" dirty="0" smtClean="0">
                <a:latin typeface="Times New Roman" pitchFamily="18" charset="0"/>
                <a:cs typeface="Times New Roman" pitchFamily="18" charset="0"/>
              </a:rPr>
              <a:t> (RA1711008020060)</a:t>
            </a:r>
          </a:p>
          <a:p>
            <a:r>
              <a:rPr lang="en-US" sz="2400" dirty="0" err="1" smtClean="0">
                <a:latin typeface="Times New Roman" pitchFamily="18" charset="0"/>
                <a:cs typeface="Times New Roman" pitchFamily="18" charset="0"/>
              </a:rPr>
              <a:t>Mayank</a:t>
            </a:r>
            <a:r>
              <a:rPr lang="en-US" sz="2400" dirty="0" smtClean="0">
                <a:latin typeface="Times New Roman" pitchFamily="18" charset="0"/>
                <a:cs typeface="Times New Roman" pitchFamily="18" charset="0"/>
              </a:rPr>
              <a:t> Kumar (RA1711008020069)</a:t>
            </a:r>
          </a:p>
          <a:p>
            <a:r>
              <a:rPr lang="en-US" sz="2400" dirty="0" err="1" smtClean="0">
                <a:latin typeface="Times New Roman" pitchFamily="18" charset="0"/>
                <a:cs typeface="Times New Roman" pitchFamily="18" charset="0"/>
              </a:rPr>
              <a:t>Ashish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Srivastava</a:t>
            </a:r>
            <a:r>
              <a:rPr lang="en-US" sz="2400" dirty="0" smtClean="0">
                <a:latin typeface="Times New Roman" pitchFamily="18" charset="0"/>
                <a:cs typeface="Times New Roman" pitchFamily="18" charset="0"/>
              </a:rPr>
              <a:t> (RA1711008020098)</a:t>
            </a:r>
          </a:p>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7" name="TextBox 6"/>
          <p:cNvSpPr txBox="1"/>
          <p:nvPr/>
        </p:nvSpPr>
        <p:spPr>
          <a:xfrm>
            <a:off x="6357950" y="4000504"/>
            <a:ext cx="2500330"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Mentor</a:t>
            </a:r>
          </a:p>
          <a:p>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Dr. R.KAVITHA</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071546"/>
            <a:ext cx="5500726" cy="369332"/>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PAKAGES AND LIBRARIES</a:t>
            </a:r>
            <a:endParaRPr lang="en-US" dirty="0">
              <a:latin typeface="Times New Roman" pitchFamily="18" charset="0"/>
              <a:cs typeface="Times New Roman" pitchFamily="18" charset="0"/>
            </a:endParaRPr>
          </a:p>
        </p:txBody>
      </p:sp>
      <p:sp>
        <p:nvSpPr>
          <p:cNvPr id="4" name="TextBox 3"/>
          <p:cNvSpPr txBox="1"/>
          <p:nvPr/>
        </p:nvSpPr>
        <p:spPr>
          <a:xfrm>
            <a:off x="714348" y="2214554"/>
            <a:ext cx="7215238" cy="3139321"/>
          </a:xfrm>
          <a:prstGeom prst="rect">
            <a:avLst/>
          </a:prstGeom>
          <a:noFill/>
        </p:spPr>
        <p:txBody>
          <a:bodyPr wrap="square" rtlCol="0">
            <a:spAutoFit/>
          </a:bodyPr>
          <a:lstStyle/>
          <a:p>
            <a:r>
              <a:rPr lang="en-US" dirty="0" smtClean="0">
                <a:latin typeface="Times New Roman" pitchFamily="18" charset="0"/>
                <a:cs typeface="Times New Roman" pitchFamily="18" charset="0"/>
              </a:rPr>
              <a:t>import </a:t>
            </a:r>
            <a:r>
              <a:rPr lang="en-US" b="1"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np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import </a:t>
            </a:r>
            <a:r>
              <a:rPr lang="en-US" b="1" dirty="0" smtClean="0">
                <a:latin typeface="Times New Roman" pitchFamily="18" charset="0"/>
                <a:cs typeface="Times New Roman" pitchFamily="18" charset="0"/>
              </a:rPr>
              <a:t>pandas</a:t>
            </a:r>
            <a:r>
              <a:rPr lang="en-US" dirty="0" smtClean="0">
                <a:latin typeface="Times New Roman" pitchFamily="18" charset="0"/>
                <a:cs typeface="Times New Roman" pitchFamily="18" charset="0"/>
              </a:rPr>
              <a:t> as pd</a:t>
            </a:r>
          </a:p>
          <a:p>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sklearn.ensemble</a:t>
            </a:r>
            <a:r>
              <a:rPr lang="en-US" dirty="0" smtClean="0">
                <a:latin typeface="Times New Roman" pitchFamily="18" charset="0"/>
                <a:cs typeface="Times New Roman" pitchFamily="18" charset="0"/>
              </a:rPr>
              <a:t> import </a:t>
            </a:r>
            <a:r>
              <a:rPr lang="en-US" b="1" dirty="0" err="1" smtClean="0">
                <a:latin typeface="Times New Roman" pitchFamily="18" charset="0"/>
                <a:cs typeface="Times New Roman" pitchFamily="18" charset="0"/>
              </a:rPr>
              <a:t>RandomForestClassifier</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sklearn.model_selection</a:t>
            </a:r>
            <a:r>
              <a:rPr lang="en-US" dirty="0" smtClean="0">
                <a:latin typeface="Times New Roman" pitchFamily="18" charset="0"/>
                <a:cs typeface="Times New Roman" pitchFamily="18" charset="0"/>
              </a:rPr>
              <a:t> import </a:t>
            </a:r>
            <a:r>
              <a:rPr lang="en-US" b="1" dirty="0" err="1" smtClean="0">
                <a:latin typeface="Times New Roman" pitchFamily="18" charset="0"/>
                <a:cs typeface="Times New Roman" pitchFamily="18" charset="0"/>
              </a:rPr>
              <a:t>train_test_split</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sklearn.preprocessing</a:t>
            </a:r>
            <a:r>
              <a:rPr lang="en-US" dirty="0" smtClean="0">
                <a:latin typeface="Times New Roman" pitchFamily="18" charset="0"/>
                <a:cs typeface="Times New Roman" pitchFamily="18" charset="0"/>
              </a:rPr>
              <a:t> import </a:t>
            </a:r>
            <a:r>
              <a:rPr lang="en-US" b="1" dirty="0" err="1" smtClean="0">
                <a:latin typeface="Times New Roman" pitchFamily="18" charset="0"/>
                <a:cs typeface="Times New Roman" pitchFamily="18" charset="0"/>
              </a:rPr>
              <a:t>StandardScaler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MinMaxScaler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PolynomialFeatures</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sklearn.metrics</a:t>
            </a:r>
            <a:r>
              <a:rPr lang="en-US" dirty="0" smtClean="0">
                <a:latin typeface="Times New Roman" pitchFamily="18" charset="0"/>
                <a:cs typeface="Times New Roman" pitchFamily="18" charset="0"/>
              </a:rPr>
              <a:t> import </a:t>
            </a:r>
            <a:r>
              <a:rPr lang="en-US" b="1" dirty="0" err="1" smtClean="0">
                <a:latin typeface="Times New Roman" pitchFamily="18" charset="0"/>
                <a:cs typeface="Times New Roman" pitchFamily="18" charset="0"/>
              </a:rPr>
              <a:t>roc_auc_score</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import </a:t>
            </a:r>
            <a:r>
              <a:rPr lang="en-US" b="1" dirty="0" err="1" smtClean="0">
                <a:latin typeface="Times New Roman" pitchFamily="18" charset="0"/>
                <a:cs typeface="Times New Roman" pitchFamily="18" charset="0"/>
              </a:rPr>
              <a:t>seaborn</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sns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import </a:t>
            </a:r>
            <a:r>
              <a:rPr lang="en-US" b="1" dirty="0" err="1" smtClean="0">
                <a:latin typeface="Times New Roman" pitchFamily="18" charset="0"/>
                <a:cs typeface="Times New Roman" pitchFamily="18" charset="0"/>
              </a:rPr>
              <a:t>matplotlib.pyplot</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plt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import </a:t>
            </a:r>
            <a:r>
              <a:rPr lang="en-US" b="1" dirty="0" smtClean="0">
                <a:latin typeface="Times New Roman" pitchFamily="18" charset="0"/>
                <a:cs typeface="Times New Roman" pitchFamily="18" charset="0"/>
              </a:rPr>
              <a:t>warnings</a:t>
            </a:r>
          </a:p>
          <a:p>
            <a:r>
              <a:rPr lang="en-US" dirty="0" err="1" smtClean="0">
                <a:latin typeface="Times New Roman" pitchFamily="18" charset="0"/>
                <a:cs typeface="Times New Roman" pitchFamily="18" charset="0"/>
              </a:rPr>
              <a:t>warnings.simplefilter</a:t>
            </a:r>
            <a:r>
              <a:rPr lang="en-US" dirty="0" smtClean="0">
                <a:latin typeface="Times New Roman" pitchFamily="18" charset="0"/>
                <a:cs typeface="Times New Roman" pitchFamily="18" charset="0"/>
              </a:rPr>
              <a:t>("ignore")</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7224" y="785794"/>
            <a:ext cx="6572296" cy="523220"/>
          </a:xfrm>
          <a:prstGeom prst="rect">
            <a:avLst/>
          </a:prstGeom>
          <a:noFill/>
        </p:spPr>
        <p:txBody>
          <a:bodyPr wrap="square" rtlCol="0">
            <a:spAutoFit/>
          </a:bodyPr>
          <a:lstStyle/>
          <a:p>
            <a:pPr algn="ctr"/>
            <a:r>
              <a:rPr lang="en-IN" sz="2800" dirty="0" smtClean="0"/>
              <a:t>RESULT / OUTPUT</a:t>
            </a:r>
            <a:endParaRPr lang="en-US" sz="2800" dirty="0"/>
          </a:p>
        </p:txBody>
      </p:sp>
      <p:pic>
        <p:nvPicPr>
          <p:cNvPr id="5" name="Picture 4" descr="02.PNG"/>
          <p:cNvPicPr>
            <a:picLocks noChangeAspect="1"/>
          </p:cNvPicPr>
          <p:nvPr/>
        </p:nvPicPr>
        <p:blipFill>
          <a:blip r:embed="rId2"/>
          <a:stretch>
            <a:fillRect/>
          </a:stretch>
        </p:blipFill>
        <p:spPr>
          <a:xfrm>
            <a:off x="5072066" y="1571612"/>
            <a:ext cx="3683994" cy="3236652"/>
          </a:xfrm>
          <a:prstGeom prst="rect">
            <a:avLst/>
          </a:prstGeom>
        </p:spPr>
      </p:pic>
      <p:pic>
        <p:nvPicPr>
          <p:cNvPr id="6" name="Picture 5" descr="01.PNG"/>
          <p:cNvPicPr>
            <a:picLocks noChangeAspect="1"/>
          </p:cNvPicPr>
          <p:nvPr/>
        </p:nvPicPr>
        <p:blipFill>
          <a:blip r:embed="rId3"/>
          <a:stretch>
            <a:fillRect/>
          </a:stretch>
        </p:blipFill>
        <p:spPr>
          <a:xfrm>
            <a:off x="714348" y="1571612"/>
            <a:ext cx="3958426" cy="3356855"/>
          </a:xfrm>
          <a:prstGeom prst="rect">
            <a:avLst/>
          </a:prstGeom>
        </p:spPr>
      </p:pic>
      <p:sp>
        <p:nvSpPr>
          <p:cNvPr id="7" name="TextBox 6"/>
          <p:cNvSpPr txBox="1"/>
          <p:nvPr/>
        </p:nvSpPr>
        <p:spPr>
          <a:xfrm>
            <a:off x="642910" y="5429264"/>
            <a:ext cx="7500990" cy="1200329"/>
          </a:xfrm>
          <a:prstGeom prst="rect">
            <a:avLst/>
          </a:prstGeom>
          <a:noFill/>
        </p:spPr>
        <p:txBody>
          <a:bodyPr wrap="square" rtlCol="0">
            <a:spAutoFit/>
          </a:bodyPr>
          <a:lstStyle/>
          <a:p>
            <a:pPr>
              <a:buFont typeface="Arial" pitchFamily="34" charset="0"/>
              <a:buChar char="•"/>
            </a:pPr>
            <a:r>
              <a:rPr lang="en-IN" dirty="0" smtClean="0"/>
              <a:t>The first screen shot demonstrates the heat map, and shows which factor influences the election result most.</a:t>
            </a:r>
          </a:p>
          <a:p>
            <a:pPr>
              <a:buFont typeface="Arial" pitchFamily="34" charset="0"/>
              <a:buChar char="•"/>
            </a:pPr>
            <a:r>
              <a:rPr lang="en-IN" dirty="0" smtClean="0"/>
              <a:t>The second screen shot is a graphical/metric view of all the components used in order to obtain the suitable winner from a region.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ccuracy score.PNG"/>
          <p:cNvPicPr>
            <a:picLocks noChangeAspect="1"/>
          </p:cNvPicPr>
          <p:nvPr/>
        </p:nvPicPr>
        <p:blipFill>
          <a:blip r:embed="rId2"/>
          <a:stretch>
            <a:fillRect/>
          </a:stretch>
        </p:blipFill>
        <p:spPr>
          <a:xfrm>
            <a:off x="357158" y="4000504"/>
            <a:ext cx="8501122" cy="1823397"/>
          </a:xfrm>
          <a:prstGeom prst="rect">
            <a:avLst/>
          </a:prstGeom>
        </p:spPr>
      </p:pic>
      <p:pic>
        <p:nvPicPr>
          <p:cNvPr id="4" name="Picture 3" descr="data corr.PNG"/>
          <p:cNvPicPr>
            <a:picLocks noChangeAspect="1"/>
          </p:cNvPicPr>
          <p:nvPr/>
        </p:nvPicPr>
        <p:blipFill>
          <a:blip r:embed="rId3"/>
          <a:stretch>
            <a:fillRect/>
          </a:stretch>
        </p:blipFill>
        <p:spPr>
          <a:xfrm>
            <a:off x="1357290" y="1000108"/>
            <a:ext cx="6203218" cy="1958510"/>
          </a:xfrm>
          <a:prstGeom prst="rect">
            <a:avLst/>
          </a:prstGeom>
        </p:spPr>
      </p:pic>
      <p:sp>
        <p:nvSpPr>
          <p:cNvPr id="5" name="TextBox 4"/>
          <p:cNvSpPr txBox="1"/>
          <p:nvPr/>
        </p:nvSpPr>
        <p:spPr>
          <a:xfrm>
            <a:off x="571472" y="3214686"/>
            <a:ext cx="8072494" cy="646331"/>
          </a:xfrm>
          <a:prstGeom prst="rect">
            <a:avLst/>
          </a:prstGeom>
          <a:noFill/>
        </p:spPr>
        <p:txBody>
          <a:bodyPr wrap="square" rtlCol="0">
            <a:spAutoFit/>
          </a:bodyPr>
          <a:lstStyle/>
          <a:p>
            <a:pPr>
              <a:buFont typeface="Arial" pitchFamily="34" charset="0"/>
              <a:buChar char="•"/>
            </a:pPr>
            <a:r>
              <a:rPr lang="en-IN" dirty="0" smtClean="0"/>
              <a:t>The data shows which factor are most important in the descending order, as we can see %-white has 0.56 and degree-holders 0.45 influences most.</a:t>
            </a:r>
            <a:endParaRPr lang="en-US" dirty="0"/>
          </a:p>
        </p:txBody>
      </p:sp>
      <p:sp>
        <p:nvSpPr>
          <p:cNvPr id="6" name="TextBox 5"/>
          <p:cNvSpPr txBox="1"/>
          <p:nvPr/>
        </p:nvSpPr>
        <p:spPr>
          <a:xfrm>
            <a:off x="571472" y="5715016"/>
            <a:ext cx="8072494" cy="923330"/>
          </a:xfrm>
          <a:prstGeom prst="rect">
            <a:avLst/>
          </a:prstGeom>
          <a:noFill/>
        </p:spPr>
        <p:txBody>
          <a:bodyPr wrap="square" rtlCol="0">
            <a:spAutoFit/>
          </a:bodyPr>
          <a:lstStyle/>
          <a:p>
            <a:pPr>
              <a:buFont typeface="Arial" pitchFamily="34" charset="0"/>
              <a:buChar char="•"/>
            </a:pPr>
            <a:r>
              <a:rPr lang="en-IN" dirty="0" smtClean="0"/>
              <a:t>This is the final result which shows how Random Forest algorithm helps us improve the system and gets us very precise results with an accuracy score of over 90%.</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1071546"/>
            <a:ext cx="5572164" cy="523220"/>
          </a:xfrm>
          <a:prstGeom prst="rect">
            <a:avLst/>
          </a:prstGeom>
          <a:noFill/>
        </p:spPr>
        <p:txBody>
          <a:bodyPr wrap="square" rtlCol="0">
            <a:spAutoFit/>
          </a:bodyPr>
          <a:lstStyle/>
          <a:p>
            <a:pPr algn="ctr"/>
            <a:r>
              <a:rPr lang="en-IN" sz="2800" dirty="0" smtClean="0"/>
              <a:t>CONCLUSION</a:t>
            </a:r>
            <a:endParaRPr lang="en-US" sz="2800" dirty="0"/>
          </a:p>
        </p:txBody>
      </p:sp>
      <p:sp>
        <p:nvSpPr>
          <p:cNvPr id="4" name="TextBox 3"/>
          <p:cNvSpPr txBox="1"/>
          <p:nvPr/>
        </p:nvSpPr>
        <p:spPr>
          <a:xfrm>
            <a:off x="714348" y="2071678"/>
            <a:ext cx="7715304" cy="2585323"/>
          </a:xfrm>
          <a:prstGeom prst="rect">
            <a:avLst/>
          </a:prstGeom>
          <a:noFill/>
        </p:spPr>
        <p:txBody>
          <a:bodyPr wrap="square" rtlCol="0">
            <a:spAutoFit/>
          </a:bodyPr>
          <a:lstStyle/>
          <a:p>
            <a:pPr>
              <a:buFont typeface="Arial" pitchFamily="34" charset="0"/>
              <a:buChar char="•"/>
            </a:pPr>
            <a:r>
              <a:rPr lang="en-IN" dirty="0" smtClean="0"/>
              <a:t>Our system tends to process huge amount of data in comparison to the existing system which processes small amount of data.</a:t>
            </a:r>
          </a:p>
          <a:p>
            <a:pPr>
              <a:buFont typeface="Arial" pitchFamily="34" charset="0"/>
              <a:buChar char="•"/>
            </a:pPr>
            <a:r>
              <a:rPr lang="en-IN" dirty="0" smtClean="0"/>
              <a:t>Existing system has procured accuracy score of as lower as 60% whereas our system with the use of Random Forest algorithm tends to procure accuracy of greater than 90%.</a:t>
            </a:r>
          </a:p>
          <a:p>
            <a:pPr>
              <a:buFont typeface="Arial" pitchFamily="34" charset="0"/>
              <a:buChar char="•"/>
            </a:pPr>
            <a:r>
              <a:rPr lang="en-IN" dirty="0" smtClean="0"/>
              <a:t>Cost of computation in our system is way lower than the existing systems.</a:t>
            </a:r>
          </a:p>
          <a:p>
            <a:pPr>
              <a:buFont typeface="Arial" pitchFamily="34" charset="0"/>
              <a:buChar char="•"/>
            </a:pPr>
            <a:r>
              <a:rPr lang="en-IN" dirty="0" smtClean="0"/>
              <a:t>Random forest algorithm is better compared to Naïve </a:t>
            </a:r>
            <a:r>
              <a:rPr lang="en-IN" dirty="0" err="1" smtClean="0"/>
              <a:t>Bayes</a:t>
            </a:r>
            <a:r>
              <a:rPr lang="en-IN" dirty="0" smtClean="0"/>
              <a:t> and SVM since it sums up all the possible outcomes of all the decision trees and then produces results.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00" y="1500174"/>
            <a:ext cx="6438900" cy="1670050"/>
          </a:xfrm>
          <a:prstGeom prst="rect">
            <a:avLst/>
          </a:prstGeom>
          <a:noFill/>
          <a:ln w="9525">
            <a:noFill/>
            <a:miter lim="800000"/>
            <a:headEnd/>
            <a:tailEnd/>
          </a:ln>
          <a:effectLst/>
        </p:spPr>
      </p:pic>
      <p:sp>
        <p:nvSpPr>
          <p:cNvPr id="3" name="TextBox 2"/>
          <p:cNvSpPr txBox="1"/>
          <p:nvPr/>
        </p:nvSpPr>
        <p:spPr>
          <a:xfrm>
            <a:off x="857224" y="857232"/>
            <a:ext cx="6643734" cy="523220"/>
          </a:xfrm>
          <a:prstGeom prst="rect">
            <a:avLst/>
          </a:prstGeom>
          <a:noFill/>
        </p:spPr>
        <p:txBody>
          <a:bodyPr wrap="square" rtlCol="0">
            <a:spAutoFit/>
          </a:bodyPr>
          <a:lstStyle/>
          <a:p>
            <a:pPr algn="ctr"/>
            <a:r>
              <a:rPr lang="en-IN" sz="2800" dirty="0" smtClean="0"/>
              <a:t>SAMPLE SOURCE CODE</a:t>
            </a:r>
            <a:endParaRPr lang="en-US" sz="2800" dirty="0"/>
          </a:p>
        </p:txBody>
      </p:sp>
      <p:pic>
        <p:nvPicPr>
          <p:cNvPr id="1027" name="Picture 3"/>
          <p:cNvPicPr>
            <a:picLocks noChangeAspect="1" noChangeArrowheads="1"/>
          </p:cNvPicPr>
          <p:nvPr/>
        </p:nvPicPr>
        <p:blipFill>
          <a:blip r:embed="rId3"/>
          <a:srcRect/>
          <a:stretch>
            <a:fillRect/>
          </a:stretch>
        </p:blipFill>
        <p:spPr bwMode="auto">
          <a:xfrm>
            <a:off x="928662" y="3214686"/>
            <a:ext cx="6643734" cy="18669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14" y="5214950"/>
            <a:ext cx="6215106" cy="16430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71538" y="500042"/>
            <a:ext cx="6360555" cy="271464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000100" y="3429000"/>
            <a:ext cx="6500858" cy="331193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857232"/>
            <a:ext cx="3786214"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TextBox 2"/>
          <p:cNvSpPr txBox="1"/>
          <p:nvPr/>
        </p:nvSpPr>
        <p:spPr>
          <a:xfrm>
            <a:off x="357158" y="1857364"/>
            <a:ext cx="7929618" cy="4524315"/>
          </a:xfrm>
          <a:prstGeom prst="rect">
            <a:avLst/>
          </a:prstGeom>
          <a:noFill/>
        </p:spPr>
        <p:txBody>
          <a:bodyPr wrap="square" rtlCol="0">
            <a:spAutoFit/>
          </a:bodyPr>
          <a:lstStyle/>
          <a:p>
            <a:r>
              <a:rPr lang="en-US" sz="1600" dirty="0" smtClean="0">
                <a:latin typeface="Times New Roman" pitchFamily="18" charset="0"/>
                <a:cs typeface="Times New Roman" pitchFamily="18" charset="0"/>
              </a:rPr>
              <a:t>[1] J. </a:t>
            </a:r>
            <a:r>
              <a:rPr lang="en-US" sz="1600" dirty="0" err="1" smtClean="0">
                <a:latin typeface="Times New Roman" pitchFamily="18" charset="0"/>
                <a:cs typeface="Times New Roman" pitchFamily="18" charset="0"/>
              </a:rPr>
              <a:t>Kaur</a:t>
            </a:r>
            <a:r>
              <a:rPr lang="en-US" sz="1600" dirty="0" smtClean="0">
                <a:latin typeface="Times New Roman" pitchFamily="18" charset="0"/>
                <a:cs typeface="Times New Roman" pitchFamily="18" charset="0"/>
              </a:rPr>
              <a:t>, S. S. </a:t>
            </a:r>
            <a:r>
              <a:rPr lang="en-US" sz="1600" dirty="0" err="1" smtClean="0">
                <a:latin typeface="Times New Roman" pitchFamily="18" charset="0"/>
                <a:cs typeface="Times New Roman" pitchFamily="18" charset="0"/>
              </a:rPr>
              <a:t>Sehra</a:t>
            </a:r>
            <a:r>
              <a:rPr lang="en-US" sz="1600" dirty="0" smtClean="0">
                <a:latin typeface="Times New Roman" pitchFamily="18" charset="0"/>
                <a:cs typeface="Times New Roman" pitchFamily="18" charset="0"/>
              </a:rPr>
              <a:t>, and S. K. </a:t>
            </a:r>
            <a:r>
              <a:rPr lang="en-US" sz="1600" dirty="0" err="1" smtClean="0">
                <a:latin typeface="Times New Roman" pitchFamily="18" charset="0"/>
                <a:cs typeface="Times New Roman" pitchFamily="18" charset="0"/>
              </a:rPr>
              <a:t>Sehra</a:t>
            </a:r>
            <a:r>
              <a:rPr lang="en-US" sz="1600" dirty="0" smtClean="0">
                <a:latin typeface="Times New Roman" pitchFamily="18" charset="0"/>
                <a:cs typeface="Times New Roman" pitchFamily="18" charset="0"/>
              </a:rPr>
              <a:t>, ‘‘A systematic literature review of sentiment analysis,’’ Int. J. </a:t>
            </a:r>
            <a:r>
              <a:rPr lang="en-US" sz="1600" dirty="0" err="1" smtClean="0">
                <a:latin typeface="Times New Roman" pitchFamily="18" charset="0"/>
                <a:cs typeface="Times New Roman" pitchFamily="18" charset="0"/>
              </a:rPr>
              <a:t>Comput</a:t>
            </a:r>
            <a:r>
              <a:rPr lang="en-US" sz="1600" dirty="0" smtClean="0">
                <a:latin typeface="Times New Roman" pitchFamily="18" charset="0"/>
                <a:cs typeface="Times New Roman" pitchFamily="18" charset="0"/>
              </a:rPr>
              <a:t>. Sci. Eng., vol. 5, no. 4, pp. 22–28, 2017.</a:t>
            </a:r>
          </a:p>
          <a:p>
            <a:r>
              <a:rPr lang="en-US" sz="1600" dirty="0" smtClean="0">
                <a:latin typeface="Times New Roman" pitchFamily="18" charset="0"/>
                <a:cs typeface="Times New Roman" pitchFamily="18" charset="0"/>
              </a:rPr>
              <a:t> [2] M. </a:t>
            </a:r>
            <a:r>
              <a:rPr lang="en-US" sz="1600" dirty="0" err="1" smtClean="0">
                <a:latin typeface="Times New Roman" pitchFamily="18" charset="0"/>
                <a:cs typeface="Times New Roman" pitchFamily="18" charset="0"/>
              </a:rPr>
              <a:t>Soleymani</a:t>
            </a:r>
            <a:r>
              <a:rPr lang="en-US" sz="1600" dirty="0" smtClean="0">
                <a:latin typeface="Times New Roman" pitchFamily="18" charset="0"/>
                <a:cs typeface="Times New Roman" pitchFamily="18" charset="0"/>
              </a:rPr>
              <a:t>, D. Garcia, B. </a:t>
            </a:r>
            <a:r>
              <a:rPr lang="en-US" sz="1600" dirty="0" err="1" smtClean="0">
                <a:latin typeface="Times New Roman" pitchFamily="18" charset="0"/>
                <a:cs typeface="Times New Roman" pitchFamily="18" charset="0"/>
              </a:rPr>
              <a:t>Jou</a:t>
            </a:r>
            <a:r>
              <a:rPr lang="en-US" sz="1600" dirty="0" smtClean="0">
                <a:latin typeface="Times New Roman" pitchFamily="18" charset="0"/>
                <a:cs typeface="Times New Roman" pitchFamily="18" charset="0"/>
              </a:rPr>
              <a:t>, B. </a:t>
            </a:r>
            <a:r>
              <a:rPr lang="en-US" sz="1600" dirty="0" err="1" smtClean="0">
                <a:latin typeface="Times New Roman" pitchFamily="18" charset="0"/>
                <a:cs typeface="Times New Roman" pitchFamily="18" charset="0"/>
              </a:rPr>
              <a:t>Schuller</a:t>
            </a:r>
            <a:r>
              <a:rPr lang="en-US" sz="1600" dirty="0" smtClean="0">
                <a:latin typeface="Times New Roman" pitchFamily="18" charset="0"/>
                <a:cs typeface="Times New Roman" pitchFamily="18" charset="0"/>
              </a:rPr>
              <a:t>, S.-F. Chang, and M. </a:t>
            </a:r>
            <a:r>
              <a:rPr lang="en-US" sz="1600" dirty="0" err="1" smtClean="0">
                <a:latin typeface="Times New Roman" pitchFamily="18" charset="0"/>
                <a:cs typeface="Times New Roman" pitchFamily="18" charset="0"/>
              </a:rPr>
              <a:t>Pantic</a:t>
            </a:r>
            <a:r>
              <a:rPr lang="en-US" sz="1600" dirty="0" smtClean="0">
                <a:latin typeface="Times New Roman" pitchFamily="18" charset="0"/>
                <a:cs typeface="Times New Roman" pitchFamily="18" charset="0"/>
              </a:rPr>
              <a:t>, ‘‘A survey of multimodal sentiment analysis,’’ Image Vis. </a:t>
            </a:r>
            <a:r>
              <a:rPr lang="en-US" sz="1600" dirty="0" err="1" smtClean="0">
                <a:latin typeface="Times New Roman" pitchFamily="18" charset="0"/>
                <a:cs typeface="Times New Roman" pitchFamily="18" charset="0"/>
              </a:rPr>
              <a:t>Comput</a:t>
            </a:r>
            <a:r>
              <a:rPr lang="en-US" sz="1600" dirty="0" smtClean="0">
                <a:latin typeface="Times New Roman" pitchFamily="18" charset="0"/>
                <a:cs typeface="Times New Roman" pitchFamily="18" charset="0"/>
              </a:rPr>
              <a:t>., vol. 65, pp. 3–14, Sep. 2017, </a:t>
            </a:r>
            <a:r>
              <a:rPr lang="en-US" sz="1600" dirty="0" err="1" smtClean="0">
                <a:latin typeface="Times New Roman" pitchFamily="18" charset="0"/>
                <a:cs typeface="Times New Roman" pitchFamily="18" charset="0"/>
              </a:rPr>
              <a:t>doi</a:t>
            </a:r>
            <a:r>
              <a:rPr lang="en-US" sz="1600" dirty="0" smtClean="0">
                <a:latin typeface="Times New Roman" pitchFamily="18" charset="0"/>
                <a:cs typeface="Times New Roman" pitchFamily="18" charset="0"/>
              </a:rPr>
              <a:t>: 10.1016/j.imavis.2017.08.003. </a:t>
            </a:r>
          </a:p>
          <a:p>
            <a:r>
              <a:rPr lang="en-US" sz="1600" dirty="0" smtClean="0">
                <a:latin typeface="Times New Roman" pitchFamily="18" charset="0"/>
                <a:cs typeface="Times New Roman" pitchFamily="18" charset="0"/>
              </a:rPr>
              <a:t>[3] D. </a:t>
            </a:r>
            <a:r>
              <a:rPr lang="en-US" sz="1600" dirty="0" err="1" smtClean="0">
                <a:latin typeface="Times New Roman" pitchFamily="18" charset="0"/>
                <a:cs typeface="Times New Roman" pitchFamily="18" charset="0"/>
              </a:rPr>
              <a:t>Vilares</a:t>
            </a:r>
            <a:r>
              <a:rPr lang="en-US" sz="1600" dirty="0" smtClean="0">
                <a:latin typeface="Times New Roman" pitchFamily="18" charset="0"/>
                <a:cs typeface="Times New Roman" pitchFamily="18" charset="0"/>
              </a:rPr>
              <a:t>, M. A. Alonso, and C. </a:t>
            </a:r>
            <a:r>
              <a:rPr lang="en-US" sz="1600" dirty="0" err="1" smtClean="0">
                <a:latin typeface="Times New Roman" pitchFamily="18" charset="0"/>
                <a:cs typeface="Times New Roman" pitchFamily="18" charset="0"/>
              </a:rPr>
              <a:t>Gómez-Rodríguez</a:t>
            </a:r>
            <a:r>
              <a:rPr lang="en-US" sz="1600" dirty="0" smtClean="0">
                <a:latin typeface="Times New Roman" pitchFamily="18" charset="0"/>
                <a:cs typeface="Times New Roman" pitchFamily="18" charset="0"/>
              </a:rPr>
              <a:t>, ‘‘Supervised sentiment analysis in multilingual environments,’’ Inf. Process. Manage., vol. 53, no. 3, pp. 595–607, May 2017, </a:t>
            </a:r>
            <a:r>
              <a:rPr lang="en-US" sz="1600" dirty="0" err="1" smtClean="0">
                <a:latin typeface="Times New Roman" pitchFamily="18" charset="0"/>
                <a:cs typeface="Times New Roman" pitchFamily="18" charset="0"/>
              </a:rPr>
              <a:t>doi</a:t>
            </a:r>
            <a:r>
              <a:rPr lang="en-US" sz="1600" dirty="0" smtClean="0">
                <a:latin typeface="Times New Roman" pitchFamily="18" charset="0"/>
                <a:cs typeface="Times New Roman" pitchFamily="18" charset="0"/>
              </a:rPr>
              <a:t>: 10.1016/j.ipm.2017.01.004.</a:t>
            </a:r>
          </a:p>
          <a:p>
            <a:r>
              <a:rPr lang="en-US" sz="1600" dirty="0" smtClean="0">
                <a:latin typeface="Times New Roman" pitchFamily="18" charset="0"/>
                <a:cs typeface="Times New Roman" pitchFamily="18" charset="0"/>
              </a:rPr>
              <a:t> [4] O. </a:t>
            </a:r>
            <a:r>
              <a:rPr lang="en-US" sz="1600" dirty="0" err="1" smtClean="0">
                <a:latin typeface="Times New Roman" pitchFamily="18" charset="0"/>
                <a:cs typeface="Times New Roman" pitchFamily="18" charset="0"/>
              </a:rPr>
              <a:t>Araque</a:t>
            </a:r>
            <a:r>
              <a:rPr lang="en-US" sz="1600" dirty="0" smtClean="0">
                <a:latin typeface="Times New Roman" pitchFamily="18" charset="0"/>
                <a:cs typeface="Times New Roman" pitchFamily="18" charset="0"/>
              </a:rPr>
              <a:t>, I. </a:t>
            </a:r>
            <a:r>
              <a:rPr lang="en-US" sz="1600" dirty="0" err="1" smtClean="0">
                <a:latin typeface="Times New Roman" pitchFamily="18" charset="0"/>
                <a:cs typeface="Times New Roman" pitchFamily="18" charset="0"/>
              </a:rPr>
              <a:t>Corcuera-Platas</a:t>
            </a:r>
            <a:r>
              <a:rPr lang="en-US" sz="1600" dirty="0" smtClean="0">
                <a:latin typeface="Times New Roman" pitchFamily="18" charset="0"/>
                <a:cs typeface="Times New Roman" pitchFamily="18" charset="0"/>
              </a:rPr>
              <a:t>, J. F. </a:t>
            </a:r>
            <a:r>
              <a:rPr lang="en-US" sz="1600" dirty="0" err="1" smtClean="0">
                <a:latin typeface="Times New Roman" pitchFamily="18" charset="0"/>
                <a:cs typeface="Times New Roman" pitchFamily="18" charset="0"/>
              </a:rPr>
              <a:t>Sánchez-Rada</a:t>
            </a:r>
            <a:r>
              <a:rPr lang="en-US" sz="1600" dirty="0" smtClean="0">
                <a:latin typeface="Times New Roman" pitchFamily="18" charset="0"/>
                <a:cs typeface="Times New Roman" pitchFamily="18" charset="0"/>
              </a:rPr>
              <a:t>, and C. A. Iglesias, ‘‘Enhancing deep learning sentiment analysis with ensemble techniques in social applications,’’ Expert Syst. Appl., vol. 77, pp. 236–246, Jul. 2017, </a:t>
            </a:r>
            <a:r>
              <a:rPr lang="en-US" sz="1600" dirty="0" err="1" smtClean="0">
                <a:latin typeface="Times New Roman" pitchFamily="18" charset="0"/>
                <a:cs typeface="Times New Roman" pitchFamily="18" charset="0"/>
              </a:rPr>
              <a:t>doi</a:t>
            </a:r>
            <a:r>
              <a:rPr lang="en-US" sz="1600" dirty="0" smtClean="0">
                <a:latin typeface="Times New Roman" pitchFamily="18" charset="0"/>
                <a:cs typeface="Times New Roman" pitchFamily="18" charset="0"/>
              </a:rPr>
              <a:t>: 10.1016/j.eswa.2017.02.002. </a:t>
            </a:r>
          </a:p>
          <a:p>
            <a:r>
              <a:rPr lang="en-US" sz="1600" dirty="0" smtClean="0">
                <a:latin typeface="Times New Roman" pitchFamily="18" charset="0"/>
                <a:cs typeface="Times New Roman" pitchFamily="18" charset="0"/>
              </a:rPr>
              <a:t>[5] S. Wang and C. D. Manning, ‘‘Baselines and bigrams: Simple, good sentiment and topic classification,’’ in Proc. 50th </a:t>
            </a:r>
            <a:r>
              <a:rPr lang="en-US" sz="1600" dirty="0" err="1" smtClean="0">
                <a:latin typeface="Times New Roman" pitchFamily="18" charset="0"/>
                <a:cs typeface="Times New Roman" pitchFamily="18" charset="0"/>
              </a:rPr>
              <a:t>Annu</a:t>
            </a:r>
            <a:r>
              <a:rPr lang="en-US" sz="1600" dirty="0" smtClean="0">
                <a:latin typeface="Times New Roman" pitchFamily="18" charset="0"/>
                <a:cs typeface="Times New Roman" pitchFamily="18" charset="0"/>
              </a:rPr>
              <a:t>. Meeting Assoc. </a:t>
            </a:r>
            <a:r>
              <a:rPr lang="en-US" sz="1600" dirty="0" err="1" smtClean="0">
                <a:latin typeface="Times New Roman" pitchFamily="18" charset="0"/>
                <a:cs typeface="Times New Roman" pitchFamily="18" charset="0"/>
              </a:rPr>
              <a:t>Comput</a:t>
            </a:r>
            <a:r>
              <a:rPr lang="en-US" sz="1600" dirty="0" smtClean="0">
                <a:latin typeface="Times New Roman" pitchFamily="18" charset="0"/>
                <a:cs typeface="Times New Roman" pitchFamily="18" charset="0"/>
              </a:rPr>
              <a:t>. Linguistics, vol. 2, </a:t>
            </a:r>
            <a:r>
              <a:rPr lang="en-US" sz="1600" dirty="0" err="1" smtClean="0">
                <a:latin typeface="Times New Roman" pitchFamily="18" charset="0"/>
                <a:cs typeface="Times New Roman" pitchFamily="18" charset="0"/>
              </a:rPr>
              <a:t>Jeju</a:t>
            </a:r>
            <a:r>
              <a:rPr lang="en-US" sz="1600" dirty="0" smtClean="0">
                <a:latin typeface="Times New Roman" pitchFamily="18" charset="0"/>
                <a:cs typeface="Times New Roman" pitchFamily="18" charset="0"/>
              </a:rPr>
              <a:t> Island, South Korea, 2012, pp. 90–94. [Online]. Available: </a:t>
            </a:r>
            <a:r>
              <a:rPr lang="en-US" sz="1600" u="sng" dirty="0" smtClean="0">
                <a:latin typeface="Times New Roman" pitchFamily="18" charset="0"/>
                <a:cs typeface="Times New Roman" pitchFamily="18" charset="0"/>
                <a:hlinkClick r:id="rId2"/>
              </a:rPr>
              <a:t>http://dl.acm.org/citation.cfm?id=2390665.2390688</a:t>
            </a:r>
            <a:r>
              <a:rPr lang="en-US" sz="1600" b="1" dirty="0" smtClean="0">
                <a:latin typeface="Times New Roman" pitchFamily="18" charset="0"/>
                <a:cs typeface="Times New Roman" pitchFamily="18" charset="0"/>
                <a:hlinkClick r:id="rId2"/>
              </a:rPr>
              <a:t>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2928934"/>
            <a:ext cx="51435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5400" dirty="0" smtClean="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857232"/>
            <a:ext cx="4857784" cy="523220"/>
          </a:xfrm>
          <a:prstGeom prst="rect">
            <a:avLst/>
          </a:prstGeom>
          <a:noFill/>
        </p:spPr>
        <p:txBody>
          <a:bodyPr wrap="square" rtlCol="0">
            <a:spAutoFit/>
          </a:bodyPr>
          <a:lstStyle/>
          <a:p>
            <a:pPr algn="ctr"/>
            <a:r>
              <a:rPr lang="en-IN" sz="2800" dirty="0" smtClean="0">
                <a:latin typeface="Times New Roman" pitchFamily="18" charset="0"/>
                <a:cs typeface="Times New Roman" pitchFamily="18" charset="0"/>
              </a:rPr>
              <a:t>ABSTRACT</a:t>
            </a:r>
            <a:endParaRPr lang="en-US" sz="2800" dirty="0">
              <a:latin typeface="Times New Roman" pitchFamily="18" charset="0"/>
              <a:cs typeface="Times New Roman" pitchFamily="18" charset="0"/>
            </a:endParaRPr>
          </a:p>
        </p:txBody>
      </p:sp>
      <p:sp>
        <p:nvSpPr>
          <p:cNvPr id="3" name="TextBox 2"/>
          <p:cNvSpPr txBox="1"/>
          <p:nvPr/>
        </p:nvSpPr>
        <p:spPr>
          <a:xfrm>
            <a:off x="500034" y="1928802"/>
            <a:ext cx="8143932"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4" name="TextBox 3"/>
          <p:cNvSpPr txBox="1"/>
          <p:nvPr/>
        </p:nvSpPr>
        <p:spPr>
          <a:xfrm>
            <a:off x="428596" y="1785926"/>
            <a:ext cx="7858180" cy="3970318"/>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 Sentiment Analysis probes public opinion on user generated content on Web like blogs, social media or e-commerce websites.</a:t>
            </a:r>
          </a:p>
          <a:p>
            <a:pPr>
              <a:buFont typeface="Arial" pitchFamily="34" charset="0"/>
              <a:buChar char="•"/>
            </a:pPr>
            <a:r>
              <a:rPr lang="en-US" dirty="0" smtClean="0">
                <a:latin typeface="Times New Roman" pitchFamily="18" charset="0"/>
                <a:cs typeface="Times New Roman" pitchFamily="18" charset="0"/>
              </a:rPr>
              <a:t> Business owners and advertising companies are using Sentiment Analysis to start new business strategies and to identify opportunities for new product development.</a:t>
            </a:r>
          </a:p>
          <a:p>
            <a:pPr>
              <a:buFont typeface="Arial" pitchFamily="34" charset="0"/>
              <a:buChar char="•"/>
            </a:pPr>
            <a:r>
              <a:rPr lang="en-US" dirty="0" smtClean="0">
                <a:latin typeface="Times New Roman" pitchFamily="18" charset="0"/>
                <a:cs typeface="Times New Roman" pitchFamily="18" charset="0"/>
              </a:rPr>
              <a:t> The machine learning classifier algorithms cross validation were applied on the dataset and the results were tabulated for comparing and estimating which classifier algorithm yields the best accuracy.</a:t>
            </a:r>
          </a:p>
          <a:p>
            <a:pPr>
              <a:buFont typeface="Arial" pitchFamily="34" charset="0"/>
              <a:buChar char="•"/>
            </a:pPr>
            <a:r>
              <a:rPr lang="en-US" dirty="0" smtClean="0">
                <a:latin typeface="Times New Roman" pitchFamily="18" charset="0"/>
                <a:cs typeface="Times New Roman" pitchFamily="18" charset="0"/>
              </a:rPr>
              <a:t> Other performance metric values like F Score, Precision, Recall were also calculated for comparison of various classifier performances on Sentiment Analysis. It was found that ML method combined with K Fold cross validation has produced the best accuracy in prediction.</a:t>
            </a:r>
          </a:p>
          <a:p>
            <a:pPr>
              <a:buFont typeface="Arial" pitchFamily="34" charset="0"/>
              <a:buChar char="•"/>
            </a:pPr>
            <a:r>
              <a:rPr lang="en-US" dirty="0" smtClean="0">
                <a:latin typeface="Times New Roman" pitchFamily="18" charset="0"/>
                <a:cs typeface="Times New Roman" pitchFamily="18" charset="0"/>
              </a:rPr>
              <a:t>  We have also applied </a:t>
            </a:r>
            <a:r>
              <a:rPr lang="en-US" dirty="0" err="1" smtClean="0">
                <a:latin typeface="Times New Roman" pitchFamily="18" charset="0"/>
                <a:cs typeface="Times New Roman" pitchFamily="18" charset="0"/>
              </a:rPr>
              <a:t>SetiStrength</a:t>
            </a:r>
            <a:r>
              <a:rPr lang="en-US" dirty="0" smtClean="0">
                <a:latin typeface="Times New Roman" pitchFamily="18" charset="0"/>
                <a:cs typeface="Times New Roman" pitchFamily="18" charset="0"/>
              </a:rPr>
              <a:t> algorithm to find out the intensity or the strength of positive and negative comments from each sentence.</a:t>
            </a:r>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1071546"/>
            <a:ext cx="4071966" cy="523220"/>
          </a:xfrm>
          <a:prstGeom prst="rect">
            <a:avLst/>
          </a:prstGeom>
          <a:noFill/>
        </p:spPr>
        <p:txBody>
          <a:bodyPr wrap="square" rtlCol="0">
            <a:spAutoFit/>
          </a:bodyPr>
          <a:lstStyle/>
          <a:p>
            <a:pPr algn="ctr"/>
            <a:r>
              <a:rPr lang="en-IN"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p:txBody>
      </p:sp>
      <p:sp>
        <p:nvSpPr>
          <p:cNvPr id="3" name="TextBox 2"/>
          <p:cNvSpPr txBox="1"/>
          <p:nvPr/>
        </p:nvSpPr>
        <p:spPr>
          <a:xfrm>
            <a:off x="285720" y="1857364"/>
            <a:ext cx="8572560" cy="4708981"/>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Online sources such as Twitter provide a lot of </a:t>
            </a:r>
            <a:r>
              <a:rPr lang="en-US" sz="2000" dirty="0" smtClean="0">
                <a:latin typeface="Times New Roman" pitchFamily="18" charset="0"/>
                <a:cs typeface="Times New Roman" pitchFamily="18" charset="0"/>
              </a:rPr>
              <a:t>meta-</a:t>
            </a:r>
            <a:r>
              <a:rPr lang="en-US" sz="2000" dirty="0" err="1" smtClean="0">
                <a:latin typeface="Times New Roman" pitchFamily="18" charset="0"/>
                <a:cs typeface="Times New Roman" pitchFamily="18" charset="0"/>
              </a:rPr>
              <a:t>data,which</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can help in </a:t>
            </a:r>
            <a:r>
              <a:rPr lang="en-US" sz="2000" dirty="0" smtClean="0">
                <a:latin typeface="Times New Roman" pitchFamily="18" charset="0"/>
                <a:cs typeface="Times New Roman" pitchFamily="18" charset="0"/>
              </a:rPr>
              <a:t>providing </a:t>
            </a:r>
            <a:r>
              <a:rPr lang="en-US" sz="2000" dirty="0" smtClean="0">
                <a:latin typeface="Times New Roman" pitchFamily="18" charset="0"/>
                <a:cs typeface="Times New Roman" pitchFamily="18" charset="0"/>
              </a:rPr>
              <a:t>information such as </a:t>
            </a:r>
            <a:r>
              <a:rPr lang="en-US" sz="2000" dirty="0" err="1" smtClean="0">
                <a:latin typeface="Times New Roman" pitchFamily="18" charset="0"/>
                <a:cs typeface="Times New Roman" pitchFamily="18" charset="0"/>
              </a:rPr>
              <a:t>location,time</a:t>
            </a:r>
            <a:r>
              <a:rPr lang="en-US" sz="2000" dirty="0" smtClean="0">
                <a:latin typeface="Times New Roman" pitchFamily="18" charset="0"/>
                <a:cs typeface="Times New Roman" pitchFamily="18" charset="0"/>
              </a:rPr>
              <a:t>-stamps</a:t>
            </a:r>
            <a:r>
              <a:rPr lang="en-US" sz="2000" dirty="0" smtClean="0">
                <a:latin typeface="Times New Roman" pitchFamily="18" charset="0"/>
                <a:cs typeface="Times New Roman" pitchFamily="18" charset="0"/>
              </a:rPr>
              <a:t>, and number of followers, </a:t>
            </a:r>
            <a:r>
              <a:rPr lang="en-US" sz="2000" dirty="0" smtClean="0">
                <a:latin typeface="Times New Roman" pitchFamily="18" charset="0"/>
                <a:cs typeface="Times New Roman" pitchFamily="18" charset="0"/>
              </a:rPr>
              <a:t>etc.</a:t>
            </a:r>
          </a:p>
          <a:p>
            <a:pPr>
              <a:buFont typeface="Arial" pitchFamily="34" charset="0"/>
              <a:buChar char="•"/>
            </a:pPr>
            <a:r>
              <a:rPr lang="en-IN" sz="2000" dirty="0" smtClean="0">
                <a:latin typeface="Times New Roman" pitchFamily="18" charset="0"/>
                <a:cs typeface="Times New Roman" pitchFamily="18" charset="0"/>
              </a:rPr>
              <a:t>The results </a:t>
            </a:r>
            <a:r>
              <a:rPr lang="en-IN" sz="2000" dirty="0" err="1" smtClean="0">
                <a:latin typeface="Times New Roman" pitchFamily="18" charset="0"/>
                <a:cs typeface="Times New Roman" pitchFamily="18" charset="0"/>
              </a:rPr>
              <a:t>retrived</a:t>
            </a:r>
            <a:r>
              <a:rPr lang="en-IN" sz="2000" dirty="0" smtClean="0">
                <a:latin typeface="Times New Roman" pitchFamily="18" charset="0"/>
                <a:cs typeface="Times New Roman" pitchFamily="18" charset="0"/>
              </a:rPr>
              <a:t> could be </a:t>
            </a:r>
            <a:r>
              <a:rPr lang="en-US" sz="2000" dirty="0" smtClean="0">
                <a:latin typeface="Times New Roman" pitchFamily="18" charset="0"/>
                <a:cs typeface="Times New Roman" pitchFamily="18" charset="0"/>
              </a:rPr>
              <a:t>utilized over the years to provide application-centric results</a:t>
            </a:r>
            <a:r>
              <a:rPr lang="en-US" sz="2000" dirty="0" smtClean="0">
                <a:latin typeface="Times New Roman" pitchFamily="18" charset="0"/>
                <a:cs typeface="Times New Roman" pitchFamily="18" charset="0"/>
              </a:rPr>
              <a:t>.</a:t>
            </a:r>
          </a:p>
          <a:p>
            <a:pPr>
              <a:buFont typeface="Arial" pitchFamily="34" charset="0"/>
              <a:buChar char="•"/>
            </a:pPr>
            <a:r>
              <a:rPr lang="en-US" sz="2000" dirty="0" smtClean="0">
                <a:latin typeface="Times New Roman" pitchFamily="18" charset="0"/>
                <a:cs typeface="Times New Roman" pitchFamily="18" charset="0"/>
              </a:rPr>
              <a:t>With the increase in availability of real-time online </a:t>
            </a:r>
            <a:r>
              <a:rPr lang="en-US" sz="2000" dirty="0" smtClean="0">
                <a:latin typeface="Times New Roman" pitchFamily="18" charset="0"/>
                <a:cs typeface="Times New Roman" pitchFamily="18" charset="0"/>
              </a:rPr>
              <a:t>data streams</a:t>
            </a:r>
            <a:r>
              <a:rPr lang="en-US" sz="2000" dirty="0" smtClean="0">
                <a:latin typeface="Times New Roman" pitchFamily="18" charset="0"/>
                <a:cs typeface="Times New Roman" pitchFamily="18" charset="0"/>
              </a:rPr>
              <a:t>, event detection </a:t>
            </a:r>
            <a:r>
              <a:rPr lang="en-US" sz="2000" dirty="0" smtClean="0">
                <a:latin typeface="Times New Roman" pitchFamily="18" charset="0"/>
                <a:cs typeface="Times New Roman" pitchFamily="18" charset="0"/>
              </a:rPr>
              <a:t> methods </a:t>
            </a:r>
            <a:r>
              <a:rPr lang="en-US" sz="2000" dirty="0" smtClean="0">
                <a:latin typeface="Times New Roman" pitchFamily="18" charset="0"/>
                <a:cs typeface="Times New Roman" pitchFamily="18" charset="0"/>
              </a:rPr>
              <a:t>have become the </a:t>
            </a:r>
            <a:r>
              <a:rPr lang="en-US" sz="2000" dirty="0" smtClean="0">
                <a:latin typeface="Times New Roman" pitchFamily="18" charset="0"/>
                <a:cs typeface="Times New Roman" pitchFamily="18" charset="0"/>
              </a:rPr>
              <a:t>primary and </a:t>
            </a:r>
            <a:r>
              <a:rPr lang="en-US" sz="2000" dirty="0" smtClean="0">
                <a:latin typeface="Times New Roman" pitchFamily="18" charset="0"/>
                <a:cs typeface="Times New Roman" pitchFamily="18" charset="0"/>
              </a:rPr>
              <a:t>fast mode of finding anomalous patterns or trends </a:t>
            </a:r>
            <a:r>
              <a:rPr lang="en-US" sz="2000" dirty="0" smtClean="0">
                <a:latin typeface="Times New Roman" pitchFamily="18" charset="0"/>
                <a:cs typeface="Times New Roman" pitchFamily="18" charset="0"/>
              </a:rPr>
              <a:t>occur-ring </a:t>
            </a:r>
            <a:r>
              <a:rPr lang="en-US" sz="2000" dirty="0" smtClean="0">
                <a:latin typeface="Times New Roman" pitchFamily="18" charset="0"/>
                <a:cs typeface="Times New Roman" pitchFamily="18" charset="0"/>
              </a:rPr>
              <a:t>in different communities earlier than the </a:t>
            </a:r>
            <a:r>
              <a:rPr lang="en-US" sz="2000" dirty="0" smtClean="0">
                <a:latin typeface="Times New Roman" pitchFamily="18" charset="0"/>
                <a:cs typeface="Times New Roman" pitchFamily="18" charset="0"/>
              </a:rPr>
              <a:t>traditional media.</a:t>
            </a:r>
          </a:p>
          <a:p>
            <a:pPr>
              <a:buFont typeface="Arial" pitchFamily="34" charset="0"/>
              <a:buChar char="•"/>
            </a:pPr>
            <a:r>
              <a:rPr lang="en-IN" sz="2000" dirty="0" smtClean="0">
                <a:latin typeface="Times New Roman" pitchFamily="18" charset="0"/>
                <a:cs typeface="Times New Roman" pitchFamily="18" charset="0"/>
              </a:rPr>
              <a:t>The data collected are primarily are utilised to train systems to learn about a persons attitude towards a candidate.</a:t>
            </a:r>
          </a:p>
          <a:p>
            <a:pPr>
              <a:buFont typeface="Arial" pitchFamily="34" charset="0"/>
              <a:buChar char="•"/>
            </a:pPr>
            <a:r>
              <a:rPr lang="en-US" sz="2000" dirty="0" err="1" smtClean="0">
                <a:latin typeface="Times New Roman" pitchFamily="18" charset="0"/>
                <a:cs typeface="Times New Roman" pitchFamily="18" charset="0"/>
              </a:rPr>
              <a:t>Maintaing</a:t>
            </a:r>
            <a:r>
              <a:rPr lang="en-US" sz="2000" dirty="0" smtClean="0">
                <a:latin typeface="Times New Roman" pitchFamily="18" charset="0"/>
                <a:cs typeface="Times New Roman" pitchFamily="18" charset="0"/>
              </a:rPr>
              <a:t> the contextual relationship among </a:t>
            </a:r>
            <a:r>
              <a:rPr lang="en-US" sz="2000" dirty="0" smtClean="0">
                <a:latin typeface="Times New Roman" pitchFamily="18" charset="0"/>
                <a:cs typeface="Times New Roman" pitchFamily="18" charset="0"/>
              </a:rPr>
              <a:t>tweets.</a:t>
            </a:r>
          </a:p>
          <a:p>
            <a:pPr>
              <a:buFont typeface="Arial" pitchFamily="34" charset="0"/>
              <a:buChar char="•"/>
            </a:pPr>
            <a:r>
              <a:rPr lang="en-US" sz="2000" dirty="0" smtClean="0">
                <a:latin typeface="Times New Roman" pitchFamily="18" charset="0"/>
                <a:cs typeface="Times New Roman" pitchFamily="18" charset="0"/>
              </a:rPr>
              <a:t>processing all the data to its extremes may </a:t>
            </a:r>
            <a:r>
              <a:rPr lang="en-US" sz="2000" dirty="0" smtClean="0">
                <a:latin typeface="Times New Roman" pitchFamily="18" charset="0"/>
                <a:cs typeface="Times New Roman" pitchFamily="18" charset="0"/>
              </a:rPr>
              <a:t>lead to </a:t>
            </a:r>
            <a:r>
              <a:rPr lang="en-US" sz="2000" dirty="0" smtClean="0">
                <a:latin typeface="Times New Roman" pitchFamily="18" charset="0"/>
                <a:cs typeface="Times New Roman" pitchFamily="18" charset="0"/>
              </a:rPr>
              <a:t>redundant computations and incur high </a:t>
            </a:r>
            <a:r>
              <a:rPr lang="en-US" sz="2000" dirty="0" smtClean="0">
                <a:latin typeface="Times New Roman" pitchFamily="18" charset="0"/>
                <a:cs typeface="Times New Roman" pitchFamily="18" charset="0"/>
              </a:rPr>
              <a:t>computational cost</a:t>
            </a:r>
            <a:r>
              <a:rPr lang="en-US" sz="2000" dirty="0" smtClean="0">
                <a:latin typeface="Times New Roman" pitchFamily="18" charset="0"/>
                <a:cs typeface="Times New Roman" pitchFamily="18" charset="0"/>
              </a:rPr>
              <a:t>.</a:t>
            </a:r>
          </a:p>
          <a:p>
            <a:pPr>
              <a:buFont typeface="Arial" pitchFamily="34" charset="0"/>
              <a:buChar char="•"/>
            </a:pPr>
            <a:endParaRPr lang="en-US" sz="2000" b="1"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85860"/>
            <a:ext cx="7786742" cy="523220"/>
          </a:xfrm>
          <a:prstGeom prst="rect">
            <a:avLst/>
          </a:prstGeom>
          <a:noFill/>
        </p:spPr>
        <p:txBody>
          <a:bodyPr wrap="square" rtlCol="0">
            <a:spAutoFit/>
          </a:bodyPr>
          <a:lstStyle/>
          <a:p>
            <a:pPr algn="ctr"/>
            <a:r>
              <a:rPr lang="en-IN" sz="2800" dirty="0" smtClean="0">
                <a:latin typeface="Times New Roman" pitchFamily="18" charset="0"/>
                <a:cs typeface="Times New Roman" pitchFamily="18" charset="0"/>
              </a:rPr>
              <a:t>LITERATUTE SURVEY</a:t>
            </a:r>
            <a:endParaRPr lang="en-US" sz="2800" dirty="0">
              <a:latin typeface="Times New Roman" pitchFamily="18" charset="0"/>
              <a:cs typeface="Times New Roman" pitchFamily="18" charset="0"/>
            </a:endParaRPr>
          </a:p>
        </p:txBody>
      </p:sp>
      <p:sp>
        <p:nvSpPr>
          <p:cNvPr id="4" name="TextBox 3"/>
          <p:cNvSpPr txBox="1"/>
          <p:nvPr/>
        </p:nvSpPr>
        <p:spPr>
          <a:xfrm>
            <a:off x="642910" y="2000240"/>
            <a:ext cx="7643866" cy="4524315"/>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Ms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Jasleen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Kaur</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,proposed </a:t>
            </a:r>
            <a:r>
              <a:rPr lang="en-US" dirty="0" smtClean="0">
                <a:latin typeface="Times New Roman" pitchFamily="18" charset="0"/>
                <a:cs typeface="Times New Roman" pitchFamily="18" charset="0"/>
              </a:rPr>
              <a:t>utilizing computational etymology and </a:t>
            </a:r>
            <a:r>
              <a:rPr lang="en-US" dirty="0" smtClean="0">
                <a:latin typeface="Times New Roman" pitchFamily="18" charset="0"/>
                <a:cs typeface="Times New Roman" pitchFamily="18" charset="0"/>
              </a:rPr>
              <a:t>content mining </a:t>
            </a:r>
            <a:r>
              <a:rPr lang="en-US" dirty="0" smtClean="0">
                <a:latin typeface="Times New Roman" pitchFamily="18" charset="0"/>
                <a:cs typeface="Times New Roman" pitchFamily="18" charset="0"/>
              </a:rPr>
              <a:t>with a specific end goal to foresee conclusion </a:t>
            </a:r>
            <a:r>
              <a:rPr lang="en-US" dirty="0" smtClean="0">
                <a:latin typeface="Times New Roman" pitchFamily="18" charset="0"/>
                <a:cs typeface="Times New Roman" pitchFamily="18" charset="0"/>
              </a:rPr>
              <a:t>of content </a:t>
            </a:r>
            <a:r>
              <a:rPr lang="en-US" dirty="0" smtClean="0">
                <a:latin typeface="Times New Roman" pitchFamily="18" charset="0"/>
                <a:cs typeface="Times New Roman" pitchFamily="18" charset="0"/>
              </a:rPr>
              <a:t>notion, mostly as positive or </a:t>
            </a:r>
            <a:r>
              <a:rPr lang="en-US" dirty="0" smtClean="0">
                <a:latin typeface="Times New Roman" pitchFamily="18" charset="0"/>
                <a:cs typeface="Times New Roman" pitchFamily="18" charset="0"/>
              </a:rPr>
              <a:t>negative.</a:t>
            </a:r>
          </a:p>
          <a:p>
            <a:pPr>
              <a:buFont typeface="Arial" pitchFamily="34" charset="0"/>
              <a:buChar char="•"/>
            </a:pPr>
            <a:r>
              <a:rPr lang="en-US" dirty="0" smtClean="0">
                <a:latin typeface="Times New Roman" pitchFamily="18" charset="0"/>
                <a:cs typeface="Times New Roman" pitchFamily="18" charset="0"/>
              </a:rPr>
              <a:t>David </a:t>
            </a:r>
            <a:r>
              <a:rPr lang="en-US" dirty="0" smtClean="0">
                <a:latin typeface="Times New Roman" pitchFamily="18" charset="0"/>
                <a:cs typeface="Times New Roman" pitchFamily="18" charset="0"/>
              </a:rPr>
              <a:t>Garcia, proposed </a:t>
            </a:r>
            <a:r>
              <a:rPr lang="en-US" dirty="0" smtClean="0">
                <a:latin typeface="Times New Roman" pitchFamily="18" charset="0"/>
                <a:cs typeface="Times New Roman" pitchFamily="18" charset="0"/>
              </a:rPr>
              <a:t>that multimodal sentiment analysis is </a:t>
            </a:r>
            <a:r>
              <a:rPr lang="en-US" dirty="0" smtClean="0">
                <a:latin typeface="Times New Roman" pitchFamily="18" charset="0"/>
                <a:cs typeface="Times New Roman" pitchFamily="18" charset="0"/>
              </a:rPr>
              <a:t>a promising </a:t>
            </a:r>
            <a:r>
              <a:rPr lang="en-US" dirty="0" smtClean="0">
                <a:latin typeface="Times New Roman" pitchFamily="18" charset="0"/>
                <a:cs typeface="Times New Roman" pitchFamily="18" charset="0"/>
              </a:rPr>
              <a:t>approach to leverage </a:t>
            </a:r>
            <a:r>
              <a:rPr lang="en-US" dirty="0" smtClean="0">
                <a:latin typeface="Times New Roman" pitchFamily="18" charset="0"/>
                <a:cs typeface="Times New Roman" pitchFamily="18" charset="0"/>
              </a:rPr>
              <a:t>complementary channels </a:t>
            </a:r>
            <a:r>
              <a:rPr lang="en-US" dirty="0" smtClean="0">
                <a:latin typeface="Times New Roman" pitchFamily="18" charset="0"/>
                <a:cs typeface="Times New Roman" pitchFamily="18" charset="0"/>
              </a:rPr>
              <a:t>of information for sentiment analysis and often outperforms the </a:t>
            </a:r>
            <a:r>
              <a:rPr lang="en-US" dirty="0" err="1" smtClean="0">
                <a:latin typeface="Times New Roman" pitchFamily="18" charset="0"/>
                <a:cs typeface="Times New Roman" pitchFamily="18" charset="0"/>
              </a:rPr>
              <a:t>unimodal</a:t>
            </a:r>
            <a:r>
              <a:rPr lang="en-US" dirty="0" smtClean="0">
                <a:latin typeface="Times New Roman" pitchFamily="18" charset="0"/>
                <a:cs typeface="Times New Roman" pitchFamily="18" charset="0"/>
              </a:rPr>
              <a:t> methods</a:t>
            </a: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The dominant approaches in sentiment analysis are based on </a:t>
            </a:r>
            <a:r>
              <a:rPr lang="en-US" i="1" dirty="0" smtClean="0">
                <a:latin typeface="Times New Roman" pitchFamily="18" charset="0"/>
                <a:cs typeface="Times New Roman" pitchFamily="18" charset="0"/>
              </a:rPr>
              <a:t>machine learning</a:t>
            </a:r>
            <a:r>
              <a:rPr lang="en-US" dirty="0" smtClean="0">
                <a:latin typeface="Times New Roman" pitchFamily="18" charset="0"/>
                <a:cs typeface="Times New Roman" pitchFamily="18" charset="0"/>
              </a:rPr>
              <a:t> techniques (</a:t>
            </a:r>
            <a:r>
              <a:rPr lang="en-US" dirty="0" smtClean="0">
                <a:latin typeface="Times New Roman" pitchFamily="18" charset="0"/>
                <a:cs typeface="Times New Roman" pitchFamily="18" charset="0"/>
                <a:hlinkClick r:id="rId2"/>
              </a:rPr>
              <a:t>Pang, Lee, &amp; </a:t>
            </a:r>
            <a:r>
              <a:rPr lang="en-US" dirty="0" err="1" smtClean="0">
                <a:latin typeface="Times New Roman" pitchFamily="18" charset="0"/>
                <a:cs typeface="Times New Roman" pitchFamily="18" charset="0"/>
                <a:hlinkClick r:id="rId2"/>
              </a:rPr>
              <a:t>Vaithyanathan</a:t>
            </a:r>
            <a:r>
              <a:rPr lang="en-US" dirty="0" smtClean="0">
                <a:latin typeface="Times New Roman" pitchFamily="18" charset="0"/>
                <a:cs typeface="Times New Roman" pitchFamily="18" charset="0"/>
                <a:hlinkClick r:id="rId2"/>
              </a:rPr>
              <a:t>, 2002;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rPr>
              <a:t>Read, 2005</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rPr>
              <a:t>Wang, Manning, 2012</a:t>
            </a:r>
            <a:r>
              <a:rPr lang="en-US" dirty="0" smtClean="0">
                <a:latin typeface="Times New Roman" pitchFamily="18" charset="0"/>
                <a:cs typeface="Times New Roman" pitchFamily="18" charset="0"/>
              </a:rPr>
              <a:t>). Traditional approaches frequently use the Bag Of Words (BOW) model, where a document is mapped to a feature vector, and then classified by machine learning techniques</a:t>
            </a: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The use of lexicon-based techniques has a number of advantages (</a:t>
            </a:r>
            <a:r>
              <a:rPr lang="en-US" dirty="0" err="1" smtClean="0">
                <a:latin typeface="Times New Roman" pitchFamily="18" charset="0"/>
                <a:cs typeface="Times New Roman" pitchFamily="18" charset="0"/>
                <a:hlinkClick r:id="rId2"/>
              </a:rPr>
              <a:t>Taboada</a:t>
            </a:r>
            <a:r>
              <a:rPr lang="en-US" dirty="0" smtClean="0">
                <a:latin typeface="Times New Roman" pitchFamily="18" charset="0"/>
                <a:cs typeface="Times New Roman" pitchFamily="18" charset="0"/>
                <a:hlinkClick r:id="rId2"/>
              </a:rPr>
              <a:t>, Brooke, </a:t>
            </a:r>
            <a:r>
              <a:rPr lang="en-US" dirty="0" err="1" smtClean="0">
                <a:latin typeface="Times New Roman" pitchFamily="18" charset="0"/>
                <a:cs typeface="Times New Roman" pitchFamily="18" charset="0"/>
                <a:hlinkClick r:id="rId2"/>
              </a:rPr>
              <a:t>Tofiloski</a:t>
            </a:r>
            <a:r>
              <a:rPr lang="en-US" dirty="0" smtClean="0">
                <a:latin typeface="Times New Roman" pitchFamily="18" charset="0"/>
                <a:cs typeface="Times New Roman" pitchFamily="18" charset="0"/>
                <a:hlinkClick r:id="rId2"/>
              </a:rPr>
              <a:t>, </a:t>
            </a:r>
            <a:r>
              <a:rPr lang="en-US" dirty="0" err="1" smtClean="0">
                <a:latin typeface="Times New Roman" pitchFamily="18" charset="0"/>
                <a:cs typeface="Times New Roman" pitchFamily="18" charset="0"/>
                <a:hlinkClick r:id="rId2"/>
              </a:rPr>
              <a:t>Voll</a:t>
            </a:r>
            <a:r>
              <a:rPr lang="en-US" dirty="0" smtClean="0">
                <a:latin typeface="Times New Roman" pitchFamily="18" charset="0"/>
                <a:cs typeface="Times New Roman" pitchFamily="18" charset="0"/>
                <a:hlinkClick r:id="rId2"/>
              </a:rPr>
              <a:t>, &amp; </a:t>
            </a:r>
            <a:r>
              <a:rPr lang="en-US" dirty="0" err="1" smtClean="0">
                <a:latin typeface="Times New Roman" pitchFamily="18" charset="0"/>
                <a:cs typeface="Times New Roman" pitchFamily="18" charset="0"/>
                <a:hlinkClick r:id="rId2"/>
              </a:rPr>
              <a:t>Stede</a:t>
            </a:r>
            <a:r>
              <a:rPr lang="en-US" dirty="0" smtClean="0">
                <a:latin typeface="Times New Roman" pitchFamily="18" charset="0"/>
                <a:cs typeface="Times New Roman" pitchFamily="18" charset="0"/>
                <a:hlinkClick r:id="rId2"/>
              </a:rPr>
              <a:t>, 2011</a:t>
            </a:r>
            <a:r>
              <a:rPr lang="en-US" dirty="0" smtClean="0">
                <a:latin typeface="Times New Roman" pitchFamily="18" charset="0"/>
                <a:cs typeface="Times New Roman" pitchFamily="18" charset="0"/>
              </a:rPr>
              <a:t>). First, the linguistic content can be taken into account through mechanisms such as sentiment valence shifting (</a:t>
            </a:r>
            <a:r>
              <a:rPr lang="en-US" dirty="0" smtClean="0">
                <a:latin typeface="Times New Roman" pitchFamily="18" charset="0"/>
                <a:cs typeface="Times New Roman" pitchFamily="18" charset="0"/>
                <a:hlinkClick r:id="rId2"/>
              </a:rPr>
              <a:t>Polanyi &amp; </a:t>
            </a:r>
            <a:r>
              <a:rPr lang="en-US" dirty="0" err="1" smtClean="0">
                <a:latin typeface="Times New Roman" pitchFamily="18" charset="0"/>
                <a:cs typeface="Times New Roman" pitchFamily="18" charset="0"/>
                <a:hlinkClick r:id="rId2"/>
              </a:rPr>
              <a:t>Zaenen</a:t>
            </a:r>
            <a:r>
              <a:rPr lang="en-US" dirty="0" smtClean="0">
                <a:latin typeface="Times New Roman" pitchFamily="18" charset="0"/>
                <a:cs typeface="Times New Roman" pitchFamily="18" charset="0"/>
                <a:hlinkClick r:id="rId2"/>
              </a:rPr>
              <a:t>, 2006</a:t>
            </a:r>
            <a:r>
              <a:rPr lang="en-US" dirty="0" smtClean="0">
                <a:latin typeface="Times New Roman" pitchFamily="18" charset="0"/>
                <a:cs typeface="Times New Roman" pitchFamily="18" charset="0"/>
              </a:rPr>
              <a:t>) considering both intensifiers (e.g. very bad) and negations (e.g. not happy).</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785794"/>
            <a:ext cx="4071966"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EXISTING SYSTEM</a:t>
            </a:r>
            <a:endParaRPr lang="en-US" sz="3200" dirty="0">
              <a:latin typeface="Times New Roman" pitchFamily="18" charset="0"/>
              <a:cs typeface="Times New Roman" pitchFamily="18" charset="0"/>
            </a:endParaRPr>
          </a:p>
        </p:txBody>
      </p:sp>
      <p:sp>
        <p:nvSpPr>
          <p:cNvPr id="3" name="TextBox 2"/>
          <p:cNvSpPr txBox="1"/>
          <p:nvPr/>
        </p:nvSpPr>
        <p:spPr>
          <a:xfrm>
            <a:off x="642910" y="2000240"/>
            <a:ext cx="7858180" cy="3970318"/>
          </a:xfrm>
          <a:prstGeom prst="rect">
            <a:avLst/>
          </a:prstGeom>
          <a:noFill/>
        </p:spPr>
        <p:txBody>
          <a:bodyPr wrap="square" rtlCol="0">
            <a:spAutoFit/>
          </a:bodyPr>
          <a:lstStyle/>
          <a:p>
            <a:r>
              <a:rPr lang="en-US" dirty="0" smtClean="0"/>
              <a:t>Existing methods primarily cast the problem as a supervised document classification task. These can be divided into two categories: one relies on manual feature engineering that are then consumed by algorithms such as SVM, Naive </a:t>
            </a:r>
            <a:r>
              <a:rPr lang="en-US" dirty="0" err="1" smtClean="0"/>
              <a:t>Bayes</a:t>
            </a:r>
            <a:r>
              <a:rPr lang="en-US" dirty="0" smtClean="0"/>
              <a:t>, and Logistic Regression the other represents the more recent deep learning paradigm that employs neural networks to automatically learn multi-layers of abstract features from raw data. The existing system was build using the data mining techniques. In this method they deal with small level dataset. Here this system will have a very low accuracy score like 60 to 70 % only.</a:t>
            </a:r>
          </a:p>
          <a:p>
            <a:r>
              <a:rPr lang="en-US" dirty="0" smtClean="0"/>
              <a:t/>
            </a:r>
            <a:br>
              <a:rPr lang="en-US" dirty="0" smtClean="0"/>
            </a:br>
            <a:r>
              <a:rPr lang="en-US" b="1" dirty="0" err="1" smtClean="0"/>
              <a:t>Dis</a:t>
            </a:r>
            <a:r>
              <a:rPr lang="en-US" b="1" dirty="0" smtClean="0"/>
              <a:t> – Advantage:</a:t>
            </a:r>
            <a:endParaRPr lang="en-US" dirty="0" smtClean="0"/>
          </a:p>
          <a:p>
            <a:pPr fontAlgn="base"/>
            <a:r>
              <a:rPr lang="en-US" dirty="0" smtClean="0"/>
              <a:t>Low level data</a:t>
            </a:r>
          </a:p>
          <a:p>
            <a:pPr fontAlgn="base"/>
            <a:r>
              <a:rPr lang="en-US" dirty="0" smtClean="0"/>
              <a:t>Low accuracy score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0298" y="714356"/>
            <a:ext cx="4001416" cy="584775"/>
          </a:xfrm>
          <a:prstGeom prst="rect">
            <a:avLst/>
          </a:prstGeom>
        </p:spPr>
        <p:txBody>
          <a:bodyPr wrap="none">
            <a:spAutoFit/>
          </a:bodyPr>
          <a:lstStyle/>
          <a:p>
            <a:pPr algn="ctr"/>
            <a:r>
              <a:rPr lang="en-IN" sz="3200" dirty="0" smtClean="0">
                <a:latin typeface="Times New Roman" pitchFamily="18" charset="0"/>
                <a:cs typeface="Times New Roman" pitchFamily="18" charset="0"/>
              </a:rPr>
              <a:t>PROPOSED SYSTEM</a:t>
            </a:r>
            <a:endParaRPr lang="en-US" sz="3200" dirty="0">
              <a:latin typeface="Times New Roman" pitchFamily="18" charset="0"/>
              <a:cs typeface="Times New Roman" pitchFamily="18" charset="0"/>
            </a:endParaRPr>
          </a:p>
        </p:txBody>
      </p:sp>
      <p:sp>
        <p:nvSpPr>
          <p:cNvPr id="3" name="TextBox 2"/>
          <p:cNvSpPr txBox="1"/>
          <p:nvPr/>
        </p:nvSpPr>
        <p:spPr>
          <a:xfrm>
            <a:off x="500034" y="2000240"/>
            <a:ext cx="8072494" cy="2862322"/>
          </a:xfrm>
          <a:prstGeom prst="rect">
            <a:avLst/>
          </a:prstGeom>
          <a:noFill/>
        </p:spPr>
        <p:txBody>
          <a:bodyPr wrap="square" rtlCol="0">
            <a:spAutoFit/>
          </a:bodyPr>
          <a:lstStyle/>
          <a:p>
            <a:r>
              <a:rPr lang="en-US" dirty="0" smtClean="0"/>
              <a:t>Proposed was implement by machine learning techniques. Here we apply the classification algorithm for classification. Then we collect all the twitter data’s from the internet. Using the data’s we extract all the future and getting more numbers data’s also. So we apply the Logistic regression model to classify the values and we get the more accuracy score like above 80%.</a:t>
            </a:r>
          </a:p>
          <a:p>
            <a:r>
              <a:rPr lang="en-US" dirty="0" smtClean="0"/>
              <a:t/>
            </a:r>
            <a:br>
              <a:rPr lang="en-US" dirty="0" smtClean="0"/>
            </a:br>
            <a:r>
              <a:rPr lang="en-US" b="1" dirty="0" smtClean="0"/>
              <a:t>Advantage:</a:t>
            </a:r>
            <a:endParaRPr lang="en-US" dirty="0" smtClean="0"/>
          </a:p>
          <a:p>
            <a:pPr fontAlgn="base"/>
            <a:r>
              <a:rPr lang="en-US" dirty="0" smtClean="0"/>
              <a:t>Improve the accuracy score</a:t>
            </a:r>
          </a:p>
          <a:p>
            <a:pPr fontAlgn="base"/>
            <a:r>
              <a:rPr lang="en-US" dirty="0" smtClean="0"/>
              <a:t>Deal with large amount dataset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785794"/>
            <a:ext cx="5357850"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SYSTEM ARCHITECTURE</a:t>
            </a:r>
            <a:endParaRPr lang="en-US" sz="3200" dirty="0">
              <a:latin typeface="Times New Roman" pitchFamily="18" charset="0"/>
              <a:cs typeface="Times New Roman" pitchFamily="18" charset="0"/>
            </a:endParaRPr>
          </a:p>
        </p:txBody>
      </p:sp>
      <p:sp>
        <p:nvSpPr>
          <p:cNvPr id="1026" name="AutoShape 2" descr="https://docs.google.com/drawings/u/0/d/s2wCyhMtjdae8t6CmDfj-YA/image?w=647&amp;h=330&amp;rev=1&amp;ac=1&amp;parent=1tcCCug2PJBdE0TVc8K1xB-EQiR7Acj5h"/>
          <p:cNvSpPr>
            <a:spLocks noChangeAspect="1" noChangeArrowheads="1"/>
          </p:cNvSpPr>
          <p:nvPr/>
        </p:nvSpPr>
        <p:spPr bwMode="auto">
          <a:xfrm>
            <a:off x="155575" y="-1279525"/>
            <a:ext cx="6162675" cy="3143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docs.google.com/drawings/u/0/d/s2wCyhMtjdae8t6CmDfj-YA/image?w=647&amp;h=330&amp;rev=1&amp;ac=1&amp;parent=1tcCCug2PJBdE0TVc8K1xB-EQiR7Acj5h"/>
          <p:cNvSpPr>
            <a:spLocks noChangeAspect="1" noChangeArrowheads="1"/>
          </p:cNvSpPr>
          <p:nvPr/>
        </p:nvSpPr>
        <p:spPr bwMode="auto">
          <a:xfrm>
            <a:off x="155575" y="-1279525"/>
            <a:ext cx="6162675" cy="3143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HELLO.PNG"/>
          <p:cNvPicPr>
            <a:picLocks noChangeAspect="1"/>
          </p:cNvPicPr>
          <p:nvPr/>
        </p:nvPicPr>
        <p:blipFill>
          <a:blip r:embed="rId2"/>
          <a:stretch>
            <a:fillRect/>
          </a:stretch>
        </p:blipFill>
        <p:spPr>
          <a:xfrm>
            <a:off x="642910" y="2000240"/>
            <a:ext cx="7366999" cy="3871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714356"/>
            <a:ext cx="2357454" cy="584775"/>
          </a:xfrm>
          <a:prstGeom prst="rect">
            <a:avLst/>
          </a:prstGeom>
          <a:noFill/>
        </p:spPr>
        <p:txBody>
          <a:bodyPr wrap="square" rtlCol="0">
            <a:spAutoFit/>
          </a:bodyPr>
          <a:lstStyle/>
          <a:p>
            <a:r>
              <a:rPr lang="en-IN" sz="3200" dirty="0" smtClean="0">
                <a:latin typeface="Times New Roman" pitchFamily="18" charset="0"/>
                <a:cs typeface="Times New Roman" pitchFamily="18" charset="0"/>
              </a:rPr>
              <a:t>MODULES</a:t>
            </a:r>
            <a:endParaRPr lang="en-US" sz="3200" dirty="0">
              <a:latin typeface="Times New Roman" pitchFamily="18" charset="0"/>
              <a:cs typeface="Times New Roman" pitchFamily="18" charset="0"/>
            </a:endParaRPr>
          </a:p>
        </p:txBody>
      </p:sp>
      <p:sp>
        <p:nvSpPr>
          <p:cNvPr id="4" name="TextBox 3"/>
          <p:cNvSpPr txBox="1"/>
          <p:nvPr/>
        </p:nvSpPr>
        <p:spPr>
          <a:xfrm>
            <a:off x="142844" y="1714488"/>
            <a:ext cx="4143404" cy="1815882"/>
          </a:xfrm>
          <a:prstGeom prst="rect">
            <a:avLst/>
          </a:prstGeom>
          <a:noFill/>
        </p:spPr>
        <p:txBody>
          <a:bodyPr wrap="square" rtlCol="0">
            <a:spAutoFit/>
          </a:bodyPr>
          <a:lstStyle/>
          <a:p>
            <a:r>
              <a:rPr lang="en-US" sz="1600" b="1" dirty="0" smtClean="0"/>
              <a:t>Data Pre-processing:</a:t>
            </a:r>
            <a:endParaRPr lang="en-US" sz="1600" dirty="0" smtClean="0"/>
          </a:p>
          <a:p>
            <a:r>
              <a:rPr lang="en-US" sz="1600" dirty="0" smtClean="0"/>
              <a:t>  </a:t>
            </a:r>
            <a:r>
              <a:rPr lang="en-US" sz="1600" dirty="0" smtClean="0"/>
              <a:t>Data </a:t>
            </a:r>
            <a:r>
              <a:rPr lang="en-US" sz="1600" dirty="0" smtClean="0"/>
              <a:t>pre-processing is done to obtain cleaner data which in turn will provide ease of processing the data further to obtain meaningful results, steps pre-process the data.</a:t>
            </a:r>
          </a:p>
          <a:p>
            <a:endParaRPr lang="en-US" sz="1600" dirty="0"/>
          </a:p>
        </p:txBody>
      </p:sp>
      <p:pic>
        <p:nvPicPr>
          <p:cNvPr id="5" name="Picture 4" descr="dfsdv4ab.2_(23)_(1).jpg"/>
          <p:cNvPicPr>
            <a:picLocks noChangeAspect="1"/>
          </p:cNvPicPr>
          <p:nvPr/>
        </p:nvPicPr>
        <p:blipFill>
          <a:blip r:embed="rId2"/>
          <a:srcRect l="3434" t="5301" r="3848" b="4587"/>
          <a:stretch>
            <a:fillRect/>
          </a:stretch>
        </p:blipFill>
        <p:spPr>
          <a:xfrm>
            <a:off x="4500562" y="1428736"/>
            <a:ext cx="4198033" cy="2643206"/>
          </a:xfrm>
          <a:prstGeom prst="rect">
            <a:avLst/>
          </a:prstGeom>
        </p:spPr>
      </p:pic>
      <p:sp>
        <p:nvSpPr>
          <p:cNvPr id="6" name="TextBox 5"/>
          <p:cNvSpPr txBox="1"/>
          <p:nvPr/>
        </p:nvSpPr>
        <p:spPr>
          <a:xfrm>
            <a:off x="4572000" y="4857760"/>
            <a:ext cx="4214842" cy="1077218"/>
          </a:xfrm>
          <a:prstGeom prst="rect">
            <a:avLst/>
          </a:prstGeom>
          <a:noFill/>
        </p:spPr>
        <p:txBody>
          <a:bodyPr wrap="square" rtlCol="0">
            <a:spAutoFit/>
          </a:bodyPr>
          <a:lstStyle/>
          <a:p>
            <a:r>
              <a:rPr lang="en-US" sz="1600" b="1" dirty="0" smtClean="0"/>
              <a:t>Sentiment Detection:</a:t>
            </a:r>
          </a:p>
          <a:p>
            <a:r>
              <a:rPr lang="en-US" sz="1600" dirty="0" smtClean="0"/>
              <a:t>  In this Phase, the reviews and opinions are further </a:t>
            </a:r>
            <a:r>
              <a:rPr lang="en-US" sz="1600" dirty="0" err="1" smtClean="0"/>
              <a:t>analysed</a:t>
            </a:r>
            <a:r>
              <a:rPr lang="en-US" sz="1600" dirty="0" smtClean="0"/>
              <a:t> to calculate the sentiment polarity and subjectivity. </a:t>
            </a:r>
            <a:endParaRPr lang="en-US" sz="1600" dirty="0"/>
          </a:p>
        </p:txBody>
      </p:sp>
      <p:pic>
        <p:nvPicPr>
          <p:cNvPr id="7" name="Picture 2" descr="Sentiment Analysis"/>
          <p:cNvPicPr>
            <a:picLocks noChangeAspect="1" noChangeArrowheads="1"/>
          </p:cNvPicPr>
          <p:nvPr/>
        </p:nvPicPr>
        <p:blipFill>
          <a:blip r:embed="rId3"/>
          <a:srcRect/>
          <a:stretch>
            <a:fillRect/>
          </a:stretch>
        </p:blipFill>
        <p:spPr bwMode="auto">
          <a:xfrm>
            <a:off x="357158" y="4214818"/>
            <a:ext cx="4000528" cy="188622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571612"/>
            <a:ext cx="4357718" cy="1077218"/>
          </a:xfrm>
          <a:prstGeom prst="rect">
            <a:avLst/>
          </a:prstGeom>
          <a:noFill/>
        </p:spPr>
        <p:txBody>
          <a:bodyPr wrap="square" rtlCol="0">
            <a:spAutoFit/>
          </a:bodyPr>
          <a:lstStyle/>
          <a:p>
            <a:r>
              <a:rPr lang="en-US" sz="1600" b="1" dirty="0" smtClean="0"/>
              <a:t>Sentence Classification: </a:t>
            </a:r>
          </a:p>
          <a:p>
            <a:r>
              <a:rPr lang="en-US" sz="1600" dirty="0" smtClean="0"/>
              <a:t>Once the subjectivity and polarity scores are being generated the sentiments can be classified as positive, negative, and neutral.</a:t>
            </a:r>
            <a:endParaRPr lang="en-US" sz="1600" dirty="0"/>
          </a:p>
        </p:txBody>
      </p:sp>
      <p:pic>
        <p:nvPicPr>
          <p:cNvPr id="5" name="Picture 2" descr="Word clustering based on POS feature for efficient twitter sentiment  analysis | Human-centric Computing and Information Sciences | Full Text"/>
          <p:cNvPicPr>
            <a:picLocks noChangeAspect="1" noChangeArrowheads="1"/>
          </p:cNvPicPr>
          <p:nvPr/>
        </p:nvPicPr>
        <p:blipFill>
          <a:blip r:embed="rId2"/>
          <a:srcRect/>
          <a:stretch>
            <a:fillRect/>
          </a:stretch>
        </p:blipFill>
        <p:spPr bwMode="auto">
          <a:xfrm>
            <a:off x="4500562" y="1357298"/>
            <a:ext cx="4332391" cy="2152574"/>
          </a:xfrm>
          <a:prstGeom prst="rect">
            <a:avLst/>
          </a:prstGeom>
          <a:noFill/>
        </p:spPr>
      </p:pic>
      <p:sp>
        <p:nvSpPr>
          <p:cNvPr id="6" name="TextBox 5"/>
          <p:cNvSpPr txBox="1"/>
          <p:nvPr/>
        </p:nvSpPr>
        <p:spPr>
          <a:xfrm>
            <a:off x="4643438" y="4143380"/>
            <a:ext cx="4000528" cy="1815882"/>
          </a:xfrm>
          <a:prstGeom prst="rect">
            <a:avLst/>
          </a:prstGeom>
          <a:noFill/>
        </p:spPr>
        <p:txBody>
          <a:bodyPr wrap="square" rtlCol="0">
            <a:spAutoFit/>
          </a:bodyPr>
          <a:lstStyle/>
          <a:p>
            <a:r>
              <a:rPr lang="en-US" sz="1600" b="1" dirty="0" smtClean="0"/>
              <a:t>Evaluation:</a:t>
            </a:r>
          </a:p>
          <a:p>
            <a:r>
              <a:rPr lang="en-US" sz="1600" dirty="0" smtClean="0"/>
              <a:t> </a:t>
            </a:r>
            <a:r>
              <a:rPr lang="en-US" sz="1600" dirty="0" smtClean="0"/>
              <a:t>The </a:t>
            </a:r>
            <a:r>
              <a:rPr lang="en-US" sz="1600" dirty="0" smtClean="0"/>
              <a:t>information gained from the analysis is required to be presented in such a manner that it reflects meaningful information from the unstructured data by visualizing and plotting the results.</a:t>
            </a:r>
          </a:p>
          <a:p>
            <a:endParaRPr lang="en-US" sz="1600" dirty="0"/>
          </a:p>
        </p:txBody>
      </p:sp>
      <p:pic>
        <p:nvPicPr>
          <p:cNvPr id="7" name="Picture 2" descr="Evaluation Datasets for Twitter Sentiment Analysis: A survey and a ne…"/>
          <p:cNvPicPr>
            <a:picLocks noChangeAspect="1" noChangeArrowheads="1"/>
          </p:cNvPicPr>
          <p:nvPr/>
        </p:nvPicPr>
        <p:blipFill>
          <a:blip r:embed="rId3"/>
          <a:srcRect/>
          <a:stretch>
            <a:fillRect/>
          </a:stretch>
        </p:blipFill>
        <p:spPr bwMode="auto">
          <a:xfrm>
            <a:off x="428596" y="3571876"/>
            <a:ext cx="3857652" cy="289626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8036</TotalTime>
  <Words>820</Words>
  <Application>Microsoft Office PowerPoint</Application>
  <PresentationFormat>On-screen Show (4:3)</PresentationFormat>
  <Paragraphs>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mayank kumar</dc:creator>
  <cp:lastModifiedBy>mayank kumar</cp:lastModifiedBy>
  <cp:revision>252</cp:revision>
  <dcterms:created xsi:type="dcterms:W3CDTF">2021-02-04T03:35:24Z</dcterms:created>
  <dcterms:modified xsi:type="dcterms:W3CDTF">2021-05-19T12:37:08Z</dcterms:modified>
</cp:coreProperties>
</file>