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81" r:id="rId3"/>
    <p:sldId id="284" r:id="rId4"/>
    <p:sldId id="257" r:id="rId5"/>
    <p:sldId id="285" r:id="rId6"/>
    <p:sldId id="282" r:id="rId7"/>
    <p:sldId id="287" r:id="rId8"/>
    <p:sldId id="289" r:id="rId9"/>
    <p:sldId id="290" r:id="rId10"/>
    <p:sldId id="293" r:id="rId11"/>
    <p:sldId id="288" r:id="rId12"/>
    <p:sldId id="292" r:id="rId13"/>
    <p:sldId id="291" r:id="rId14"/>
    <p:sldId id="278" r:id="rId15"/>
    <p:sldId id="29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88"/>
    <p:restoredTop sz="70902"/>
  </p:normalViewPr>
  <p:slideViewPr>
    <p:cSldViewPr snapToGrid="0" snapToObjects="1">
      <p:cViewPr varScale="1">
        <p:scale>
          <a:sx n="111" d="100"/>
          <a:sy n="111" d="100"/>
        </p:scale>
        <p:origin x="177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9DB4DD-14D2-1140-AD51-5B40C99EEAC2}" type="datetimeFigureOut">
              <a:rPr lang="en-US" smtClean="0"/>
              <a:t>4/10/23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2ADCB-949A-1F4B-8E58-FFAE849D7179}" type="slidenum">
              <a:rPr lang="en-US" smtClean="0"/>
              <a:t>‹#›</a:t>
            </a:fld>
            <a:endParaRPr lang="en-US"/>
          </a:p>
        </p:txBody>
      </p:sp>
    </p:spTree>
    <p:extLst>
      <p:ext uri="{BB962C8B-B14F-4D97-AF65-F5344CB8AC3E}">
        <p14:creationId xmlns:p14="http://schemas.microsoft.com/office/powerpoint/2010/main" val="180133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4000" dirty="0">
                <a:effectLst/>
                <a:latin typeface="NimbusRomNo9L"/>
              </a:rPr>
              <a:t>Most existing work on task-oriented dialog systems assume that the knowledge required for completing a task (</a:t>
            </a:r>
            <a:r>
              <a:rPr lang="en-IN" sz="4000" dirty="0" err="1">
                <a:effectLst/>
                <a:latin typeface="NimbusRomNo9L"/>
              </a:rPr>
              <a:t>eg</a:t>
            </a:r>
            <a:r>
              <a:rPr lang="en-IN" sz="4000" dirty="0">
                <a:effectLst/>
                <a:latin typeface="NimbusRomNo9L"/>
              </a:rPr>
              <a:t>: booking a restaurant reservation or a train ticket etc), resides in structured knowledge sources.</a:t>
            </a:r>
            <a:endParaRPr lang="en-US" sz="4000" dirty="0"/>
          </a:p>
          <a:p>
            <a:r>
              <a:rPr lang="en-US" sz="4000" dirty="0"/>
              <a:t>However, relevant knowledge might also reside in unstructured knowledge sources</a:t>
            </a:r>
            <a:r>
              <a:rPr lang="en-IN" sz="1800" dirty="0">
                <a:effectLst/>
                <a:latin typeface="NimbusRomNo9L"/>
              </a:rPr>
              <a:t>.</a:t>
            </a:r>
          </a:p>
          <a:p>
            <a:r>
              <a:rPr lang="en-IN" sz="1800" dirty="0">
                <a:effectLst/>
                <a:latin typeface="NimbusRomNo9L"/>
              </a:rPr>
              <a:t>Recent approaches like </a:t>
            </a:r>
            <a:r>
              <a:rPr lang="en-IN" sz="1800" dirty="0" err="1">
                <a:effectLst/>
                <a:latin typeface="NimbusRomNo9L"/>
              </a:rPr>
              <a:t>HyKnow</a:t>
            </a:r>
            <a:r>
              <a:rPr lang="en-IN" sz="1800" dirty="0">
                <a:effectLst/>
                <a:latin typeface="NimbusRomNo9L"/>
              </a:rPr>
              <a:t> and </a:t>
            </a:r>
            <a:r>
              <a:rPr lang="en-IN" sz="1800" dirty="0" err="1">
                <a:effectLst/>
                <a:latin typeface="NimbusRomNo9L"/>
              </a:rPr>
              <a:t>SeKnow</a:t>
            </a:r>
            <a:r>
              <a:rPr lang="en-IN" sz="1800" dirty="0">
                <a:effectLst/>
                <a:latin typeface="NimbusRomNo9L"/>
              </a:rPr>
              <a:t> have tried to tackle this problem where the information might not only be structured (like tables, </a:t>
            </a:r>
            <a:r>
              <a:rPr lang="en-IN" sz="1800" dirty="0" err="1">
                <a:effectLst/>
                <a:latin typeface="NimbusRomNo9L"/>
              </a:rPr>
              <a:t>jsons</a:t>
            </a:r>
            <a:r>
              <a:rPr lang="en-IN" sz="1800" dirty="0">
                <a:effectLst/>
                <a:latin typeface="NimbusRomNo9L"/>
              </a:rPr>
              <a:t> etc) but also unstructured like (FAQs, documents, reviews etc).</a:t>
            </a:r>
          </a:p>
        </p:txBody>
      </p:sp>
      <p:sp>
        <p:nvSpPr>
          <p:cNvPr id="4" name="Slide Number Placeholder 3"/>
          <p:cNvSpPr>
            <a:spLocks noGrp="1"/>
          </p:cNvSpPr>
          <p:nvPr>
            <p:ph type="sldNum" sz="quarter" idx="5"/>
          </p:nvPr>
        </p:nvSpPr>
        <p:spPr/>
        <p:txBody>
          <a:bodyPr/>
          <a:lstStyle/>
          <a:p>
            <a:fld id="{F782ADCB-949A-1F4B-8E58-FFAE849D7179}" type="slidenum">
              <a:rPr lang="en-US" smtClean="0"/>
              <a:t>2</a:t>
            </a:fld>
            <a:endParaRPr lang="en-US"/>
          </a:p>
        </p:txBody>
      </p:sp>
    </p:spTree>
    <p:extLst>
      <p:ext uri="{BB962C8B-B14F-4D97-AF65-F5344CB8AC3E}">
        <p14:creationId xmlns:p14="http://schemas.microsoft.com/office/powerpoint/2010/main" val="1079483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train a BART model for both the entity retrieval and response generation tasks.</a:t>
            </a:r>
          </a:p>
          <a:p>
            <a:r>
              <a:rPr lang="en-US" dirty="0"/>
              <a:t>We use the same BART model for both the tasks and use special tokens for the task.</a:t>
            </a:r>
          </a:p>
          <a:p>
            <a:r>
              <a:rPr lang="en-US" dirty="0"/>
              <a:t>To represent the structured information, we concatenate its slot values and the unstructured information is represented as the concatenation of its FAQs.</a:t>
            </a:r>
          </a:p>
          <a:p>
            <a:r>
              <a:rPr lang="en-US" dirty="0"/>
              <a:t>These both, in turn are joined together to represent an entity.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both the entity retrieval task, and the response generation task, we use special token markers to denote the tasks and prompt the BART model respectively.</a:t>
            </a:r>
          </a:p>
        </p:txBody>
      </p:sp>
      <p:sp>
        <p:nvSpPr>
          <p:cNvPr id="4" name="Slide Number Placeholder 3"/>
          <p:cNvSpPr>
            <a:spLocks noGrp="1"/>
          </p:cNvSpPr>
          <p:nvPr>
            <p:ph type="sldNum" sz="quarter" idx="5"/>
          </p:nvPr>
        </p:nvSpPr>
        <p:spPr/>
        <p:txBody>
          <a:bodyPr/>
          <a:lstStyle/>
          <a:p>
            <a:fld id="{F782ADCB-949A-1F4B-8E58-FFAE849D7179}" type="slidenum">
              <a:rPr lang="en-US" smtClean="0"/>
              <a:t>11</a:t>
            </a:fld>
            <a:endParaRPr lang="en-US"/>
          </a:p>
        </p:txBody>
      </p:sp>
    </p:spTree>
    <p:extLst>
      <p:ext uri="{BB962C8B-B14F-4D97-AF65-F5344CB8AC3E}">
        <p14:creationId xmlns:p14="http://schemas.microsoft.com/office/powerpoint/2010/main" val="32039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82ADCB-949A-1F4B-8E58-FFAE849D7179}" type="slidenum">
              <a:rPr lang="en-US" smtClean="0"/>
              <a:t>12</a:t>
            </a:fld>
            <a:endParaRPr lang="en-US"/>
          </a:p>
        </p:txBody>
      </p:sp>
    </p:spTree>
    <p:extLst>
      <p:ext uri="{BB962C8B-B14F-4D97-AF65-F5344CB8AC3E}">
        <p14:creationId xmlns:p14="http://schemas.microsoft.com/office/powerpoint/2010/main" val="1793818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evaluating the response generation performance, we evaluate BLEU and the entity slot-value F1 filling performance of the model.</a:t>
            </a:r>
          </a:p>
          <a:p>
            <a:endParaRPr lang="en-US" dirty="0"/>
          </a:p>
          <a:p>
            <a:r>
              <a:rPr lang="en-US" dirty="0"/>
              <a:t>From the tables, it can be seen that training </a:t>
            </a:r>
            <a:r>
              <a:rPr lang="en-US" dirty="0" err="1"/>
              <a:t>JointLM</a:t>
            </a:r>
            <a:r>
              <a:rPr lang="en-US" dirty="0"/>
              <a:t> on </a:t>
            </a:r>
            <a:r>
              <a:rPr lang="en-US" dirty="0" err="1"/>
              <a:t>HybridToD</a:t>
            </a:r>
            <a:r>
              <a:rPr lang="en-US" dirty="0"/>
              <a:t> and testing on datasets sees little to no change in response generation performance.</a:t>
            </a:r>
          </a:p>
          <a:p>
            <a:r>
              <a:rPr lang="en-US" dirty="0"/>
              <a:t>Whereas, </a:t>
            </a:r>
            <a:r>
              <a:rPr lang="en-US" dirty="0" err="1"/>
              <a:t>SeKnow</a:t>
            </a:r>
            <a:r>
              <a:rPr lang="en-US" dirty="0"/>
              <a:t> shows a more pronounced performance drop than </a:t>
            </a:r>
            <a:r>
              <a:rPr lang="en-US" dirty="0" err="1"/>
              <a:t>JointLM</a:t>
            </a:r>
            <a:r>
              <a:rPr lang="en-US" dirty="0"/>
              <a:t> when the test dataset has a different slot-value distribution across the structured and unstructured knowledge sources.</a:t>
            </a:r>
          </a:p>
          <a:p>
            <a:r>
              <a:rPr lang="en-US" dirty="0"/>
              <a:t>We hypothesize that </a:t>
            </a:r>
            <a:r>
              <a:rPr lang="en-US" dirty="0" err="1"/>
              <a:t>SeKnow</a:t>
            </a:r>
            <a:r>
              <a:rPr lang="en-US" dirty="0"/>
              <a:t> learns the source of information which is confirmed by the experimental results. </a:t>
            </a:r>
            <a:r>
              <a:rPr lang="en-US" dirty="0" err="1"/>
              <a:t>SeKnow</a:t>
            </a:r>
            <a:r>
              <a:rPr lang="en-US" dirty="0"/>
              <a:t> also generates a templatized response and it becomes hard to fill in the slot-values in these templates as more and more slot-values are moved to the unstructured knowledge sources.</a:t>
            </a:r>
          </a:p>
        </p:txBody>
      </p:sp>
      <p:sp>
        <p:nvSpPr>
          <p:cNvPr id="4" name="Slide Number Placeholder 3"/>
          <p:cNvSpPr>
            <a:spLocks noGrp="1"/>
          </p:cNvSpPr>
          <p:nvPr>
            <p:ph type="sldNum" sz="quarter" idx="5"/>
          </p:nvPr>
        </p:nvSpPr>
        <p:spPr/>
        <p:txBody>
          <a:bodyPr/>
          <a:lstStyle/>
          <a:p>
            <a:fld id="{F782ADCB-949A-1F4B-8E58-FFAE849D7179}" type="slidenum">
              <a:rPr lang="en-US" smtClean="0"/>
              <a:t>13</a:t>
            </a:fld>
            <a:endParaRPr lang="en-US"/>
          </a:p>
        </p:txBody>
      </p:sp>
    </p:spTree>
    <p:extLst>
      <p:ext uri="{BB962C8B-B14F-4D97-AF65-F5344CB8AC3E}">
        <p14:creationId xmlns:p14="http://schemas.microsoft.com/office/powerpoint/2010/main" val="3957875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82ADCB-949A-1F4B-8E58-FFAE849D7179}" type="slidenum">
              <a:rPr lang="en-US" smtClean="0"/>
              <a:t>14</a:t>
            </a:fld>
            <a:endParaRPr lang="en-US"/>
          </a:p>
        </p:txBody>
      </p:sp>
    </p:spTree>
    <p:extLst>
      <p:ext uri="{BB962C8B-B14F-4D97-AF65-F5344CB8AC3E}">
        <p14:creationId xmlns:p14="http://schemas.microsoft.com/office/powerpoint/2010/main" val="261471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NimbusRomNo9L"/>
              </a:rPr>
              <a:t>We introduce some terminology here that we use in the paper.</a:t>
            </a:r>
          </a:p>
          <a:p>
            <a:r>
              <a:rPr lang="en-IN" sz="1800" dirty="0">
                <a:effectLst/>
                <a:latin typeface="NimbusRomNo9L"/>
              </a:rPr>
              <a:t>We define structured knowledge as information residing in </a:t>
            </a:r>
            <a:r>
              <a:rPr lang="en-IN" sz="1800" dirty="0" err="1">
                <a:effectLst/>
                <a:latin typeface="NimbusRomNo9L"/>
              </a:rPr>
              <a:t>json</a:t>
            </a:r>
            <a:r>
              <a:rPr lang="en-IN" sz="1800" dirty="0">
                <a:effectLst/>
                <a:latin typeface="NimbusRomNo9L"/>
              </a:rPr>
              <a:t> data or tables that can be queried easily using a well-defined query or a belief state.</a:t>
            </a:r>
          </a:p>
          <a:p>
            <a:r>
              <a:rPr lang="en-IN" sz="1800" dirty="0">
                <a:effectLst/>
                <a:latin typeface="NimbusRomNo9L"/>
              </a:rPr>
              <a:t>Unstructured knowledge however, refers to a set of reviews or documents. For the dataset we deal with in this paper, it is a set of FAQs (question, answer pairs).</a:t>
            </a:r>
          </a:p>
          <a:p>
            <a:r>
              <a:rPr lang="en-IN" sz="1800" dirty="0">
                <a:effectLst/>
                <a:latin typeface="NimbusRomNo9L"/>
              </a:rPr>
              <a:t>We define an entity as the information in the knowledge corpus about a hotel or a restaurant etc.</a:t>
            </a:r>
          </a:p>
        </p:txBody>
      </p:sp>
      <p:sp>
        <p:nvSpPr>
          <p:cNvPr id="4" name="Slide Number Placeholder 3"/>
          <p:cNvSpPr>
            <a:spLocks noGrp="1"/>
          </p:cNvSpPr>
          <p:nvPr>
            <p:ph type="sldNum" sz="quarter" idx="5"/>
          </p:nvPr>
        </p:nvSpPr>
        <p:spPr/>
        <p:txBody>
          <a:bodyPr/>
          <a:lstStyle/>
          <a:p>
            <a:fld id="{F782ADCB-949A-1F4B-8E58-FFAE849D7179}" type="slidenum">
              <a:rPr lang="en-US" smtClean="0"/>
              <a:t>3</a:t>
            </a:fld>
            <a:endParaRPr lang="en-US"/>
          </a:p>
        </p:txBody>
      </p:sp>
    </p:spTree>
    <p:extLst>
      <p:ext uri="{BB962C8B-B14F-4D97-AF65-F5344CB8AC3E}">
        <p14:creationId xmlns:p14="http://schemas.microsoft.com/office/powerpoint/2010/main" val="2182541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effectLst/>
                <a:latin typeface="NimbusRomNo9L"/>
              </a:rPr>
              <a:t>This is how traditional task-oriented dialog systems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NimbusRomNo9L"/>
              </a:rPr>
              <a:t>Most </a:t>
            </a:r>
            <a:r>
              <a:rPr lang="en-IN" sz="1200" dirty="0" err="1">
                <a:effectLst/>
                <a:latin typeface="NimbusRomNo9L"/>
              </a:rPr>
              <a:t>ToD</a:t>
            </a:r>
            <a:r>
              <a:rPr lang="en-IN" sz="1200" dirty="0">
                <a:effectLst/>
                <a:latin typeface="NimbusRomNo9L"/>
              </a:rPr>
              <a:t> systems model the problem as a 3-step process: belief state generation, retrieving the relevant entities using this belief state and then finally generating the response using the context, belief state and fetched entities.</a:t>
            </a:r>
          </a:p>
          <a:p>
            <a:r>
              <a:rPr lang="en-IN" sz="1200" dirty="0">
                <a:effectLst/>
                <a:latin typeface="NimbusRomNo9L"/>
              </a:rPr>
              <a:t>Given a dialog context, a model is tasked with generating a belief state. This belief state is then used to query the knowledge for a set of entities that match the belief state.</a:t>
            </a:r>
          </a:p>
          <a:p>
            <a:r>
              <a:rPr lang="en-IN" sz="1200" dirty="0">
                <a:effectLst/>
                <a:latin typeface="NimbusRomNo9L"/>
              </a:rPr>
              <a:t>After, the entities have been fetched, the model is tasked with generating the next system response for the given dialog context based on the belief state and the fetched set of entities.</a:t>
            </a:r>
          </a:p>
          <a:p>
            <a:endParaRPr lang="en-IN" sz="1200" dirty="0">
              <a:effectLst/>
              <a:latin typeface="NimbusRomNo9L"/>
            </a:endParaRPr>
          </a:p>
          <a:p>
            <a:r>
              <a:rPr lang="en-US" dirty="0"/>
              <a:t>For example, in the figure here, the user asks for a Chinese restaurant in the center part of the town. A belief state generator extracts the belief state from the dialog context which is used to query a structured DB and fetch a set of entities. The dialog context, belief state and the fetched entities are then used to generate the response.</a:t>
            </a:r>
          </a:p>
        </p:txBody>
      </p:sp>
      <p:sp>
        <p:nvSpPr>
          <p:cNvPr id="4" name="Slide Number Placeholder 3"/>
          <p:cNvSpPr>
            <a:spLocks noGrp="1"/>
          </p:cNvSpPr>
          <p:nvPr>
            <p:ph type="sldNum" sz="quarter" idx="5"/>
          </p:nvPr>
        </p:nvSpPr>
        <p:spPr/>
        <p:txBody>
          <a:bodyPr/>
          <a:lstStyle/>
          <a:p>
            <a:fld id="{F782ADCB-949A-1F4B-8E58-FFAE849D7179}" type="slidenum">
              <a:rPr lang="en-US" smtClean="0"/>
              <a:t>4</a:t>
            </a:fld>
            <a:endParaRPr lang="en-US"/>
          </a:p>
        </p:txBody>
      </p:sp>
    </p:spTree>
    <p:extLst>
      <p:ext uri="{BB962C8B-B14F-4D97-AF65-F5344CB8AC3E}">
        <p14:creationId xmlns:p14="http://schemas.microsoft.com/office/powerpoint/2010/main" val="2976658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NimbusRomNo9L"/>
              </a:rPr>
              <a:t>However, knowledge is not always actually in structured knowledge sources. There has been a lot of work in developing methods that use both structured and unstructured knowledge sources but most of these methods make limiting assumptions about the nature of the knowledge sources and thus can’t be used in real world settings.</a:t>
            </a:r>
          </a:p>
          <a:p>
            <a:endParaRPr lang="en-IN" sz="1800" dirty="0">
              <a:effectLst/>
              <a:latin typeface="NimbusRomNo9L"/>
            </a:endParaRPr>
          </a:p>
          <a:p>
            <a:r>
              <a:rPr lang="en-IN" sz="1800" dirty="0">
                <a:effectLst/>
                <a:latin typeface="NimbusRomNo9L"/>
              </a:rPr>
              <a:t>First, current dialog systems are designed to reason over knowledge sources that encode separate pieces of information about the entities. For instance, zip code or address might always be in structured knowledge whereas phone number is always in unstructured knowledge. This is a problem observed in the dataset and model released by the SOTA </a:t>
            </a:r>
            <a:r>
              <a:rPr lang="en-IN" sz="1800" dirty="0" err="1">
                <a:effectLst/>
                <a:latin typeface="NimbusRomNo9L"/>
              </a:rPr>
              <a:t>SeKnow</a:t>
            </a:r>
            <a:r>
              <a:rPr lang="en-IN" sz="1800" dirty="0">
                <a:effectLst/>
                <a:latin typeface="NimbusRomNo9L"/>
              </a:rPr>
              <a:t> model [Gao at al.]</a:t>
            </a:r>
          </a:p>
          <a:p>
            <a:endParaRPr lang="en-IN" sz="1800" dirty="0">
              <a:effectLst/>
              <a:latin typeface="NimbusRomNo9L"/>
            </a:endParaRPr>
          </a:p>
          <a:p>
            <a:r>
              <a:rPr lang="en-IN" sz="1800" dirty="0">
                <a:effectLst/>
                <a:latin typeface="NimbusRomNo9L"/>
              </a:rPr>
              <a:t>Second, systems memorize the source of the source of information and thus don’t work when the source of information (or the knowledge modality) is changed during test time.</a:t>
            </a:r>
          </a:p>
          <a:p>
            <a:endParaRPr lang="en-IN" sz="1800" dirty="0">
              <a:effectLst/>
              <a:latin typeface="NimbusRomNo9L"/>
            </a:endParaRPr>
          </a:p>
          <a:p>
            <a:r>
              <a:rPr lang="en-IN" sz="1800" dirty="0">
                <a:effectLst/>
                <a:latin typeface="NimbusRomNo9L"/>
              </a:rPr>
              <a:t>Third, most systems assume that each agent response can contain information from only one source type, either structured or unstructured.</a:t>
            </a:r>
          </a:p>
        </p:txBody>
      </p:sp>
      <p:sp>
        <p:nvSpPr>
          <p:cNvPr id="4" name="Slide Number Placeholder 3"/>
          <p:cNvSpPr>
            <a:spLocks noGrp="1"/>
          </p:cNvSpPr>
          <p:nvPr>
            <p:ph type="sldNum" sz="quarter" idx="5"/>
          </p:nvPr>
        </p:nvSpPr>
        <p:spPr/>
        <p:txBody>
          <a:bodyPr/>
          <a:lstStyle/>
          <a:p>
            <a:fld id="{F782ADCB-949A-1F4B-8E58-FFAE849D7179}" type="slidenum">
              <a:rPr lang="en-US" smtClean="0"/>
              <a:t>5</a:t>
            </a:fld>
            <a:endParaRPr lang="en-US"/>
          </a:p>
        </p:txBody>
      </p:sp>
    </p:spTree>
    <p:extLst>
      <p:ext uri="{BB962C8B-B14F-4D97-AF65-F5344CB8AC3E}">
        <p14:creationId xmlns:p14="http://schemas.microsoft.com/office/powerpoint/2010/main" val="39454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you look at this example:</a:t>
            </a:r>
          </a:p>
          <a:p>
            <a:endParaRPr lang="en-US" dirty="0"/>
          </a:p>
          <a:p>
            <a:r>
              <a:rPr lang="en-US" dirty="0"/>
              <a:t>1. In the first turn, the user is asking for a moderately priced restaurant in the west and the agent answers with the name of the restaurant which is fetched from the structured knowledge.</a:t>
            </a:r>
          </a:p>
          <a:p>
            <a:r>
              <a:rPr lang="en-US" dirty="0"/>
              <a:t>2. In the second turn, the user requests for gluten free options and the agent needs to look up the FAQs from the unstructured knowledge to check if they have gluten-free options available.</a:t>
            </a:r>
          </a:p>
          <a:p>
            <a:r>
              <a:rPr lang="en-US" dirty="0"/>
              <a:t>3. Similarly, for the 3</a:t>
            </a:r>
            <a:r>
              <a:rPr lang="en-US" baseline="30000" dirty="0"/>
              <a:t>rd</a:t>
            </a:r>
            <a:r>
              <a:rPr lang="en-US" dirty="0"/>
              <a:t> turn the agent needs to look up the zip code from the structured knowledge.</a:t>
            </a:r>
          </a:p>
          <a:p>
            <a:r>
              <a:rPr lang="en-US" dirty="0"/>
              <a:t>4. And for the final turn the agent replied with the exact address (which is fetched from the unstructured knowledge) and the phone number (which is looked up in the structured knowledge source).</a:t>
            </a:r>
          </a:p>
        </p:txBody>
      </p:sp>
      <p:sp>
        <p:nvSpPr>
          <p:cNvPr id="4" name="Slide Number Placeholder 3"/>
          <p:cNvSpPr>
            <a:spLocks noGrp="1"/>
          </p:cNvSpPr>
          <p:nvPr>
            <p:ph type="sldNum" sz="quarter" idx="5"/>
          </p:nvPr>
        </p:nvSpPr>
        <p:spPr/>
        <p:txBody>
          <a:bodyPr/>
          <a:lstStyle/>
          <a:p>
            <a:fld id="{F782ADCB-949A-1F4B-8E58-FFAE849D7179}" type="slidenum">
              <a:rPr lang="en-US" smtClean="0"/>
              <a:t>6</a:t>
            </a:fld>
            <a:endParaRPr lang="en-US"/>
          </a:p>
        </p:txBody>
      </p:sp>
    </p:spTree>
    <p:extLst>
      <p:ext uri="{BB962C8B-B14F-4D97-AF65-F5344CB8AC3E}">
        <p14:creationId xmlns:p14="http://schemas.microsoft.com/office/powerpoint/2010/main" val="257678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Most current systems learn that certain slot-values only come from structured and certain slot-values from unstructured sources due to the biases in the datasets used during training. To mitigate this problem, we create a dataset (which we call </a:t>
            </a:r>
            <a:r>
              <a:rPr lang="en-US" dirty="0" err="1"/>
              <a:t>HybridToD</a:t>
            </a:r>
            <a:r>
              <a:rPr lang="en-US" dirty="0"/>
              <a:t>) which is devoid of such assumptions.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We demonstrate that our models when trained on this dataset can fuse information from both structured and unstructured knowledge sources for response generation and beats SOTA systems on standardized metrics.</a:t>
            </a:r>
          </a:p>
        </p:txBody>
      </p:sp>
      <p:sp>
        <p:nvSpPr>
          <p:cNvPr id="4" name="Slide Number Placeholder 3"/>
          <p:cNvSpPr>
            <a:spLocks noGrp="1"/>
          </p:cNvSpPr>
          <p:nvPr>
            <p:ph type="sldNum" sz="quarter" idx="5"/>
          </p:nvPr>
        </p:nvSpPr>
        <p:spPr/>
        <p:txBody>
          <a:bodyPr/>
          <a:lstStyle/>
          <a:p>
            <a:fld id="{F782ADCB-949A-1F4B-8E58-FFAE849D7179}" type="slidenum">
              <a:rPr lang="en-US" smtClean="0"/>
              <a:t>7</a:t>
            </a:fld>
            <a:endParaRPr lang="en-US"/>
          </a:p>
        </p:txBody>
      </p:sp>
    </p:spTree>
    <p:extLst>
      <p:ext uri="{BB962C8B-B14F-4D97-AF65-F5344CB8AC3E}">
        <p14:creationId xmlns:p14="http://schemas.microsoft.com/office/powerpoint/2010/main" val="2255183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consider the modified dataset proposed by </a:t>
            </a:r>
            <a:r>
              <a:rPr lang="en-US" dirty="0" err="1"/>
              <a:t>SeKnow</a:t>
            </a:r>
            <a:r>
              <a:rPr lang="en-US" dirty="0"/>
              <a:t>. For simplicity, we will refer to this dataset as </a:t>
            </a:r>
            <a:r>
              <a:rPr lang="en-US" dirty="0" err="1"/>
              <a:t>SeKnow-MultiWoZ</a:t>
            </a:r>
            <a:r>
              <a:rPr lang="en-US" dirty="0"/>
              <a:t>. The </a:t>
            </a:r>
            <a:r>
              <a:rPr lang="en-US" dirty="0" err="1"/>
              <a:t>SeKnow-MultiWoZ</a:t>
            </a:r>
            <a:r>
              <a:rPr lang="en-US" dirty="0"/>
              <a:t> dataset consists of a </a:t>
            </a:r>
            <a:r>
              <a:rPr lang="en-US" dirty="0" err="1"/>
              <a:t>json</a:t>
            </a:r>
            <a:r>
              <a:rPr lang="en-US" dirty="0"/>
              <a:t> DB for the structured source of information and a corpus of FAQs about the entities which are used as unstructured knowledge.</a:t>
            </a:r>
          </a:p>
          <a:p>
            <a:r>
              <a:rPr lang="en-US" dirty="0"/>
              <a:t>We modify this dataset using a systematic procedure to remove the aforementioned limitations.</a:t>
            </a:r>
          </a:p>
          <a:p>
            <a:endParaRPr lang="en-US" dirty="0"/>
          </a:p>
          <a:p>
            <a:r>
              <a:rPr lang="en-US" dirty="0"/>
              <a:t>To modify the dataset, we construct a graph G(V, E):</a:t>
            </a:r>
          </a:p>
          <a:p>
            <a:pPr marL="228600" indent="-228600">
              <a:buAutoNum type="arabicPeriod"/>
            </a:pPr>
            <a:r>
              <a:rPr lang="en-US" dirty="0"/>
              <a:t>Each vertex in V is a unique slot-value pair</a:t>
            </a:r>
          </a:p>
          <a:p>
            <a:pPr marL="228600" indent="-228600">
              <a:buAutoNum type="arabicPeriod"/>
            </a:pPr>
            <a:r>
              <a:rPr lang="en-US" dirty="0"/>
              <a:t>An edge exists between 2 vertices if the slot-values represented by these vertices occur in the same utterance in the training dataset</a:t>
            </a:r>
          </a:p>
          <a:p>
            <a:pPr marL="228600" indent="-228600">
              <a:buAutoNum type="arabicPeriod"/>
            </a:pPr>
            <a:endParaRPr lang="en-US" dirty="0"/>
          </a:p>
          <a:p>
            <a:r>
              <a:rPr lang="en-US" dirty="0"/>
              <a:t>We find a </a:t>
            </a:r>
            <a:r>
              <a:rPr lang="en-US" dirty="0" err="1"/>
              <a:t>maxcut</a:t>
            </a:r>
            <a:r>
              <a:rPr lang="en-US" dirty="0"/>
              <a:t> of this graph which ensures that we modify the maximum number of utterances in the dataset. For finding the </a:t>
            </a:r>
            <a:r>
              <a:rPr lang="en-US" dirty="0" err="1"/>
              <a:t>maxcut</a:t>
            </a:r>
            <a:r>
              <a:rPr lang="en-US" dirty="0"/>
              <a:t>, we use the approximate </a:t>
            </a:r>
            <a:r>
              <a:rPr lang="en-US" dirty="0" err="1"/>
              <a:t>MaxCut</a:t>
            </a:r>
            <a:r>
              <a:rPr lang="en-US" dirty="0"/>
              <a:t>-BM algorithm since finding the </a:t>
            </a:r>
            <a:r>
              <a:rPr lang="en-US" dirty="0" err="1"/>
              <a:t>maxcut</a:t>
            </a:r>
            <a:r>
              <a:rPr lang="en-US" dirty="0"/>
              <a:t> is a hard problem.</a:t>
            </a:r>
          </a:p>
          <a:p>
            <a:r>
              <a:rPr lang="en-US" dirty="0"/>
              <a:t>Once we have found a good approximate solution to the </a:t>
            </a:r>
            <a:r>
              <a:rPr lang="en-US" dirty="0" err="1"/>
              <a:t>maxcut</a:t>
            </a:r>
            <a:r>
              <a:rPr lang="en-US" dirty="0"/>
              <a:t> problem, we move slot-values from one of the resulting halves of </a:t>
            </a:r>
            <a:r>
              <a:rPr lang="en-US" dirty="0" err="1"/>
              <a:t>maxcut</a:t>
            </a:r>
            <a:r>
              <a:rPr lang="en-US" dirty="0"/>
              <a:t> from structured source to unstructured knowledge.</a:t>
            </a:r>
          </a:p>
          <a:p>
            <a:r>
              <a:rPr lang="en-US" dirty="0"/>
              <a:t>To move the slot-values we use pre-defined templates of the FAQs.</a:t>
            </a:r>
          </a:p>
          <a:p>
            <a:r>
              <a:rPr lang="en-US" dirty="0"/>
              <a:t>This results in a new structured and unstructured knowledge source that affects the maximum number of utterances in the resulting dataset.</a:t>
            </a:r>
          </a:p>
          <a:p>
            <a:r>
              <a:rPr lang="en-US" dirty="0"/>
              <a:t>We call this new dataset as </a:t>
            </a:r>
            <a:r>
              <a:rPr lang="en-US" dirty="0" err="1"/>
              <a:t>HybridToD</a:t>
            </a:r>
            <a:r>
              <a:rPr lang="en-US" dirty="0"/>
              <a:t>.</a:t>
            </a:r>
          </a:p>
        </p:txBody>
      </p:sp>
      <p:sp>
        <p:nvSpPr>
          <p:cNvPr id="4" name="Slide Number Placeholder 3"/>
          <p:cNvSpPr>
            <a:spLocks noGrp="1"/>
          </p:cNvSpPr>
          <p:nvPr>
            <p:ph type="sldNum" sz="quarter" idx="5"/>
          </p:nvPr>
        </p:nvSpPr>
        <p:spPr/>
        <p:txBody>
          <a:bodyPr/>
          <a:lstStyle/>
          <a:p>
            <a:fld id="{F782ADCB-949A-1F4B-8E58-FFAE849D7179}" type="slidenum">
              <a:rPr lang="en-US" smtClean="0"/>
              <a:t>8</a:t>
            </a:fld>
            <a:endParaRPr lang="en-US"/>
          </a:p>
        </p:txBody>
      </p:sp>
    </p:spTree>
    <p:extLst>
      <p:ext uri="{BB962C8B-B14F-4D97-AF65-F5344CB8AC3E}">
        <p14:creationId xmlns:p14="http://schemas.microsoft.com/office/powerpoint/2010/main" val="1265421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slide shows the dataset distribution.</a:t>
            </a:r>
          </a:p>
          <a:p>
            <a:endParaRPr lang="en-US" dirty="0"/>
          </a:p>
          <a:p>
            <a:r>
              <a:rPr lang="en-US" dirty="0"/>
              <a:t>We have 3 domains in the dataset, hotels, restaurants and attractions which in total amount to 222 entities and a total of 47.2k context-response pairs for training and 5.7k context-response pairs for the test split.</a:t>
            </a:r>
          </a:p>
          <a:p>
            <a:r>
              <a:rPr lang="en-US" dirty="0"/>
              <a:t>We also show the distribution of slot-values in structured source in the original </a:t>
            </a:r>
            <a:r>
              <a:rPr lang="en-US" dirty="0" err="1"/>
              <a:t>SeKnow-MultiWoZ</a:t>
            </a:r>
            <a:r>
              <a:rPr lang="en-US" dirty="0"/>
              <a:t> dataset and the </a:t>
            </a:r>
            <a:r>
              <a:rPr lang="en-US" dirty="0" err="1"/>
              <a:t>HybridToD</a:t>
            </a:r>
            <a:r>
              <a:rPr lang="en-US" dirty="0"/>
              <a:t> dataset, similarly with the FAQs in the unstructured knowledge source.</a:t>
            </a:r>
          </a:p>
        </p:txBody>
      </p:sp>
      <p:sp>
        <p:nvSpPr>
          <p:cNvPr id="4" name="Slide Number Placeholder 3"/>
          <p:cNvSpPr>
            <a:spLocks noGrp="1"/>
          </p:cNvSpPr>
          <p:nvPr>
            <p:ph type="sldNum" sz="quarter" idx="5"/>
          </p:nvPr>
        </p:nvSpPr>
        <p:spPr/>
        <p:txBody>
          <a:bodyPr/>
          <a:lstStyle/>
          <a:p>
            <a:fld id="{F782ADCB-949A-1F4B-8E58-FFAE849D7179}" type="slidenum">
              <a:rPr lang="en-US" smtClean="0"/>
              <a:t>9</a:t>
            </a:fld>
            <a:endParaRPr lang="en-US"/>
          </a:p>
        </p:txBody>
      </p:sp>
    </p:spTree>
    <p:extLst>
      <p:ext uri="{BB962C8B-B14F-4D97-AF65-F5344CB8AC3E}">
        <p14:creationId xmlns:p14="http://schemas.microsoft.com/office/powerpoint/2010/main" val="3343577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the traditional task-oriented dialog systems, our model doesn’t generate the belief state.</a:t>
            </a:r>
          </a:p>
          <a:p>
            <a:r>
              <a:rPr lang="en-US" dirty="0"/>
              <a:t>We instead model the problem in a different way.</a:t>
            </a:r>
          </a:p>
          <a:p>
            <a:endParaRPr lang="en-US" dirty="0"/>
          </a:p>
          <a:p>
            <a:r>
              <a:rPr lang="en-US" dirty="0"/>
              <a:t>We use an entity retriever that ranks each entity based on the dialog context.</a:t>
            </a:r>
          </a:p>
          <a:p>
            <a:r>
              <a:rPr lang="en-US" dirty="0"/>
              <a:t>We then take the best ranked entity and pass it along with the dialog context for response generation.</a:t>
            </a:r>
          </a:p>
          <a:p>
            <a:endParaRPr lang="en-US" dirty="0"/>
          </a:p>
          <a:p>
            <a:r>
              <a:rPr lang="en-US" dirty="0"/>
              <a:t>The advantage of this kind of modeling is that, we can directly generate the response unlike SOTA methods like </a:t>
            </a:r>
            <a:r>
              <a:rPr lang="en-US" dirty="0" err="1"/>
              <a:t>SeKnow</a:t>
            </a:r>
            <a:r>
              <a:rPr lang="en-US" dirty="0"/>
              <a:t> which generate a templatized response and fill in the slot templates in the templatized response using an entity.</a:t>
            </a:r>
          </a:p>
          <a:p>
            <a:r>
              <a:rPr lang="en-US" dirty="0"/>
              <a:t>The templatized </a:t>
            </a:r>
            <a:r>
              <a:rPr lang="en-US" dirty="0" err="1"/>
              <a:t>reponse</a:t>
            </a:r>
            <a:r>
              <a:rPr lang="en-US" dirty="0"/>
              <a:t> generation becomes problematic when you move slot-values from structured to unstructured since, filling in the slot templates becomes non-trivial in such a case.</a:t>
            </a:r>
          </a:p>
        </p:txBody>
      </p:sp>
      <p:sp>
        <p:nvSpPr>
          <p:cNvPr id="4" name="Slide Number Placeholder 3"/>
          <p:cNvSpPr>
            <a:spLocks noGrp="1"/>
          </p:cNvSpPr>
          <p:nvPr>
            <p:ph type="sldNum" sz="quarter" idx="5"/>
          </p:nvPr>
        </p:nvSpPr>
        <p:spPr/>
        <p:txBody>
          <a:bodyPr/>
          <a:lstStyle/>
          <a:p>
            <a:fld id="{F782ADCB-949A-1F4B-8E58-FFAE849D7179}" type="slidenum">
              <a:rPr lang="en-US" smtClean="0"/>
              <a:t>10</a:t>
            </a:fld>
            <a:endParaRPr lang="en-US"/>
          </a:p>
        </p:txBody>
      </p:sp>
    </p:spTree>
    <p:extLst>
      <p:ext uri="{BB962C8B-B14F-4D97-AF65-F5344CB8AC3E}">
        <p14:creationId xmlns:p14="http://schemas.microsoft.com/office/powerpoint/2010/main" val="3856477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58E76-73AC-9B4C-BD83-24DEC1F48B0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DAAB7D0-BA44-BD4B-8A35-F4F5415D83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348CDA6-B14A-7E4E-8E8B-3EC9C5315C63}"/>
              </a:ext>
            </a:extLst>
          </p:cNvPr>
          <p:cNvSpPr>
            <a:spLocks noGrp="1"/>
          </p:cNvSpPr>
          <p:nvPr>
            <p:ph type="dt" sz="half" idx="10"/>
          </p:nvPr>
        </p:nvSpPr>
        <p:spPr/>
        <p:txBody>
          <a:bodyPr/>
          <a:lstStyle/>
          <a:p>
            <a:fld id="{F8A2BE68-1E5B-9D45-A9C5-0AE2A81ADEBB}" type="datetimeFigureOut">
              <a:rPr lang="en-US" smtClean="0"/>
              <a:t>4/10/23</a:t>
            </a:fld>
            <a:endParaRPr lang="en-US"/>
          </a:p>
        </p:txBody>
      </p:sp>
      <p:sp>
        <p:nvSpPr>
          <p:cNvPr id="5" name="Footer Placeholder 4">
            <a:extLst>
              <a:ext uri="{FF2B5EF4-FFF2-40B4-BE49-F238E27FC236}">
                <a16:creationId xmlns:a16="http://schemas.microsoft.com/office/drawing/2014/main" id="{387BB995-F783-BF44-A443-60CC40FAA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055E3-7C64-0A49-BAD4-AB29E6C0500D}"/>
              </a:ext>
            </a:extLst>
          </p:cNvPr>
          <p:cNvSpPr>
            <a:spLocks noGrp="1"/>
          </p:cNvSpPr>
          <p:nvPr>
            <p:ph type="sldNum" sz="quarter" idx="12"/>
          </p:nvPr>
        </p:nvSpPr>
        <p:spPr/>
        <p:txBody>
          <a:bodyPr/>
          <a:lstStyle/>
          <a:p>
            <a:fld id="{68D865DF-0E22-BD4A-8EC3-873A830A88AA}" type="slidenum">
              <a:rPr lang="en-US" smtClean="0"/>
              <a:t>‹#›</a:t>
            </a:fld>
            <a:endParaRPr lang="en-US"/>
          </a:p>
        </p:txBody>
      </p:sp>
    </p:spTree>
    <p:extLst>
      <p:ext uri="{BB962C8B-B14F-4D97-AF65-F5344CB8AC3E}">
        <p14:creationId xmlns:p14="http://schemas.microsoft.com/office/powerpoint/2010/main" val="758289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8284-2F89-F447-8CEB-6656CA3B286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5438891-B84B-E844-A5EE-C8066A9E5A3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E11095-A4B0-A245-9058-AC080DBCA682}"/>
              </a:ext>
            </a:extLst>
          </p:cNvPr>
          <p:cNvSpPr>
            <a:spLocks noGrp="1"/>
          </p:cNvSpPr>
          <p:nvPr>
            <p:ph type="dt" sz="half" idx="10"/>
          </p:nvPr>
        </p:nvSpPr>
        <p:spPr/>
        <p:txBody>
          <a:bodyPr/>
          <a:lstStyle/>
          <a:p>
            <a:fld id="{F8A2BE68-1E5B-9D45-A9C5-0AE2A81ADEBB}" type="datetimeFigureOut">
              <a:rPr lang="en-US" smtClean="0"/>
              <a:t>4/10/23</a:t>
            </a:fld>
            <a:endParaRPr lang="en-US"/>
          </a:p>
        </p:txBody>
      </p:sp>
      <p:sp>
        <p:nvSpPr>
          <p:cNvPr id="5" name="Footer Placeholder 4">
            <a:extLst>
              <a:ext uri="{FF2B5EF4-FFF2-40B4-BE49-F238E27FC236}">
                <a16:creationId xmlns:a16="http://schemas.microsoft.com/office/drawing/2014/main" id="{D405C893-860A-8E44-8431-454F54A39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1204B-2BFE-EC48-AC1E-63AAF317F4DA}"/>
              </a:ext>
            </a:extLst>
          </p:cNvPr>
          <p:cNvSpPr>
            <a:spLocks noGrp="1"/>
          </p:cNvSpPr>
          <p:nvPr>
            <p:ph type="sldNum" sz="quarter" idx="12"/>
          </p:nvPr>
        </p:nvSpPr>
        <p:spPr/>
        <p:txBody>
          <a:bodyPr/>
          <a:lstStyle/>
          <a:p>
            <a:fld id="{68D865DF-0E22-BD4A-8EC3-873A830A88AA}" type="slidenum">
              <a:rPr lang="en-US" smtClean="0"/>
              <a:t>‹#›</a:t>
            </a:fld>
            <a:endParaRPr lang="en-US"/>
          </a:p>
        </p:txBody>
      </p:sp>
    </p:spTree>
    <p:extLst>
      <p:ext uri="{BB962C8B-B14F-4D97-AF65-F5344CB8AC3E}">
        <p14:creationId xmlns:p14="http://schemas.microsoft.com/office/powerpoint/2010/main" val="2183973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E3B0CC-2A57-5E49-A015-6468A7A2387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D4D85BA-89E0-B646-B2A8-13EE6A26196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79E6D6-8AA4-D145-A656-C6A9E8A50B0F}"/>
              </a:ext>
            </a:extLst>
          </p:cNvPr>
          <p:cNvSpPr>
            <a:spLocks noGrp="1"/>
          </p:cNvSpPr>
          <p:nvPr>
            <p:ph type="dt" sz="half" idx="10"/>
          </p:nvPr>
        </p:nvSpPr>
        <p:spPr/>
        <p:txBody>
          <a:bodyPr/>
          <a:lstStyle/>
          <a:p>
            <a:fld id="{F8A2BE68-1E5B-9D45-A9C5-0AE2A81ADEBB}" type="datetimeFigureOut">
              <a:rPr lang="en-US" smtClean="0"/>
              <a:t>4/10/23</a:t>
            </a:fld>
            <a:endParaRPr lang="en-US"/>
          </a:p>
        </p:txBody>
      </p:sp>
      <p:sp>
        <p:nvSpPr>
          <p:cNvPr id="5" name="Footer Placeholder 4">
            <a:extLst>
              <a:ext uri="{FF2B5EF4-FFF2-40B4-BE49-F238E27FC236}">
                <a16:creationId xmlns:a16="http://schemas.microsoft.com/office/drawing/2014/main" id="{A00DA680-6754-F241-AA8E-D4F78F186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9690A-B1C9-C84B-9D7B-468E79AA4B80}"/>
              </a:ext>
            </a:extLst>
          </p:cNvPr>
          <p:cNvSpPr>
            <a:spLocks noGrp="1"/>
          </p:cNvSpPr>
          <p:nvPr>
            <p:ph type="sldNum" sz="quarter" idx="12"/>
          </p:nvPr>
        </p:nvSpPr>
        <p:spPr/>
        <p:txBody>
          <a:bodyPr/>
          <a:lstStyle/>
          <a:p>
            <a:fld id="{68D865DF-0E22-BD4A-8EC3-873A830A88AA}" type="slidenum">
              <a:rPr lang="en-US" smtClean="0"/>
              <a:t>‹#›</a:t>
            </a:fld>
            <a:endParaRPr lang="en-US"/>
          </a:p>
        </p:txBody>
      </p:sp>
    </p:spTree>
    <p:extLst>
      <p:ext uri="{BB962C8B-B14F-4D97-AF65-F5344CB8AC3E}">
        <p14:creationId xmlns:p14="http://schemas.microsoft.com/office/powerpoint/2010/main" val="3816388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8F85-07F3-6749-ABC4-10CFF2ABAA1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2250838-9640-C346-BBFE-089BB2A09CD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E5784F0-5812-2247-8E28-A7D5253CA6EE}"/>
              </a:ext>
            </a:extLst>
          </p:cNvPr>
          <p:cNvSpPr>
            <a:spLocks noGrp="1"/>
          </p:cNvSpPr>
          <p:nvPr>
            <p:ph type="dt" sz="half" idx="10"/>
          </p:nvPr>
        </p:nvSpPr>
        <p:spPr/>
        <p:txBody>
          <a:bodyPr/>
          <a:lstStyle/>
          <a:p>
            <a:fld id="{F8A2BE68-1E5B-9D45-A9C5-0AE2A81ADEBB}" type="datetimeFigureOut">
              <a:rPr lang="en-US" smtClean="0"/>
              <a:t>4/10/23</a:t>
            </a:fld>
            <a:endParaRPr lang="en-US"/>
          </a:p>
        </p:txBody>
      </p:sp>
      <p:sp>
        <p:nvSpPr>
          <p:cNvPr id="5" name="Footer Placeholder 4">
            <a:extLst>
              <a:ext uri="{FF2B5EF4-FFF2-40B4-BE49-F238E27FC236}">
                <a16:creationId xmlns:a16="http://schemas.microsoft.com/office/drawing/2014/main" id="{F79114EE-CBBF-CA4C-A928-727F16FC37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FB082-CF08-6843-9702-0E1B4BF7870B}"/>
              </a:ext>
            </a:extLst>
          </p:cNvPr>
          <p:cNvSpPr>
            <a:spLocks noGrp="1"/>
          </p:cNvSpPr>
          <p:nvPr>
            <p:ph type="sldNum" sz="quarter" idx="12"/>
          </p:nvPr>
        </p:nvSpPr>
        <p:spPr/>
        <p:txBody>
          <a:bodyPr/>
          <a:lstStyle/>
          <a:p>
            <a:fld id="{68D865DF-0E22-BD4A-8EC3-873A830A88AA}" type="slidenum">
              <a:rPr lang="en-US" smtClean="0"/>
              <a:t>‹#›</a:t>
            </a:fld>
            <a:endParaRPr lang="en-US"/>
          </a:p>
        </p:txBody>
      </p:sp>
    </p:spTree>
    <p:extLst>
      <p:ext uri="{BB962C8B-B14F-4D97-AF65-F5344CB8AC3E}">
        <p14:creationId xmlns:p14="http://schemas.microsoft.com/office/powerpoint/2010/main" val="2853123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F1C6-6758-904C-A2EF-851E67578CD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AC0E949-04F7-5E41-BAA0-E21544E499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9FADB77-0A73-B441-BFE1-52991D74FB8C}"/>
              </a:ext>
            </a:extLst>
          </p:cNvPr>
          <p:cNvSpPr>
            <a:spLocks noGrp="1"/>
          </p:cNvSpPr>
          <p:nvPr>
            <p:ph type="dt" sz="half" idx="10"/>
          </p:nvPr>
        </p:nvSpPr>
        <p:spPr/>
        <p:txBody>
          <a:bodyPr/>
          <a:lstStyle/>
          <a:p>
            <a:fld id="{F8A2BE68-1E5B-9D45-A9C5-0AE2A81ADEBB}" type="datetimeFigureOut">
              <a:rPr lang="en-US" smtClean="0"/>
              <a:t>4/10/23</a:t>
            </a:fld>
            <a:endParaRPr lang="en-US"/>
          </a:p>
        </p:txBody>
      </p:sp>
      <p:sp>
        <p:nvSpPr>
          <p:cNvPr id="5" name="Footer Placeholder 4">
            <a:extLst>
              <a:ext uri="{FF2B5EF4-FFF2-40B4-BE49-F238E27FC236}">
                <a16:creationId xmlns:a16="http://schemas.microsoft.com/office/drawing/2014/main" id="{DC446296-78BA-8A4D-B46A-638EE65D2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80CDD-4E59-AF49-8E7B-F93E396049AE}"/>
              </a:ext>
            </a:extLst>
          </p:cNvPr>
          <p:cNvSpPr>
            <a:spLocks noGrp="1"/>
          </p:cNvSpPr>
          <p:nvPr>
            <p:ph type="sldNum" sz="quarter" idx="12"/>
          </p:nvPr>
        </p:nvSpPr>
        <p:spPr/>
        <p:txBody>
          <a:bodyPr/>
          <a:lstStyle/>
          <a:p>
            <a:fld id="{68D865DF-0E22-BD4A-8EC3-873A830A88AA}" type="slidenum">
              <a:rPr lang="en-US" smtClean="0"/>
              <a:t>‹#›</a:t>
            </a:fld>
            <a:endParaRPr lang="en-US"/>
          </a:p>
        </p:txBody>
      </p:sp>
    </p:spTree>
    <p:extLst>
      <p:ext uri="{BB962C8B-B14F-4D97-AF65-F5344CB8AC3E}">
        <p14:creationId xmlns:p14="http://schemas.microsoft.com/office/powerpoint/2010/main" val="285892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3B0A9-EC68-1E48-AA1A-788912DB36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00A187E-BC41-5F4C-A980-24B3E48C8E4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F4CAE6D-C770-F34F-8C39-D4284A7DA79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37B3D08-5758-104C-9931-FF93D1E7323D}"/>
              </a:ext>
            </a:extLst>
          </p:cNvPr>
          <p:cNvSpPr>
            <a:spLocks noGrp="1"/>
          </p:cNvSpPr>
          <p:nvPr>
            <p:ph type="dt" sz="half" idx="10"/>
          </p:nvPr>
        </p:nvSpPr>
        <p:spPr/>
        <p:txBody>
          <a:bodyPr/>
          <a:lstStyle/>
          <a:p>
            <a:fld id="{F8A2BE68-1E5B-9D45-A9C5-0AE2A81ADEBB}" type="datetimeFigureOut">
              <a:rPr lang="en-US" smtClean="0"/>
              <a:t>4/10/23</a:t>
            </a:fld>
            <a:endParaRPr lang="en-US"/>
          </a:p>
        </p:txBody>
      </p:sp>
      <p:sp>
        <p:nvSpPr>
          <p:cNvPr id="6" name="Footer Placeholder 5">
            <a:extLst>
              <a:ext uri="{FF2B5EF4-FFF2-40B4-BE49-F238E27FC236}">
                <a16:creationId xmlns:a16="http://schemas.microsoft.com/office/drawing/2014/main" id="{FB87213E-0849-5A48-928D-7A11721DAD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A102C7-FF2A-4C4F-A18B-61CBC20660B0}"/>
              </a:ext>
            </a:extLst>
          </p:cNvPr>
          <p:cNvSpPr>
            <a:spLocks noGrp="1"/>
          </p:cNvSpPr>
          <p:nvPr>
            <p:ph type="sldNum" sz="quarter" idx="12"/>
          </p:nvPr>
        </p:nvSpPr>
        <p:spPr/>
        <p:txBody>
          <a:bodyPr/>
          <a:lstStyle/>
          <a:p>
            <a:fld id="{68D865DF-0E22-BD4A-8EC3-873A830A88AA}" type="slidenum">
              <a:rPr lang="en-US" smtClean="0"/>
              <a:t>‹#›</a:t>
            </a:fld>
            <a:endParaRPr lang="en-US"/>
          </a:p>
        </p:txBody>
      </p:sp>
    </p:spTree>
    <p:extLst>
      <p:ext uri="{BB962C8B-B14F-4D97-AF65-F5344CB8AC3E}">
        <p14:creationId xmlns:p14="http://schemas.microsoft.com/office/powerpoint/2010/main" val="41080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FE51-D091-0E4E-97A3-3266B15BEA6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42E98C7-764C-8D42-BB90-C81F17DC6E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0847241-95F1-804B-B7BF-A5E941C3262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8416C43-F189-0D42-80DD-87424CA00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022AFBA-1764-394D-AD9E-37665E25557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75FE610-9F84-A740-B5AB-20656080FA65}"/>
              </a:ext>
            </a:extLst>
          </p:cNvPr>
          <p:cNvSpPr>
            <a:spLocks noGrp="1"/>
          </p:cNvSpPr>
          <p:nvPr>
            <p:ph type="dt" sz="half" idx="10"/>
          </p:nvPr>
        </p:nvSpPr>
        <p:spPr/>
        <p:txBody>
          <a:bodyPr/>
          <a:lstStyle/>
          <a:p>
            <a:fld id="{F8A2BE68-1E5B-9D45-A9C5-0AE2A81ADEBB}" type="datetimeFigureOut">
              <a:rPr lang="en-US" smtClean="0"/>
              <a:t>4/10/23</a:t>
            </a:fld>
            <a:endParaRPr lang="en-US"/>
          </a:p>
        </p:txBody>
      </p:sp>
      <p:sp>
        <p:nvSpPr>
          <p:cNvPr id="8" name="Footer Placeholder 7">
            <a:extLst>
              <a:ext uri="{FF2B5EF4-FFF2-40B4-BE49-F238E27FC236}">
                <a16:creationId xmlns:a16="http://schemas.microsoft.com/office/drawing/2014/main" id="{A263A23B-CEA9-C446-B653-5EB9863360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54B603-BC9E-A34A-BA5C-EE0F4C2DA52D}"/>
              </a:ext>
            </a:extLst>
          </p:cNvPr>
          <p:cNvSpPr>
            <a:spLocks noGrp="1"/>
          </p:cNvSpPr>
          <p:nvPr>
            <p:ph type="sldNum" sz="quarter" idx="12"/>
          </p:nvPr>
        </p:nvSpPr>
        <p:spPr/>
        <p:txBody>
          <a:bodyPr/>
          <a:lstStyle/>
          <a:p>
            <a:fld id="{68D865DF-0E22-BD4A-8EC3-873A830A88AA}" type="slidenum">
              <a:rPr lang="en-US" smtClean="0"/>
              <a:t>‹#›</a:t>
            </a:fld>
            <a:endParaRPr lang="en-US"/>
          </a:p>
        </p:txBody>
      </p:sp>
    </p:spTree>
    <p:extLst>
      <p:ext uri="{BB962C8B-B14F-4D97-AF65-F5344CB8AC3E}">
        <p14:creationId xmlns:p14="http://schemas.microsoft.com/office/powerpoint/2010/main" val="405774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40D83-5FE0-6143-A15B-32B85A9AECA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C73FE90-FA0A-7548-86D8-34D7D362EDDD}"/>
              </a:ext>
            </a:extLst>
          </p:cNvPr>
          <p:cNvSpPr>
            <a:spLocks noGrp="1"/>
          </p:cNvSpPr>
          <p:nvPr>
            <p:ph type="dt" sz="half" idx="10"/>
          </p:nvPr>
        </p:nvSpPr>
        <p:spPr/>
        <p:txBody>
          <a:bodyPr/>
          <a:lstStyle/>
          <a:p>
            <a:fld id="{F8A2BE68-1E5B-9D45-A9C5-0AE2A81ADEBB}" type="datetimeFigureOut">
              <a:rPr lang="en-US" smtClean="0"/>
              <a:t>4/10/23</a:t>
            </a:fld>
            <a:endParaRPr lang="en-US"/>
          </a:p>
        </p:txBody>
      </p:sp>
      <p:sp>
        <p:nvSpPr>
          <p:cNvPr id="4" name="Footer Placeholder 3">
            <a:extLst>
              <a:ext uri="{FF2B5EF4-FFF2-40B4-BE49-F238E27FC236}">
                <a16:creationId xmlns:a16="http://schemas.microsoft.com/office/drawing/2014/main" id="{7016EC3C-D572-7D40-A516-8724F69EF0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B9073E-3023-B441-9C5D-BA894549F07B}"/>
              </a:ext>
            </a:extLst>
          </p:cNvPr>
          <p:cNvSpPr>
            <a:spLocks noGrp="1"/>
          </p:cNvSpPr>
          <p:nvPr>
            <p:ph type="sldNum" sz="quarter" idx="12"/>
          </p:nvPr>
        </p:nvSpPr>
        <p:spPr/>
        <p:txBody>
          <a:bodyPr/>
          <a:lstStyle/>
          <a:p>
            <a:fld id="{68D865DF-0E22-BD4A-8EC3-873A830A88AA}" type="slidenum">
              <a:rPr lang="en-US" smtClean="0"/>
              <a:t>‹#›</a:t>
            </a:fld>
            <a:endParaRPr lang="en-US"/>
          </a:p>
        </p:txBody>
      </p:sp>
    </p:spTree>
    <p:extLst>
      <p:ext uri="{BB962C8B-B14F-4D97-AF65-F5344CB8AC3E}">
        <p14:creationId xmlns:p14="http://schemas.microsoft.com/office/powerpoint/2010/main" val="2437483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A335D-D85F-324A-B543-07F6E31A05D2}"/>
              </a:ext>
            </a:extLst>
          </p:cNvPr>
          <p:cNvSpPr>
            <a:spLocks noGrp="1"/>
          </p:cNvSpPr>
          <p:nvPr>
            <p:ph type="dt" sz="half" idx="10"/>
          </p:nvPr>
        </p:nvSpPr>
        <p:spPr/>
        <p:txBody>
          <a:bodyPr/>
          <a:lstStyle/>
          <a:p>
            <a:fld id="{F8A2BE68-1E5B-9D45-A9C5-0AE2A81ADEBB}" type="datetimeFigureOut">
              <a:rPr lang="en-US" smtClean="0"/>
              <a:t>4/10/23</a:t>
            </a:fld>
            <a:endParaRPr lang="en-US"/>
          </a:p>
        </p:txBody>
      </p:sp>
      <p:sp>
        <p:nvSpPr>
          <p:cNvPr id="3" name="Footer Placeholder 2">
            <a:extLst>
              <a:ext uri="{FF2B5EF4-FFF2-40B4-BE49-F238E27FC236}">
                <a16:creationId xmlns:a16="http://schemas.microsoft.com/office/drawing/2014/main" id="{973D19C1-74E0-2F41-BDD7-80FCEF1E77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29F635-CC8E-8442-AAF8-94BE66B96FBA}"/>
              </a:ext>
            </a:extLst>
          </p:cNvPr>
          <p:cNvSpPr>
            <a:spLocks noGrp="1"/>
          </p:cNvSpPr>
          <p:nvPr>
            <p:ph type="sldNum" sz="quarter" idx="12"/>
          </p:nvPr>
        </p:nvSpPr>
        <p:spPr/>
        <p:txBody>
          <a:bodyPr/>
          <a:lstStyle/>
          <a:p>
            <a:fld id="{68D865DF-0E22-BD4A-8EC3-873A830A88AA}" type="slidenum">
              <a:rPr lang="en-US" smtClean="0"/>
              <a:t>‹#›</a:t>
            </a:fld>
            <a:endParaRPr lang="en-US"/>
          </a:p>
        </p:txBody>
      </p:sp>
    </p:spTree>
    <p:extLst>
      <p:ext uri="{BB962C8B-B14F-4D97-AF65-F5344CB8AC3E}">
        <p14:creationId xmlns:p14="http://schemas.microsoft.com/office/powerpoint/2010/main" val="3230159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367BF-2557-9E4A-A6C3-491B693C063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5D50D-C4CA-AC4E-9918-CD2486939B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4B1FFA9-D1D0-BE4A-895B-BC637E60F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3042528-2802-D444-9870-B69DF12C2434}"/>
              </a:ext>
            </a:extLst>
          </p:cNvPr>
          <p:cNvSpPr>
            <a:spLocks noGrp="1"/>
          </p:cNvSpPr>
          <p:nvPr>
            <p:ph type="dt" sz="half" idx="10"/>
          </p:nvPr>
        </p:nvSpPr>
        <p:spPr/>
        <p:txBody>
          <a:bodyPr/>
          <a:lstStyle/>
          <a:p>
            <a:fld id="{F8A2BE68-1E5B-9D45-A9C5-0AE2A81ADEBB}" type="datetimeFigureOut">
              <a:rPr lang="en-US" smtClean="0"/>
              <a:t>4/10/23</a:t>
            </a:fld>
            <a:endParaRPr lang="en-US"/>
          </a:p>
        </p:txBody>
      </p:sp>
      <p:sp>
        <p:nvSpPr>
          <p:cNvPr id="6" name="Footer Placeholder 5">
            <a:extLst>
              <a:ext uri="{FF2B5EF4-FFF2-40B4-BE49-F238E27FC236}">
                <a16:creationId xmlns:a16="http://schemas.microsoft.com/office/drawing/2014/main" id="{EB4C66DD-C628-C747-BA08-A28A3F206A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D65A8-6C38-A744-890F-169604DDDDAC}"/>
              </a:ext>
            </a:extLst>
          </p:cNvPr>
          <p:cNvSpPr>
            <a:spLocks noGrp="1"/>
          </p:cNvSpPr>
          <p:nvPr>
            <p:ph type="sldNum" sz="quarter" idx="12"/>
          </p:nvPr>
        </p:nvSpPr>
        <p:spPr/>
        <p:txBody>
          <a:bodyPr/>
          <a:lstStyle/>
          <a:p>
            <a:fld id="{68D865DF-0E22-BD4A-8EC3-873A830A88AA}" type="slidenum">
              <a:rPr lang="en-US" smtClean="0"/>
              <a:t>‹#›</a:t>
            </a:fld>
            <a:endParaRPr lang="en-US"/>
          </a:p>
        </p:txBody>
      </p:sp>
    </p:spTree>
    <p:extLst>
      <p:ext uri="{BB962C8B-B14F-4D97-AF65-F5344CB8AC3E}">
        <p14:creationId xmlns:p14="http://schemas.microsoft.com/office/powerpoint/2010/main" val="12385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384B-AFDF-2E46-A6BA-9C66BC14A9E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C8B3A26-5255-334D-9F97-1E8D01482C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C98D75-F2FF-174B-82C9-95C3C10FD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2AC87D-2090-D541-AEFA-A368A495D9E8}"/>
              </a:ext>
            </a:extLst>
          </p:cNvPr>
          <p:cNvSpPr>
            <a:spLocks noGrp="1"/>
          </p:cNvSpPr>
          <p:nvPr>
            <p:ph type="dt" sz="half" idx="10"/>
          </p:nvPr>
        </p:nvSpPr>
        <p:spPr/>
        <p:txBody>
          <a:bodyPr/>
          <a:lstStyle/>
          <a:p>
            <a:fld id="{F8A2BE68-1E5B-9D45-A9C5-0AE2A81ADEBB}" type="datetimeFigureOut">
              <a:rPr lang="en-US" smtClean="0"/>
              <a:t>4/10/23</a:t>
            </a:fld>
            <a:endParaRPr lang="en-US"/>
          </a:p>
        </p:txBody>
      </p:sp>
      <p:sp>
        <p:nvSpPr>
          <p:cNvPr id="6" name="Footer Placeholder 5">
            <a:extLst>
              <a:ext uri="{FF2B5EF4-FFF2-40B4-BE49-F238E27FC236}">
                <a16:creationId xmlns:a16="http://schemas.microsoft.com/office/drawing/2014/main" id="{67462D7E-20A6-D14F-83F4-A893F6160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03DDFD-ABF2-E64A-A58A-3F904B4A7972}"/>
              </a:ext>
            </a:extLst>
          </p:cNvPr>
          <p:cNvSpPr>
            <a:spLocks noGrp="1"/>
          </p:cNvSpPr>
          <p:nvPr>
            <p:ph type="sldNum" sz="quarter" idx="12"/>
          </p:nvPr>
        </p:nvSpPr>
        <p:spPr/>
        <p:txBody>
          <a:bodyPr/>
          <a:lstStyle/>
          <a:p>
            <a:fld id="{68D865DF-0E22-BD4A-8EC3-873A830A88AA}" type="slidenum">
              <a:rPr lang="en-US" smtClean="0"/>
              <a:t>‹#›</a:t>
            </a:fld>
            <a:endParaRPr lang="en-US"/>
          </a:p>
        </p:txBody>
      </p:sp>
    </p:spTree>
    <p:extLst>
      <p:ext uri="{BB962C8B-B14F-4D97-AF65-F5344CB8AC3E}">
        <p14:creationId xmlns:p14="http://schemas.microsoft.com/office/powerpoint/2010/main" val="271546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9823C-2964-2342-91F1-2A4BFC803C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7E55919-F643-BD47-AABD-C56C8C584F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396C442-B7F8-2645-9BFA-774A53EFE6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2BE68-1E5B-9D45-A9C5-0AE2A81ADEBB}" type="datetimeFigureOut">
              <a:rPr lang="en-US" smtClean="0"/>
              <a:t>4/10/23</a:t>
            </a:fld>
            <a:endParaRPr lang="en-US"/>
          </a:p>
        </p:txBody>
      </p:sp>
      <p:sp>
        <p:nvSpPr>
          <p:cNvPr id="5" name="Footer Placeholder 4">
            <a:extLst>
              <a:ext uri="{FF2B5EF4-FFF2-40B4-BE49-F238E27FC236}">
                <a16:creationId xmlns:a16="http://schemas.microsoft.com/office/drawing/2014/main" id="{3FBE9731-4325-9D4E-9E02-908BC27DF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5774A1-6227-D246-B757-C257B5E536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865DF-0E22-BD4A-8EC3-873A830A88AA}" type="slidenum">
              <a:rPr lang="en-US" smtClean="0"/>
              <a:t>‹#›</a:t>
            </a:fld>
            <a:endParaRPr lang="en-US"/>
          </a:p>
        </p:txBody>
      </p:sp>
    </p:spTree>
    <p:extLst>
      <p:ext uri="{BB962C8B-B14F-4D97-AF65-F5344CB8AC3E}">
        <p14:creationId xmlns:p14="http://schemas.microsoft.com/office/powerpoint/2010/main" val="332117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E903D-61DA-3E43-B29C-4E9B4A17034F}"/>
              </a:ext>
            </a:extLst>
          </p:cNvPr>
          <p:cNvSpPr>
            <a:spLocks noGrp="1"/>
          </p:cNvSpPr>
          <p:nvPr>
            <p:ph type="ctrTitle"/>
          </p:nvPr>
        </p:nvSpPr>
        <p:spPr>
          <a:xfrm>
            <a:off x="225468" y="1122363"/>
            <a:ext cx="11599102" cy="2387600"/>
          </a:xfrm>
        </p:spPr>
        <p:txBody>
          <a:bodyPr>
            <a:normAutofit fontScale="90000"/>
          </a:bodyPr>
          <a:lstStyle/>
          <a:p>
            <a:r>
              <a:rPr lang="en-US" dirty="0"/>
              <a:t>Joint Reasoning on Hybrid-knowledge sources for Task-Oriented Dialog</a:t>
            </a:r>
          </a:p>
        </p:txBody>
      </p:sp>
      <p:sp>
        <p:nvSpPr>
          <p:cNvPr id="3" name="Title 1">
            <a:extLst>
              <a:ext uri="{FF2B5EF4-FFF2-40B4-BE49-F238E27FC236}">
                <a16:creationId xmlns:a16="http://schemas.microsoft.com/office/drawing/2014/main" id="{50020C18-461E-9FA5-2D19-B4EE9A8CB1A3}"/>
              </a:ext>
            </a:extLst>
          </p:cNvPr>
          <p:cNvSpPr txBox="1">
            <a:spLocks/>
          </p:cNvSpPr>
          <p:nvPr/>
        </p:nvSpPr>
        <p:spPr>
          <a:xfrm>
            <a:off x="532356" y="4471791"/>
            <a:ext cx="10985326" cy="6867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Mayank Mishra, Danish Contractor and Dinesh Raghu</a:t>
            </a:r>
          </a:p>
          <a:p>
            <a:r>
              <a:rPr lang="en-US" sz="3000" dirty="0"/>
              <a:t>IBM Research</a:t>
            </a:r>
          </a:p>
        </p:txBody>
      </p:sp>
    </p:spTree>
    <p:extLst>
      <p:ext uri="{BB962C8B-B14F-4D97-AF65-F5344CB8AC3E}">
        <p14:creationId xmlns:p14="http://schemas.microsoft.com/office/powerpoint/2010/main" val="83561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79FB6-8AF0-3344-A125-3D598BF10710}"/>
              </a:ext>
            </a:extLst>
          </p:cNvPr>
          <p:cNvSpPr>
            <a:spLocks noGrp="1"/>
          </p:cNvSpPr>
          <p:nvPr>
            <p:ph type="title"/>
          </p:nvPr>
        </p:nvSpPr>
        <p:spPr/>
        <p:txBody>
          <a:bodyPr/>
          <a:lstStyle/>
          <a:p>
            <a:r>
              <a:rPr lang="en-US" dirty="0"/>
              <a:t>Our model</a:t>
            </a:r>
          </a:p>
        </p:txBody>
      </p:sp>
      <p:sp>
        <p:nvSpPr>
          <p:cNvPr id="6" name="TextBox 5">
            <a:extLst>
              <a:ext uri="{FF2B5EF4-FFF2-40B4-BE49-F238E27FC236}">
                <a16:creationId xmlns:a16="http://schemas.microsoft.com/office/drawing/2014/main" id="{33381832-8C38-F24D-8E6C-5AD58F595057}"/>
              </a:ext>
            </a:extLst>
          </p:cNvPr>
          <p:cNvSpPr txBox="1"/>
          <p:nvPr/>
        </p:nvSpPr>
        <p:spPr>
          <a:xfrm>
            <a:off x="2306757" y="1428307"/>
            <a:ext cx="4498539" cy="1015663"/>
          </a:xfrm>
          <a:prstGeom prst="rect">
            <a:avLst/>
          </a:prstGeom>
          <a:solidFill>
            <a:schemeClr val="accent1">
              <a:lumMod val="20000"/>
              <a:lumOff val="80000"/>
            </a:schemeClr>
          </a:solidFill>
          <a:ln w="19050">
            <a:solidFill>
              <a:schemeClr val="accent1">
                <a:shade val="50000"/>
              </a:schemeClr>
            </a:solidFill>
          </a:ln>
        </p:spPr>
        <p:txBody>
          <a:bodyPr wrap="none" rtlCol="0">
            <a:spAutoFit/>
          </a:bodyPr>
          <a:lstStyle/>
          <a:p>
            <a:r>
              <a:rPr lang="en-US" sz="1200" b="1" dirty="0"/>
              <a:t>User</a:t>
            </a:r>
            <a:r>
              <a:rPr lang="en-US" sz="1200" dirty="0"/>
              <a:t>: I need to book a reservation for 2 for dinner.</a:t>
            </a:r>
          </a:p>
          <a:p>
            <a:r>
              <a:rPr lang="en-US" sz="1200" b="1" dirty="0"/>
              <a:t>System</a:t>
            </a:r>
            <a:r>
              <a:rPr lang="en-US" sz="1200" dirty="0"/>
              <a:t>: Sure, I can help with that. What is your palette?</a:t>
            </a:r>
          </a:p>
          <a:p>
            <a:r>
              <a:rPr lang="en-US" sz="1200" b="1" dirty="0"/>
              <a:t>User</a:t>
            </a:r>
            <a:r>
              <a:rPr lang="en-US" sz="1200" dirty="0"/>
              <a:t>: I prefer Chinese cuisine.</a:t>
            </a:r>
          </a:p>
          <a:p>
            <a:r>
              <a:rPr lang="en-US" sz="1200" b="1" dirty="0"/>
              <a:t>System</a:t>
            </a:r>
            <a:r>
              <a:rPr lang="en-US" sz="1200" dirty="0"/>
              <a:t>: There are 8 well-rated Chinese restaurants in the city.</a:t>
            </a:r>
          </a:p>
          <a:p>
            <a:r>
              <a:rPr lang="en-US" sz="1200" b="1" dirty="0"/>
              <a:t>User</a:t>
            </a:r>
            <a:r>
              <a:rPr lang="en-US" sz="1200" dirty="0"/>
              <a:t>: I would prefer if restaurant is near the Central part of the town.</a:t>
            </a:r>
          </a:p>
        </p:txBody>
      </p:sp>
      <p:sp>
        <p:nvSpPr>
          <p:cNvPr id="16" name="Rounded Rectangle 15">
            <a:extLst>
              <a:ext uri="{FF2B5EF4-FFF2-40B4-BE49-F238E27FC236}">
                <a16:creationId xmlns:a16="http://schemas.microsoft.com/office/drawing/2014/main" id="{03E60EA7-4D66-1544-A205-F0B7BE43D6A8}"/>
              </a:ext>
            </a:extLst>
          </p:cNvPr>
          <p:cNvSpPr/>
          <p:nvPr/>
        </p:nvSpPr>
        <p:spPr>
          <a:xfrm>
            <a:off x="8032757" y="2766342"/>
            <a:ext cx="2152238" cy="2022598"/>
          </a:xfrm>
          <a:prstGeom prst="roundRect">
            <a:avLst>
              <a:gd name="adj" fmla="val 1523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Restaurants:</a:t>
            </a:r>
          </a:p>
          <a:p>
            <a:pPr algn="ctr"/>
            <a:r>
              <a:rPr lang="en-US" sz="1600" dirty="0">
                <a:solidFill>
                  <a:schemeClr val="tx1"/>
                </a:solidFill>
              </a:rPr>
              <a:t>Chinese Restaurant A</a:t>
            </a:r>
          </a:p>
          <a:p>
            <a:pPr algn="ctr"/>
            <a:r>
              <a:rPr lang="en-US" sz="1600" dirty="0">
                <a:solidFill>
                  <a:schemeClr val="tx1"/>
                </a:solidFill>
              </a:rPr>
              <a:t>Chinese Restaurant B</a:t>
            </a:r>
          </a:p>
          <a:p>
            <a:pPr algn="ctr"/>
            <a:r>
              <a:rPr lang="en-US" sz="1600" dirty="0">
                <a:solidFill>
                  <a:schemeClr val="tx1"/>
                </a:solidFill>
              </a:rPr>
              <a:t>…</a:t>
            </a:r>
          </a:p>
        </p:txBody>
      </p:sp>
      <p:cxnSp>
        <p:nvCxnSpPr>
          <p:cNvPr id="18" name="Curved Connector 17">
            <a:extLst>
              <a:ext uri="{FF2B5EF4-FFF2-40B4-BE49-F238E27FC236}">
                <a16:creationId xmlns:a16="http://schemas.microsoft.com/office/drawing/2014/main" id="{1D2C3D88-2859-8042-BD18-EBC1AAE801E2}"/>
              </a:ext>
            </a:extLst>
          </p:cNvPr>
          <p:cNvCxnSpPr>
            <a:cxnSpLocks/>
            <a:stCxn id="6" idx="3"/>
            <a:endCxn id="16" idx="0"/>
          </p:cNvCxnSpPr>
          <p:nvPr/>
        </p:nvCxnSpPr>
        <p:spPr>
          <a:xfrm>
            <a:off x="6805296" y="1936139"/>
            <a:ext cx="2303580" cy="830203"/>
          </a:xfrm>
          <a:prstGeom prst="curvedConnector2">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D3F33F9-C0DB-BF40-9236-7F2965DC6305}"/>
              </a:ext>
            </a:extLst>
          </p:cNvPr>
          <p:cNvSpPr txBox="1"/>
          <p:nvPr/>
        </p:nvSpPr>
        <p:spPr>
          <a:xfrm>
            <a:off x="2760345" y="2441391"/>
            <a:ext cx="1528303" cy="369332"/>
          </a:xfrm>
          <a:prstGeom prst="rect">
            <a:avLst/>
          </a:prstGeom>
          <a:noFill/>
        </p:spPr>
        <p:txBody>
          <a:bodyPr wrap="none" rtlCol="0">
            <a:spAutoFit/>
          </a:bodyPr>
          <a:lstStyle/>
          <a:p>
            <a:r>
              <a:rPr lang="en-US" dirty="0"/>
              <a:t>Dialog context</a:t>
            </a:r>
          </a:p>
        </p:txBody>
      </p:sp>
      <p:sp>
        <p:nvSpPr>
          <p:cNvPr id="20" name="TextBox 19">
            <a:extLst>
              <a:ext uri="{FF2B5EF4-FFF2-40B4-BE49-F238E27FC236}">
                <a16:creationId xmlns:a16="http://schemas.microsoft.com/office/drawing/2014/main" id="{1D45CC72-9BF8-EF4E-AB01-4548B137F735}"/>
              </a:ext>
            </a:extLst>
          </p:cNvPr>
          <p:cNvSpPr txBox="1"/>
          <p:nvPr/>
        </p:nvSpPr>
        <p:spPr>
          <a:xfrm>
            <a:off x="8243996" y="4852611"/>
            <a:ext cx="1833002" cy="369332"/>
          </a:xfrm>
          <a:prstGeom prst="rect">
            <a:avLst/>
          </a:prstGeom>
          <a:noFill/>
        </p:spPr>
        <p:txBody>
          <a:bodyPr wrap="none" rtlCol="0">
            <a:spAutoFit/>
          </a:bodyPr>
          <a:lstStyle/>
          <a:p>
            <a:r>
              <a:rPr lang="en-US" dirty="0"/>
              <a:t>Retrieved Entities</a:t>
            </a:r>
          </a:p>
        </p:txBody>
      </p:sp>
      <p:sp>
        <p:nvSpPr>
          <p:cNvPr id="22" name="TextBox 21">
            <a:extLst>
              <a:ext uri="{FF2B5EF4-FFF2-40B4-BE49-F238E27FC236}">
                <a16:creationId xmlns:a16="http://schemas.microsoft.com/office/drawing/2014/main" id="{32553917-8ADC-094D-AB84-4E08C79C4930}"/>
              </a:ext>
            </a:extLst>
          </p:cNvPr>
          <p:cNvSpPr txBox="1"/>
          <p:nvPr/>
        </p:nvSpPr>
        <p:spPr>
          <a:xfrm>
            <a:off x="3158497" y="5198860"/>
            <a:ext cx="2807756" cy="461665"/>
          </a:xfrm>
          <a:prstGeom prst="rect">
            <a:avLst/>
          </a:prstGeom>
          <a:solidFill>
            <a:schemeClr val="accent2">
              <a:lumMod val="20000"/>
              <a:lumOff val="80000"/>
            </a:schemeClr>
          </a:solidFill>
          <a:ln w="22225">
            <a:solidFill>
              <a:schemeClr val="accent1"/>
            </a:solidFill>
          </a:ln>
        </p:spPr>
        <p:txBody>
          <a:bodyPr wrap="none" rtlCol="0">
            <a:spAutoFit/>
          </a:bodyPr>
          <a:lstStyle/>
          <a:p>
            <a:r>
              <a:rPr lang="en-US" sz="1200" dirty="0"/>
              <a:t>Restaurant A is open till 9 PM in the night.</a:t>
            </a:r>
          </a:p>
          <a:p>
            <a:r>
              <a:rPr lang="en-US" sz="1200" dirty="0"/>
              <a:t>Shall I book it for you?</a:t>
            </a:r>
          </a:p>
        </p:txBody>
      </p:sp>
      <p:cxnSp>
        <p:nvCxnSpPr>
          <p:cNvPr id="26" name="Straight Arrow Connector 25">
            <a:extLst>
              <a:ext uri="{FF2B5EF4-FFF2-40B4-BE49-F238E27FC236}">
                <a16:creationId xmlns:a16="http://schemas.microsoft.com/office/drawing/2014/main" id="{499FA531-1615-E440-9C5C-D9A287B777D3}"/>
              </a:ext>
            </a:extLst>
          </p:cNvPr>
          <p:cNvCxnSpPr>
            <a:cxnSpLocks/>
            <a:stCxn id="6" idx="2"/>
            <a:endCxn id="46" idx="0"/>
          </p:cNvCxnSpPr>
          <p:nvPr/>
        </p:nvCxnSpPr>
        <p:spPr>
          <a:xfrm flipH="1">
            <a:off x="4556025" y="2443970"/>
            <a:ext cx="2" cy="110283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70A8699B-CB35-DBCA-31B4-873400E0FE2B}"/>
              </a:ext>
            </a:extLst>
          </p:cNvPr>
          <p:cNvSpPr/>
          <p:nvPr/>
        </p:nvSpPr>
        <p:spPr>
          <a:xfrm>
            <a:off x="4337424" y="3546809"/>
            <a:ext cx="437202" cy="4616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p>
        </p:txBody>
      </p:sp>
      <p:cxnSp>
        <p:nvCxnSpPr>
          <p:cNvPr id="51" name="Curved Connector 50">
            <a:extLst>
              <a:ext uri="{FF2B5EF4-FFF2-40B4-BE49-F238E27FC236}">
                <a16:creationId xmlns:a16="http://schemas.microsoft.com/office/drawing/2014/main" id="{81952DFB-5663-4F94-74FC-25FCA0150270}"/>
              </a:ext>
            </a:extLst>
          </p:cNvPr>
          <p:cNvCxnSpPr>
            <a:cxnSpLocks/>
            <a:stCxn id="46" idx="4"/>
            <a:endCxn id="22" idx="0"/>
          </p:cNvCxnSpPr>
          <p:nvPr/>
        </p:nvCxnSpPr>
        <p:spPr>
          <a:xfrm rot="16200000" flipH="1">
            <a:off x="3964007" y="4600492"/>
            <a:ext cx="1190386" cy="6350"/>
          </a:xfrm>
          <a:prstGeom prst="curvedConnector3">
            <a:avLst>
              <a:gd name="adj1" fmla="val 50000"/>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56824608-CEA6-C7CF-B76D-B7B1289F5FFE}"/>
              </a:ext>
            </a:extLst>
          </p:cNvPr>
          <p:cNvSpPr txBox="1"/>
          <p:nvPr/>
        </p:nvSpPr>
        <p:spPr>
          <a:xfrm>
            <a:off x="4549675" y="4374213"/>
            <a:ext cx="2190343" cy="369332"/>
          </a:xfrm>
          <a:prstGeom prst="rect">
            <a:avLst/>
          </a:prstGeom>
          <a:noFill/>
        </p:spPr>
        <p:txBody>
          <a:bodyPr wrap="none" rtlCol="0">
            <a:spAutoFit/>
          </a:bodyPr>
          <a:lstStyle/>
          <a:p>
            <a:r>
              <a:rPr lang="en-US" dirty="0"/>
              <a:t>Response Generation</a:t>
            </a:r>
          </a:p>
        </p:txBody>
      </p:sp>
      <p:sp>
        <p:nvSpPr>
          <p:cNvPr id="56" name="TextBox 55">
            <a:extLst>
              <a:ext uri="{FF2B5EF4-FFF2-40B4-BE49-F238E27FC236}">
                <a16:creationId xmlns:a16="http://schemas.microsoft.com/office/drawing/2014/main" id="{0351656A-05E8-8735-C8BF-D9E5B7253009}"/>
              </a:ext>
            </a:extLst>
          </p:cNvPr>
          <p:cNvSpPr txBox="1"/>
          <p:nvPr/>
        </p:nvSpPr>
        <p:spPr>
          <a:xfrm>
            <a:off x="3661936" y="5695754"/>
            <a:ext cx="1800878" cy="369332"/>
          </a:xfrm>
          <a:prstGeom prst="rect">
            <a:avLst/>
          </a:prstGeom>
          <a:noFill/>
        </p:spPr>
        <p:txBody>
          <a:bodyPr wrap="none" rtlCol="0">
            <a:spAutoFit/>
          </a:bodyPr>
          <a:lstStyle/>
          <a:p>
            <a:r>
              <a:rPr lang="en-US" dirty="0"/>
              <a:t>System Response</a:t>
            </a:r>
          </a:p>
        </p:txBody>
      </p:sp>
      <p:cxnSp>
        <p:nvCxnSpPr>
          <p:cNvPr id="65" name="Straight Arrow Connector 64">
            <a:extLst>
              <a:ext uri="{FF2B5EF4-FFF2-40B4-BE49-F238E27FC236}">
                <a16:creationId xmlns:a16="http://schemas.microsoft.com/office/drawing/2014/main" id="{318D2BA7-39EC-5327-8F22-932EA9FC8F17}"/>
              </a:ext>
            </a:extLst>
          </p:cNvPr>
          <p:cNvCxnSpPr>
            <a:cxnSpLocks/>
            <a:stCxn id="16" idx="1"/>
            <a:endCxn id="46" idx="6"/>
          </p:cNvCxnSpPr>
          <p:nvPr/>
        </p:nvCxnSpPr>
        <p:spPr>
          <a:xfrm flipH="1">
            <a:off x="4774626" y="3777641"/>
            <a:ext cx="3258131" cy="1"/>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7C84AD23-4036-F2F3-56F6-38FD9E5FBF43}"/>
              </a:ext>
            </a:extLst>
          </p:cNvPr>
          <p:cNvSpPr txBox="1"/>
          <p:nvPr/>
        </p:nvSpPr>
        <p:spPr>
          <a:xfrm>
            <a:off x="7717722" y="1636057"/>
            <a:ext cx="1604222" cy="369332"/>
          </a:xfrm>
          <a:prstGeom prst="rect">
            <a:avLst/>
          </a:prstGeom>
          <a:noFill/>
        </p:spPr>
        <p:txBody>
          <a:bodyPr wrap="none" rtlCol="0">
            <a:spAutoFit/>
          </a:bodyPr>
          <a:lstStyle/>
          <a:p>
            <a:r>
              <a:rPr lang="en-US" dirty="0"/>
              <a:t>Entity Retrieval</a:t>
            </a:r>
          </a:p>
        </p:txBody>
      </p:sp>
    </p:spTree>
    <p:extLst>
      <p:ext uri="{BB962C8B-B14F-4D97-AF65-F5344CB8AC3E}">
        <p14:creationId xmlns:p14="http://schemas.microsoft.com/office/powerpoint/2010/main" val="599509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D7E5-9AF2-B307-36C5-374F94EE841D}"/>
              </a:ext>
            </a:extLst>
          </p:cNvPr>
          <p:cNvSpPr>
            <a:spLocks noGrp="1"/>
          </p:cNvSpPr>
          <p:nvPr>
            <p:ph type="title"/>
          </p:nvPr>
        </p:nvSpPr>
        <p:spPr/>
        <p:txBody>
          <a:bodyPr/>
          <a:lstStyle/>
          <a:p>
            <a:r>
              <a:rPr lang="en-US" dirty="0"/>
              <a:t>Our model</a:t>
            </a:r>
          </a:p>
        </p:txBody>
      </p:sp>
      <p:pic>
        <p:nvPicPr>
          <p:cNvPr id="5" name="Content Placeholder 4" descr="Text, letter&#10;&#10;Description automatically generated">
            <a:extLst>
              <a:ext uri="{FF2B5EF4-FFF2-40B4-BE49-F238E27FC236}">
                <a16:creationId xmlns:a16="http://schemas.microsoft.com/office/drawing/2014/main" id="{F5039898-8399-9234-C752-617217CE2430}"/>
              </a:ext>
            </a:extLst>
          </p:cNvPr>
          <p:cNvPicPr>
            <a:picLocks noGrp="1" noChangeAspect="1"/>
          </p:cNvPicPr>
          <p:nvPr>
            <p:ph idx="1"/>
          </p:nvPr>
        </p:nvPicPr>
        <p:blipFill>
          <a:blip r:embed="rId3"/>
          <a:stretch>
            <a:fillRect/>
          </a:stretch>
        </p:blipFill>
        <p:spPr>
          <a:xfrm>
            <a:off x="8130472" y="1027906"/>
            <a:ext cx="4061528" cy="1818341"/>
          </a:xfrm>
        </p:spPr>
      </p:pic>
      <p:pic>
        <p:nvPicPr>
          <p:cNvPr id="7" name="Picture 6" descr="Text&#10;&#10;Description automatically generated">
            <a:extLst>
              <a:ext uri="{FF2B5EF4-FFF2-40B4-BE49-F238E27FC236}">
                <a16:creationId xmlns:a16="http://schemas.microsoft.com/office/drawing/2014/main" id="{2887A3FA-BB17-A3AA-70B4-85BAD6DB954D}"/>
              </a:ext>
            </a:extLst>
          </p:cNvPr>
          <p:cNvPicPr>
            <a:picLocks noChangeAspect="1"/>
          </p:cNvPicPr>
          <p:nvPr/>
        </p:nvPicPr>
        <p:blipFill>
          <a:blip r:embed="rId4"/>
          <a:stretch>
            <a:fillRect/>
          </a:stretch>
        </p:blipFill>
        <p:spPr>
          <a:xfrm>
            <a:off x="8656892" y="4997931"/>
            <a:ext cx="3008685" cy="686765"/>
          </a:xfrm>
          <a:prstGeom prst="rect">
            <a:avLst/>
          </a:prstGeom>
        </p:spPr>
      </p:pic>
      <p:sp>
        <p:nvSpPr>
          <p:cNvPr id="8" name="TextBox 7">
            <a:extLst>
              <a:ext uri="{FF2B5EF4-FFF2-40B4-BE49-F238E27FC236}">
                <a16:creationId xmlns:a16="http://schemas.microsoft.com/office/drawing/2014/main" id="{3CE2AC9C-6FDB-288A-FCA3-CF8A036464D1}"/>
              </a:ext>
            </a:extLst>
          </p:cNvPr>
          <p:cNvSpPr txBox="1"/>
          <p:nvPr/>
        </p:nvSpPr>
        <p:spPr>
          <a:xfrm>
            <a:off x="8829674" y="4173447"/>
            <a:ext cx="2477794" cy="369332"/>
          </a:xfrm>
          <a:prstGeom prst="rect">
            <a:avLst/>
          </a:prstGeom>
          <a:noFill/>
        </p:spPr>
        <p:txBody>
          <a:bodyPr wrap="none" rtlCol="0">
            <a:spAutoFit/>
          </a:bodyPr>
          <a:lstStyle/>
          <a:p>
            <a:r>
              <a:rPr lang="en-US" dirty="0"/>
              <a:t>Input for Entity Retrieval</a:t>
            </a:r>
          </a:p>
        </p:txBody>
      </p:sp>
      <p:sp>
        <p:nvSpPr>
          <p:cNvPr id="9" name="TextBox 8">
            <a:extLst>
              <a:ext uri="{FF2B5EF4-FFF2-40B4-BE49-F238E27FC236}">
                <a16:creationId xmlns:a16="http://schemas.microsoft.com/office/drawing/2014/main" id="{D93DA325-A2DC-E888-0E2F-6A618C2146AD}"/>
              </a:ext>
            </a:extLst>
          </p:cNvPr>
          <p:cNvSpPr txBox="1"/>
          <p:nvPr/>
        </p:nvSpPr>
        <p:spPr>
          <a:xfrm>
            <a:off x="8629276" y="5645428"/>
            <a:ext cx="3063916" cy="369332"/>
          </a:xfrm>
          <a:prstGeom prst="rect">
            <a:avLst/>
          </a:prstGeom>
          <a:noFill/>
        </p:spPr>
        <p:txBody>
          <a:bodyPr wrap="none" rtlCol="0">
            <a:spAutoFit/>
          </a:bodyPr>
          <a:lstStyle/>
          <a:p>
            <a:r>
              <a:rPr lang="en-US" dirty="0"/>
              <a:t>Input for Response Generation</a:t>
            </a:r>
          </a:p>
        </p:txBody>
      </p:sp>
      <p:sp>
        <p:nvSpPr>
          <p:cNvPr id="11" name="Content Placeholder 2">
            <a:extLst>
              <a:ext uri="{FF2B5EF4-FFF2-40B4-BE49-F238E27FC236}">
                <a16:creationId xmlns:a16="http://schemas.microsoft.com/office/drawing/2014/main" id="{3BBB0B43-0B77-673D-ED05-1A114CEEE5A2}"/>
              </a:ext>
            </a:extLst>
          </p:cNvPr>
          <p:cNvSpPr txBox="1">
            <a:spLocks/>
          </p:cNvSpPr>
          <p:nvPr/>
        </p:nvSpPr>
        <p:spPr>
          <a:xfrm>
            <a:off x="884532" y="1690687"/>
            <a:ext cx="7199606" cy="39940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train a BART model for both the entity retrieval and response generation tasks</a:t>
            </a:r>
          </a:p>
          <a:p>
            <a:r>
              <a:rPr lang="en-US" dirty="0"/>
              <a:t>We score each of the entities using the BART model and take the best one</a:t>
            </a:r>
          </a:p>
          <a:p>
            <a:r>
              <a:rPr lang="en-US" dirty="0"/>
              <a:t>The best entity is used along with the dialog context to generate the response</a:t>
            </a:r>
          </a:p>
        </p:txBody>
      </p:sp>
      <p:pic>
        <p:nvPicPr>
          <p:cNvPr id="13" name="Picture 12" descr="Text&#10;&#10;Description automatically generated">
            <a:extLst>
              <a:ext uri="{FF2B5EF4-FFF2-40B4-BE49-F238E27FC236}">
                <a16:creationId xmlns:a16="http://schemas.microsoft.com/office/drawing/2014/main" id="{32945BCD-297C-3C4D-6CAD-99AE794AB070}"/>
              </a:ext>
            </a:extLst>
          </p:cNvPr>
          <p:cNvPicPr>
            <a:picLocks noChangeAspect="1"/>
          </p:cNvPicPr>
          <p:nvPr/>
        </p:nvPicPr>
        <p:blipFill>
          <a:blip r:embed="rId5"/>
          <a:stretch>
            <a:fillRect/>
          </a:stretch>
        </p:blipFill>
        <p:spPr>
          <a:xfrm>
            <a:off x="8453154" y="3522526"/>
            <a:ext cx="3416160" cy="633460"/>
          </a:xfrm>
          <a:prstGeom prst="rect">
            <a:avLst/>
          </a:prstGeom>
        </p:spPr>
      </p:pic>
      <p:sp>
        <p:nvSpPr>
          <p:cNvPr id="14" name="TextBox 13">
            <a:extLst>
              <a:ext uri="{FF2B5EF4-FFF2-40B4-BE49-F238E27FC236}">
                <a16:creationId xmlns:a16="http://schemas.microsoft.com/office/drawing/2014/main" id="{1E9A07A5-9F58-1D49-5D1A-8AB99C18B919}"/>
              </a:ext>
            </a:extLst>
          </p:cNvPr>
          <p:cNvSpPr txBox="1"/>
          <p:nvPr/>
        </p:nvSpPr>
        <p:spPr>
          <a:xfrm>
            <a:off x="8962435" y="2740952"/>
            <a:ext cx="2212272" cy="369332"/>
          </a:xfrm>
          <a:prstGeom prst="rect">
            <a:avLst/>
          </a:prstGeom>
          <a:noFill/>
        </p:spPr>
        <p:txBody>
          <a:bodyPr wrap="none" rtlCol="0">
            <a:spAutoFit/>
          </a:bodyPr>
          <a:lstStyle/>
          <a:p>
            <a:r>
              <a:rPr lang="en-US" dirty="0"/>
              <a:t>Entity Representation</a:t>
            </a:r>
          </a:p>
        </p:txBody>
      </p:sp>
    </p:spTree>
    <p:extLst>
      <p:ext uri="{BB962C8B-B14F-4D97-AF65-F5344CB8AC3E}">
        <p14:creationId xmlns:p14="http://schemas.microsoft.com/office/powerpoint/2010/main" val="415307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D7E5-9AF2-B307-36C5-374F94EE841D}"/>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AB6E06F5-76AD-A9D1-9635-F663084AF6B8}"/>
              </a:ext>
            </a:extLst>
          </p:cNvPr>
          <p:cNvSpPr>
            <a:spLocks noGrp="1"/>
          </p:cNvSpPr>
          <p:nvPr>
            <p:ph idx="1"/>
          </p:nvPr>
        </p:nvSpPr>
        <p:spPr/>
        <p:txBody>
          <a:bodyPr>
            <a:normAutofit/>
          </a:bodyPr>
          <a:lstStyle/>
          <a:p>
            <a:r>
              <a:rPr lang="en-US" dirty="0"/>
              <a:t>We train all the models on </a:t>
            </a:r>
            <a:r>
              <a:rPr lang="en-US" dirty="0" err="1"/>
              <a:t>HybridToD</a:t>
            </a:r>
            <a:r>
              <a:rPr lang="en-US" dirty="0"/>
              <a:t> and evaluate on </a:t>
            </a:r>
            <a:r>
              <a:rPr lang="en-US" dirty="0" err="1"/>
              <a:t>SeKnow-MultiWoZ</a:t>
            </a:r>
            <a:r>
              <a:rPr lang="en-US" dirty="0"/>
              <a:t>, </a:t>
            </a:r>
            <a:r>
              <a:rPr lang="en-US" dirty="0" err="1"/>
              <a:t>HybridToD</a:t>
            </a:r>
            <a:r>
              <a:rPr lang="en-US" dirty="0"/>
              <a:t> and a completely unstructured knowledge source</a:t>
            </a:r>
          </a:p>
          <a:p>
            <a:r>
              <a:rPr lang="en-US" dirty="0"/>
              <a:t>We also show that training on </a:t>
            </a:r>
            <a:r>
              <a:rPr lang="en-US" dirty="0" err="1"/>
              <a:t>SeKnow-MultiWoZ</a:t>
            </a:r>
            <a:r>
              <a:rPr lang="en-US" dirty="0"/>
              <a:t> leads to a model memorizing the source of information leading to sub-optimal performance when the knowledge modality is changed at test time</a:t>
            </a:r>
          </a:p>
          <a:p>
            <a:r>
              <a:rPr lang="en-US" dirty="0"/>
              <a:t>We compare our models on response generation performance to the SOTA baseline </a:t>
            </a:r>
            <a:r>
              <a:rPr lang="en-US" dirty="0" err="1"/>
              <a:t>SeKnow</a:t>
            </a:r>
            <a:endParaRPr lang="en-US" dirty="0"/>
          </a:p>
        </p:txBody>
      </p:sp>
    </p:spTree>
    <p:extLst>
      <p:ext uri="{BB962C8B-B14F-4D97-AF65-F5344CB8AC3E}">
        <p14:creationId xmlns:p14="http://schemas.microsoft.com/office/powerpoint/2010/main" val="2865748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5C63-165B-AE4D-A365-EF420465B802}"/>
              </a:ext>
            </a:extLst>
          </p:cNvPr>
          <p:cNvSpPr>
            <a:spLocks noGrp="1"/>
          </p:cNvSpPr>
          <p:nvPr>
            <p:ph type="title"/>
          </p:nvPr>
        </p:nvSpPr>
        <p:spPr/>
        <p:txBody>
          <a:bodyPr/>
          <a:lstStyle/>
          <a:p>
            <a:r>
              <a:rPr lang="en-US" dirty="0"/>
              <a:t>Results</a:t>
            </a:r>
          </a:p>
        </p:txBody>
      </p:sp>
      <p:pic>
        <p:nvPicPr>
          <p:cNvPr id="7" name="Content Placeholder 6" descr="Table&#10;&#10;Description automatically generated">
            <a:extLst>
              <a:ext uri="{FF2B5EF4-FFF2-40B4-BE49-F238E27FC236}">
                <a16:creationId xmlns:a16="http://schemas.microsoft.com/office/drawing/2014/main" id="{265D83FA-5029-298F-39F7-14F24FDDBECB}"/>
              </a:ext>
            </a:extLst>
          </p:cNvPr>
          <p:cNvPicPr>
            <a:picLocks noGrp="1" noChangeAspect="1"/>
          </p:cNvPicPr>
          <p:nvPr>
            <p:ph idx="1"/>
          </p:nvPr>
        </p:nvPicPr>
        <p:blipFill>
          <a:blip r:embed="rId3"/>
          <a:stretch>
            <a:fillRect/>
          </a:stretch>
        </p:blipFill>
        <p:spPr>
          <a:xfrm>
            <a:off x="1858827" y="1500494"/>
            <a:ext cx="8474345" cy="4657073"/>
          </a:xfrm>
        </p:spPr>
      </p:pic>
    </p:spTree>
    <p:extLst>
      <p:ext uri="{BB962C8B-B14F-4D97-AF65-F5344CB8AC3E}">
        <p14:creationId xmlns:p14="http://schemas.microsoft.com/office/powerpoint/2010/main" val="1421942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D7E5-9AF2-B307-36C5-374F94EE841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B6E06F5-76AD-A9D1-9635-F663084AF6B8}"/>
              </a:ext>
            </a:extLst>
          </p:cNvPr>
          <p:cNvSpPr>
            <a:spLocks noGrp="1"/>
          </p:cNvSpPr>
          <p:nvPr>
            <p:ph idx="1"/>
          </p:nvPr>
        </p:nvSpPr>
        <p:spPr/>
        <p:txBody>
          <a:bodyPr>
            <a:normAutofit/>
          </a:bodyPr>
          <a:lstStyle/>
          <a:p>
            <a:r>
              <a:rPr lang="en-US" dirty="0"/>
              <a:t>In this paper, we have created and released a new dataset for advancing the research in </a:t>
            </a:r>
            <a:r>
              <a:rPr lang="en-US" dirty="0" err="1"/>
              <a:t>ToD</a:t>
            </a:r>
            <a:r>
              <a:rPr lang="en-US" dirty="0"/>
              <a:t> systems which require both structured and unstructured information</a:t>
            </a:r>
          </a:p>
          <a:p>
            <a:r>
              <a:rPr lang="en-US" dirty="0"/>
              <a:t>Through extensive experiments, we have also shown that existing approaches don’t work well with changing slot-value distribution at inference time</a:t>
            </a:r>
          </a:p>
          <a:p>
            <a:r>
              <a:rPr lang="en-US" dirty="0"/>
              <a:t>We also propose a model which shows superior performance to </a:t>
            </a:r>
            <a:r>
              <a:rPr lang="en-US" dirty="0" err="1"/>
              <a:t>SeKnow</a:t>
            </a:r>
            <a:r>
              <a:rPr lang="en-US" dirty="0"/>
              <a:t> and is also more robust to changing slot-value distribution at inference time</a:t>
            </a:r>
          </a:p>
        </p:txBody>
      </p:sp>
    </p:spTree>
    <p:extLst>
      <p:ext uri="{BB962C8B-B14F-4D97-AF65-F5344CB8AC3E}">
        <p14:creationId xmlns:p14="http://schemas.microsoft.com/office/powerpoint/2010/main" val="2547004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E903D-61DA-3E43-B29C-4E9B4A17034F}"/>
              </a:ext>
            </a:extLst>
          </p:cNvPr>
          <p:cNvSpPr>
            <a:spLocks noGrp="1"/>
          </p:cNvSpPr>
          <p:nvPr>
            <p:ph type="ctrTitle"/>
          </p:nvPr>
        </p:nvSpPr>
        <p:spPr>
          <a:xfrm>
            <a:off x="225468" y="1122363"/>
            <a:ext cx="11599102" cy="2387600"/>
          </a:xfrm>
        </p:spPr>
        <p:txBody>
          <a:bodyPr>
            <a:normAutofit/>
          </a:bodyPr>
          <a:lstStyle/>
          <a:p>
            <a:r>
              <a:rPr lang="en-US" dirty="0"/>
              <a:t>Thank you</a:t>
            </a:r>
          </a:p>
        </p:txBody>
      </p:sp>
    </p:spTree>
    <p:extLst>
      <p:ext uri="{BB962C8B-B14F-4D97-AF65-F5344CB8AC3E}">
        <p14:creationId xmlns:p14="http://schemas.microsoft.com/office/powerpoint/2010/main" val="2823810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D7E5-9AF2-B307-36C5-374F94EE841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B6E06F5-76AD-A9D1-9635-F663084AF6B8}"/>
              </a:ext>
            </a:extLst>
          </p:cNvPr>
          <p:cNvSpPr>
            <a:spLocks noGrp="1"/>
          </p:cNvSpPr>
          <p:nvPr>
            <p:ph idx="1"/>
          </p:nvPr>
        </p:nvSpPr>
        <p:spPr/>
        <p:txBody>
          <a:bodyPr/>
          <a:lstStyle/>
          <a:p>
            <a:r>
              <a:rPr lang="en-US" dirty="0"/>
              <a:t>Traditional dialog systems use structured knowledge sources for response generation</a:t>
            </a:r>
          </a:p>
          <a:p>
            <a:r>
              <a:rPr lang="en-US" dirty="0">
                <a:solidFill>
                  <a:schemeClr val="accent6"/>
                </a:solidFill>
              </a:rPr>
              <a:t>Relevant knowledge might also reside in unstructured knowledge</a:t>
            </a:r>
            <a:endParaRPr lang="en-US" dirty="0"/>
          </a:p>
        </p:txBody>
      </p:sp>
    </p:spTree>
    <p:extLst>
      <p:ext uri="{BB962C8B-B14F-4D97-AF65-F5344CB8AC3E}">
        <p14:creationId xmlns:p14="http://schemas.microsoft.com/office/powerpoint/2010/main" val="368244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D7E5-9AF2-B307-36C5-374F94EE841D}"/>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AB6E06F5-76AD-A9D1-9635-F663084AF6B8}"/>
              </a:ext>
            </a:extLst>
          </p:cNvPr>
          <p:cNvSpPr>
            <a:spLocks noGrp="1"/>
          </p:cNvSpPr>
          <p:nvPr>
            <p:ph idx="1"/>
          </p:nvPr>
        </p:nvSpPr>
        <p:spPr/>
        <p:txBody>
          <a:bodyPr/>
          <a:lstStyle/>
          <a:p>
            <a:r>
              <a:rPr lang="en-US" dirty="0">
                <a:solidFill>
                  <a:schemeClr val="accent6"/>
                </a:solidFill>
              </a:rPr>
              <a:t>Structured knowledge</a:t>
            </a:r>
            <a:r>
              <a:rPr lang="en-US" dirty="0"/>
              <a:t>: Information about an entity in a tabular format which can be easily queried</a:t>
            </a:r>
          </a:p>
          <a:p>
            <a:r>
              <a:rPr lang="en-US" dirty="0">
                <a:solidFill>
                  <a:schemeClr val="accent6"/>
                </a:solidFill>
              </a:rPr>
              <a:t>Unstructured knowledge</a:t>
            </a:r>
            <a:r>
              <a:rPr lang="en-US" dirty="0"/>
              <a:t>: Information about an entity in documents. For example, menu for a restaurant, customer reviews </a:t>
            </a:r>
            <a:r>
              <a:rPr lang="en-US" dirty="0" err="1"/>
              <a:t>etc</a:t>
            </a:r>
            <a:endParaRPr lang="en-US" dirty="0"/>
          </a:p>
          <a:p>
            <a:r>
              <a:rPr lang="en-US" dirty="0">
                <a:solidFill>
                  <a:schemeClr val="accent6"/>
                </a:solidFill>
              </a:rPr>
              <a:t>Entity</a:t>
            </a:r>
            <a:r>
              <a:rPr lang="en-US" dirty="0"/>
              <a:t>: All the information about a restaurant/hotel </a:t>
            </a:r>
            <a:r>
              <a:rPr lang="en-US" dirty="0" err="1"/>
              <a:t>etc</a:t>
            </a:r>
            <a:endParaRPr lang="en-US" dirty="0"/>
          </a:p>
        </p:txBody>
      </p:sp>
    </p:spTree>
    <p:extLst>
      <p:ext uri="{BB962C8B-B14F-4D97-AF65-F5344CB8AC3E}">
        <p14:creationId xmlns:p14="http://schemas.microsoft.com/office/powerpoint/2010/main" val="2143948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79FB6-8AF0-3344-A125-3D598BF10710}"/>
              </a:ext>
            </a:extLst>
          </p:cNvPr>
          <p:cNvSpPr>
            <a:spLocks noGrp="1"/>
          </p:cNvSpPr>
          <p:nvPr>
            <p:ph type="title"/>
          </p:nvPr>
        </p:nvSpPr>
        <p:spPr/>
        <p:txBody>
          <a:bodyPr/>
          <a:lstStyle/>
          <a:p>
            <a:r>
              <a:rPr lang="en-US" dirty="0"/>
              <a:t>Traditional </a:t>
            </a:r>
            <a:r>
              <a:rPr lang="en-US" dirty="0" err="1"/>
              <a:t>ToD</a:t>
            </a:r>
            <a:r>
              <a:rPr lang="en-US" dirty="0"/>
              <a:t> systems</a:t>
            </a:r>
          </a:p>
        </p:txBody>
      </p:sp>
      <p:sp>
        <p:nvSpPr>
          <p:cNvPr id="4" name="Cloud 3">
            <a:extLst>
              <a:ext uri="{FF2B5EF4-FFF2-40B4-BE49-F238E27FC236}">
                <a16:creationId xmlns:a16="http://schemas.microsoft.com/office/drawing/2014/main" id="{32FF25E1-7C0D-D24E-89E3-91DDCB6438C5}"/>
              </a:ext>
            </a:extLst>
          </p:cNvPr>
          <p:cNvSpPr/>
          <p:nvPr/>
        </p:nvSpPr>
        <p:spPr>
          <a:xfrm>
            <a:off x="5920756" y="1126102"/>
            <a:ext cx="2900191" cy="1620071"/>
          </a:xfrm>
          <a:prstGeom prst="cloud">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Belief state</a:t>
            </a:r>
          </a:p>
          <a:p>
            <a:pPr algn="ctr"/>
            <a:r>
              <a:rPr lang="en-US" dirty="0">
                <a:solidFill>
                  <a:srgbClr val="FF0000"/>
                </a:solidFill>
              </a:rPr>
              <a:t>area = center,</a:t>
            </a:r>
          </a:p>
          <a:p>
            <a:pPr algn="ctr"/>
            <a:r>
              <a:rPr lang="en-US" dirty="0">
                <a:solidFill>
                  <a:srgbClr val="FF0000"/>
                </a:solidFill>
              </a:rPr>
              <a:t>cuisine = Chinese</a:t>
            </a:r>
          </a:p>
        </p:txBody>
      </p:sp>
      <p:sp>
        <p:nvSpPr>
          <p:cNvPr id="6" name="TextBox 5">
            <a:extLst>
              <a:ext uri="{FF2B5EF4-FFF2-40B4-BE49-F238E27FC236}">
                <a16:creationId xmlns:a16="http://schemas.microsoft.com/office/drawing/2014/main" id="{33381832-8C38-F24D-8E6C-5AD58F595057}"/>
              </a:ext>
            </a:extLst>
          </p:cNvPr>
          <p:cNvSpPr txBox="1"/>
          <p:nvPr/>
        </p:nvSpPr>
        <p:spPr>
          <a:xfrm>
            <a:off x="95992" y="1428307"/>
            <a:ext cx="4498539" cy="1015663"/>
          </a:xfrm>
          <a:prstGeom prst="rect">
            <a:avLst/>
          </a:prstGeom>
          <a:solidFill>
            <a:schemeClr val="accent1">
              <a:lumMod val="20000"/>
              <a:lumOff val="80000"/>
            </a:schemeClr>
          </a:solidFill>
          <a:ln w="19050">
            <a:solidFill>
              <a:schemeClr val="accent1">
                <a:shade val="50000"/>
              </a:schemeClr>
            </a:solidFill>
          </a:ln>
        </p:spPr>
        <p:txBody>
          <a:bodyPr wrap="none" rtlCol="0">
            <a:spAutoFit/>
          </a:bodyPr>
          <a:lstStyle/>
          <a:p>
            <a:r>
              <a:rPr lang="en-US" sz="1200" b="1" dirty="0"/>
              <a:t>User</a:t>
            </a:r>
            <a:r>
              <a:rPr lang="en-US" sz="1200" dirty="0"/>
              <a:t>: I need to book a reservation for 2 for dinner.</a:t>
            </a:r>
          </a:p>
          <a:p>
            <a:r>
              <a:rPr lang="en-US" sz="1200" b="1" dirty="0"/>
              <a:t>System</a:t>
            </a:r>
            <a:r>
              <a:rPr lang="en-US" sz="1200" dirty="0"/>
              <a:t>: Sure, I can help with that. What is your palette?</a:t>
            </a:r>
          </a:p>
          <a:p>
            <a:r>
              <a:rPr lang="en-US" sz="1200" b="1" dirty="0"/>
              <a:t>User</a:t>
            </a:r>
            <a:r>
              <a:rPr lang="en-US" sz="1200" dirty="0"/>
              <a:t>: I prefer Chinese cuisine.</a:t>
            </a:r>
          </a:p>
          <a:p>
            <a:r>
              <a:rPr lang="en-US" sz="1200" b="1" dirty="0"/>
              <a:t>System</a:t>
            </a:r>
            <a:r>
              <a:rPr lang="en-US" sz="1200" dirty="0"/>
              <a:t>: There are 8 well-rated Chinese restaurants in the city.</a:t>
            </a:r>
          </a:p>
          <a:p>
            <a:r>
              <a:rPr lang="en-US" sz="1200" b="1" dirty="0"/>
              <a:t>User</a:t>
            </a:r>
            <a:r>
              <a:rPr lang="en-US" sz="1200" dirty="0"/>
              <a:t>: I would prefer if restaurant is near the Central part of the town.</a:t>
            </a:r>
          </a:p>
        </p:txBody>
      </p:sp>
      <p:cxnSp>
        <p:nvCxnSpPr>
          <p:cNvPr id="8" name="Curved Connector 7">
            <a:extLst>
              <a:ext uri="{FF2B5EF4-FFF2-40B4-BE49-F238E27FC236}">
                <a16:creationId xmlns:a16="http://schemas.microsoft.com/office/drawing/2014/main" id="{FD66DA69-507C-8241-98A5-05456925182A}"/>
              </a:ext>
            </a:extLst>
          </p:cNvPr>
          <p:cNvCxnSpPr>
            <a:cxnSpLocks/>
            <a:stCxn id="6" idx="3"/>
            <a:endCxn id="4" idx="2"/>
          </p:cNvCxnSpPr>
          <p:nvPr/>
        </p:nvCxnSpPr>
        <p:spPr>
          <a:xfrm flipV="1">
            <a:off x="4594531" y="1936138"/>
            <a:ext cx="1335221" cy="1"/>
          </a:xfrm>
          <a:prstGeom prst="curvedConnector3">
            <a:avLst>
              <a:gd name="adj1" fmla="val 50000"/>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03E60EA7-4D66-1544-A205-F0B7BE43D6A8}"/>
              </a:ext>
            </a:extLst>
          </p:cNvPr>
          <p:cNvSpPr/>
          <p:nvPr/>
        </p:nvSpPr>
        <p:spPr>
          <a:xfrm>
            <a:off x="9007183" y="2766342"/>
            <a:ext cx="2152238" cy="2022598"/>
          </a:xfrm>
          <a:prstGeom prst="roundRect">
            <a:avLst>
              <a:gd name="adj" fmla="val 1523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Restaurants:</a:t>
            </a:r>
          </a:p>
          <a:p>
            <a:pPr algn="ctr"/>
            <a:r>
              <a:rPr lang="en-US" sz="1600" dirty="0">
                <a:solidFill>
                  <a:schemeClr val="tx1"/>
                </a:solidFill>
              </a:rPr>
              <a:t>Chinese Restaurant A</a:t>
            </a:r>
          </a:p>
          <a:p>
            <a:pPr algn="ctr"/>
            <a:r>
              <a:rPr lang="en-US" sz="1600" dirty="0">
                <a:solidFill>
                  <a:schemeClr val="tx1"/>
                </a:solidFill>
              </a:rPr>
              <a:t>Chinese Restaurant B</a:t>
            </a:r>
          </a:p>
          <a:p>
            <a:pPr algn="ctr"/>
            <a:r>
              <a:rPr lang="en-US" sz="1600" dirty="0">
                <a:solidFill>
                  <a:schemeClr val="tx1"/>
                </a:solidFill>
              </a:rPr>
              <a:t>…</a:t>
            </a:r>
          </a:p>
        </p:txBody>
      </p:sp>
      <p:cxnSp>
        <p:nvCxnSpPr>
          <p:cNvPr id="18" name="Curved Connector 17">
            <a:extLst>
              <a:ext uri="{FF2B5EF4-FFF2-40B4-BE49-F238E27FC236}">
                <a16:creationId xmlns:a16="http://schemas.microsoft.com/office/drawing/2014/main" id="{1D2C3D88-2859-8042-BD18-EBC1AAE801E2}"/>
              </a:ext>
            </a:extLst>
          </p:cNvPr>
          <p:cNvCxnSpPr>
            <a:cxnSpLocks/>
            <a:stCxn id="4" idx="0"/>
            <a:endCxn id="16" idx="0"/>
          </p:cNvCxnSpPr>
          <p:nvPr/>
        </p:nvCxnSpPr>
        <p:spPr>
          <a:xfrm>
            <a:off x="8818530" y="1936138"/>
            <a:ext cx="1264772" cy="830204"/>
          </a:xfrm>
          <a:prstGeom prst="curvedConnector2">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D3F33F9-C0DB-BF40-9236-7F2965DC6305}"/>
              </a:ext>
            </a:extLst>
          </p:cNvPr>
          <p:cNvSpPr txBox="1"/>
          <p:nvPr/>
        </p:nvSpPr>
        <p:spPr>
          <a:xfrm>
            <a:off x="549580" y="2441391"/>
            <a:ext cx="1528303" cy="369332"/>
          </a:xfrm>
          <a:prstGeom prst="rect">
            <a:avLst/>
          </a:prstGeom>
          <a:noFill/>
        </p:spPr>
        <p:txBody>
          <a:bodyPr wrap="none" rtlCol="0">
            <a:spAutoFit/>
          </a:bodyPr>
          <a:lstStyle/>
          <a:p>
            <a:r>
              <a:rPr lang="en-US" dirty="0"/>
              <a:t>Dialog context</a:t>
            </a:r>
          </a:p>
        </p:txBody>
      </p:sp>
      <p:sp>
        <p:nvSpPr>
          <p:cNvPr id="20" name="TextBox 19">
            <a:extLst>
              <a:ext uri="{FF2B5EF4-FFF2-40B4-BE49-F238E27FC236}">
                <a16:creationId xmlns:a16="http://schemas.microsoft.com/office/drawing/2014/main" id="{1D45CC72-9BF8-EF4E-AB01-4548B137F735}"/>
              </a:ext>
            </a:extLst>
          </p:cNvPr>
          <p:cNvSpPr txBox="1"/>
          <p:nvPr/>
        </p:nvSpPr>
        <p:spPr>
          <a:xfrm>
            <a:off x="8936589" y="4788941"/>
            <a:ext cx="1833002" cy="369332"/>
          </a:xfrm>
          <a:prstGeom prst="rect">
            <a:avLst/>
          </a:prstGeom>
          <a:noFill/>
        </p:spPr>
        <p:txBody>
          <a:bodyPr wrap="none" rtlCol="0">
            <a:spAutoFit/>
          </a:bodyPr>
          <a:lstStyle/>
          <a:p>
            <a:r>
              <a:rPr lang="en-US" dirty="0"/>
              <a:t>Retrieved Entities</a:t>
            </a:r>
          </a:p>
        </p:txBody>
      </p:sp>
      <p:sp>
        <p:nvSpPr>
          <p:cNvPr id="22" name="TextBox 21">
            <a:extLst>
              <a:ext uri="{FF2B5EF4-FFF2-40B4-BE49-F238E27FC236}">
                <a16:creationId xmlns:a16="http://schemas.microsoft.com/office/drawing/2014/main" id="{32553917-8ADC-094D-AB84-4E08C79C4930}"/>
              </a:ext>
            </a:extLst>
          </p:cNvPr>
          <p:cNvSpPr txBox="1"/>
          <p:nvPr/>
        </p:nvSpPr>
        <p:spPr>
          <a:xfrm>
            <a:off x="947732" y="5198860"/>
            <a:ext cx="2807756" cy="461665"/>
          </a:xfrm>
          <a:prstGeom prst="rect">
            <a:avLst/>
          </a:prstGeom>
          <a:solidFill>
            <a:schemeClr val="accent2">
              <a:lumMod val="20000"/>
              <a:lumOff val="80000"/>
            </a:schemeClr>
          </a:solidFill>
          <a:ln w="22225">
            <a:solidFill>
              <a:schemeClr val="accent1"/>
            </a:solidFill>
          </a:ln>
        </p:spPr>
        <p:txBody>
          <a:bodyPr wrap="none" rtlCol="0">
            <a:spAutoFit/>
          </a:bodyPr>
          <a:lstStyle/>
          <a:p>
            <a:r>
              <a:rPr lang="en-US" sz="1200" dirty="0"/>
              <a:t>Restaurant A is open till 9 PM in the night.</a:t>
            </a:r>
          </a:p>
          <a:p>
            <a:r>
              <a:rPr lang="en-US" sz="1200" dirty="0"/>
              <a:t>Shall I book it for you?</a:t>
            </a:r>
          </a:p>
        </p:txBody>
      </p:sp>
      <p:cxnSp>
        <p:nvCxnSpPr>
          <p:cNvPr id="26" name="Straight Arrow Connector 25">
            <a:extLst>
              <a:ext uri="{FF2B5EF4-FFF2-40B4-BE49-F238E27FC236}">
                <a16:creationId xmlns:a16="http://schemas.microsoft.com/office/drawing/2014/main" id="{499FA531-1615-E440-9C5C-D9A287B777D3}"/>
              </a:ext>
            </a:extLst>
          </p:cNvPr>
          <p:cNvCxnSpPr>
            <a:cxnSpLocks/>
            <a:stCxn id="6" idx="2"/>
            <a:endCxn id="46" idx="0"/>
          </p:cNvCxnSpPr>
          <p:nvPr/>
        </p:nvCxnSpPr>
        <p:spPr>
          <a:xfrm flipH="1">
            <a:off x="2345260" y="2443970"/>
            <a:ext cx="2" cy="110283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70A8699B-CB35-DBCA-31B4-873400E0FE2B}"/>
              </a:ext>
            </a:extLst>
          </p:cNvPr>
          <p:cNvSpPr/>
          <p:nvPr/>
        </p:nvSpPr>
        <p:spPr>
          <a:xfrm>
            <a:off x="2126659" y="3546809"/>
            <a:ext cx="437202" cy="4616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p>
        </p:txBody>
      </p:sp>
      <p:cxnSp>
        <p:nvCxnSpPr>
          <p:cNvPr id="51" name="Curved Connector 50">
            <a:extLst>
              <a:ext uri="{FF2B5EF4-FFF2-40B4-BE49-F238E27FC236}">
                <a16:creationId xmlns:a16="http://schemas.microsoft.com/office/drawing/2014/main" id="{81952DFB-5663-4F94-74FC-25FCA0150270}"/>
              </a:ext>
            </a:extLst>
          </p:cNvPr>
          <p:cNvCxnSpPr>
            <a:cxnSpLocks/>
            <a:stCxn id="46" idx="4"/>
            <a:endCxn id="22" idx="0"/>
          </p:cNvCxnSpPr>
          <p:nvPr/>
        </p:nvCxnSpPr>
        <p:spPr>
          <a:xfrm rot="16200000" flipH="1">
            <a:off x="1753242" y="4600492"/>
            <a:ext cx="1190386" cy="6350"/>
          </a:xfrm>
          <a:prstGeom prst="curvedConnector3">
            <a:avLst>
              <a:gd name="adj1" fmla="val 50000"/>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56824608-CEA6-C7CF-B76D-B7B1289F5FFE}"/>
              </a:ext>
            </a:extLst>
          </p:cNvPr>
          <p:cNvSpPr txBox="1"/>
          <p:nvPr/>
        </p:nvSpPr>
        <p:spPr>
          <a:xfrm>
            <a:off x="2338910" y="4374213"/>
            <a:ext cx="2190343" cy="369332"/>
          </a:xfrm>
          <a:prstGeom prst="rect">
            <a:avLst/>
          </a:prstGeom>
          <a:noFill/>
        </p:spPr>
        <p:txBody>
          <a:bodyPr wrap="none" rtlCol="0">
            <a:spAutoFit/>
          </a:bodyPr>
          <a:lstStyle/>
          <a:p>
            <a:r>
              <a:rPr lang="en-US" dirty="0"/>
              <a:t>Response Generation</a:t>
            </a:r>
          </a:p>
        </p:txBody>
      </p:sp>
      <p:sp>
        <p:nvSpPr>
          <p:cNvPr id="56" name="TextBox 55">
            <a:extLst>
              <a:ext uri="{FF2B5EF4-FFF2-40B4-BE49-F238E27FC236}">
                <a16:creationId xmlns:a16="http://schemas.microsoft.com/office/drawing/2014/main" id="{0351656A-05E8-8735-C8BF-D9E5B7253009}"/>
              </a:ext>
            </a:extLst>
          </p:cNvPr>
          <p:cNvSpPr txBox="1"/>
          <p:nvPr/>
        </p:nvSpPr>
        <p:spPr>
          <a:xfrm>
            <a:off x="1451171" y="5695754"/>
            <a:ext cx="1800878" cy="369332"/>
          </a:xfrm>
          <a:prstGeom prst="rect">
            <a:avLst/>
          </a:prstGeom>
          <a:noFill/>
        </p:spPr>
        <p:txBody>
          <a:bodyPr wrap="none" rtlCol="0">
            <a:spAutoFit/>
          </a:bodyPr>
          <a:lstStyle/>
          <a:p>
            <a:r>
              <a:rPr lang="en-US" dirty="0"/>
              <a:t>System Response</a:t>
            </a:r>
          </a:p>
        </p:txBody>
      </p:sp>
      <p:cxnSp>
        <p:nvCxnSpPr>
          <p:cNvPr id="65" name="Straight Arrow Connector 64">
            <a:extLst>
              <a:ext uri="{FF2B5EF4-FFF2-40B4-BE49-F238E27FC236}">
                <a16:creationId xmlns:a16="http://schemas.microsoft.com/office/drawing/2014/main" id="{318D2BA7-39EC-5327-8F22-932EA9FC8F17}"/>
              </a:ext>
            </a:extLst>
          </p:cNvPr>
          <p:cNvCxnSpPr>
            <a:cxnSpLocks/>
            <a:stCxn id="16" idx="1"/>
            <a:endCxn id="46" idx="6"/>
          </p:cNvCxnSpPr>
          <p:nvPr/>
        </p:nvCxnSpPr>
        <p:spPr>
          <a:xfrm flipH="1">
            <a:off x="2563861" y="3777641"/>
            <a:ext cx="6443322" cy="1"/>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7C84AD23-4036-F2F3-56F6-38FD9E5FBF43}"/>
              </a:ext>
            </a:extLst>
          </p:cNvPr>
          <p:cNvSpPr txBox="1"/>
          <p:nvPr/>
        </p:nvSpPr>
        <p:spPr>
          <a:xfrm>
            <a:off x="9450916" y="1849098"/>
            <a:ext cx="1604222" cy="369332"/>
          </a:xfrm>
          <a:prstGeom prst="rect">
            <a:avLst/>
          </a:prstGeom>
          <a:noFill/>
        </p:spPr>
        <p:txBody>
          <a:bodyPr wrap="none" rtlCol="0">
            <a:spAutoFit/>
          </a:bodyPr>
          <a:lstStyle/>
          <a:p>
            <a:r>
              <a:rPr lang="en-US" dirty="0"/>
              <a:t>Entity Retrieval</a:t>
            </a:r>
          </a:p>
        </p:txBody>
      </p:sp>
      <p:sp>
        <p:nvSpPr>
          <p:cNvPr id="73" name="TextBox 72">
            <a:extLst>
              <a:ext uri="{FF2B5EF4-FFF2-40B4-BE49-F238E27FC236}">
                <a16:creationId xmlns:a16="http://schemas.microsoft.com/office/drawing/2014/main" id="{56C97646-200F-CCCC-0592-C451CF379ECD}"/>
              </a:ext>
            </a:extLst>
          </p:cNvPr>
          <p:cNvSpPr txBox="1"/>
          <p:nvPr/>
        </p:nvSpPr>
        <p:spPr>
          <a:xfrm>
            <a:off x="4585544" y="1901780"/>
            <a:ext cx="1335212" cy="646331"/>
          </a:xfrm>
          <a:prstGeom prst="rect">
            <a:avLst/>
          </a:prstGeom>
          <a:noFill/>
        </p:spPr>
        <p:txBody>
          <a:bodyPr wrap="square" rtlCol="0">
            <a:spAutoFit/>
          </a:bodyPr>
          <a:lstStyle/>
          <a:p>
            <a:r>
              <a:rPr lang="en-US" dirty="0"/>
              <a:t>Belief State Generation</a:t>
            </a:r>
          </a:p>
        </p:txBody>
      </p:sp>
    </p:spTree>
    <p:extLst>
      <p:ext uri="{BB962C8B-B14F-4D97-AF65-F5344CB8AC3E}">
        <p14:creationId xmlns:p14="http://schemas.microsoft.com/office/powerpoint/2010/main" val="3416571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D7E5-9AF2-B307-36C5-374F94EE841D}"/>
              </a:ext>
            </a:extLst>
          </p:cNvPr>
          <p:cNvSpPr>
            <a:spLocks noGrp="1"/>
          </p:cNvSpPr>
          <p:nvPr>
            <p:ph type="title"/>
          </p:nvPr>
        </p:nvSpPr>
        <p:spPr/>
        <p:txBody>
          <a:bodyPr/>
          <a:lstStyle/>
          <a:p>
            <a:r>
              <a:rPr lang="en-US" dirty="0"/>
              <a:t>Limitations of current methods</a:t>
            </a:r>
          </a:p>
        </p:txBody>
      </p:sp>
      <p:sp>
        <p:nvSpPr>
          <p:cNvPr id="3" name="Content Placeholder 2">
            <a:extLst>
              <a:ext uri="{FF2B5EF4-FFF2-40B4-BE49-F238E27FC236}">
                <a16:creationId xmlns:a16="http://schemas.microsoft.com/office/drawing/2014/main" id="{AB6E06F5-76AD-A9D1-9635-F663084AF6B8}"/>
              </a:ext>
            </a:extLst>
          </p:cNvPr>
          <p:cNvSpPr>
            <a:spLocks noGrp="1"/>
          </p:cNvSpPr>
          <p:nvPr>
            <p:ph idx="1"/>
          </p:nvPr>
        </p:nvSpPr>
        <p:spPr/>
        <p:txBody>
          <a:bodyPr/>
          <a:lstStyle/>
          <a:p>
            <a:r>
              <a:rPr lang="en-US" dirty="0"/>
              <a:t>Recent SOTA models make limiting assumptions for the said problem</a:t>
            </a:r>
          </a:p>
          <a:p>
            <a:r>
              <a:rPr lang="en-US" dirty="0"/>
              <a:t>Traditional dialog systems use structured knowledge sources for response generation</a:t>
            </a:r>
          </a:p>
          <a:p>
            <a:r>
              <a:rPr lang="en-US" dirty="0">
                <a:solidFill>
                  <a:schemeClr val="accent6"/>
                </a:solidFill>
              </a:rPr>
              <a:t>Relevant knowledge might also reside in unstructured knowledge</a:t>
            </a:r>
            <a:endParaRPr lang="en-US" dirty="0"/>
          </a:p>
        </p:txBody>
      </p:sp>
    </p:spTree>
    <p:extLst>
      <p:ext uri="{BB962C8B-B14F-4D97-AF65-F5344CB8AC3E}">
        <p14:creationId xmlns:p14="http://schemas.microsoft.com/office/powerpoint/2010/main" val="97886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DD7A7054-3978-CC75-79D7-81DE16744CB8}"/>
              </a:ext>
            </a:extLst>
          </p:cNvPr>
          <p:cNvPicPr>
            <a:picLocks noChangeAspect="1"/>
          </p:cNvPicPr>
          <p:nvPr/>
        </p:nvPicPr>
        <p:blipFill>
          <a:blip r:embed="rId3"/>
          <a:stretch>
            <a:fillRect/>
          </a:stretch>
        </p:blipFill>
        <p:spPr>
          <a:xfrm>
            <a:off x="1388962" y="0"/>
            <a:ext cx="9414076" cy="6859175"/>
          </a:xfrm>
          <a:prstGeom prst="rect">
            <a:avLst/>
          </a:prstGeom>
        </p:spPr>
      </p:pic>
    </p:spTree>
    <p:extLst>
      <p:ext uri="{BB962C8B-B14F-4D97-AF65-F5344CB8AC3E}">
        <p14:creationId xmlns:p14="http://schemas.microsoft.com/office/powerpoint/2010/main" val="154543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D7E5-9AF2-B307-36C5-374F94EE841D}"/>
              </a:ext>
            </a:extLst>
          </p:cNvPr>
          <p:cNvSpPr>
            <a:spLocks noGrp="1"/>
          </p:cNvSpPr>
          <p:nvPr>
            <p:ph type="title"/>
          </p:nvPr>
        </p:nvSpPr>
        <p:spPr/>
        <p:txBody>
          <a:bodyPr/>
          <a:lstStyle/>
          <a:p>
            <a:r>
              <a:rPr lang="en-US" dirty="0"/>
              <a:t>Our contributions</a:t>
            </a:r>
          </a:p>
        </p:txBody>
      </p:sp>
      <p:sp>
        <p:nvSpPr>
          <p:cNvPr id="3" name="Content Placeholder 2">
            <a:extLst>
              <a:ext uri="{FF2B5EF4-FFF2-40B4-BE49-F238E27FC236}">
                <a16:creationId xmlns:a16="http://schemas.microsoft.com/office/drawing/2014/main" id="{AB6E06F5-76AD-A9D1-9635-F663084AF6B8}"/>
              </a:ext>
            </a:extLst>
          </p:cNvPr>
          <p:cNvSpPr>
            <a:spLocks noGrp="1"/>
          </p:cNvSpPr>
          <p:nvPr>
            <p:ph idx="1"/>
          </p:nvPr>
        </p:nvSpPr>
        <p:spPr/>
        <p:txBody>
          <a:bodyPr/>
          <a:lstStyle/>
          <a:p>
            <a:r>
              <a:rPr lang="en-US" dirty="0"/>
              <a:t>Release a new version of DSTC-9 </a:t>
            </a:r>
            <a:r>
              <a:rPr lang="en-US" dirty="0" err="1"/>
              <a:t>MultiWoZ</a:t>
            </a:r>
            <a:r>
              <a:rPr lang="en-US" dirty="0"/>
              <a:t> dataset (called </a:t>
            </a:r>
            <a:r>
              <a:rPr lang="en-US" dirty="0" err="1"/>
              <a:t>HybridToD</a:t>
            </a:r>
            <a:r>
              <a:rPr lang="en-US" dirty="0"/>
              <a:t>) which is devoid of the mentioned limitations</a:t>
            </a:r>
          </a:p>
          <a:p>
            <a:r>
              <a:rPr lang="en-US" dirty="0"/>
              <a:t>Propose a model that fuses information from both structured and unstructured sources to generate the response</a:t>
            </a:r>
          </a:p>
        </p:txBody>
      </p:sp>
    </p:spTree>
    <p:extLst>
      <p:ext uri="{BB962C8B-B14F-4D97-AF65-F5344CB8AC3E}">
        <p14:creationId xmlns:p14="http://schemas.microsoft.com/office/powerpoint/2010/main" val="1812149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D7E5-9AF2-B307-36C5-374F94EE841D}"/>
              </a:ext>
            </a:extLst>
          </p:cNvPr>
          <p:cNvSpPr>
            <a:spLocks noGrp="1"/>
          </p:cNvSpPr>
          <p:nvPr>
            <p:ph type="title"/>
          </p:nvPr>
        </p:nvSpPr>
        <p:spPr/>
        <p:txBody>
          <a:bodyPr/>
          <a:lstStyle/>
          <a:p>
            <a:r>
              <a:rPr lang="en-US" dirty="0" err="1"/>
              <a:t>HybridToD</a:t>
            </a:r>
            <a:r>
              <a:rPr lang="en-US" dirty="0"/>
              <a:t> dataset</a:t>
            </a:r>
          </a:p>
        </p:txBody>
      </p:sp>
      <p:sp>
        <p:nvSpPr>
          <p:cNvPr id="3" name="Content Placeholder 2">
            <a:extLst>
              <a:ext uri="{FF2B5EF4-FFF2-40B4-BE49-F238E27FC236}">
                <a16:creationId xmlns:a16="http://schemas.microsoft.com/office/drawing/2014/main" id="{AB6E06F5-76AD-A9D1-9635-F663084AF6B8}"/>
              </a:ext>
            </a:extLst>
          </p:cNvPr>
          <p:cNvSpPr>
            <a:spLocks noGrp="1"/>
          </p:cNvSpPr>
          <p:nvPr>
            <p:ph idx="1"/>
          </p:nvPr>
        </p:nvSpPr>
        <p:spPr/>
        <p:txBody>
          <a:bodyPr>
            <a:normAutofit/>
          </a:bodyPr>
          <a:lstStyle/>
          <a:p>
            <a:r>
              <a:rPr lang="en-US" dirty="0"/>
              <a:t>We use the </a:t>
            </a:r>
            <a:r>
              <a:rPr lang="en-US" dirty="0" err="1"/>
              <a:t>SeKnow-MultiWoZ</a:t>
            </a:r>
            <a:r>
              <a:rPr lang="en-US" dirty="0"/>
              <a:t> dataset and modify it to remove the aforementioned limitations</a:t>
            </a:r>
          </a:p>
          <a:p>
            <a:r>
              <a:rPr lang="en-US" dirty="0"/>
              <a:t>We construct a graph G(V, E):</a:t>
            </a:r>
          </a:p>
          <a:p>
            <a:pPr lvl="1"/>
            <a:r>
              <a:rPr lang="en-US" dirty="0"/>
              <a:t>Each vertex in V is a unique slot-value pair</a:t>
            </a:r>
          </a:p>
          <a:p>
            <a:pPr lvl="1"/>
            <a:r>
              <a:rPr lang="en-US" dirty="0"/>
              <a:t>An edge exists between 2 vertices if the slot-values represented by these vertices occur in the same utterance in the training dataset</a:t>
            </a:r>
          </a:p>
          <a:p>
            <a:r>
              <a:rPr lang="en-US" dirty="0"/>
              <a:t>We find a </a:t>
            </a:r>
            <a:r>
              <a:rPr lang="en-US" dirty="0" err="1"/>
              <a:t>maxcut</a:t>
            </a:r>
            <a:r>
              <a:rPr lang="en-US" dirty="0"/>
              <a:t> of this graph which ensures that we modify the maximum number of utterances in the dataset</a:t>
            </a:r>
          </a:p>
          <a:p>
            <a:r>
              <a:rPr lang="en-US" dirty="0"/>
              <a:t>We move entities from one of the resulting halves of </a:t>
            </a:r>
            <a:r>
              <a:rPr lang="en-US" dirty="0" err="1"/>
              <a:t>maxcut</a:t>
            </a:r>
            <a:r>
              <a:rPr lang="en-US" dirty="0"/>
              <a:t> from structured source to unstructured knowledge</a:t>
            </a:r>
          </a:p>
        </p:txBody>
      </p:sp>
    </p:spTree>
    <p:extLst>
      <p:ext uri="{BB962C8B-B14F-4D97-AF65-F5344CB8AC3E}">
        <p14:creationId xmlns:p14="http://schemas.microsoft.com/office/powerpoint/2010/main" val="2026745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D7E5-9AF2-B307-36C5-374F94EE841D}"/>
              </a:ext>
            </a:extLst>
          </p:cNvPr>
          <p:cNvSpPr>
            <a:spLocks noGrp="1"/>
          </p:cNvSpPr>
          <p:nvPr>
            <p:ph type="title"/>
          </p:nvPr>
        </p:nvSpPr>
        <p:spPr/>
        <p:txBody>
          <a:bodyPr/>
          <a:lstStyle/>
          <a:p>
            <a:r>
              <a:rPr lang="en-US" dirty="0" err="1"/>
              <a:t>HybridToD</a:t>
            </a:r>
            <a:r>
              <a:rPr lang="en-US" dirty="0"/>
              <a:t> dataset</a:t>
            </a:r>
          </a:p>
        </p:txBody>
      </p:sp>
      <p:pic>
        <p:nvPicPr>
          <p:cNvPr id="5" name="Picture 4" descr="Table&#10;&#10;Description automatically generated">
            <a:extLst>
              <a:ext uri="{FF2B5EF4-FFF2-40B4-BE49-F238E27FC236}">
                <a16:creationId xmlns:a16="http://schemas.microsoft.com/office/drawing/2014/main" id="{7D7D8BAA-2A3E-418E-C204-9AA84F819AE1}"/>
              </a:ext>
            </a:extLst>
          </p:cNvPr>
          <p:cNvPicPr>
            <a:picLocks noChangeAspect="1"/>
          </p:cNvPicPr>
          <p:nvPr/>
        </p:nvPicPr>
        <p:blipFill>
          <a:blip r:embed="rId3"/>
          <a:stretch>
            <a:fillRect/>
          </a:stretch>
        </p:blipFill>
        <p:spPr>
          <a:xfrm>
            <a:off x="117919" y="1690686"/>
            <a:ext cx="5528348" cy="4004317"/>
          </a:xfrm>
          <a:prstGeom prst="rect">
            <a:avLst/>
          </a:prstGeom>
        </p:spPr>
      </p:pic>
      <p:pic>
        <p:nvPicPr>
          <p:cNvPr id="7" name="Picture 6" descr="Table&#10;&#10;Description automatically generated">
            <a:extLst>
              <a:ext uri="{FF2B5EF4-FFF2-40B4-BE49-F238E27FC236}">
                <a16:creationId xmlns:a16="http://schemas.microsoft.com/office/drawing/2014/main" id="{662AE709-BD82-E060-04E1-5982DA859354}"/>
              </a:ext>
            </a:extLst>
          </p:cNvPr>
          <p:cNvPicPr>
            <a:picLocks noChangeAspect="1"/>
          </p:cNvPicPr>
          <p:nvPr/>
        </p:nvPicPr>
        <p:blipFill>
          <a:blip r:embed="rId4"/>
          <a:stretch>
            <a:fillRect/>
          </a:stretch>
        </p:blipFill>
        <p:spPr>
          <a:xfrm>
            <a:off x="6096000" y="2804576"/>
            <a:ext cx="5831229" cy="1776539"/>
          </a:xfrm>
          <a:prstGeom prst="rect">
            <a:avLst/>
          </a:prstGeom>
        </p:spPr>
      </p:pic>
    </p:spTree>
    <p:extLst>
      <p:ext uri="{BB962C8B-B14F-4D97-AF65-F5344CB8AC3E}">
        <p14:creationId xmlns:p14="http://schemas.microsoft.com/office/powerpoint/2010/main" val="2079491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5424</TotalTime>
  <Words>2092</Words>
  <Application>Microsoft Macintosh PowerPoint</Application>
  <PresentationFormat>Widescreen</PresentationFormat>
  <Paragraphs>157</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NimbusRomNo9L</vt:lpstr>
      <vt:lpstr>Office Theme</vt:lpstr>
      <vt:lpstr>Joint Reasoning on Hybrid-knowledge sources for Task-Oriented Dialog</vt:lpstr>
      <vt:lpstr>Introduction</vt:lpstr>
      <vt:lpstr>Terminology</vt:lpstr>
      <vt:lpstr>Traditional ToD systems</vt:lpstr>
      <vt:lpstr>Limitations of current methods</vt:lpstr>
      <vt:lpstr>PowerPoint Presentation</vt:lpstr>
      <vt:lpstr>Our contributions</vt:lpstr>
      <vt:lpstr>HybridToD dataset</vt:lpstr>
      <vt:lpstr>HybridToD dataset</vt:lpstr>
      <vt:lpstr>Our model</vt:lpstr>
      <vt:lpstr>Our model</vt:lpstr>
      <vt:lpstr>Experiments</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Grounded Response Generation</dc:title>
  <dc:creator>Gaurav Pandey198</dc:creator>
  <cp:lastModifiedBy>Mayank Mishra1</cp:lastModifiedBy>
  <cp:revision>61</cp:revision>
  <dcterms:created xsi:type="dcterms:W3CDTF">2022-02-24T03:38:07Z</dcterms:created>
  <dcterms:modified xsi:type="dcterms:W3CDTF">2023-04-10T11:50:51Z</dcterms:modified>
</cp:coreProperties>
</file>